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2" roundtripDataSignature="AMtx7mjh8BZ5VWWAbXj9BG2ZzXzCiRKs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4C3995-5224-4F4D-874D-37B573D9A763}">
  <a:tblStyle styleId="{DE4C3995-5224-4F4D-874D-37B573D9A76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12" Type="http://customschemas.google.com/relationships/presentationmetadata" Target="metadata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3" name="Google Shape;913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9" name="Google Shape;919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5" name="Google Shape;925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1" name="Google Shape;931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Google Shape;43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9" name="Google Shape;439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6" name="Google Shape;446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Google Shape;44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7" name="Google Shape;467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9" name="Google Shape;489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Google Shape;49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8" name="Google Shape;548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Google Shape;54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5" name="Google Shape;555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Google Shape;556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95" name="Google Shape;595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6" name="Google Shape;59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64" name="Google Shape;664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5" name="Google Shape;665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71" name="Google Shape;671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2" name="Google Shape;672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75" name="Google Shape;775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6" name="Google Shape;776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8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2" name="Google Shape;782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3" name="Google Shape;783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64" name="Google Shape;864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5" name="Google Shape;865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9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71" name="Google Shape;871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2" name="Google Shape;872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79" name="Google Shape;879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0" name="Google Shape;880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9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6" name="Google Shape;886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7" name="Google Shape;887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9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3" name="Google Shape;893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4" name="Google Shape;894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9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00" name="Google Shape;900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1" name="Google Shape;901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7" name="Google Shape;907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6"/>
          <p:cNvSpPr txBox="1"/>
          <p:nvPr>
            <p:ph idx="11" type="ftr"/>
          </p:nvPr>
        </p:nvSpPr>
        <p:spPr>
          <a:xfrm>
            <a:off x="152400" y="6243637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6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1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77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115"/>
          <p:cNvSpPr txBox="1"/>
          <p:nvPr>
            <p:ph idx="11" type="ftr"/>
          </p:nvPr>
        </p:nvSpPr>
        <p:spPr>
          <a:xfrm>
            <a:off x="152400" y="6243637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5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7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Google Shape;84;p1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5" name="Google Shape;85;p117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7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7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10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107"/>
          <p:cNvSpPr txBox="1"/>
          <p:nvPr>
            <p:ph idx="11" type="ftr"/>
          </p:nvPr>
        </p:nvSpPr>
        <p:spPr>
          <a:xfrm>
            <a:off x="152400" y="6243637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7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108"/>
          <p:cNvSpPr txBox="1"/>
          <p:nvPr>
            <p:ph idx="11" type="ftr"/>
          </p:nvPr>
        </p:nvSpPr>
        <p:spPr>
          <a:xfrm>
            <a:off x="152400" y="6243637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8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10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109"/>
          <p:cNvSpPr txBox="1"/>
          <p:nvPr>
            <p:ph idx="11" type="ftr"/>
          </p:nvPr>
        </p:nvSpPr>
        <p:spPr>
          <a:xfrm>
            <a:off x="152400" y="6243637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9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11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110"/>
          <p:cNvSpPr txBox="1"/>
          <p:nvPr>
            <p:ph idx="11" type="ftr"/>
          </p:nvPr>
        </p:nvSpPr>
        <p:spPr>
          <a:xfrm>
            <a:off x="152400" y="6243637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0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Google Shape;37;p1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1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111"/>
          <p:cNvSpPr txBox="1"/>
          <p:nvPr>
            <p:ph idx="11" type="ftr"/>
          </p:nvPr>
        </p:nvSpPr>
        <p:spPr>
          <a:xfrm>
            <a:off x="152400" y="6243637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1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1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1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112"/>
          <p:cNvSpPr txBox="1"/>
          <p:nvPr>
            <p:ph idx="11" type="ftr"/>
          </p:nvPr>
        </p:nvSpPr>
        <p:spPr>
          <a:xfrm>
            <a:off x="152400" y="6243637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2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Google Shape;49;p1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1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1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1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1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1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113"/>
          <p:cNvSpPr txBox="1"/>
          <p:nvPr>
            <p:ph idx="11" type="ftr"/>
          </p:nvPr>
        </p:nvSpPr>
        <p:spPr>
          <a:xfrm>
            <a:off x="152400" y="6243637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3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1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146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1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146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114"/>
          <p:cNvSpPr txBox="1"/>
          <p:nvPr>
            <p:ph idx="11" type="ftr"/>
          </p:nvPr>
        </p:nvSpPr>
        <p:spPr>
          <a:xfrm>
            <a:off x="152400" y="6243637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4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5"/>
          <p:cNvSpPr txBox="1"/>
          <p:nvPr>
            <p:ph idx="11" type="ftr"/>
          </p:nvPr>
        </p:nvSpPr>
        <p:spPr>
          <a:xfrm>
            <a:off x="152400" y="6243637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05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b="1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05"/>
          <p:cNvSpPr txBox="1"/>
          <p:nvPr/>
        </p:nvSpPr>
        <p:spPr>
          <a:xfrm>
            <a:off x="4572000" y="6553200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16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68" name="Google Shape;68;p116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9" name="Google Shape;69;p116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" name="Google Shape;70;p116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1" name="Google Shape;71;p11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2" name="Google Shape;72;p116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" name="Google Shape;73;p116"/>
              <p:cNvSpPr txBox="1"/>
              <p:nvPr/>
            </p:nvSpPr>
            <p:spPr>
              <a:xfrm>
                <a:off x="1249" y="2640"/>
                <a:ext cx="335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74" name="Google Shape;74;p116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" name="Google Shape;75;p116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" name="Google Shape;76;p116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7" name="Google Shape;77;p116"/>
          <p:cNvSpPr txBox="1"/>
          <p:nvPr/>
        </p:nvSpPr>
        <p:spPr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McGraw-Hill</a:t>
            </a:r>
            <a:endParaRPr/>
          </a:p>
        </p:txBody>
      </p:sp>
      <p:sp>
        <p:nvSpPr>
          <p:cNvPr id="78" name="Google Shape;78;p116"/>
          <p:cNvSpPr txBox="1"/>
          <p:nvPr/>
        </p:nvSpPr>
        <p:spPr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©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McGraw-Hill Companies, Inc., 2000</a:t>
            </a:r>
            <a:endParaRPr/>
          </a:p>
        </p:txBody>
      </p:sp>
      <p:sp>
        <p:nvSpPr>
          <p:cNvPr id="79" name="Google Shape;79;p116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16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16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6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0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8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6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0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9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7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8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5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4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EC99"/>
            </a:gs>
            <a:gs pos="47999">
              <a:srgbClr val="FFEC99"/>
            </a:gs>
            <a:gs pos="100000">
              <a:srgbClr val="8EFFE1"/>
            </a:gs>
          </a:gsLst>
          <a:lin ang="5400000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1344612" y="6157912"/>
            <a:ext cx="7777162" cy="4079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mbria"/>
              <a:buNone/>
            </a:pPr>
            <a:r>
              <a:rPr b="1" i="0" lang="en-US" sz="22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Devang Patel Institute of Advance Technology and Research</a:t>
            </a:r>
            <a:endParaRPr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6024562"/>
            <a:ext cx="685800" cy="67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7287" y="177800"/>
            <a:ext cx="435292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882650" y="1511300"/>
            <a:ext cx="7827962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</a:pPr>
            <a:r>
              <a:rPr b="1" i="0" lang="en-US" sz="24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IT343: Operating System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None/>
            </a:pPr>
            <a:r>
              <a:rPr b="1" i="0" lang="en-US" sz="1800" u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July – November 2020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1368425" y="2824162"/>
            <a:ext cx="6858000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mbria"/>
              <a:buNone/>
            </a:pPr>
            <a:r>
              <a:rPr b="1" i="0" lang="en-US" sz="24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Chapter – 3&amp;4</a:t>
            </a:r>
            <a:endParaRPr b="1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mbria"/>
              <a:buNone/>
            </a:pPr>
            <a:r>
              <a:rPr b="1" i="0" lang="en-US" sz="3200" u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Process Management And Scheduling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228600" y="228600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State</a:t>
            </a:r>
            <a:endParaRPr/>
          </a:p>
        </p:txBody>
      </p:sp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228600" y="1143000"/>
            <a:ext cx="8763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rm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process executes, it changes state.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state is defined as the </a:t>
            </a: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activity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the process.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STATE  PROCESS MODEL :-</a:t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908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908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908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908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9080" lvl="0" marL="34290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O.S. is create the process and enter into the main memory for execution this time its state will be      </a:t>
            </a: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RUNNING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these processes are waiting for the execution.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process is going for execution its state is called </a:t>
            </a: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RUNNING.</a:t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9080" lvl="0" marL="342900" rtl="0" algn="l"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2" name="Google Shape;1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286000"/>
            <a:ext cx="57816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Creation (Cont.)</a:t>
            </a:r>
            <a:endParaRPr/>
          </a:p>
        </p:txBody>
      </p:sp>
      <p:sp>
        <p:nvSpPr>
          <p:cNvPr id="916" name="Google Shape;916;p10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Child duplicate of parent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Child has a program loaded into it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UNIX examples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fork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system call creates new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exec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system call used after a 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fork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replace the process’ memory space with a new program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Creation</a:t>
            </a:r>
            <a:endParaRPr/>
          </a:p>
        </p:txBody>
      </p:sp>
      <p:pic>
        <p:nvPicPr>
          <p:cNvPr id="922" name="Google Shape;922;p101"/>
          <p:cNvPicPr preferRelativeResize="0"/>
          <p:nvPr/>
        </p:nvPicPr>
        <p:blipFill rotWithShape="1">
          <a:blip r:embed="rId3">
            <a:alphaModFix/>
          </a:blip>
          <a:srcRect b="33248" l="381" r="575" t="33247"/>
          <a:stretch/>
        </p:blipFill>
        <p:spPr>
          <a:xfrm>
            <a:off x="1346200" y="2095500"/>
            <a:ext cx="6557962" cy="1663700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02"/>
          <p:cNvSpPr txBox="1"/>
          <p:nvPr>
            <p:ph type="title"/>
          </p:nvPr>
        </p:nvSpPr>
        <p:spPr>
          <a:xfrm>
            <a:off x="457200" y="274637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 Program Forking Separate Process</a:t>
            </a:r>
            <a:endParaRPr/>
          </a:p>
        </p:txBody>
      </p:sp>
      <p:sp>
        <p:nvSpPr>
          <p:cNvPr id="928" name="Google Shape;928;p102"/>
          <p:cNvSpPr txBox="1"/>
          <p:nvPr>
            <p:ph idx="1" type="body"/>
          </p:nvPr>
        </p:nvSpPr>
        <p:spPr>
          <a:xfrm>
            <a:off x="2700337" y="1282700"/>
            <a:ext cx="4964112" cy="506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Pid_t  pid;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/* fork another process */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pid = fork();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(pid &lt; 0) { /* error occurred */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fprintf(stderr, "Fork Failed");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exit(-1);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else if (pid == 0) { /* child process */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execlp("/bin/ls", "ls", NULL);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else { /* parent process */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/* parent will wait for the child to complete */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wait (NULL);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printf ("Child Complete");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exit(0);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0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Termination</a:t>
            </a:r>
            <a:endParaRPr/>
          </a:p>
        </p:txBody>
      </p:sp>
      <p:sp>
        <p:nvSpPr>
          <p:cNvPr id="934" name="Google Shape;934;p103"/>
          <p:cNvSpPr txBox="1"/>
          <p:nvPr>
            <p:ph idx="1" type="body"/>
          </p:nvPr>
        </p:nvSpPr>
        <p:spPr>
          <a:xfrm>
            <a:off x="428625" y="14176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executes last statement and asks the operating system to delete it (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exit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 data from child to parent (via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wait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Process’ resources are deallocated by operating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 may terminate execution of children processes (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abort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Child has exceeded allocated resources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Task assigned to child is no longer required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parent is exiting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operating system do not allow child to continue if its parent terminates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children terminated -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cascading termination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0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3600"/>
              <a:buFont typeface="Noto Sans Symbols"/>
              <a:buNone/>
            </a:pPr>
            <a:r>
              <a:rPr b="0" i="0" lang="en-US" sz="6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 state of Process</a:t>
            </a:r>
            <a:b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78" name="Google Shape;178;p1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 New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Ready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 Running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4. Waiting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5. Terminated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</p:txBody>
      </p:sp>
      <p:sp>
        <p:nvSpPr>
          <p:cNvPr id="179" name="Google Shape;179;p1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304800" y="228600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States</a:t>
            </a:r>
            <a:endParaRPr/>
          </a:p>
        </p:txBody>
      </p:sp>
      <p:sp>
        <p:nvSpPr>
          <p:cNvPr id="185" name="Google Shape;185;p12"/>
          <p:cNvSpPr txBox="1"/>
          <p:nvPr>
            <p:ph idx="1" type="body"/>
          </p:nvPr>
        </p:nvSpPr>
        <p:spPr>
          <a:xfrm>
            <a:off x="304800" y="914400"/>
            <a:ext cx="807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140"/>
              <a:buFont typeface="Noto Sans Symbols"/>
              <a:buChar char="■"/>
            </a:pPr>
            <a:r>
              <a:rPr b="0" i="0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a process executes, it changes </a:t>
            </a:r>
            <a:r>
              <a:rPr b="0" i="1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folHlink"/>
              </a:buClr>
              <a:buSzPts val="1140"/>
              <a:buFont typeface="Noto Sans Symbols"/>
              <a:buChar char="■"/>
            </a:pPr>
            <a:r>
              <a:rPr b="1" i="0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</a:t>
            </a:r>
            <a:r>
              <a:rPr b="0" i="0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/>
          </a:p>
          <a:p>
            <a:pPr indent="-228599" lvl="2" marL="547687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330"/>
              <a:buFont typeface="Noto Sans Symbols"/>
              <a:buChar char="■"/>
            </a:pPr>
            <a:r>
              <a:rPr b="0" i="0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 process that has just created by the O.S., but not submit into the Queue for execution. </a:t>
            </a:r>
            <a:endParaRPr/>
          </a:p>
          <a:p>
            <a:pPr indent="-188595" lvl="1" marL="2730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30"/>
              <a:buFont typeface="Noto Sans Symbols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1" marL="2730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30"/>
              <a:buFont typeface="Noto Sans Symbols"/>
              <a:buChar char="🞆"/>
            </a:pPr>
            <a:r>
              <a:rPr b="1" i="0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Ready</a:t>
            </a:r>
            <a:r>
              <a:rPr b="0" i="0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b="1" i="0" sz="19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599" lvl="2" marL="547687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330"/>
              <a:buFont typeface="Noto Sans Symbols"/>
              <a:buChar char="■"/>
            </a:pPr>
            <a:r>
              <a:rPr b="0" i="0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process is waiting to be assigned to a processor</a:t>
            </a:r>
            <a:endParaRPr/>
          </a:p>
          <a:p>
            <a:pPr indent="-144144" lvl="2" marL="547687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33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599" lvl="2" marL="547687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330"/>
              <a:buFont typeface="Noto Sans Symbols"/>
              <a:buChar char="■"/>
            </a:pPr>
            <a:r>
              <a:rPr b="0" i="0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process in main memory and  ready for the execution but execution is not start. This  state of   process is called </a:t>
            </a:r>
            <a:r>
              <a:rPr b="1" i="0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Ready State.</a:t>
            </a:r>
            <a:endParaRPr/>
          </a:p>
          <a:p>
            <a:pPr indent="-144144" lvl="2" marL="547687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33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599" lvl="2" marL="547687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330"/>
              <a:buFont typeface="Noto Sans Symbols"/>
              <a:buChar char="■"/>
            </a:pPr>
            <a:r>
              <a:rPr b="0" i="0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During the execution if any  interrupt generate by system or process is timeout than it will send back to Ready state.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SzPts val="1140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0510" lvl="0" marL="342900" rtl="0" algn="l">
              <a:spcBef>
                <a:spcPts val="380"/>
              </a:spcBef>
              <a:spcAft>
                <a:spcPts val="0"/>
              </a:spcAft>
              <a:buSzPts val="1140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>
            <p:ph type="title"/>
          </p:nvPr>
        </p:nvSpPr>
        <p:spPr>
          <a:xfrm>
            <a:off x="304800" y="228600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State:</a:t>
            </a:r>
            <a:endParaRPr/>
          </a:p>
        </p:txBody>
      </p:sp>
      <p:sp>
        <p:nvSpPr>
          <p:cNvPr id="191" name="Google Shape;191;p13"/>
          <p:cNvSpPr txBox="1"/>
          <p:nvPr>
            <p:ph idx="1" type="body"/>
          </p:nvPr>
        </p:nvSpPr>
        <p:spPr>
          <a:xfrm>
            <a:off x="304800" y="914400"/>
            <a:ext cx="807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rmAutofit/>
          </a:bodyPr>
          <a:lstStyle/>
          <a:p>
            <a:pPr indent="-273050" lvl="1" marL="27305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60"/>
              <a:buFont typeface="Noto Sans Symbols"/>
              <a:buChar char="🞆"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Running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</a:t>
            </a:r>
            <a:endParaRPr/>
          </a:p>
          <a:p>
            <a:pPr indent="-228598" lvl="2" marL="547687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process  is currently executing  by processor then its state is called Running state. </a:t>
            </a:r>
            <a:endParaRPr/>
          </a:p>
          <a:p>
            <a:pPr indent="-228598" lvl="2" marL="547687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Dispatcher   will provide process to processor for execution. </a:t>
            </a:r>
            <a:endParaRPr/>
          </a:p>
          <a:p>
            <a:pPr indent="-228598" lvl="2" marL="547687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 a time only one process can be executed</a:t>
            </a:r>
            <a:endParaRPr/>
          </a:p>
          <a:p>
            <a:pPr indent="-148589" lvl="2" marL="547687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1" marL="27305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260"/>
              <a:buFont typeface="Noto Sans Symbols"/>
              <a:buChar char="🞆"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Block/Waiting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</a:t>
            </a:r>
            <a:endParaRPr/>
          </a:p>
          <a:p>
            <a:pPr indent="-228598" lvl="2" marL="547687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process is waiting for some event to occur</a:t>
            </a:r>
            <a:endParaRPr/>
          </a:p>
          <a:p>
            <a:pPr indent="-228598" lvl="2" marL="547687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Process is executing and during execution if any event or I/O operation is in waiting for completion of process than process  cannot execute until  event occurs. </a:t>
            </a:r>
            <a:endParaRPr/>
          </a:p>
          <a:p>
            <a:pPr indent="-228598" lvl="2" marL="547687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process will declare as Block Process. This state is called 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Block/Waiting state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  <a:p>
            <a:pPr indent="-228598" lvl="2" marL="547687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Event will occur than process will come into Ready state.</a:t>
            </a:r>
            <a:endParaRPr/>
          </a:p>
          <a:p>
            <a:pPr indent="-148589" lvl="2" marL="547687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1" marL="27305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260"/>
              <a:buFont typeface="Noto Sans Symbols"/>
              <a:buChar char="🞆"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Terminated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</a:t>
            </a:r>
            <a:endParaRPr/>
          </a:p>
          <a:p>
            <a:pPr indent="-228598" lvl="2" marL="547687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process has finished execution</a:t>
            </a:r>
            <a:endParaRPr/>
          </a:p>
          <a:p>
            <a:pPr indent="-228598" lvl="2" marL="547687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26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will release by processor</a:t>
            </a:r>
            <a:endParaRPr/>
          </a:p>
          <a:p>
            <a:pPr indent="-240030" lvl="0" marL="34290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0030" lvl="0" marL="342900" rtl="0" algn="l">
              <a:spcBef>
                <a:spcPts val="54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type="title"/>
          </p:nvPr>
        </p:nvSpPr>
        <p:spPr>
          <a:xfrm>
            <a:off x="228600" y="152400"/>
            <a:ext cx="7947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 State process state model</a:t>
            </a:r>
            <a:endParaRPr/>
          </a:p>
        </p:txBody>
      </p:sp>
      <p:pic>
        <p:nvPicPr>
          <p:cNvPr descr="C:\Documents and Settings\Rahul\My Documents\My Pictures\processstate.JPG"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225" y="2501900"/>
            <a:ext cx="8232775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4"/>
          <p:cNvSpPr txBox="1"/>
          <p:nvPr/>
        </p:nvSpPr>
        <p:spPr>
          <a:xfrm>
            <a:off x="228600" y="1143000"/>
            <a:ext cx="85344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depicts the different states and the transitions between states that a process makes during execution.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CPU preemption process state diagram</a:t>
            </a:r>
            <a:endParaRPr/>
          </a:p>
        </p:txBody>
      </p:sp>
      <p:sp>
        <p:nvSpPr>
          <p:cNvPr id="204" name="Google Shape;204;p1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Related image" id="205" name="Google Shape;205;p15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375" y="1676400"/>
            <a:ext cx="725805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CPU Preemption Reason </a:t>
            </a:r>
            <a:endParaRPr/>
          </a:p>
        </p:txBody>
      </p:sp>
      <p:sp>
        <p:nvSpPr>
          <p:cNvPr id="212" name="Google Shape;212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Higher priority process initiate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quantum expire</a:t>
            </a:r>
            <a:endParaRPr/>
          </a:p>
        </p:txBody>
      </p:sp>
      <p:sp>
        <p:nvSpPr>
          <p:cNvPr id="213" name="Google Shape;213;p1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CPU Non-preemption process state diagram</a:t>
            </a:r>
            <a:endParaRPr/>
          </a:p>
        </p:txBody>
      </p:sp>
      <p:sp>
        <p:nvSpPr>
          <p:cNvPr id="219" name="Google Shape;219;p1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220" name="Google Shape;2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28837"/>
            <a:ext cx="7221537" cy="423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>
            <a:off x="457200" y="274637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Q-01</a:t>
            </a:r>
            <a:endParaRPr/>
          </a:p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>
            <a:off x="307975" y="2895600"/>
            <a:ext cx="8229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I. If a process makes a transition D, it would result in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another process making transition A immediately.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II. A process P2 in blocked state can make transition E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while another process P1 is in running state.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III. The OS uses preemptive scheduling.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IV. The OS uses non-preemptive scheduling.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rPr b="1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of the above statements are TRUE?</a:t>
            </a:r>
            <a:endParaRPr/>
          </a:p>
        </p:txBody>
      </p:sp>
      <p:sp>
        <p:nvSpPr>
          <p:cNvPr id="227" name="Google Shape;227;p1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descr="gate2009" id="228" name="Google Shape;228;p18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428625"/>
            <a:ext cx="63246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title"/>
          </p:nvPr>
        </p:nvSpPr>
        <p:spPr>
          <a:xfrm>
            <a:off x="457200" y="274637"/>
            <a:ext cx="7467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Solution</a:t>
            </a:r>
            <a:endParaRPr/>
          </a:p>
        </p:txBody>
      </p:sp>
      <p:sp>
        <p:nvSpPr>
          <p:cNvPr id="235" name="Google Shape;235;p19"/>
          <p:cNvSpPr txBox="1"/>
          <p:nvPr>
            <p:ph idx="1" type="body"/>
          </p:nvPr>
        </p:nvSpPr>
        <p:spPr>
          <a:xfrm>
            <a:off x="465137" y="1219200"/>
            <a:ext cx="7467600" cy="517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 process makes a transition DD, it would result in another process making transition A immediately. - </a:t>
            </a:r>
            <a:r>
              <a:rPr b="1" i="0" lang="en-US" sz="2000" u="non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This is false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It is not said anywhere that one process terminates, another process immediately come into Ready state. It depends on availability of process to run &amp; Long term Scheduler.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process P2 in blocked state can make transition E while another process P2 is in running state. - </a:t>
            </a:r>
            <a:r>
              <a:rPr b="1" i="0" lang="en-US" sz="2000" u="none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This is correct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There is no dependency between running process &amp; Process getting out of blocked state.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OS uses preemptive scheduling. :- </a:t>
            </a:r>
            <a:r>
              <a:rPr b="1" i="0" lang="en-US" sz="2000" u="non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This is true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because we got transition CC from Running to Ready.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OS uses non-preemptive scheduling. Well as previous statement is true, this becomes false.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	So answer is II and III .</a:t>
            </a:r>
            <a:endParaRPr/>
          </a:p>
          <a:p>
            <a:pPr indent="-2667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457200" y="274637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Topic to cover</a:t>
            </a:r>
            <a:endParaRPr/>
          </a:p>
        </p:txBody>
      </p:sp>
      <p:graphicFrame>
        <p:nvGraphicFramePr>
          <p:cNvPr id="102" name="Google Shape;102;p2"/>
          <p:cNvGraphicFramePr/>
          <p:nvPr/>
        </p:nvGraphicFramePr>
        <p:xfrm>
          <a:off x="7620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{DE4C3995-5224-4F4D-874D-37B573D9A763}</a:tableStyleId>
              </a:tblPr>
              <a:tblGrid>
                <a:gridCol w="930275"/>
                <a:gridCol w="6232525"/>
              </a:tblGrid>
              <a:tr h="7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Lustria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2.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Lustria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Process Management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Lustri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FF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2.1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Lustri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FF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Process,  Process  Control  Block,  Process  States,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Lustri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FF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2.2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Lustri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FFFF"/>
                          </a:solidFill>
                          <a:latin typeface="Lustria"/>
                          <a:ea typeface="Lustria"/>
                          <a:cs typeface="Lustria"/>
                          <a:sym typeface="Lustria"/>
                        </a:rPr>
                        <a:t>Threads,  Types  of  Threads and Dispatching, Concurrent Threads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type="title"/>
          </p:nvPr>
        </p:nvSpPr>
        <p:spPr>
          <a:xfrm>
            <a:off x="457200" y="274637"/>
            <a:ext cx="8610600" cy="1249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Q-02 The process state transition diagram in the below figure is representative of</a:t>
            </a:r>
            <a:endParaRPr/>
          </a:p>
        </p:txBody>
      </p:sp>
      <p:sp>
        <p:nvSpPr>
          <p:cNvPr id="242" name="Google Shape;242;p20"/>
          <p:cNvSpPr txBox="1"/>
          <p:nvPr>
            <p:ph idx="1" type="body"/>
          </p:nvPr>
        </p:nvSpPr>
        <p:spPr>
          <a:xfrm>
            <a:off x="471487" y="4400550"/>
            <a:ext cx="74676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Tahoma"/>
              <a:buAutoNum type="alphaUcPeriod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batch operating system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Tahoma"/>
              <a:buAutoNum type="alphaUcPeriod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operating system with a preemptive scheduler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Tahoma"/>
              <a:buAutoNum type="alphaUcPeriod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operating system with a non-preemptive scheduler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Tahoma"/>
              <a:buAutoNum type="alphaUcPeriod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uni-programmed operating system</a:t>
            </a:r>
            <a:endParaRPr/>
          </a:p>
          <a:p>
            <a:pPr indent="-2667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244" name="Google Shape;2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468562"/>
            <a:ext cx="44132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Q-3 The process state transition diagram of an operating system is as given below.</a:t>
            </a:r>
            <a:endParaRPr/>
          </a:p>
        </p:txBody>
      </p:sp>
      <p:sp>
        <p:nvSpPr>
          <p:cNvPr id="250" name="Google Shape;250;p21"/>
          <p:cNvSpPr txBox="1"/>
          <p:nvPr>
            <p:ph idx="1" type="body"/>
          </p:nvPr>
        </p:nvSpPr>
        <p:spPr>
          <a:xfrm>
            <a:off x="457200" y="4165600"/>
            <a:ext cx="74676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Tahoma"/>
              <a:buAutoNum type="alphaUcPeriod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a multiprogrammed operating system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Tahoma"/>
              <a:buAutoNum type="alphaUcPeriod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uses preemptive scheduling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Tahoma"/>
              <a:buAutoNum type="alphaUcPeriod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uses non-preemptive scheduling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Tahoma"/>
              <a:buAutoNum type="alphaUcPeriod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a multi-user operating system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of the following must be </a:t>
            </a:r>
            <a:r>
              <a:rPr b="1" i="0" lang="en-US" sz="2000" u="non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FALSE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about the above operating system?</a:t>
            </a:r>
            <a:endParaRPr/>
          </a:p>
        </p:txBody>
      </p:sp>
      <p:sp>
        <p:nvSpPr>
          <p:cNvPr id="251" name="Google Shape;251;p2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252" name="Google Shape;252;p21"/>
          <p:cNvPicPr preferRelativeResize="0"/>
          <p:nvPr/>
        </p:nvPicPr>
        <p:blipFill rotWithShape="1">
          <a:blip r:embed="rId3">
            <a:alphaModFix/>
          </a:blip>
          <a:srcRect b="2884" l="0" r="2347" t="9552"/>
          <a:stretch/>
        </p:blipFill>
        <p:spPr>
          <a:xfrm>
            <a:off x="1549400" y="2057400"/>
            <a:ext cx="5283200" cy="18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type="title"/>
          </p:nvPr>
        </p:nvSpPr>
        <p:spPr>
          <a:xfrm>
            <a:off x="304800" y="228600"/>
            <a:ext cx="7467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 </a:t>
            </a: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State process state model</a:t>
            </a:r>
            <a:endParaRPr/>
          </a:p>
        </p:txBody>
      </p:sp>
      <p:sp>
        <p:nvSpPr>
          <p:cNvPr id="258" name="Google Shape;258;p22"/>
          <p:cNvSpPr txBox="1"/>
          <p:nvPr>
            <p:ph idx="1" type="body"/>
          </p:nvPr>
        </p:nvSpPr>
        <p:spPr>
          <a:xfrm>
            <a:off x="304800" y="990600"/>
            <a:ext cx="8001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Ready Suspended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Ready queue will be full, some process will be suspended temporarily  , and store into     the 	Ready suspended Queue. 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its state is called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ready suspended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Ready queue will be free to store process than process from Ready suspend queue will store back into the Ready Queue. 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 suspended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block queue will be full, some process will be suspended  temporarily, and store into the block  suspended Queue. 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Its state is called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 suspended. 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block queue will be free to store process than process from block suspend queue store back into the block Queue.</a:t>
            </a:r>
            <a:endParaRPr/>
          </a:p>
          <a:p>
            <a:pPr indent="-25908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" name="Google Shape;259;p2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type="title"/>
          </p:nvPr>
        </p:nvSpPr>
        <p:spPr>
          <a:xfrm>
            <a:off x="457200" y="304800"/>
            <a:ext cx="746760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7 </a:t>
            </a: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State process state model</a:t>
            </a:r>
            <a:endParaRPr/>
          </a:p>
        </p:txBody>
      </p:sp>
      <p:sp>
        <p:nvSpPr>
          <p:cNvPr id="265" name="Google Shape;265;p2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C:\Documents and Settings\Rahul\My Documents\My Pictures\Process state.JPG" id="266" name="Google Shape;2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71600"/>
            <a:ext cx="8316912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title"/>
          </p:nvPr>
        </p:nvSpPr>
        <p:spPr>
          <a:xfrm>
            <a:off x="457200" y="609600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Q-02</a:t>
            </a:r>
            <a:endParaRPr/>
          </a:p>
        </p:txBody>
      </p:sp>
      <p:sp>
        <p:nvSpPr>
          <p:cNvPr id="272" name="Google Shape;272;p2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273" name="Google Shape;2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37" y="1676400"/>
            <a:ext cx="8234362" cy="30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4"/>
          <p:cNvSpPr txBox="1"/>
          <p:nvPr/>
        </p:nvSpPr>
        <p:spPr>
          <a:xfrm>
            <a:off x="3124200" y="4953000"/>
            <a:ext cx="47244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Answer-C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280" name="Google Shape;2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81000"/>
            <a:ext cx="7162800" cy="6230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Answer-C</a:t>
            </a:r>
            <a:endParaRPr/>
          </a:p>
        </p:txBody>
      </p:sp>
      <p:sp>
        <p:nvSpPr>
          <p:cNvPr id="286" name="Google Shape;286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here is a state called 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suspend ready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when system needs to free up resources, some processes are moved to that state from ready state</a:t>
            </a:r>
            <a:endParaRPr/>
          </a:p>
        </p:txBody>
      </p:sp>
      <p:sp>
        <p:nvSpPr>
          <p:cNvPr id="287" name="Google Shape;287;p2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Special Cases</a:t>
            </a:r>
            <a:endParaRPr/>
          </a:p>
        </p:txBody>
      </p:sp>
      <p:sp>
        <p:nvSpPr>
          <p:cNvPr id="293" name="Google Shape;293;p2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Blocked Suspend -----🡪 Block/Waiting</a:t>
            </a:r>
            <a:endParaRPr/>
          </a:p>
          <a:p>
            <a:pPr indent="-33528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Running----------------🡪 Ready Suspend</a:t>
            </a:r>
            <a:endParaRPr/>
          </a:p>
          <a:p>
            <a:pPr indent="-33528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Ready-----------------🡪 Ready Suspend</a:t>
            </a:r>
            <a:endParaRPr/>
          </a:p>
        </p:txBody>
      </p:sp>
      <p:sp>
        <p:nvSpPr>
          <p:cNvPr id="294" name="Google Shape;294;p2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/>
          <p:nvPr>
            <p:ph type="title"/>
          </p:nvPr>
        </p:nvSpPr>
        <p:spPr>
          <a:xfrm>
            <a:off x="228600" y="152400"/>
            <a:ext cx="75199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Control Block (PCB)</a:t>
            </a:r>
            <a:endParaRPr/>
          </a:p>
        </p:txBody>
      </p:sp>
      <p:sp>
        <p:nvSpPr>
          <p:cNvPr id="300" name="Google Shape;300;p28"/>
          <p:cNvSpPr txBox="1"/>
          <p:nvPr>
            <p:ph idx="1" type="body"/>
          </p:nvPr>
        </p:nvSpPr>
        <p:spPr>
          <a:xfrm>
            <a:off x="304800" y="990600"/>
            <a:ext cx="8077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Operating system provide the management of all the processes of system like 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creation, process termination, process execution  and  process scheduling etc.</a:t>
            </a:r>
            <a:endParaRPr/>
          </a:p>
          <a:p>
            <a:pPr indent="-2667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OS maintain the table to store information about process is called process control block (PCB).</a:t>
            </a:r>
            <a:endParaRPr/>
          </a:p>
          <a:p>
            <a:pPr indent="-2667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also called data structure of process.(kernel data structure)</a:t>
            </a:r>
            <a:endParaRPr/>
          </a:p>
          <a:p>
            <a:pPr indent="-2667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TCB(Task Control Block) or Process Descriptor or Process Object</a:t>
            </a:r>
            <a:endParaRPr/>
          </a:p>
          <a:p>
            <a:pPr indent="-22098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>
            <p:ph type="title"/>
          </p:nvPr>
        </p:nvSpPr>
        <p:spPr>
          <a:xfrm>
            <a:off x="933450" y="277812"/>
            <a:ext cx="77533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Control Block (PCB)</a:t>
            </a:r>
            <a:endParaRPr/>
          </a:p>
        </p:txBody>
      </p:sp>
      <p:pic>
        <p:nvPicPr>
          <p:cNvPr id="306" name="Google Shape;3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675" y="1152525"/>
            <a:ext cx="4352925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228600" y="228600"/>
            <a:ext cx="746760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Outline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304800" y="1219200"/>
            <a:ext cx="7620000" cy="52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Concept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States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Control Block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Scheduling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Schedulers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Context switching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Scheduling Criteria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/>
          <p:nvPr>
            <p:ph type="title"/>
          </p:nvPr>
        </p:nvSpPr>
        <p:spPr>
          <a:xfrm>
            <a:off x="457200" y="274637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PCB</a:t>
            </a:r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fld id="{00000000-1234-1234-1234-123412341234}" type="slidenum">
              <a:rPr b="1" i="0" lang="en-US" sz="1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Process Control Block" id="313" name="Google Shape;31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600200"/>
            <a:ext cx="2819400" cy="4818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304800" y="228600"/>
            <a:ext cx="75199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Control Block (PCB)</a:t>
            </a:r>
            <a:endParaRPr/>
          </a:p>
        </p:txBody>
      </p:sp>
      <p:sp>
        <p:nvSpPr>
          <p:cNvPr id="319" name="Google Shape;319;p31"/>
          <p:cNvSpPr txBox="1"/>
          <p:nvPr>
            <p:ph idx="1" type="body"/>
          </p:nvPr>
        </p:nvSpPr>
        <p:spPr>
          <a:xfrm>
            <a:off x="304800" y="990600"/>
            <a:ext cx="8382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Information associated with each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Pointer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Pointer points to another process control block. Pointer is used for maintaining the scheduling list. (Info. Of processes are maintained as a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 list)</a:t>
            </a:r>
            <a:endParaRPr/>
          </a:p>
          <a:p>
            <a:pPr indent="-2667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state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state may be new, ready, running, waiting and so on.</a:t>
            </a:r>
            <a:endParaRPr/>
          </a:p>
          <a:p>
            <a:pPr indent="-2667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 counter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indicates the address of the next instruction to be executed for this process.</a:t>
            </a:r>
            <a:endParaRPr/>
          </a:p>
          <a:p>
            <a:pPr indent="-187959" lvl="1" marL="7429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098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/>
          <p:nvPr>
            <p:ph type="title"/>
          </p:nvPr>
        </p:nvSpPr>
        <p:spPr>
          <a:xfrm>
            <a:off x="381000" y="304800"/>
            <a:ext cx="746760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Control Block (PCB)</a:t>
            </a:r>
            <a:endParaRPr/>
          </a:p>
        </p:txBody>
      </p:sp>
      <p:sp>
        <p:nvSpPr>
          <p:cNvPr id="325" name="Google Shape;325;p32"/>
          <p:cNvSpPr txBox="1"/>
          <p:nvPr>
            <p:ph idx="1" type="body"/>
          </p:nvPr>
        </p:nvSpPr>
        <p:spPr>
          <a:xfrm>
            <a:off x="228600" y="1219200"/>
            <a:ext cx="7696200" cy="52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CPU registers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indicates general purpose register, stack pointers, index registers and accumulators etc.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Number of register and type of register totally depends upon the computer architecture.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 an interrupt this state information along with program counter is saved to allow a process to continue correctly later.</a:t>
            </a:r>
            <a:endParaRPr/>
          </a:p>
          <a:p>
            <a:pPr indent="-27432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 Management Information :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information may include the value of base and limit register, page table/segment table.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information is useful for deallocating the memory when the process terminates.</a:t>
            </a:r>
            <a:endParaRPr/>
          </a:p>
          <a:p>
            <a:pPr indent="-27432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>
            <p:ph type="title"/>
          </p:nvPr>
        </p:nvSpPr>
        <p:spPr>
          <a:xfrm>
            <a:off x="304800" y="228600"/>
            <a:ext cx="746760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Control Block (PCB)</a:t>
            </a:r>
            <a:endParaRPr/>
          </a:p>
        </p:txBody>
      </p:sp>
      <p:sp>
        <p:nvSpPr>
          <p:cNvPr id="332" name="Google Shape;332;p33"/>
          <p:cNvSpPr txBox="1"/>
          <p:nvPr>
            <p:ph idx="1" type="body"/>
          </p:nvPr>
        </p:nvSpPr>
        <p:spPr>
          <a:xfrm>
            <a:off x="228600" y="1219200"/>
            <a:ext cx="7696200" cy="525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Accounting Information :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information includes the amount of CPU and real time used, time limits, job or process numbers, account numbers etc.</a:t>
            </a:r>
            <a:endParaRPr/>
          </a:p>
          <a:p>
            <a:pPr indent="-2667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control block also includes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information about CPU scheduling,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I/O resource management,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 management information,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Priority and so on.</a:t>
            </a:r>
            <a:endParaRPr/>
          </a:p>
          <a:p>
            <a:pPr indent="-2667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Google Shape;333;p3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PCB</a:t>
            </a:r>
            <a:endParaRPr/>
          </a:p>
        </p:txBody>
      </p:sp>
      <p:pic>
        <p:nvPicPr>
          <p:cNvPr id="339" name="Google Shape;339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87" y="1449387"/>
            <a:ext cx="7467600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 txBox="1"/>
          <p:nvPr>
            <p:ph type="title"/>
          </p:nvPr>
        </p:nvSpPr>
        <p:spPr>
          <a:xfrm>
            <a:off x="381000" y="152400"/>
            <a:ext cx="7645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Scheduling</a:t>
            </a:r>
            <a:endParaRPr/>
          </a:p>
        </p:txBody>
      </p:sp>
      <p:sp>
        <p:nvSpPr>
          <p:cNvPr id="346" name="Google Shape;346;p35"/>
          <p:cNvSpPr txBox="1"/>
          <p:nvPr>
            <p:ph idx="1" type="body"/>
          </p:nvPr>
        </p:nvSpPr>
        <p:spPr>
          <a:xfrm>
            <a:off x="304800" y="990600"/>
            <a:ext cx="8001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multiprogramming, more than one process and only one processor 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therefore only one process can go for execution at a time And rest of the process has to wait for execution.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OS is responsible for the scheduling of processes. And controlling the execution of process.</a:t>
            </a:r>
            <a:endParaRPr/>
          </a:p>
          <a:p>
            <a:pPr indent="-2667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Maximize CPU use, quickly switch processes onto CPU for time sharing</a:t>
            </a:r>
            <a:endParaRPr/>
          </a:p>
          <a:p>
            <a:pPr indent="-2667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scheduler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selects among available processes for next execution on CPU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/>
          <p:nvPr>
            <p:ph type="title"/>
          </p:nvPr>
        </p:nvSpPr>
        <p:spPr>
          <a:xfrm>
            <a:off x="228600" y="228600"/>
            <a:ext cx="74676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Scheduling</a:t>
            </a:r>
            <a:endParaRPr/>
          </a:p>
        </p:txBody>
      </p:sp>
      <p:sp>
        <p:nvSpPr>
          <p:cNvPr id="352" name="Google Shape;352;p36"/>
          <p:cNvSpPr txBox="1"/>
          <p:nvPr>
            <p:ph idx="1" type="body"/>
          </p:nvPr>
        </p:nvSpPr>
        <p:spPr>
          <a:xfrm>
            <a:off x="228600" y="914400"/>
            <a:ext cx="8153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Maintains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scheduling queues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processes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Job queue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set of all processes in the system</a:t>
            </a:r>
            <a:endParaRPr/>
          </a:p>
          <a:p>
            <a:pPr indent="-21590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Ready queue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set of all processes residing in main memory, ready and waiting to execute</a:t>
            </a:r>
            <a:endParaRPr/>
          </a:p>
          <a:p>
            <a:pPr indent="-21590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Device queues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set of processes waiting for an I/O device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device has its own queue.</a:t>
            </a:r>
            <a:endParaRPr/>
          </a:p>
          <a:p>
            <a:pPr indent="-21590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Processes migrate among the various queues</a:t>
            </a:r>
            <a:endParaRPr/>
          </a:p>
          <a:p>
            <a:pPr indent="-2667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3" name="Google Shape;353;p3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/>
          <p:nvPr>
            <p:ph type="title"/>
          </p:nvPr>
        </p:nvSpPr>
        <p:spPr>
          <a:xfrm>
            <a:off x="185737" y="228600"/>
            <a:ext cx="8958262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Tahoma"/>
              <a:buNone/>
            </a:pPr>
            <a:r>
              <a:rPr b="0" i="0" lang="en-US" sz="25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Ready Queue And Various </a:t>
            </a:r>
            <a:br>
              <a:rPr b="0" i="0" lang="en-US" sz="25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5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I/O Device Queues</a:t>
            </a:r>
            <a:endParaRPr/>
          </a:p>
        </p:txBody>
      </p:sp>
      <p:pic>
        <p:nvPicPr>
          <p:cNvPr id="359" name="Google Shape;35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990600"/>
            <a:ext cx="6524625" cy="56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>
            <p:ph type="title"/>
          </p:nvPr>
        </p:nvSpPr>
        <p:spPr>
          <a:xfrm>
            <a:off x="97155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Representation of Process </a:t>
            </a: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Scheduling</a:t>
            </a:r>
            <a:endParaRPr/>
          </a:p>
        </p:txBody>
      </p:sp>
      <p:pic>
        <p:nvPicPr>
          <p:cNvPr descr="3" id="365" name="Google Shape;3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830387"/>
            <a:ext cx="7235825" cy="41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8"/>
          <p:cNvSpPr txBox="1"/>
          <p:nvPr/>
        </p:nvSpPr>
        <p:spPr>
          <a:xfrm>
            <a:off x="1255712" y="6211887"/>
            <a:ext cx="59436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Queuing Diagram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/>
          <p:nvPr>
            <p:ph type="title"/>
          </p:nvPr>
        </p:nvSpPr>
        <p:spPr>
          <a:xfrm>
            <a:off x="304800" y="2286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scheduling using queuing diagram </a:t>
            </a:r>
            <a:endParaRPr/>
          </a:p>
        </p:txBody>
      </p:sp>
      <p:sp>
        <p:nvSpPr>
          <p:cNvPr id="372" name="Google Shape;372;p39"/>
          <p:cNvSpPr txBox="1"/>
          <p:nvPr>
            <p:ph idx="1" type="body"/>
          </p:nvPr>
        </p:nvSpPr>
        <p:spPr>
          <a:xfrm>
            <a:off x="325437" y="990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 new process </a:t>
            </a:r>
            <a:r>
              <a:rPr b="1" i="0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is put in </a:t>
            </a:r>
            <a:r>
              <a:rPr b="0" i="0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0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ready queue </a:t>
            </a:r>
            <a:r>
              <a:rPr b="0" i="0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initially.</a:t>
            </a:r>
            <a:endParaRPr/>
          </a:p>
          <a:p>
            <a:pPr indent="-2667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It </a:t>
            </a:r>
            <a:r>
              <a:rPr b="1" i="0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waits in ready queue </a:t>
            </a:r>
            <a:r>
              <a:rPr b="0" i="0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till selected for execution.</a:t>
            </a:r>
            <a:endParaRPr/>
          </a:p>
          <a:p>
            <a:pPr indent="-2667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While executing the process, one of the several events could occur.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process could issue an </a:t>
            </a:r>
            <a:r>
              <a:rPr b="1" i="0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I/O request </a:t>
            </a:r>
            <a:r>
              <a:rPr b="0" i="0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and then place in an I/O queue.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process could </a:t>
            </a:r>
            <a:r>
              <a:rPr b="1" i="0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create new sub process</a:t>
            </a:r>
            <a:r>
              <a:rPr b="0" i="0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and waits for its termination.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process could be removed forcibly from the CPU, as a result </a:t>
            </a:r>
            <a:r>
              <a:rPr b="1" i="0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of interrupt </a:t>
            </a:r>
            <a:r>
              <a:rPr b="0" i="0" lang="en-US" sz="2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and put back in the ready queue.</a:t>
            </a:r>
            <a:endParaRPr/>
          </a:p>
          <a:p>
            <a:pPr indent="-187959" lvl="1" marL="7429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7959" lvl="1" marL="7429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304800" y="304800"/>
            <a:ext cx="74676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304800" y="1143000"/>
            <a:ext cx="784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process is sequential program in execution.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process defines the fundamental unit of computation for the computer.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Components of process are :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 Program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code to be executed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Used for executing the program.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Resources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While Executing program it may require resources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Status of the process execution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Used for verifying the status of the process execution</a:t>
            </a:r>
            <a:endParaRPr/>
          </a:p>
          <a:p>
            <a:pPr indent="-187959" lvl="1" marL="74295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 txBox="1"/>
          <p:nvPr>
            <p:ph type="title"/>
          </p:nvPr>
        </p:nvSpPr>
        <p:spPr>
          <a:xfrm>
            <a:off x="381000" y="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Context Switch</a:t>
            </a:r>
            <a:endParaRPr/>
          </a:p>
        </p:txBody>
      </p:sp>
      <p:sp>
        <p:nvSpPr>
          <p:cNvPr id="378" name="Google Shape;378;p40"/>
          <p:cNvSpPr txBox="1"/>
          <p:nvPr>
            <p:ph idx="1" type="body"/>
          </p:nvPr>
        </p:nvSpPr>
        <p:spPr>
          <a:xfrm>
            <a:off x="806450" y="1233487"/>
            <a:ext cx="7480300" cy="4448175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CPU switches to another process, the system must save the state of the old process and load the saved state for the new process via a </a:t>
            </a:r>
            <a:r>
              <a:rPr b="1" i="0" lang="en-US" sz="20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context switch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667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Context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a process represented in the PCB</a:t>
            </a:r>
            <a:endParaRPr/>
          </a:p>
          <a:p>
            <a:pPr indent="-2667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Context-switch time is overhead; the system does no useful work while switching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more complex the OS and the PCB 🡪 longer the context switch</a:t>
            </a:r>
            <a:endParaRPr/>
          </a:p>
          <a:p>
            <a:pPr indent="-2667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dependent on hardware support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hardware provides multiple sets of registers per CPU 🡪 multiple contexts loaded at once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/>
          <p:nvPr>
            <p:ph type="title"/>
          </p:nvPr>
        </p:nvSpPr>
        <p:spPr>
          <a:xfrm>
            <a:off x="900112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CPU Switch From Process to Process</a:t>
            </a:r>
            <a:endParaRPr/>
          </a:p>
        </p:txBody>
      </p:sp>
      <p:pic>
        <p:nvPicPr>
          <p:cNvPr id="384" name="Google Shape;38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14400"/>
            <a:ext cx="8167687" cy="5484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/>
          <p:nvPr>
            <p:ph type="title"/>
          </p:nvPr>
        </p:nvSpPr>
        <p:spPr>
          <a:xfrm>
            <a:off x="304800" y="228600"/>
            <a:ext cx="7467600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Schedulers</a:t>
            </a:r>
            <a:endParaRPr/>
          </a:p>
        </p:txBody>
      </p:sp>
      <p:sp>
        <p:nvSpPr>
          <p:cNvPr id="390" name="Google Shape;390;p42"/>
          <p:cNvSpPr txBox="1"/>
          <p:nvPr>
            <p:ph idx="1" type="body"/>
          </p:nvPr>
        </p:nvSpPr>
        <p:spPr>
          <a:xfrm>
            <a:off x="304800" y="11430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1" i="0" lang="en-US" sz="2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Responsible for selecting a process for scheduling/operating with the resources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1" i="0" lang="en-US" sz="2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Three types of Schedulers :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1" i="0" lang="en-US" sz="2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Long-term scheduler</a:t>
            </a:r>
            <a:r>
              <a:rPr b="0" i="0" lang="en-US" sz="2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(or job scheduler) – selects which processes should be brought into the ready queue</a:t>
            </a:r>
            <a:endParaRPr/>
          </a:p>
          <a:p>
            <a:pPr indent="-208915" lvl="1" marL="74295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None/>
            </a:pPr>
            <a:r>
              <a:t/>
            </a:r>
            <a:endParaRPr b="1" i="0" sz="22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1" i="0" lang="en-US" sz="2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Short-term scheduler</a:t>
            </a:r>
            <a:r>
              <a:rPr b="0" i="0" lang="en-US" sz="2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(or CPU scheduler) – selects which process should be executed next and allocates CPU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Sometimes the only scheduler in a system</a:t>
            </a:r>
            <a:endParaRPr/>
          </a:p>
          <a:p>
            <a:pPr indent="-208915" lvl="1" marL="74295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Medium-term scheduler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Intermediate level of scheduling</a:t>
            </a:r>
            <a:endParaRPr/>
          </a:p>
          <a:p>
            <a:pPr indent="-158750" lvl="2" marL="114300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9080" lvl="0" marL="342900" rtl="0" algn="l"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/>
          <p:nvPr>
            <p:ph type="title"/>
          </p:nvPr>
        </p:nvSpPr>
        <p:spPr>
          <a:xfrm>
            <a:off x="457200" y="3048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Long-term scheduler (or Job scheduler)</a:t>
            </a:r>
            <a:endParaRPr/>
          </a:p>
        </p:txBody>
      </p:sp>
      <p:sp>
        <p:nvSpPr>
          <p:cNvPr id="396" name="Google Shape;396;p43"/>
          <p:cNvSpPr txBox="1"/>
          <p:nvPr>
            <p:ph idx="1" type="body"/>
          </p:nvPr>
        </p:nvSpPr>
        <p:spPr>
          <a:xfrm>
            <a:off x="298450" y="1676400"/>
            <a:ext cx="8382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selects processes from the disk and loads them into memory for execution.</a:t>
            </a:r>
            <a:endParaRPr/>
          </a:p>
          <a:p>
            <a:pPr indent="-251459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LTS control the degree of multiprogramming (no. of processes in memory)</a:t>
            </a:r>
            <a:endParaRPr/>
          </a:p>
          <a:p>
            <a:pPr indent="-251459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invoked only when a process leaves the system	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 as to keep the degree of multiprogramming is stable,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 rate of process creation = Average departure rate of process leaving the system.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 Execution frequency is less in comparison of others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  <a:p>
            <a:pPr indent="-2286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7" name="Google Shape;397;p4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 txBox="1"/>
          <p:nvPr>
            <p:ph type="title"/>
          </p:nvPr>
        </p:nvSpPr>
        <p:spPr>
          <a:xfrm>
            <a:off x="457200" y="304800"/>
            <a:ext cx="7467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Long-term scheduler</a:t>
            </a:r>
            <a:endParaRPr/>
          </a:p>
        </p:txBody>
      </p:sp>
      <p:sp>
        <p:nvSpPr>
          <p:cNvPr id="403" name="Google Shape;403;p44"/>
          <p:cNvSpPr txBox="1"/>
          <p:nvPr>
            <p:ph idx="1" type="body"/>
          </p:nvPr>
        </p:nvSpPr>
        <p:spPr>
          <a:xfrm>
            <a:off x="228600" y="990600"/>
            <a:ext cx="8382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time sharing system LTS is not used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because in this type of system, process directly put into the ready queue.</a:t>
            </a:r>
            <a:endParaRPr/>
          </a:p>
          <a:p>
            <a:pPr indent="-2667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LTS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needs to select good mix of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CPU bound and I/O bound processes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 as to avoid the ready queue being empty with no work for STS or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I/O queue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be empty and devices not being utilized.</a:t>
            </a:r>
            <a:endParaRPr/>
          </a:p>
          <a:p>
            <a:pPr indent="-2667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CPU Bound process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generates minimal or very few I/O requests and does more computation.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I/O Bound process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does more of I/O than computation.</a:t>
            </a:r>
            <a:endParaRPr/>
          </a:p>
          <a:p>
            <a:pPr indent="-2667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4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"/>
          <p:cNvSpPr txBox="1"/>
          <p:nvPr>
            <p:ph type="title"/>
          </p:nvPr>
        </p:nvSpPr>
        <p:spPr>
          <a:xfrm>
            <a:off x="457200" y="304800"/>
            <a:ext cx="7467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short-term scheduler</a:t>
            </a:r>
            <a:endParaRPr/>
          </a:p>
        </p:txBody>
      </p:sp>
      <p:sp>
        <p:nvSpPr>
          <p:cNvPr id="410" name="Google Shape;410;p45"/>
          <p:cNvSpPr txBox="1"/>
          <p:nvPr>
            <p:ph idx="1" type="body"/>
          </p:nvPr>
        </p:nvSpPr>
        <p:spPr>
          <a:xfrm>
            <a:off x="320675" y="1371600"/>
            <a:ext cx="8382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Short term scheduler select the process from the ready queue, which are ready for the execution, and allocate the processor for execution.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STS is faster then LTS.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STS is also called CPU scheduler or dispatcher.</a:t>
            </a:r>
            <a:endParaRPr/>
          </a:p>
          <a:p>
            <a:pPr indent="-259080" lvl="0" marL="34290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invoked each time the CPU requires a new process for execution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411" name="Google Shape;411;p4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6"/>
          <p:cNvSpPr txBox="1"/>
          <p:nvPr>
            <p:ph type="title"/>
          </p:nvPr>
        </p:nvSpPr>
        <p:spPr>
          <a:xfrm>
            <a:off x="304800" y="304800"/>
            <a:ext cx="7467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Medium-term schedulers</a:t>
            </a:r>
            <a:endParaRPr/>
          </a:p>
        </p:txBody>
      </p:sp>
      <p:sp>
        <p:nvSpPr>
          <p:cNvPr id="417" name="Google Shape;417;p46"/>
          <p:cNvSpPr txBox="1"/>
          <p:nvPr>
            <p:ph idx="1" type="body"/>
          </p:nvPr>
        </p:nvSpPr>
        <p:spPr>
          <a:xfrm>
            <a:off x="457200" y="1143000"/>
            <a:ext cx="7848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rm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Medium term scheduler provides the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swapping.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Ready Q and Block Q are loaded into the main memory. So some time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reduce the degree of multiprogramming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 Process are suspended from the queue, and move to the secondary memory for temporary time, this is called </a:t>
            </a:r>
            <a:r>
              <a:rPr b="1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swap out.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again these processes are loaded into main memory from secondary memory for execution is called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swap in.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swap in and swap out is determine by the MTS.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Used to decrease the load of the CPU.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Used to increase process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Response time.</a:t>
            </a:r>
            <a:endParaRPr/>
          </a:p>
          <a:p>
            <a:pPr indent="-2667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Swapping may be necessary to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improve the process mix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667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type="title"/>
          </p:nvPr>
        </p:nvSpPr>
        <p:spPr>
          <a:xfrm>
            <a:off x="928687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Medium Term Scheduler</a:t>
            </a:r>
            <a:endParaRPr/>
          </a:p>
        </p:txBody>
      </p:sp>
      <p:pic>
        <p:nvPicPr>
          <p:cNvPr id="423" name="Google Shape;42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875" y="2173287"/>
            <a:ext cx="7327900" cy="26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8"/>
          <p:cNvSpPr txBox="1"/>
          <p:nvPr>
            <p:ph type="title"/>
          </p:nvPr>
        </p:nvSpPr>
        <p:spPr>
          <a:xfrm>
            <a:off x="304800" y="304800"/>
            <a:ext cx="74676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Schedulers</a:t>
            </a:r>
            <a:endParaRPr/>
          </a:p>
        </p:txBody>
      </p:sp>
      <p:pic>
        <p:nvPicPr>
          <p:cNvPr descr="IMG_20150205_094936625.jpg" id="429" name="Google Shape;429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71600"/>
            <a:ext cx="8207375" cy="48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9"/>
          <p:cNvSpPr txBox="1"/>
          <p:nvPr>
            <p:ph type="title"/>
          </p:nvPr>
        </p:nvSpPr>
        <p:spPr>
          <a:xfrm>
            <a:off x="304800" y="228600"/>
            <a:ext cx="7467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Dispatcher</a:t>
            </a:r>
            <a:endParaRPr/>
          </a:p>
        </p:txBody>
      </p:sp>
      <p:sp>
        <p:nvSpPr>
          <p:cNvPr id="436" name="Google Shape;436;p49"/>
          <p:cNvSpPr txBox="1"/>
          <p:nvPr>
            <p:ph idx="1" type="body"/>
          </p:nvPr>
        </p:nvSpPr>
        <p:spPr>
          <a:xfrm>
            <a:off x="381000" y="1066800"/>
            <a:ext cx="7924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a component of CPU scheduling function</a:t>
            </a:r>
            <a:endParaRPr/>
          </a:p>
          <a:p>
            <a:pPr indent="-2667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gives control of the CPU to the process selected by STS.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Its functions include: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Switching the context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Switching to User mode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Jumping to the proper location in the user program to restart the selected program.</a:t>
            </a:r>
            <a:endParaRPr/>
          </a:p>
          <a:p>
            <a:pPr indent="-2667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invoked during every process switch.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time taken by the dispatcher to stop one process and start another process running is called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dispatch latency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What does a process look like in Memory?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600200"/>
            <a:ext cx="27432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"/>
          <p:cNvSpPr txBox="1"/>
          <p:nvPr>
            <p:ph type="title"/>
          </p:nvPr>
        </p:nvSpPr>
        <p:spPr>
          <a:xfrm>
            <a:off x="990600" y="277812"/>
            <a:ext cx="76962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Scheduling Criteria</a:t>
            </a:r>
            <a:endParaRPr/>
          </a:p>
        </p:txBody>
      </p:sp>
      <p:sp>
        <p:nvSpPr>
          <p:cNvPr id="443" name="Google Shape;443;p50"/>
          <p:cNvSpPr txBox="1"/>
          <p:nvPr>
            <p:ph idx="1" type="body"/>
          </p:nvPr>
        </p:nvSpPr>
        <p:spPr>
          <a:xfrm>
            <a:off x="819150" y="1246187"/>
            <a:ext cx="7637462" cy="495935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CPU utilization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keep the CPU as busy as possible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Throughput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# of processes that complete their execution per time unit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Turnaround time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amount of time to execute a particular process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Waiting time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amount of time a process has been waiting in the ready queue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Response time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amount of time it takes from when a request was submitted until the first response is produced, not output  (for time-sharing environment)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 txBox="1"/>
          <p:nvPr>
            <p:ph type="title"/>
          </p:nvPr>
        </p:nvSpPr>
        <p:spPr>
          <a:xfrm>
            <a:off x="990600" y="277812"/>
            <a:ext cx="76962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Scheduling Algorithm Optimization Criteria</a:t>
            </a:r>
            <a:endParaRPr/>
          </a:p>
        </p:txBody>
      </p:sp>
      <p:sp>
        <p:nvSpPr>
          <p:cNvPr id="450" name="Google Shape;450;p51"/>
          <p:cNvSpPr txBox="1"/>
          <p:nvPr>
            <p:ph idx="1" type="body"/>
          </p:nvPr>
        </p:nvSpPr>
        <p:spPr>
          <a:xfrm>
            <a:off x="827087" y="1439862"/>
            <a:ext cx="7351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Max CPU utilization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Max throughput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 turnaround time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 waiting time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 response time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Scheduling Algorithms</a:t>
            </a:r>
            <a:b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456" name="Google Shape;456;p5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We'll discuss few major scheduling algorithms here which are following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 First Come First Serve(FCFS) Scheduling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Shortest-Job-First(SJF) Scheduling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 Shortest Remaining Time First(SRTF)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4. Priority Scheduling </a:t>
            </a:r>
            <a:r>
              <a:rPr b="1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(Non Preemptive)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5. Round Robin(RR) Scheduling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6. Multilevel Queue Scheduling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7. Multilevel Feedback Queue Scheduling</a:t>
            </a:r>
            <a:endParaRPr/>
          </a:p>
        </p:txBody>
      </p:sp>
      <p:sp>
        <p:nvSpPr>
          <p:cNvPr id="457" name="Google Shape;457;p5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different time with respect to a process</a:t>
            </a:r>
            <a:endParaRPr/>
          </a:p>
        </p:txBody>
      </p:sp>
      <p:sp>
        <p:nvSpPr>
          <p:cNvPr id="463" name="Google Shape;463;p53"/>
          <p:cNvSpPr txBox="1"/>
          <p:nvPr>
            <p:ph idx="1" type="body"/>
          </p:nvPr>
        </p:nvSpPr>
        <p:spPr>
          <a:xfrm>
            <a:off x="609600" y="20574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Arrival Time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Time at which the process arrives in the ready queue.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Completion Time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Time at which process completes its execution.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Burst Time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Time required by a process for CPU execution.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Turn Around Time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Time Difference between completion time and arrival time.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r>
              <a:rPr b="0" i="0" lang="en-US" sz="2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Turn Around Time = Completion Time - Arrival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Waiting Time(W.T):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Difference between turn around time and burst time.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r>
              <a:rPr b="0" i="0" lang="en-US" sz="2000" u="none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Waiting Time = Turn Around Time - Burst Time</a:t>
            </a:r>
            <a:endParaRPr/>
          </a:p>
        </p:txBody>
      </p:sp>
      <p:sp>
        <p:nvSpPr>
          <p:cNvPr id="464" name="Google Shape;464;p5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4"/>
          <p:cNvSpPr txBox="1"/>
          <p:nvPr>
            <p:ph type="title"/>
          </p:nvPr>
        </p:nvSpPr>
        <p:spPr>
          <a:xfrm>
            <a:off x="177800" y="9525"/>
            <a:ext cx="8004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Tahoma"/>
              <a:buNone/>
            </a:pPr>
            <a:r>
              <a:rPr b="0" i="0" lang="en-US" sz="25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First-Come, First-Served (FCFS) Scheduling</a:t>
            </a:r>
            <a:endParaRPr/>
          </a:p>
        </p:txBody>
      </p:sp>
      <p:sp>
        <p:nvSpPr>
          <p:cNvPr id="471" name="Google Shape;471;p54"/>
          <p:cNvSpPr txBox="1"/>
          <p:nvPr>
            <p:ph idx="1" type="body"/>
          </p:nvPr>
        </p:nvSpPr>
        <p:spPr>
          <a:xfrm>
            <a:off x="533400" y="1076325"/>
            <a:ext cx="8610600" cy="501015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     	Burst Time/CPU Time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</a:t>
            </a: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24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</a:t>
            </a: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	    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</a:t>
            </a: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	      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baseline="-2500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Suppose that the processes arrive in the order: </a:t>
            </a: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, </a:t>
            </a: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, </a:t>
            </a: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  </a:t>
            </a:r>
            <a:br>
              <a:rPr b="0" baseline="-2500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Gantt Chart for the schedule is:</a:t>
            </a:r>
            <a:b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908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Waiting time for </a:t>
            </a: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= 0; </a:t>
            </a: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= 24; </a:t>
            </a: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27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 waiting time:  (0 + 24 + 27)/3 = 17</a:t>
            </a:r>
            <a:endParaRPr/>
          </a:p>
        </p:txBody>
      </p:sp>
      <p:grpSp>
        <p:nvGrpSpPr>
          <p:cNvPr id="472" name="Google Shape;472;p54"/>
          <p:cNvGrpSpPr/>
          <p:nvPr/>
        </p:nvGrpSpPr>
        <p:grpSpPr>
          <a:xfrm>
            <a:off x="838200" y="3581400"/>
            <a:ext cx="5580062" cy="1176337"/>
            <a:chOff x="888" y="2688"/>
            <a:chExt cx="3515" cy="740"/>
          </a:xfrm>
        </p:grpSpPr>
        <p:sp>
          <p:nvSpPr>
            <p:cNvPr id="473" name="Google Shape;473;p54"/>
            <p:cNvSpPr txBox="1"/>
            <p:nvPr/>
          </p:nvSpPr>
          <p:spPr>
            <a:xfrm>
              <a:off x="960" y="2688"/>
              <a:ext cx="3312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4" name="Google Shape;474;p54"/>
            <p:cNvSpPr txBox="1"/>
            <p:nvPr/>
          </p:nvSpPr>
          <p:spPr>
            <a:xfrm>
              <a:off x="1819" y="2764"/>
              <a:ext cx="267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475" name="Google Shape;475;p54"/>
            <p:cNvSpPr txBox="1"/>
            <p:nvPr/>
          </p:nvSpPr>
          <p:spPr>
            <a:xfrm>
              <a:off x="3307" y="2764"/>
              <a:ext cx="267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476" name="Google Shape;476;p54"/>
            <p:cNvSpPr txBox="1"/>
            <p:nvPr/>
          </p:nvSpPr>
          <p:spPr>
            <a:xfrm>
              <a:off x="3883" y="2764"/>
              <a:ext cx="267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477" name="Google Shape;477;p54"/>
            <p:cNvCxnSpPr/>
            <p:nvPr/>
          </p:nvCxnSpPr>
          <p:spPr>
            <a:xfrm>
              <a:off x="960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8" name="Google Shape;478;p54"/>
            <p:cNvCxnSpPr/>
            <p:nvPr/>
          </p:nvCxnSpPr>
          <p:spPr>
            <a:xfrm>
              <a:off x="4272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9" name="Google Shape;479;p54"/>
            <p:cNvCxnSpPr/>
            <p:nvPr/>
          </p:nvCxnSpPr>
          <p:spPr>
            <a:xfrm>
              <a:off x="3072" y="268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0" name="Google Shape;480;p54"/>
            <p:cNvCxnSpPr/>
            <p:nvPr/>
          </p:nvCxnSpPr>
          <p:spPr>
            <a:xfrm>
              <a:off x="3648" y="268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1" name="Google Shape;481;p54"/>
            <p:cNvCxnSpPr/>
            <p:nvPr/>
          </p:nvCxnSpPr>
          <p:spPr>
            <a:xfrm>
              <a:off x="3072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2" name="Google Shape;482;p54"/>
            <p:cNvCxnSpPr/>
            <p:nvPr/>
          </p:nvCxnSpPr>
          <p:spPr>
            <a:xfrm>
              <a:off x="3648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83" name="Google Shape;483;p54"/>
            <p:cNvSpPr txBox="1"/>
            <p:nvPr/>
          </p:nvSpPr>
          <p:spPr>
            <a:xfrm>
              <a:off x="2973" y="3196"/>
              <a:ext cx="278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24</a:t>
              </a:r>
              <a:endParaRPr/>
            </a:p>
          </p:txBody>
        </p:sp>
        <p:sp>
          <p:nvSpPr>
            <p:cNvPr id="484" name="Google Shape;484;p54"/>
            <p:cNvSpPr txBox="1"/>
            <p:nvPr/>
          </p:nvSpPr>
          <p:spPr>
            <a:xfrm>
              <a:off x="3549" y="3196"/>
              <a:ext cx="278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27</a:t>
              </a:r>
              <a:endParaRPr/>
            </a:p>
          </p:txBody>
        </p:sp>
        <p:sp>
          <p:nvSpPr>
            <p:cNvPr id="485" name="Google Shape;485;p54"/>
            <p:cNvSpPr txBox="1"/>
            <p:nvPr/>
          </p:nvSpPr>
          <p:spPr>
            <a:xfrm>
              <a:off x="4125" y="3196"/>
              <a:ext cx="278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/>
            </a:p>
          </p:txBody>
        </p:sp>
        <p:sp>
          <p:nvSpPr>
            <p:cNvPr id="486" name="Google Shape;486;p54"/>
            <p:cNvSpPr txBox="1"/>
            <p:nvPr/>
          </p:nvSpPr>
          <p:spPr>
            <a:xfrm>
              <a:off x="888" y="3196"/>
              <a:ext cx="197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5"/>
          <p:cNvSpPr txBox="1"/>
          <p:nvPr>
            <p:ph type="title"/>
          </p:nvPr>
        </p:nvSpPr>
        <p:spPr>
          <a:xfrm>
            <a:off x="982662" y="277812"/>
            <a:ext cx="77041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FCFS Scheduling (Cont.)</a:t>
            </a:r>
            <a:endParaRPr/>
          </a:p>
        </p:txBody>
      </p:sp>
      <p:sp>
        <p:nvSpPr>
          <p:cNvPr id="493" name="Google Shape;493;p5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Suppose that the processes arrive in the order: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,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,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Gantt chart for the schedule is: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Waiting time for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6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r>
              <a:rPr b="0" baseline="-2500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0</a:t>
            </a:r>
            <a:r>
              <a:rPr b="0" baseline="-2500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;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b="0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 waiting time:   (6 + 0 + 3)/3 = 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Much better than previous case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Convoy effect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short process behind long process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one CPU-bound and many I/O-bound processes</a:t>
            </a:r>
            <a:endParaRPr/>
          </a:p>
        </p:txBody>
      </p:sp>
      <p:grpSp>
        <p:nvGrpSpPr>
          <p:cNvPr id="494" name="Google Shape;494;p55"/>
          <p:cNvGrpSpPr/>
          <p:nvPr/>
        </p:nvGrpSpPr>
        <p:grpSpPr>
          <a:xfrm>
            <a:off x="1901825" y="3008312"/>
            <a:ext cx="5599112" cy="1176337"/>
            <a:chOff x="884" y="1650"/>
            <a:chExt cx="3527" cy="741"/>
          </a:xfrm>
        </p:grpSpPr>
        <p:sp>
          <p:nvSpPr>
            <p:cNvPr id="495" name="Google Shape;495;p55"/>
            <p:cNvSpPr txBox="1"/>
            <p:nvPr/>
          </p:nvSpPr>
          <p:spPr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6" name="Google Shape;496;p55"/>
            <p:cNvSpPr txBox="1"/>
            <p:nvPr/>
          </p:nvSpPr>
          <p:spPr>
            <a:xfrm flipH="1">
              <a:off x="3222" y="1726"/>
              <a:ext cx="2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497" name="Google Shape;497;p55"/>
            <p:cNvSpPr txBox="1"/>
            <p:nvPr/>
          </p:nvSpPr>
          <p:spPr>
            <a:xfrm flipH="1">
              <a:off x="1734" y="1726"/>
              <a:ext cx="2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498" name="Google Shape;498;p55"/>
            <p:cNvSpPr txBox="1"/>
            <p:nvPr/>
          </p:nvSpPr>
          <p:spPr>
            <a:xfrm flipH="1">
              <a:off x="1158" y="1726"/>
              <a:ext cx="2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cxnSp>
          <p:nvCxnSpPr>
            <p:cNvPr id="499" name="Google Shape;499;p55"/>
            <p:cNvCxnSpPr/>
            <p:nvPr/>
          </p:nvCxnSpPr>
          <p:spPr>
            <a:xfrm>
              <a:off x="4260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0" name="Google Shape;500;p55"/>
            <p:cNvCxnSpPr/>
            <p:nvPr/>
          </p:nvCxnSpPr>
          <p:spPr>
            <a:xfrm>
              <a:off x="948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1" name="Google Shape;501;p55"/>
            <p:cNvCxnSpPr/>
            <p:nvPr/>
          </p:nvCxnSpPr>
          <p:spPr>
            <a:xfrm>
              <a:off x="2148" y="1650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2" name="Google Shape;502;p55"/>
            <p:cNvCxnSpPr/>
            <p:nvPr/>
          </p:nvCxnSpPr>
          <p:spPr>
            <a:xfrm>
              <a:off x="1572" y="1650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3" name="Google Shape;503;p55"/>
            <p:cNvCxnSpPr/>
            <p:nvPr/>
          </p:nvCxnSpPr>
          <p:spPr>
            <a:xfrm>
              <a:off x="2148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4" name="Google Shape;504;p55"/>
            <p:cNvCxnSpPr/>
            <p:nvPr/>
          </p:nvCxnSpPr>
          <p:spPr>
            <a:xfrm>
              <a:off x="1572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05" name="Google Shape;505;p55"/>
            <p:cNvSpPr txBox="1"/>
            <p:nvPr/>
          </p:nvSpPr>
          <p:spPr>
            <a:xfrm flipH="1">
              <a:off x="2088" y="2158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506" name="Google Shape;506;p55"/>
            <p:cNvSpPr txBox="1"/>
            <p:nvPr/>
          </p:nvSpPr>
          <p:spPr>
            <a:xfrm flipH="1">
              <a:off x="1512" y="2158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507" name="Google Shape;507;p55"/>
            <p:cNvSpPr txBox="1"/>
            <p:nvPr/>
          </p:nvSpPr>
          <p:spPr>
            <a:xfrm flipH="1">
              <a:off x="4133" y="2158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/>
            </a:p>
          </p:txBody>
        </p:sp>
        <p:sp>
          <p:nvSpPr>
            <p:cNvPr id="508" name="Google Shape;508;p55"/>
            <p:cNvSpPr txBox="1"/>
            <p:nvPr/>
          </p:nvSpPr>
          <p:spPr>
            <a:xfrm flipH="1">
              <a:off x="884" y="2158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Example-01 What is the average waiting time for the four processes? (FCFS) </a:t>
            </a:r>
            <a:endParaRPr/>
          </a:p>
        </p:txBody>
      </p:sp>
      <p:sp>
        <p:nvSpPr>
          <p:cNvPr id="514" name="Google Shape;514;p5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515" name="Google Shape;515;p56"/>
          <p:cNvPicPr preferRelativeResize="0"/>
          <p:nvPr/>
        </p:nvPicPr>
        <p:blipFill rotWithShape="1">
          <a:blip r:embed="rId3">
            <a:alphaModFix/>
          </a:blip>
          <a:srcRect b="50000" l="17211" r="17091" t="0"/>
          <a:stretch/>
        </p:blipFill>
        <p:spPr>
          <a:xfrm>
            <a:off x="1066800" y="2743200"/>
            <a:ext cx="6862762" cy="39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Solution</a:t>
            </a:r>
            <a:endParaRPr/>
          </a:p>
        </p:txBody>
      </p:sp>
      <p:sp>
        <p:nvSpPr>
          <p:cNvPr id="521" name="Google Shape;521;p5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522" name="Google Shape;52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63662"/>
            <a:ext cx="7239000" cy="54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Example-02 What is the average waiting time for the four processes? (FCFS) </a:t>
            </a:r>
            <a:endParaRPr/>
          </a:p>
        </p:txBody>
      </p:sp>
      <p:sp>
        <p:nvSpPr>
          <p:cNvPr id="528" name="Google Shape;528;p5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529" name="Google Shape;529;p58"/>
          <p:cNvPicPr preferRelativeResize="0"/>
          <p:nvPr/>
        </p:nvPicPr>
        <p:blipFill rotWithShape="1">
          <a:blip r:embed="rId3">
            <a:alphaModFix/>
          </a:blip>
          <a:srcRect b="0" l="0" r="31305" t="0"/>
          <a:stretch/>
        </p:blipFill>
        <p:spPr>
          <a:xfrm>
            <a:off x="471487" y="2746375"/>
            <a:ext cx="79629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Solution</a:t>
            </a:r>
            <a:endParaRPr/>
          </a:p>
        </p:txBody>
      </p:sp>
      <p:sp>
        <p:nvSpPr>
          <p:cNvPr id="535" name="Google Shape;535;p59"/>
          <p:cNvSpPr txBox="1"/>
          <p:nvPr>
            <p:ph idx="1" type="body"/>
          </p:nvPr>
        </p:nvSpPr>
        <p:spPr>
          <a:xfrm>
            <a:off x="641350" y="3284537"/>
            <a:ext cx="7467600" cy="296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P0 ----🡪  0 - 0 = 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P1----🡪   5 - 1 = 4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P2 ---🡪   8 - 2 = 6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P3 ---🡪  16 - 3 = 13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 Wait Time: (0 + 4 + 6 + 13) / 4 = 5.75</a:t>
            </a:r>
            <a:endParaRPr/>
          </a:p>
        </p:txBody>
      </p:sp>
      <p:sp>
        <p:nvSpPr>
          <p:cNvPr id="536" name="Google Shape;536;p5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537" name="Google Shape;53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905000"/>
            <a:ext cx="7924800" cy="120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rgbClr val="993300"/>
                </a:solidFill>
                <a:latin typeface="Tahoma"/>
                <a:ea typeface="Tahoma"/>
                <a:cs typeface="Tahoma"/>
                <a:sym typeface="Tahoma"/>
              </a:rPr>
              <a:t>Program to Process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812800" y="1346200"/>
            <a:ext cx="7772400" cy="14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write a program in e.g., Java.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compiler turns that program into an instruction list.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CPU interprets the instruction list (which is more a graph of basic blocks).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765175" y="3041650"/>
            <a:ext cx="3813175" cy="305276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X (int b) 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if(b == 1) 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 = 2;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X(a);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Example-03 What is the average turn around time for the four processes? (FCFS) </a:t>
            </a:r>
            <a:endParaRPr/>
          </a:p>
        </p:txBody>
      </p:sp>
      <p:graphicFrame>
        <p:nvGraphicFramePr>
          <p:cNvPr id="543" name="Google Shape;543;p60"/>
          <p:cNvGraphicFramePr/>
          <p:nvPr/>
        </p:nvGraphicFramePr>
        <p:xfrm>
          <a:off x="661987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{DE4C3995-5224-4F4D-874D-37B573D9A763}</a:tableStyleId>
              </a:tblPr>
              <a:tblGrid>
                <a:gridCol w="2489200"/>
                <a:gridCol w="2489200"/>
                <a:gridCol w="24892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Process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Arrival time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CPU time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sp>
        <p:nvSpPr>
          <p:cNvPr id="544" name="Google Shape;544;p6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45" name="Google Shape;545;p60"/>
          <p:cNvSpPr txBox="1"/>
          <p:nvPr/>
        </p:nvSpPr>
        <p:spPr>
          <a:xfrm>
            <a:off x="838200" y="5181600"/>
            <a:ext cx="6477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Avg. turn around time = (8+8+5+9+9)/5 = 7.8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1"/>
          <p:cNvSpPr txBox="1"/>
          <p:nvPr>
            <p:ph type="title"/>
          </p:nvPr>
        </p:nvSpPr>
        <p:spPr>
          <a:xfrm>
            <a:off x="855662" y="277812"/>
            <a:ext cx="8364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Shortest-Job-First (SJF) Scheduling</a:t>
            </a:r>
            <a:endParaRPr/>
          </a:p>
        </p:txBody>
      </p:sp>
      <p:sp>
        <p:nvSpPr>
          <p:cNvPr id="552" name="Google Shape;552;p61"/>
          <p:cNvSpPr txBox="1"/>
          <p:nvPr>
            <p:ph idx="1" type="body"/>
          </p:nvPr>
        </p:nvSpPr>
        <p:spPr>
          <a:xfrm>
            <a:off x="855662" y="2049462"/>
            <a:ext cx="75692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Associate with each process the length of its next CPU burst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Use these lengths to schedule the process with the shortest time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SJF is optimal – gives minimum average waiting time for a given set of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difficulty is knowing the length of the next CPU request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Could ask the user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2"/>
          <p:cNvSpPr txBox="1"/>
          <p:nvPr>
            <p:ph type="title"/>
          </p:nvPr>
        </p:nvSpPr>
        <p:spPr>
          <a:xfrm>
            <a:off x="381000" y="381000"/>
            <a:ext cx="74676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of SJF (arrival time = 0) Find AVG Waiting Time=?</a:t>
            </a:r>
            <a:endParaRPr/>
          </a:p>
        </p:txBody>
      </p:sp>
      <p:sp>
        <p:nvSpPr>
          <p:cNvPr id="559" name="Google Shape;559;p62"/>
          <p:cNvSpPr txBox="1"/>
          <p:nvPr>
            <p:ph idx="1" type="body"/>
          </p:nvPr>
        </p:nvSpPr>
        <p:spPr>
          <a:xfrm>
            <a:off x="609600" y="1427162"/>
            <a:ext cx="7620000" cy="5483225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b="0" i="0" lang="en-US" sz="2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  	       </a:t>
            </a:r>
            <a:r>
              <a:rPr b="0" i="0" lang="en-US" sz="29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</a:t>
            </a:r>
            <a:r>
              <a:rPr b="0" i="0" lang="en-US" sz="29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riva	l             </a:t>
            </a:r>
            <a:r>
              <a:rPr b="0" i="0" lang="en-US" sz="29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Burst Time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740"/>
              <a:buNone/>
            </a:pPr>
            <a:r>
              <a:rPr b="0" i="0" lang="en-US" sz="2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</a:t>
            </a:r>
            <a:r>
              <a:rPr b="0" i="1" lang="en-US" sz="2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9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0.0</a:t>
            </a:r>
            <a:r>
              <a:rPr b="0" i="0" lang="en-US" sz="2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6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</a:t>
            </a:r>
            <a:r>
              <a:rPr b="0" i="1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	</a:t>
            </a:r>
            <a:r>
              <a:rPr b="0" i="0" lang="en-US" sz="25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2.0</a:t>
            </a: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8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</a:t>
            </a:r>
            <a:r>
              <a:rPr b="0" i="1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5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4.0</a:t>
            </a: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7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</a:t>
            </a:r>
            <a:r>
              <a:rPr b="0" i="1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5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5.0</a:t>
            </a: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3</a:t>
            </a:r>
            <a:endParaRPr/>
          </a:p>
          <a:p>
            <a:pPr indent="-24765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765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765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765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SJF scheduling chart</a:t>
            </a:r>
            <a:endParaRPr/>
          </a:p>
          <a:p>
            <a:pPr indent="-24765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 waiting time = (3 + 16 + 9 + 0) / 4 = 7</a:t>
            </a:r>
            <a:endParaRPr/>
          </a:p>
        </p:txBody>
      </p:sp>
      <p:grpSp>
        <p:nvGrpSpPr>
          <p:cNvPr id="560" name="Google Shape;560;p62"/>
          <p:cNvGrpSpPr/>
          <p:nvPr/>
        </p:nvGrpSpPr>
        <p:grpSpPr>
          <a:xfrm>
            <a:off x="1219200" y="3657600"/>
            <a:ext cx="5949950" cy="1209675"/>
            <a:chOff x="896" y="2352"/>
            <a:chExt cx="3748" cy="762"/>
          </a:xfrm>
        </p:grpSpPr>
        <p:sp>
          <p:nvSpPr>
            <p:cNvPr id="561" name="Google Shape;561;p62"/>
            <p:cNvSpPr txBox="1"/>
            <p:nvPr/>
          </p:nvSpPr>
          <p:spPr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2" name="Google Shape;562;p62"/>
            <p:cNvSpPr txBox="1"/>
            <p:nvPr/>
          </p:nvSpPr>
          <p:spPr>
            <a:xfrm flipH="1">
              <a:off x="1052" y="2441"/>
              <a:ext cx="2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563" name="Google Shape;563;p62"/>
            <p:cNvSpPr txBox="1"/>
            <p:nvPr/>
          </p:nvSpPr>
          <p:spPr>
            <a:xfrm flipH="1">
              <a:off x="3019" y="2428"/>
              <a:ext cx="2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564" name="Google Shape;564;p62"/>
            <p:cNvSpPr txBox="1"/>
            <p:nvPr/>
          </p:nvSpPr>
          <p:spPr>
            <a:xfrm flipH="1">
              <a:off x="2012" y="2477"/>
              <a:ext cx="2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cxnSp>
          <p:nvCxnSpPr>
            <p:cNvPr id="565" name="Google Shape;565;p62"/>
            <p:cNvCxnSpPr/>
            <p:nvPr/>
          </p:nvCxnSpPr>
          <p:spPr>
            <a:xfrm>
              <a:off x="4452" y="27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6" name="Google Shape;566;p62"/>
            <p:cNvCxnSpPr/>
            <p:nvPr/>
          </p:nvCxnSpPr>
          <p:spPr>
            <a:xfrm>
              <a:off x="960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7" name="Google Shape;567;p62"/>
            <p:cNvCxnSpPr/>
            <p:nvPr/>
          </p:nvCxnSpPr>
          <p:spPr>
            <a:xfrm>
              <a:off x="2688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68" name="Google Shape;568;p62"/>
            <p:cNvSpPr txBox="1"/>
            <p:nvPr/>
          </p:nvSpPr>
          <p:spPr>
            <a:xfrm flipH="1">
              <a:off x="1569" y="2861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569" name="Google Shape;569;p62"/>
            <p:cNvSpPr txBox="1"/>
            <p:nvPr/>
          </p:nvSpPr>
          <p:spPr>
            <a:xfrm flipH="1">
              <a:off x="3358" y="287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16</a:t>
              </a:r>
              <a:endParaRPr/>
            </a:p>
          </p:txBody>
        </p:sp>
        <p:sp>
          <p:nvSpPr>
            <p:cNvPr id="570" name="Google Shape;570;p62"/>
            <p:cNvSpPr txBox="1"/>
            <p:nvPr/>
          </p:nvSpPr>
          <p:spPr>
            <a:xfrm flipH="1">
              <a:off x="896" y="2881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cxnSp>
          <p:nvCxnSpPr>
            <p:cNvPr id="571" name="Google Shape;571;p62"/>
            <p:cNvCxnSpPr/>
            <p:nvPr/>
          </p:nvCxnSpPr>
          <p:spPr>
            <a:xfrm>
              <a:off x="3456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2" name="Google Shape;572;p62"/>
            <p:cNvCxnSpPr/>
            <p:nvPr/>
          </p:nvCxnSpPr>
          <p:spPr>
            <a:xfrm>
              <a:off x="1632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3" name="Google Shape;573;p62"/>
            <p:cNvCxnSpPr/>
            <p:nvPr/>
          </p:nvCxnSpPr>
          <p:spPr>
            <a:xfrm>
              <a:off x="2688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4" name="Google Shape;574;p62"/>
            <p:cNvCxnSpPr/>
            <p:nvPr/>
          </p:nvCxnSpPr>
          <p:spPr>
            <a:xfrm>
              <a:off x="3456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75" name="Google Shape;575;p62"/>
            <p:cNvSpPr txBox="1"/>
            <p:nvPr/>
          </p:nvSpPr>
          <p:spPr>
            <a:xfrm flipH="1">
              <a:off x="2625" y="2861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</a:t>
              </a:r>
              <a:endParaRPr/>
            </a:p>
          </p:txBody>
        </p:sp>
        <p:cxnSp>
          <p:nvCxnSpPr>
            <p:cNvPr id="576" name="Google Shape;576;p62"/>
            <p:cNvCxnSpPr/>
            <p:nvPr/>
          </p:nvCxnSpPr>
          <p:spPr>
            <a:xfrm>
              <a:off x="1632" y="2352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77" name="Google Shape;577;p62"/>
            <p:cNvSpPr txBox="1"/>
            <p:nvPr/>
          </p:nvSpPr>
          <p:spPr>
            <a:xfrm flipH="1">
              <a:off x="3787" y="2428"/>
              <a:ext cx="2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578" name="Google Shape;578;p62"/>
            <p:cNvSpPr txBox="1"/>
            <p:nvPr/>
          </p:nvSpPr>
          <p:spPr>
            <a:xfrm flipH="1">
              <a:off x="4366" y="287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24</a:t>
              </a:r>
              <a:endParaRPr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Example-01 What is the average waiting time for the four processes? (SJF) </a:t>
            </a:r>
            <a:endParaRPr/>
          </a:p>
        </p:txBody>
      </p:sp>
      <p:sp>
        <p:nvSpPr>
          <p:cNvPr id="584" name="Google Shape;584;p6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585" name="Google Shape;585;p63"/>
          <p:cNvPicPr preferRelativeResize="0"/>
          <p:nvPr/>
        </p:nvPicPr>
        <p:blipFill rotWithShape="1">
          <a:blip r:embed="rId3">
            <a:alphaModFix/>
          </a:blip>
          <a:srcRect b="50000" l="17211" r="17091" t="0"/>
          <a:stretch/>
        </p:blipFill>
        <p:spPr>
          <a:xfrm>
            <a:off x="1066800" y="1755775"/>
            <a:ext cx="6862762" cy="39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4"/>
          <p:cNvSpPr txBox="1"/>
          <p:nvPr>
            <p:ph type="title"/>
          </p:nvPr>
        </p:nvSpPr>
        <p:spPr>
          <a:xfrm>
            <a:off x="457200" y="274637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Example-1</a:t>
            </a:r>
            <a:endParaRPr/>
          </a:p>
        </p:txBody>
      </p:sp>
      <p:sp>
        <p:nvSpPr>
          <p:cNvPr id="591" name="Google Shape;591;p6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592" name="Google Shape;59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1066800"/>
            <a:ext cx="7505700" cy="5691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5"/>
          <p:cNvSpPr txBox="1"/>
          <p:nvPr>
            <p:ph type="title"/>
          </p:nvPr>
        </p:nvSpPr>
        <p:spPr>
          <a:xfrm>
            <a:off x="1406525" y="277812"/>
            <a:ext cx="72802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of Shortest-remaining-time-first</a:t>
            </a:r>
            <a:endParaRPr/>
          </a:p>
        </p:txBody>
      </p:sp>
      <p:sp>
        <p:nvSpPr>
          <p:cNvPr id="599" name="Google Shape;599;p65"/>
          <p:cNvSpPr txBox="1"/>
          <p:nvPr>
            <p:ph idx="1" type="body"/>
          </p:nvPr>
        </p:nvSpPr>
        <p:spPr>
          <a:xfrm>
            <a:off x="384175" y="1066800"/>
            <a:ext cx="807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Now we add the concepts of varying arrival times and preemption to the analysis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        </a:t>
            </a:r>
            <a:r>
              <a:rPr b="0" i="0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</a:t>
            </a:r>
            <a:r>
              <a:rPr b="0" i="0" lang="en-US" sz="18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	arri </a:t>
            </a:r>
            <a:r>
              <a:rPr b="0" i="1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Arrival </a:t>
            </a:r>
            <a:r>
              <a:rPr b="0" i="0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</a:t>
            </a:r>
            <a:r>
              <a:rPr b="0" i="0" lang="en-US" sz="18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Burst Time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8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	</a:t>
            </a: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4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9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5</a:t>
            </a:r>
            <a:endParaRPr/>
          </a:p>
          <a:p>
            <a:pPr indent="-27432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Preemptive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SJF Gantt Chart</a:t>
            </a:r>
            <a:endParaRPr/>
          </a:p>
          <a:p>
            <a:pPr indent="-27432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 waiting time = [(10-1)+(1-1)+(17-2)+5-3)]/4 = 26/4 = 6.5 msec</a:t>
            </a:r>
            <a:endParaRPr/>
          </a:p>
          <a:p>
            <a:pPr indent="-27432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baseline="-2500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rtl="0" algn="l"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0" baseline="-25000" i="1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00" name="Google Shape;600;p65"/>
          <p:cNvGrpSpPr/>
          <p:nvPr/>
        </p:nvGrpSpPr>
        <p:grpSpPr>
          <a:xfrm>
            <a:off x="1547812" y="4357687"/>
            <a:ext cx="5948362" cy="1131887"/>
            <a:chOff x="901" y="2366"/>
            <a:chExt cx="3748" cy="713"/>
          </a:xfrm>
        </p:grpSpPr>
        <p:sp>
          <p:nvSpPr>
            <p:cNvPr id="601" name="Google Shape;601;p65"/>
            <p:cNvSpPr txBox="1"/>
            <p:nvPr/>
          </p:nvSpPr>
          <p:spPr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2" name="Google Shape;602;p65"/>
            <p:cNvSpPr txBox="1"/>
            <p:nvPr/>
          </p:nvSpPr>
          <p:spPr>
            <a:xfrm flipH="1">
              <a:off x="1052" y="2441"/>
              <a:ext cx="2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603" name="Google Shape;603;p65"/>
            <p:cNvSpPr txBox="1"/>
            <p:nvPr/>
          </p:nvSpPr>
          <p:spPr>
            <a:xfrm flipH="1">
              <a:off x="3019" y="2428"/>
              <a:ext cx="2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604" name="Google Shape;604;p65"/>
            <p:cNvSpPr txBox="1"/>
            <p:nvPr/>
          </p:nvSpPr>
          <p:spPr>
            <a:xfrm flipH="1">
              <a:off x="1498" y="2439"/>
              <a:ext cx="2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cxnSp>
          <p:nvCxnSpPr>
            <p:cNvPr id="605" name="Google Shape;605;p65"/>
            <p:cNvCxnSpPr/>
            <p:nvPr/>
          </p:nvCxnSpPr>
          <p:spPr>
            <a:xfrm>
              <a:off x="2688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06" name="Google Shape;606;p65"/>
            <p:cNvSpPr txBox="1"/>
            <p:nvPr/>
          </p:nvSpPr>
          <p:spPr>
            <a:xfrm flipH="1">
              <a:off x="1244" y="2845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607" name="Google Shape;607;p65"/>
            <p:cNvSpPr txBox="1"/>
            <p:nvPr/>
          </p:nvSpPr>
          <p:spPr>
            <a:xfrm flipH="1">
              <a:off x="3353" y="2846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17</a:t>
              </a:r>
              <a:endParaRPr/>
            </a:p>
          </p:txBody>
        </p:sp>
        <p:sp>
          <p:nvSpPr>
            <p:cNvPr id="608" name="Google Shape;608;p65"/>
            <p:cNvSpPr txBox="1"/>
            <p:nvPr/>
          </p:nvSpPr>
          <p:spPr>
            <a:xfrm flipH="1">
              <a:off x="901" y="2843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cxnSp>
          <p:nvCxnSpPr>
            <p:cNvPr id="609" name="Google Shape;609;p65"/>
            <p:cNvCxnSpPr/>
            <p:nvPr/>
          </p:nvCxnSpPr>
          <p:spPr>
            <a:xfrm>
              <a:off x="3456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0" name="Google Shape;610;p65"/>
            <p:cNvSpPr txBox="1"/>
            <p:nvPr/>
          </p:nvSpPr>
          <p:spPr>
            <a:xfrm flipH="1">
              <a:off x="2597" y="2845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</a:t>
              </a:r>
              <a:endParaRPr/>
            </a:p>
          </p:txBody>
        </p:sp>
        <p:cxnSp>
          <p:nvCxnSpPr>
            <p:cNvPr id="611" name="Google Shape;611;p65"/>
            <p:cNvCxnSpPr/>
            <p:nvPr/>
          </p:nvCxnSpPr>
          <p:spPr>
            <a:xfrm flipH="1">
              <a:off x="1313" y="2374"/>
              <a:ext cx="5" cy="3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2" name="Google Shape;612;p65"/>
            <p:cNvSpPr txBox="1"/>
            <p:nvPr/>
          </p:nvSpPr>
          <p:spPr>
            <a:xfrm flipH="1">
              <a:off x="3787" y="2428"/>
              <a:ext cx="2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613" name="Google Shape;613;p65"/>
            <p:cNvSpPr txBox="1"/>
            <p:nvPr/>
          </p:nvSpPr>
          <p:spPr>
            <a:xfrm flipH="1">
              <a:off x="4371" y="2846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26</a:t>
              </a:r>
              <a:endParaRPr/>
            </a:p>
          </p:txBody>
        </p:sp>
        <p:cxnSp>
          <p:nvCxnSpPr>
            <p:cNvPr id="614" name="Google Shape;614;p65"/>
            <p:cNvCxnSpPr/>
            <p:nvPr/>
          </p:nvCxnSpPr>
          <p:spPr>
            <a:xfrm>
              <a:off x="1925" y="2366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5" name="Google Shape;615;p65"/>
            <p:cNvSpPr txBox="1"/>
            <p:nvPr/>
          </p:nvSpPr>
          <p:spPr>
            <a:xfrm flipH="1">
              <a:off x="1861" y="2843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/>
            </a:p>
          </p:txBody>
        </p:sp>
        <p:sp>
          <p:nvSpPr>
            <p:cNvPr id="616" name="Google Shape;616;p65"/>
            <p:cNvSpPr txBox="1"/>
            <p:nvPr/>
          </p:nvSpPr>
          <p:spPr>
            <a:xfrm flipH="1">
              <a:off x="2185" y="2438"/>
              <a:ext cx="2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Example-1 SRTF</a:t>
            </a:r>
            <a:endParaRPr/>
          </a:p>
        </p:txBody>
      </p:sp>
      <p:sp>
        <p:nvSpPr>
          <p:cNvPr id="622" name="Google Shape;622;p6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-------------------------------------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   Arrival-Time    Burst-Time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-------------------------------------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P1             0                     5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P2             1                     3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P3             2                     3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P4             4                     1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------------------------------------- 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the average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turnaround time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these processes with the preemptive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shortest remaining processing time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first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(SRTF) algorithm?</a:t>
            </a:r>
            <a:b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(a) 5.50    (b) 5.75     (c) 6.00    (d) 6.25</a:t>
            </a:r>
            <a:endParaRPr/>
          </a:p>
        </p:txBody>
      </p:sp>
      <p:sp>
        <p:nvSpPr>
          <p:cNvPr id="623" name="Google Shape;623;p6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7"/>
          <p:cNvSpPr txBox="1"/>
          <p:nvPr>
            <p:ph type="title"/>
          </p:nvPr>
        </p:nvSpPr>
        <p:spPr>
          <a:xfrm>
            <a:off x="457200" y="274637"/>
            <a:ext cx="7467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solution</a:t>
            </a:r>
            <a:endParaRPr/>
          </a:p>
        </p:txBody>
      </p:sp>
      <p:sp>
        <p:nvSpPr>
          <p:cNvPr id="629" name="Google Shape;629;p6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630" name="Google Shape;630;p67"/>
          <p:cNvPicPr preferRelativeResize="0"/>
          <p:nvPr/>
        </p:nvPicPr>
        <p:blipFill rotWithShape="1">
          <a:blip r:embed="rId3">
            <a:alphaModFix/>
          </a:blip>
          <a:srcRect b="22916" l="2244" r="55881" t="23611"/>
          <a:stretch/>
        </p:blipFill>
        <p:spPr>
          <a:xfrm>
            <a:off x="457200" y="838200"/>
            <a:ext cx="8001000" cy="57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8"/>
          <p:cNvSpPr txBox="1"/>
          <p:nvPr>
            <p:ph type="title"/>
          </p:nvPr>
        </p:nvSpPr>
        <p:spPr>
          <a:xfrm>
            <a:off x="457200" y="274637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Example-02</a:t>
            </a:r>
            <a:endParaRPr/>
          </a:p>
        </p:txBody>
      </p:sp>
      <p:sp>
        <p:nvSpPr>
          <p:cNvPr id="636" name="Google Shape;636;p68"/>
          <p:cNvSpPr txBox="1"/>
          <p:nvPr>
            <p:ph idx="1" type="body"/>
          </p:nvPr>
        </p:nvSpPr>
        <p:spPr>
          <a:xfrm>
            <a:off x="457200" y="990600"/>
            <a:ext cx="8153400" cy="548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 operating system uses </a:t>
            </a:r>
            <a:r>
              <a:rPr b="0" i="0" lang="en-US" sz="25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Shortest Remaining Time first </a:t>
            </a: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(SRTF) process scheduling algorithm. Consider the arrival times and execution times for the following processes: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-------------------------------------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 Execution time  Arrival time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-------------------------------------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P1             20                     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P2             25                    15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P3             10                    30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P4             15                    45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-------------------------------------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the total waiting time for process </a:t>
            </a:r>
            <a:r>
              <a:rPr b="1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P2</a:t>
            </a: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(a) 5  (b) 15  (c) 40  (d) 55</a:t>
            </a:r>
            <a:endParaRPr/>
          </a:p>
        </p:txBody>
      </p:sp>
      <p:sp>
        <p:nvSpPr>
          <p:cNvPr id="637" name="Google Shape;637;p6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38" name="Google Shape;638;p68"/>
          <p:cNvSpPr txBox="1"/>
          <p:nvPr/>
        </p:nvSpPr>
        <p:spPr>
          <a:xfrm>
            <a:off x="1927225" y="6070600"/>
            <a:ext cx="6248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average Turnaround Time &amp; Waiting Time?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Solution</a:t>
            </a:r>
            <a:endParaRPr/>
          </a:p>
        </p:txBody>
      </p:sp>
      <p:sp>
        <p:nvSpPr>
          <p:cNvPr id="644" name="Google Shape;644;p6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645" name="Google Shape;645;p69"/>
          <p:cNvPicPr preferRelativeResize="0"/>
          <p:nvPr/>
        </p:nvPicPr>
        <p:blipFill rotWithShape="1">
          <a:blip r:embed="rId3">
            <a:alphaModFix/>
          </a:blip>
          <a:srcRect b="43921" l="2146" r="65252" t="36979"/>
          <a:stretch/>
        </p:blipFill>
        <p:spPr>
          <a:xfrm>
            <a:off x="365125" y="2133600"/>
            <a:ext cx="832802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69"/>
          <p:cNvSpPr txBox="1"/>
          <p:nvPr/>
        </p:nvSpPr>
        <p:spPr>
          <a:xfrm>
            <a:off x="914400" y="5181600"/>
            <a:ext cx="5562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Avg. Turnaround time= 23.75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Avg. Waiting time= 6.25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rgbClr val="993300"/>
                </a:solidFill>
                <a:latin typeface="Tahoma"/>
                <a:ea typeface="Tahoma"/>
                <a:cs typeface="Tahoma"/>
                <a:sym typeface="Tahoma"/>
              </a:rPr>
              <a:t>Process in Memory</a:t>
            </a:r>
            <a:endParaRPr/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823912" y="1044575"/>
            <a:ext cx="7772400" cy="44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to process.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642937" y="2327275"/>
            <a:ext cx="3656012" cy="3151187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X (int b) 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if(b == 1) 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 = 2;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X(a);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8" name="Google Shape;138;p7"/>
          <p:cNvSpPr txBox="1"/>
          <p:nvPr/>
        </p:nvSpPr>
        <p:spPr>
          <a:xfrm>
            <a:off x="976312" y="1776412"/>
            <a:ext cx="2867025" cy="44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you wrote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5743575" y="871537"/>
            <a:ext cx="2867025" cy="44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in memory.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5287962" y="3449637"/>
            <a:ext cx="3668712" cy="3208337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X (int b) 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if(b == 1) 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 = 2;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X(a);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1" name="Google Shape;141;p7"/>
          <p:cNvSpPr txBox="1"/>
          <p:nvPr/>
        </p:nvSpPr>
        <p:spPr>
          <a:xfrm flipH="1" rot="10800000">
            <a:off x="5275262" y="2463800"/>
            <a:ext cx="3679825" cy="98266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5264150" y="1560512"/>
            <a:ext cx="3690937" cy="903287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7924800" y="5994400"/>
            <a:ext cx="862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Code</a:t>
            </a:r>
            <a:endParaRPr/>
          </a:p>
        </p:txBody>
      </p:sp>
      <p:sp>
        <p:nvSpPr>
          <p:cNvPr id="144" name="Google Shape;144;p7"/>
          <p:cNvSpPr txBox="1"/>
          <p:nvPr/>
        </p:nvSpPr>
        <p:spPr>
          <a:xfrm>
            <a:off x="5237148" y="1544625"/>
            <a:ext cx="17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main; a = 2</a:t>
            </a: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5303822" y="1979600"/>
            <a:ext cx="149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X; b = 2</a:t>
            </a:r>
            <a:endParaRPr/>
          </a:p>
        </p:txBody>
      </p:sp>
      <p:sp>
        <p:nvSpPr>
          <p:cNvPr id="146" name="Google Shape;146;p7"/>
          <p:cNvSpPr txBox="1"/>
          <p:nvPr/>
        </p:nvSpPr>
        <p:spPr>
          <a:xfrm>
            <a:off x="5273675" y="2997200"/>
            <a:ext cx="3684587" cy="457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6788150" y="2995612"/>
            <a:ext cx="877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Heap</a:t>
            </a:r>
            <a:endParaRPr/>
          </a:p>
        </p:txBody>
      </p:sp>
      <p:cxnSp>
        <p:nvCxnSpPr>
          <p:cNvPr id="148" name="Google Shape;148;p7"/>
          <p:cNvCxnSpPr/>
          <p:nvPr/>
        </p:nvCxnSpPr>
        <p:spPr>
          <a:xfrm rot="10800000">
            <a:off x="8218487" y="2620962"/>
            <a:ext cx="19050" cy="38893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49" name="Google Shape;149;p7"/>
          <p:cNvCxnSpPr/>
          <p:nvPr/>
        </p:nvCxnSpPr>
        <p:spPr>
          <a:xfrm rot="10800000">
            <a:off x="7512050" y="2460625"/>
            <a:ext cx="19050" cy="388937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lg" w="lg" type="triangle"/>
            <a:tailEnd len="med" w="med" type="none"/>
          </a:ln>
        </p:spPr>
      </p:cxnSp>
      <p:sp>
        <p:nvSpPr>
          <p:cNvPr id="150" name="Google Shape;150;p7"/>
          <p:cNvSpPr txBox="1"/>
          <p:nvPr/>
        </p:nvSpPr>
        <p:spPr>
          <a:xfrm>
            <a:off x="7442200" y="1687512"/>
            <a:ext cx="912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Stack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971550" y="5864225"/>
            <a:ext cx="4160837" cy="687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must the OS track for a process?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Example-03</a:t>
            </a:r>
            <a:endParaRPr/>
          </a:p>
        </p:txBody>
      </p:sp>
      <p:sp>
        <p:nvSpPr>
          <p:cNvPr id="652" name="Google Shape;652;p70"/>
          <p:cNvSpPr txBox="1"/>
          <p:nvPr>
            <p:ph idx="1" type="body"/>
          </p:nvPr>
        </p:nvSpPr>
        <p:spPr>
          <a:xfrm>
            <a:off x="457200" y="1600200"/>
            <a:ext cx="8305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table of arrival time and burst time for three processes P0, P1 and P2.</a:t>
            </a:r>
            <a:b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-----------------------------------</a:t>
            </a:r>
            <a:b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  Arrival time   Burst Time</a:t>
            </a:r>
            <a:b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-----------------------------------</a:t>
            </a:r>
            <a:b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P0            0 ms             9 ms</a:t>
            </a:r>
            <a:b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P1            1 ms             4 ms</a:t>
            </a:r>
            <a:b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P2            2 ms             9 ms</a:t>
            </a:r>
            <a:b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-----------------------------------</a:t>
            </a:r>
            <a:b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pre-emptive shortest job first scheduling algorithm 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used. Scheduling is carried out only at arrival or completion of processes. What is the average </a:t>
            </a: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waiting time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 the three processes?</a:t>
            </a:r>
            <a:b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653" name="Google Shape;653;p7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54" name="Google Shape;654;p70"/>
          <p:cNvSpPr txBox="1"/>
          <p:nvPr/>
        </p:nvSpPr>
        <p:spPr>
          <a:xfrm>
            <a:off x="457200" y="5848350"/>
            <a:ext cx="7696200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5.0 ms  (b) 4.33 ms  (c) 6.33 ms  (d) 7.33 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1"/>
          <p:cNvSpPr txBox="1"/>
          <p:nvPr>
            <p:ph type="title"/>
          </p:nvPr>
        </p:nvSpPr>
        <p:spPr>
          <a:xfrm>
            <a:off x="457200" y="274637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Solution</a:t>
            </a:r>
            <a:endParaRPr/>
          </a:p>
        </p:txBody>
      </p:sp>
      <p:sp>
        <p:nvSpPr>
          <p:cNvPr id="660" name="Google Shape;660;p7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661" name="Google Shape;661;p71"/>
          <p:cNvPicPr preferRelativeResize="0"/>
          <p:nvPr/>
        </p:nvPicPr>
        <p:blipFill rotWithShape="1">
          <a:blip r:embed="rId3">
            <a:alphaModFix/>
          </a:blip>
          <a:srcRect b="42187" l="2635" r="65348" t="11978"/>
          <a:stretch/>
        </p:blipFill>
        <p:spPr>
          <a:xfrm>
            <a:off x="598487" y="914400"/>
            <a:ext cx="7021512" cy="56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2"/>
          <p:cNvSpPr txBox="1"/>
          <p:nvPr>
            <p:ph type="title"/>
          </p:nvPr>
        </p:nvSpPr>
        <p:spPr>
          <a:xfrm>
            <a:off x="963612" y="277812"/>
            <a:ext cx="7723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Priority Scheduling</a:t>
            </a:r>
            <a:endParaRPr/>
          </a:p>
        </p:txBody>
      </p:sp>
      <p:sp>
        <p:nvSpPr>
          <p:cNvPr id="668" name="Google Shape;668;p72"/>
          <p:cNvSpPr txBox="1"/>
          <p:nvPr>
            <p:ph idx="1" type="body"/>
          </p:nvPr>
        </p:nvSpPr>
        <p:spPr>
          <a:xfrm>
            <a:off x="806450" y="1233487"/>
            <a:ext cx="77136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priority number (integer) is associated with each process</a:t>
            </a:r>
            <a:endParaRPr/>
          </a:p>
          <a:p>
            <a:pPr indent="-312420" lvl="0" marL="34290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folHlink"/>
              </a:buClr>
              <a:buSzPts val="480"/>
              <a:buFont typeface="Noto Sans Symbols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CPU is allocated to the process with the highest priority (smallest integer ≡ highest priority)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Preemptive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Non preemptive</a:t>
            </a:r>
            <a:endParaRPr/>
          </a:p>
          <a:p>
            <a:pPr indent="-257809" lvl="1" marL="74295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2420" lvl="0" marL="342900" rtl="0" algn="l">
              <a:spcBef>
                <a:spcPts val="160"/>
              </a:spcBef>
              <a:spcAft>
                <a:spcPts val="0"/>
              </a:spcAft>
              <a:buSzPts val="480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3"/>
          <p:cNvSpPr txBox="1"/>
          <p:nvPr>
            <p:ph type="title"/>
          </p:nvPr>
        </p:nvSpPr>
        <p:spPr>
          <a:xfrm>
            <a:off x="609600" y="277812"/>
            <a:ext cx="8077200" cy="636587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Tahoma"/>
              <a:buNone/>
            </a:pPr>
            <a:r>
              <a:rPr b="0" i="0" lang="en-US" sz="25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Example-1    </a:t>
            </a:r>
            <a:r>
              <a:rPr b="1" i="0" lang="en-US" sz="25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Non-Preemptive</a:t>
            </a:r>
            <a:r>
              <a:rPr b="0" i="0" lang="en-US" sz="25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Priority Scheduling</a:t>
            </a:r>
            <a:endParaRPr/>
          </a:p>
        </p:txBody>
      </p:sp>
      <p:sp>
        <p:nvSpPr>
          <p:cNvPr id="675" name="Google Shape;675;p7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        </a:t>
            </a:r>
            <a:r>
              <a:rPr b="0" i="0" lang="en-US" sz="2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</a:t>
            </a:r>
            <a:r>
              <a:rPr b="0" i="0" lang="en-US" sz="2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	arri </a:t>
            </a:r>
            <a:r>
              <a:rPr b="0" i="0" lang="en-US" sz="2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Burst Time</a:t>
            </a:r>
            <a:r>
              <a:rPr b="0" i="0" lang="en-US" sz="2200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Priority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</a:t>
            </a: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1</a:t>
            </a:r>
            <a:r>
              <a:rPr b="0" i="0" lang="en-US" sz="2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</a:t>
            </a: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	</a:t>
            </a:r>
            <a:r>
              <a:rPr b="0" i="0" lang="en-US" sz="2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</a:t>
            </a: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4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</a:t>
            </a: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5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	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	2</a:t>
            </a:r>
            <a:endParaRPr b="0" baseline="-2500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Priority scheduling Gantt Chart</a:t>
            </a:r>
            <a:endParaRPr/>
          </a:p>
          <a:p>
            <a:pPr indent="-25908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908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908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908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908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 waiting time = 8.2 msec</a:t>
            </a:r>
            <a:endParaRPr/>
          </a:p>
        </p:txBody>
      </p:sp>
      <p:grpSp>
        <p:nvGrpSpPr>
          <p:cNvPr id="676" name="Google Shape;676;p73"/>
          <p:cNvGrpSpPr/>
          <p:nvPr/>
        </p:nvGrpSpPr>
        <p:grpSpPr>
          <a:xfrm>
            <a:off x="1600200" y="4267200"/>
            <a:ext cx="5186362" cy="1131887"/>
            <a:chOff x="901" y="2366"/>
            <a:chExt cx="3267" cy="713"/>
          </a:xfrm>
        </p:grpSpPr>
        <p:sp>
          <p:nvSpPr>
            <p:cNvPr id="677" name="Google Shape;677;p73"/>
            <p:cNvSpPr txBox="1"/>
            <p:nvPr/>
          </p:nvSpPr>
          <p:spPr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8" name="Google Shape;678;p73"/>
            <p:cNvSpPr txBox="1"/>
            <p:nvPr/>
          </p:nvSpPr>
          <p:spPr>
            <a:xfrm flipH="1">
              <a:off x="1052" y="2441"/>
              <a:ext cx="2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679" name="Google Shape;679;p73"/>
            <p:cNvSpPr txBox="1"/>
            <p:nvPr/>
          </p:nvSpPr>
          <p:spPr>
            <a:xfrm flipH="1">
              <a:off x="3235" y="2439"/>
              <a:ext cx="2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680" name="Google Shape;680;p73"/>
            <p:cNvSpPr txBox="1"/>
            <p:nvPr/>
          </p:nvSpPr>
          <p:spPr>
            <a:xfrm flipH="1">
              <a:off x="1498" y="2439"/>
              <a:ext cx="2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/>
            </a:p>
          </p:txBody>
        </p:sp>
        <p:cxnSp>
          <p:nvCxnSpPr>
            <p:cNvPr id="681" name="Google Shape;681;p73"/>
            <p:cNvCxnSpPr/>
            <p:nvPr/>
          </p:nvCxnSpPr>
          <p:spPr>
            <a:xfrm>
              <a:off x="3174" y="237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82" name="Google Shape;682;p73"/>
            <p:cNvSpPr txBox="1"/>
            <p:nvPr/>
          </p:nvSpPr>
          <p:spPr>
            <a:xfrm flipH="1">
              <a:off x="1244" y="2845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683" name="Google Shape;683;p73"/>
            <p:cNvSpPr txBox="1"/>
            <p:nvPr/>
          </p:nvSpPr>
          <p:spPr>
            <a:xfrm flipH="1">
              <a:off x="3580" y="2846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18</a:t>
              </a:r>
              <a:endParaRPr/>
            </a:p>
          </p:txBody>
        </p:sp>
        <p:sp>
          <p:nvSpPr>
            <p:cNvPr id="684" name="Google Shape;684;p73"/>
            <p:cNvSpPr txBox="1"/>
            <p:nvPr/>
          </p:nvSpPr>
          <p:spPr>
            <a:xfrm flipH="1">
              <a:off x="901" y="2843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cxnSp>
          <p:nvCxnSpPr>
            <p:cNvPr id="685" name="Google Shape;685;p73"/>
            <p:cNvCxnSpPr/>
            <p:nvPr/>
          </p:nvCxnSpPr>
          <p:spPr>
            <a:xfrm>
              <a:off x="3683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86" name="Google Shape;686;p73"/>
            <p:cNvSpPr txBox="1"/>
            <p:nvPr/>
          </p:nvSpPr>
          <p:spPr>
            <a:xfrm flipH="1">
              <a:off x="3089" y="2845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16</a:t>
              </a:r>
              <a:endParaRPr/>
            </a:p>
          </p:txBody>
        </p:sp>
        <p:cxnSp>
          <p:nvCxnSpPr>
            <p:cNvPr id="687" name="Google Shape;687;p73"/>
            <p:cNvCxnSpPr/>
            <p:nvPr/>
          </p:nvCxnSpPr>
          <p:spPr>
            <a:xfrm flipH="1">
              <a:off x="1313" y="2374"/>
              <a:ext cx="5" cy="3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88" name="Google Shape;688;p73"/>
            <p:cNvSpPr txBox="1"/>
            <p:nvPr/>
          </p:nvSpPr>
          <p:spPr>
            <a:xfrm flipH="1">
              <a:off x="3722" y="2439"/>
              <a:ext cx="2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689" name="Google Shape;689;p73"/>
            <p:cNvSpPr txBox="1"/>
            <p:nvPr/>
          </p:nvSpPr>
          <p:spPr>
            <a:xfrm flipH="1">
              <a:off x="3890" y="2846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19</a:t>
              </a:r>
              <a:endParaRPr/>
            </a:p>
          </p:txBody>
        </p:sp>
        <p:cxnSp>
          <p:nvCxnSpPr>
            <p:cNvPr id="690" name="Google Shape;690;p73"/>
            <p:cNvCxnSpPr/>
            <p:nvPr/>
          </p:nvCxnSpPr>
          <p:spPr>
            <a:xfrm>
              <a:off x="1925" y="2366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91" name="Google Shape;691;p73"/>
            <p:cNvSpPr txBox="1"/>
            <p:nvPr/>
          </p:nvSpPr>
          <p:spPr>
            <a:xfrm flipH="1">
              <a:off x="1861" y="2843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692" name="Google Shape;692;p73"/>
            <p:cNvSpPr txBox="1"/>
            <p:nvPr/>
          </p:nvSpPr>
          <p:spPr>
            <a:xfrm flipH="1">
              <a:off x="2569" y="2438"/>
              <a:ext cx="2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1" baseline="-25000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4"/>
          <p:cNvSpPr txBox="1"/>
          <p:nvPr>
            <p:ph type="title"/>
          </p:nvPr>
        </p:nvSpPr>
        <p:spPr>
          <a:xfrm>
            <a:off x="457200" y="533400"/>
            <a:ext cx="830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Example-2  </a:t>
            </a: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Non-Preemptive </a:t>
            </a:r>
            <a:r>
              <a:rPr b="0" i="0" lang="en-US" sz="2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Priority Scheduling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698" name="Google Shape;698;p74"/>
          <p:cNvSpPr txBox="1"/>
          <p:nvPr>
            <p:ph idx="1" type="body"/>
          </p:nvPr>
        </p:nvSpPr>
        <p:spPr>
          <a:xfrm>
            <a:off x="457200" y="4376737"/>
            <a:ext cx="7467600" cy="209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</a:t>
            </a:r>
            <a:endParaRPr/>
          </a:p>
          <a:p>
            <a:pPr indent="-10287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■"/>
            </a:pPr>
            <a:r>
              <a:rPr b="1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T.W.T</a:t>
            </a: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= </a:t>
            </a:r>
            <a:r>
              <a:rPr b="0" i="1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Total Waiting Time</a:t>
            </a:r>
            <a:endParaRPr b="0" i="0" sz="27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287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■"/>
            </a:pPr>
            <a:r>
              <a:rPr b="1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A.W.T</a:t>
            </a: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= </a:t>
            </a:r>
            <a:r>
              <a:rPr b="0" i="1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 Waiting Time</a:t>
            </a:r>
            <a:endParaRPr b="0" i="0" sz="27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287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■"/>
            </a:pPr>
            <a:r>
              <a:rPr b="1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T.T.T</a:t>
            </a: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= </a:t>
            </a:r>
            <a:r>
              <a:rPr b="0" i="1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Total Turnaround Time</a:t>
            </a:r>
            <a:endParaRPr b="0" i="0" sz="27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287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Char char="■"/>
            </a:pPr>
            <a:r>
              <a:rPr b="1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A.T.T</a:t>
            </a: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= </a:t>
            </a:r>
            <a:r>
              <a:rPr b="0" i="1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 Turnaround Time</a:t>
            </a:r>
            <a:endParaRPr b="0" i="0" sz="27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0030" lvl="0" marL="342900" marR="0" rtl="0" algn="l"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9" name="Google Shape;699;p7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700" name="Google Shape;700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762000"/>
            <a:ext cx="4572000" cy="3382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5"/>
          <p:cNvSpPr txBox="1"/>
          <p:nvPr>
            <p:ph type="title"/>
          </p:nvPr>
        </p:nvSpPr>
        <p:spPr>
          <a:xfrm>
            <a:off x="457200" y="274637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Solution</a:t>
            </a:r>
            <a:endParaRPr/>
          </a:p>
        </p:txBody>
      </p:sp>
      <p:sp>
        <p:nvSpPr>
          <p:cNvPr id="706" name="Google Shape;706;p7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707" name="Google Shape;70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3650" y="1447800"/>
            <a:ext cx="7126287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6"/>
          <p:cNvSpPr txBox="1"/>
          <p:nvPr>
            <p:ph type="title"/>
          </p:nvPr>
        </p:nvSpPr>
        <p:spPr>
          <a:xfrm>
            <a:off x="457200" y="274637"/>
            <a:ext cx="7467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Example-3         </a:t>
            </a: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Priority</a:t>
            </a: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with </a:t>
            </a: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Preemptive</a:t>
            </a:r>
            <a:endParaRPr/>
          </a:p>
        </p:txBody>
      </p:sp>
      <p:sp>
        <p:nvSpPr>
          <p:cNvPr id="713" name="Google Shape;713;p76"/>
          <p:cNvSpPr txBox="1"/>
          <p:nvPr>
            <p:ph idx="1" type="body"/>
          </p:nvPr>
        </p:nvSpPr>
        <p:spPr>
          <a:xfrm>
            <a:off x="457200" y="4114800"/>
            <a:ext cx="7467600" cy="2359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</a:t>
            </a:r>
            <a:endParaRPr/>
          </a:p>
          <a:p>
            <a:pPr indent="-12192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AVG. Waiting Time</a:t>
            </a:r>
            <a:endParaRPr/>
          </a:p>
          <a:p>
            <a:pPr indent="-12192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AVG. Turnaround Time</a:t>
            </a:r>
            <a:endParaRPr/>
          </a:p>
        </p:txBody>
      </p:sp>
      <p:sp>
        <p:nvSpPr>
          <p:cNvPr id="714" name="Google Shape;714;p7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715" name="Google Shape;715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685800"/>
            <a:ext cx="6096000" cy="36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7"/>
          <p:cNvSpPr txBox="1"/>
          <p:nvPr>
            <p:ph type="title"/>
          </p:nvPr>
        </p:nvSpPr>
        <p:spPr>
          <a:xfrm>
            <a:off x="457200" y="274637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Solution</a:t>
            </a:r>
            <a:endParaRPr/>
          </a:p>
        </p:txBody>
      </p:sp>
      <p:sp>
        <p:nvSpPr>
          <p:cNvPr id="721" name="Google Shape;721;p7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Preemptive Priority Scheduling Example" id="722" name="Google Shape;72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971550"/>
            <a:ext cx="6477000" cy="58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Average Waiting Time</a:t>
            </a:r>
            <a:b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728" name="Google Shape;728;p7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P1 = 20 - 1 - 0 = 19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P2 = 14 - 1 - 1 = 12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P3 = 4 -  2 - 2 = 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P4 = 7 -  0 - 3 = 4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P5 = 17 - 0 - 4 = 13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------------------------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Total             48 Mills.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 Waiting Time = Total Waiting Time / No.of Process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48 / 5 (No.of Process)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9.6 Mills.</a:t>
            </a:r>
            <a:endParaRPr/>
          </a:p>
        </p:txBody>
      </p:sp>
      <p:sp>
        <p:nvSpPr>
          <p:cNvPr id="729" name="Google Shape;729;p7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Average Turnaround Time</a:t>
            </a:r>
            <a:b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735" name="Google Shape;735;p7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P1 = 28 - 0 = 28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P2 = 17 - 1 = 16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P3 = 7 -  2 = 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P4 = 14 - 3 = 11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P5 = 20 - 4 = 16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------------------------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Total         76 Mills.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 Turnaround Time = Total Turnaround Time / No.of Process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76 / 5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=15.2 Mills.</a:t>
            </a:r>
            <a:endParaRPr/>
          </a:p>
        </p:txBody>
      </p:sp>
      <p:sp>
        <p:nvSpPr>
          <p:cNvPr id="736" name="Google Shape;736;p7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304800" y="228600"/>
            <a:ext cx="7467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Program v/s process</a:t>
            </a:r>
            <a:endParaRPr/>
          </a:p>
        </p:txBody>
      </p:sp>
      <p:graphicFrame>
        <p:nvGraphicFramePr>
          <p:cNvPr id="157" name="Google Shape;157;p8"/>
          <p:cNvGraphicFramePr/>
          <p:nvPr/>
        </p:nvGraphicFramePr>
        <p:xfrm>
          <a:off x="457200" y="99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{DE4C3995-5224-4F4D-874D-37B573D9A763}</a:tableStyleId>
              </a:tblPr>
              <a:tblGrid>
                <a:gridCol w="3733800"/>
                <a:gridCol w="3733800"/>
              </a:tblGrid>
              <a:tr h="69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Program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Process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Set of instruction/code.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When program is going for execution is called process.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Passive entity.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Active entity.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Reside in secondary memory.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Reside in main memory.</a:t>
                      </a:r>
                      <a:endParaRPr b="0" i="0" sz="1800" u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 program exists at single place in space and continues to exist.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Process exists in a limited span of time.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Consumes no resources.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Consumes required resources.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 program does not perform the action by itself.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Two or more processes could be executing the same program, each using their own data and resources.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Ex-03</a:t>
            </a:r>
            <a:endParaRPr/>
          </a:p>
        </p:txBody>
      </p:sp>
      <p:graphicFrame>
        <p:nvGraphicFramePr>
          <p:cNvPr id="742" name="Google Shape;742;p80"/>
          <p:cNvGraphicFramePr/>
          <p:nvPr/>
        </p:nvGraphicFramePr>
        <p:xfrm>
          <a:off x="6858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{DE4C3995-5224-4F4D-874D-37B573D9A763}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process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CPU Burst Time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Priority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Arrival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9D9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9D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9D9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743" name="Google Shape;743;p8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44" name="Google Shape;744;p80"/>
          <p:cNvSpPr txBox="1"/>
          <p:nvPr/>
        </p:nvSpPr>
        <p:spPr>
          <a:xfrm>
            <a:off x="609600" y="4267200"/>
            <a:ext cx="79248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Average Waiting Time?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 assume that 1 is the highest priority whereas 3 is the least priority.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81"/>
          <p:cNvSpPr txBox="1"/>
          <p:nvPr>
            <p:ph type="title"/>
          </p:nvPr>
        </p:nvSpPr>
        <p:spPr>
          <a:xfrm>
            <a:off x="457200" y="274637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Solution</a:t>
            </a:r>
            <a:endParaRPr/>
          </a:p>
        </p:txBody>
      </p:sp>
      <p:sp>
        <p:nvSpPr>
          <p:cNvPr id="750" name="Google Shape;750;p81"/>
          <p:cNvSpPr txBox="1"/>
          <p:nvPr>
            <p:ph idx="1" type="body"/>
          </p:nvPr>
        </p:nvSpPr>
        <p:spPr>
          <a:xfrm>
            <a:off x="457200" y="3052762"/>
            <a:ext cx="7467600" cy="342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Waiting time for P1= 7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Waiting time for P2= 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Waiting time for P3 =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 Waiting Time = (7+2+0) / 3 = 3 Millisecond</a:t>
            </a:r>
            <a:endParaRPr/>
          </a:p>
          <a:p>
            <a: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1" name="Google Shape;751;p8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aphicFrame>
        <p:nvGraphicFramePr>
          <p:cNvPr id="752" name="Google Shape;752;p81"/>
          <p:cNvGraphicFramePr/>
          <p:nvPr/>
        </p:nvGraphicFramePr>
        <p:xfrm>
          <a:off x="1524000" y="13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{DE4C3995-5224-4F4D-874D-37B573D9A763}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53" name="Google Shape;753;p81"/>
          <p:cNvSpPr txBox="1"/>
          <p:nvPr/>
        </p:nvSpPr>
        <p:spPr>
          <a:xfrm>
            <a:off x="1371600" y="2017712"/>
            <a:ext cx="38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54" name="Google Shape;754;p81"/>
          <p:cNvSpPr txBox="1"/>
          <p:nvPr/>
        </p:nvSpPr>
        <p:spPr>
          <a:xfrm>
            <a:off x="2514600" y="2017712"/>
            <a:ext cx="38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55" name="Google Shape;755;p81"/>
          <p:cNvSpPr txBox="1"/>
          <p:nvPr/>
        </p:nvSpPr>
        <p:spPr>
          <a:xfrm>
            <a:off x="3819525" y="1998662"/>
            <a:ext cx="38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56" name="Google Shape;756;p81"/>
          <p:cNvSpPr txBox="1"/>
          <p:nvPr/>
        </p:nvSpPr>
        <p:spPr>
          <a:xfrm>
            <a:off x="5029200" y="2017712"/>
            <a:ext cx="38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757" name="Google Shape;757;p81"/>
          <p:cNvSpPr txBox="1"/>
          <p:nvPr/>
        </p:nvSpPr>
        <p:spPr>
          <a:xfrm>
            <a:off x="6248400" y="2017712"/>
            <a:ext cx="38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758" name="Google Shape;758;p81"/>
          <p:cNvSpPr txBox="1"/>
          <p:nvPr/>
        </p:nvSpPr>
        <p:spPr>
          <a:xfrm>
            <a:off x="7391400" y="2014537"/>
            <a:ext cx="533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Limitation</a:t>
            </a:r>
            <a:endParaRPr/>
          </a:p>
        </p:txBody>
      </p:sp>
      <p:sp>
        <p:nvSpPr>
          <p:cNvPr id="764" name="Google Shape;764;p8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indefinite blocking or </a:t>
            </a:r>
            <a:r>
              <a:rPr b="1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starvation</a:t>
            </a:r>
            <a:endParaRPr/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priority scheduling some low priority process may keep waiting indefinitely for CPU. In a heavily loaded system continuous arrival of higher priority processes can prevent low priority process from getting the CPU.</a:t>
            </a:r>
            <a:endParaRPr/>
          </a:p>
          <a:p>
            <a: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5" name="Google Shape;765;p8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Solution</a:t>
            </a:r>
            <a:endParaRPr/>
          </a:p>
        </p:txBody>
      </p:sp>
      <p:sp>
        <p:nvSpPr>
          <p:cNvPr id="771" name="Google Shape;771;p8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solution to the problem of 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starvation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is </a:t>
            </a:r>
            <a:r>
              <a:rPr b="1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aging </a:t>
            </a:r>
            <a:endParaRPr/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Aging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 technique of gradually increasing the priority of process that waits in the system for a longer period of time.</a:t>
            </a:r>
            <a:endParaRPr/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Eg:- If priority range from 127(low) – 0(high) we could decremented the priority of waiting process by every 15 minutes.</a:t>
            </a:r>
            <a:endParaRPr/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2" name="Google Shape;772;p8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4"/>
          <p:cNvSpPr txBox="1"/>
          <p:nvPr>
            <p:ph type="title"/>
          </p:nvPr>
        </p:nvSpPr>
        <p:spPr>
          <a:xfrm>
            <a:off x="304800" y="304800"/>
            <a:ext cx="7467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Round Robin (RR)</a:t>
            </a:r>
            <a:endParaRPr/>
          </a:p>
        </p:txBody>
      </p:sp>
      <p:sp>
        <p:nvSpPr>
          <p:cNvPr id="779" name="Google Shape;779;p84"/>
          <p:cNvSpPr txBox="1"/>
          <p:nvPr>
            <p:ph idx="1" type="body"/>
          </p:nvPr>
        </p:nvSpPr>
        <p:spPr>
          <a:xfrm>
            <a:off x="304800" y="1066800"/>
            <a:ext cx="8210550" cy="4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process gets a small unit of CPU time (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quantum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q), usually 10-100 milliseconds.  After this time has elapsed, the process is preempted and added to the end of the ready queue.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there are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processes in the ready queue and the time quantum is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then each process gets 1/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the CPU time in chunks of at most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time units at once.  No process waits more than (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-1)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units.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Timer interrupts every quantum to schedule next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Performance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large ⇒ FIFO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small ⇒ </a:t>
            </a:r>
            <a:r>
              <a:rPr b="0" i="1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must be large with respect to context switch, otherwise overhead is too high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5"/>
          <p:cNvSpPr txBox="1"/>
          <p:nvPr>
            <p:ph type="title"/>
          </p:nvPr>
        </p:nvSpPr>
        <p:spPr>
          <a:xfrm>
            <a:off x="914400" y="19050"/>
            <a:ext cx="8054975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of RR with Time Quantum = 4</a:t>
            </a:r>
            <a:endParaRPr/>
          </a:p>
        </p:txBody>
      </p:sp>
      <p:sp>
        <p:nvSpPr>
          <p:cNvPr id="786" name="Google Shape;786;p85"/>
          <p:cNvSpPr txBox="1"/>
          <p:nvPr>
            <p:ph idx="1" type="body"/>
          </p:nvPr>
        </p:nvSpPr>
        <p:spPr>
          <a:xfrm>
            <a:off x="827087" y="1511300"/>
            <a:ext cx="7351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rm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0" i="0" lang="en-US" sz="2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Burst Time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P</a:t>
            </a:r>
            <a:r>
              <a:rPr b="0" baseline="-2500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	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24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</a:t>
            </a: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	 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</a:t>
            </a: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	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Draw Gantt chart </a:t>
            </a:r>
            <a:b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Typically, higher average turnaround than SJF, but better </a:t>
            </a: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response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 should be large compared to context switch time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 usually 10ms to 100ms, context switch &lt; 10 usec</a:t>
            </a:r>
            <a:endParaRPr/>
          </a:p>
        </p:txBody>
      </p:sp>
      <p:grpSp>
        <p:nvGrpSpPr>
          <p:cNvPr id="787" name="Google Shape;787;p85"/>
          <p:cNvGrpSpPr/>
          <p:nvPr/>
        </p:nvGrpSpPr>
        <p:grpSpPr>
          <a:xfrm>
            <a:off x="1524000" y="3581400"/>
            <a:ext cx="4832350" cy="1035050"/>
            <a:chOff x="1088" y="2640"/>
            <a:chExt cx="3044" cy="652"/>
          </a:xfrm>
        </p:grpSpPr>
        <p:grpSp>
          <p:nvGrpSpPr>
            <p:cNvPr id="788" name="Google Shape;788;p85"/>
            <p:cNvGrpSpPr/>
            <p:nvPr/>
          </p:nvGrpSpPr>
          <p:grpSpPr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789" name="Google Shape;789;p85"/>
              <p:cNvSpPr txBox="1"/>
              <p:nvPr/>
            </p:nvSpPr>
            <p:spPr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Helvetica Neue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1" baseline="-25000" i="0" lang="en-US" sz="24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/>
              </a:p>
            </p:txBody>
          </p:sp>
          <p:sp>
            <p:nvSpPr>
              <p:cNvPr id="790" name="Google Shape;790;p85"/>
              <p:cNvSpPr txBox="1"/>
              <p:nvPr/>
            </p:nvSpPr>
            <p:spPr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Helvetica Neue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1" baseline="-25000" i="0" lang="en-US" sz="24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</a:t>
                </a:r>
                <a:endParaRPr/>
              </a:p>
            </p:txBody>
          </p:sp>
          <p:sp>
            <p:nvSpPr>
              <p:cNvPr id="791" name="Google Shape;791;p85"/>
              <p:cNvSpPr txBox="1"/>
              <p:nvPr/>
            </p:nvSpPr>
            <p:spPr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Helvetica Neue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1" baseline="-25000" i="0" lang="en-US" sz="24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</a:t>
                </a:r>
                <a:endParaRPr/>
              </a:p>
            </p:txBody>
          </p:sp>
          <p:sp>
            <p:nvSpPr>
              <p:cNvPr id="792" name="Google Shape;792;p85"/>
              <p:cNvSpPr txBox="1"/>
              <p:nvPr/>
            </p:nvSpPr>
            <p:spPr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Helvetica Neue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1" baseline="-25000" i="0" lang="en-US" sz="24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/>
              </a:p>
            </p:txBody>
          </p:sp>
          <p:sp>
            <p:nvSpPr>
              <p:cNvPr id="793" name="Google Shape;793;p85"/>
              <p:cNvSpPr txBox="1"/>
              <p:nvPr/>
            </p:nvSpPr>
            <p:spPr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Helvetica Neue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1" baseline="-25000" i="0" lang="en-US" sz="24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/>
              </a:p>
            </p:txBody>
          </p:sp>
          <p:sp>
            <p:nvSpPr>
              <p:cNvPr id="794" name="Google Shape;794;p85"/>
              <p:cNvSpPr txBox="1"/>
              <p:nvPr/>
            </p:nvSpPr>
            <p:spPr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Helvetica Neue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1" baseline="-25000" i="0" lang="en-US" sz="24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/>
              </a:p>
            </p:txBody>
          </p:sp>
          <p:sp>
            <p:nvSpPr>
              <p:cNvPr id="795" name="Google Shape;795;p85"/>
              <p:cNvSpPr txBox="1"/>
              <p:nvPr/>
            </p:nvSpPr>
            <p:spPr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Helvetica Neue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1" baseline="-25000" i="0" lang="en-US" sz="24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/>
              </a:p>
            </p:txBody>
          </p:sp>
          <p:sp>
            <p:nvSpPr>
              <p:cNvPr id="796" name="Google Shape;796;p85"/>
              <p:cNvSpPr txBox="1"/>
              <p:nvPr/>
            </p:nvSpPr>
            <p:spPr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Helvetica Neue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1" baseline="-25000" i="0" lang="en-US" sz="24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/>
              </a:p>
            </p:txBody>
          </p:sp>
        </p:grpSp>
        <p:sp>
          <p:nvSpPr>
            <p:cNvPr id="797" name="Google Shape;797;p85"/>
            <p:cNvSpPr txBox="1"/>
            <p:nvPr/>
          </p:nvSpPr>
          <p:spPr>
            <a:xfrm>
              <a:off x="1088" y="3052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798" name="Google Shape;798;p85"/>
            <p:cNvSpPr txBox="1"/>
            <p:nvPr/>
          </p:nvSpPr>
          <p:spPr>
            <a:xfrm>
              <a:off x="1386" y="3059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799" name="Google Shape;799;p85"/>
            <p:cNvSpPr txBox="1"/>
            <p:nvPr/>
          </p:nvSpPr>
          <p:spPr>
            <a:xfrm>
              <a:off x="1803" y="3059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/>
            </a:p>
          </p:txBody>
        </p:sp>
        <p:sp>
          <p:nvSpPr>
            <p:cNvPr id="800" name="Google Shape;800;p85"/>
            <p:cNvSpPr txBox="1"/>
            <p:nvPr/>
          </p:nvSpPr>
          <p:spPr>
            <a:xfrm>
              <a:off x="2114" y="305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</a:t>
              </a:r>
              <a:endParaRPr/>
            </a:p>
          </p:txBody>
        </p:sp>
        <p:sp>
          <p:nvSpPr>
            <p:cNvPr id="801" name="Google Shape;801;p85"/>
            <p:cNvSpPr txBox="1"/>
            <p:nvPr/>
          </p:nvSpPr>
          <p:spPr>
            <a:xfrm>
              <a:off x="2502" y="305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14</a:t>
              </a:r>
              <a:endParaRPr/>
            </a:p>
          </p:txBody>
        </p:sp>
        <p:sp>
          <p:nvSpPr>
            <p:cNvPr id="802" name="Google Shape;802;p85"/>
            <p:cNvSpPr txBox="1"/>
            <p:nvPr/>
          </p:nvSpPr>
          <p:spPr>
            <a:xfrm>
              <a:off x="2838" y="305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18</a:t>
              </a:r>
              <a:endParaRPr/>
            </a:p>
          </p:txBody>
        </p:sp>
        <p:sp>
          <p:nvSpPr>
            <p:cNvPr id="803" name="Google Shape;803;p85"/>
            <p:cNvSpPr txBox="1"/>
            <p:nvPr/>
          </p:nvSpPr>
          <p:spPr>
            <a:xfrm>
              <a:off x="3134" y="305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22</a:t>
              </a:r>
              <a:endParaRPr/>
            </a:p>
          </p:txBody>
        </p:sp>
        <p:sp>
          <p:nvSpPr>
            <p:cNvPr id="804" name="Google Shape;804;p85"/>
            <p:cNvSpPr txBox="1"/>
            <p:nvPr/>
          </p:nvSpPr>
          <p:spPr>
            <a:xfrm>
              <a:off x="3518" y="305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26</a:t>
              </a:r>
              <a:endParaRPr/>
            </a:p>
          </p:txBody>
        </p:sp>
        <p:sp>
          <p:nvSpPr>
            <p:cNvPr id="805" name="Google Shape;805;p85"/>
            <p:cNvSpPr txBox="1"/>
            <p:nvPr/>
          </p:nvSpPr>
          <p:spPr>
            <a:xfrm>
              <a:off x="3854" y="305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/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86"/>
          <p:cNvSpPr txBox="1"/>
          <p:nvPr>
            <p:ph type="title"/>
          </p:nvPr>
        </p:nvSpPr>
        <p:spPr>
          <a:xfrm>
            <a:off x="457200" y="274637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Ex-01</a:t>
            </a:r>
            <a:endParaRPr/>
          </a:p>
        </p:txBody>
      </p:sp>
      <p:sp>
        <p:nvSpPr>
          <p:cNvPr id="811" name="Google Shape;811;p86"/>
          <p:cNvSpPr txBox="1"/>
          <p:nvPr>
            <p:ph idx="1" type="body"/>
          </p:nvPr>
        </p:nvSpPr>
        <p:spPr>
          <a:xfrm>
            <a:off x="533400" y="9906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-----------------------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Job-Id   CPU-BurstTime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----------------------- 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p           4  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q           1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r            8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s           1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t            2 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-----------------------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jobs are assumed to have arrived at time  0 and in the order p, q, r, s, t. Calculate the departure time (completion time) for job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if scheduling is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round robin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time slice 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(a) 4   (b) 10  (c) 11   (d) 12 </a:t>
            </a:r>
            <a:endParaRPr/>
          </a:p>
        </p:txBody>
      </p:sp>
      <p:sp>
        <p:nvSpPr>
          <p:cNvPr id="812" name="Google Shape;812;p8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Solution</a:t>
            </a:r>
            <a:endParaRPr/>
          </a:p>
        </p:txBody>
      </p:sp>
      <p:graphicFrame>
        <p:nvGraphicFramePr>
          <p:cNvPr id="818" name="Google Shape;818;p87"/>
          <p:cNvGraphicFramePr/>
          <p:nvPr/>
        </p:nvGraphicFramePr>
        <p:xfrm>
          <a:off x="32385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{DE4C3995-5224-4F4D-874D-37B573D9A763}</a:tableStyleId>
              </a:tblPr>
              <a:tblGrid>
                <a:gridCol w="698500"/>
                <a:gridCol w="706425"/>
                <a:gridCol w="698500"/>
                <a:gridCol w="695325"/>
                <a:gridCol w="698500"/>
                <a:gridCol w="698500"/>
                <a:gridCol w="700075"/>
                <a:gridCol w="696900"/>
                <a:gridCol w="698500"/>
                <a:gridCol w="695325"/>
                <a:gridCol w="687375"/>
                <a:gridCol w="676275"/>
              </a:tblGrid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rgbClr val="00B05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0" marB="0" marR="68575" marL="6857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0" marB="0" marR="68575" marL="6857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0" marB="0" marR="68575" marL="6857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0" marB="0" marR="68575" marL="6857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0" marB="0" marR="68575" marL="6857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0" marB="0" marR="68575" marL="6857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0" marB="0" marR="68575" marL="6857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0" marB="0" marR="68575" marL="6857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</a:t>
                      </a:r>
                      <a:endParaRPr/>
                    </a:p>
                  </a:txBody>
                  <a:tcPr marT="0" marB="0" marR="68575" marL="6857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/>
                    </a:p>
                  </a:txBody>
                  <a:tcPr marT="0" marB="0" marR="68575" marL="6857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rgbClr val="00B05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/>
                    </a:p>
                  </a:txBody>
                  <a:tcPr marT="0" marB="0" marR="68575" marL="6857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  <a:endParaRPr/>
                    </a:p>
                  </a:txBody>
                  <a:tcPr marT="0" marB="0" marR="68575" marL="68575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819" name="Google Shape;819;p8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20" name="Google Shape;820;p87"/>
          <p:cNvSpPr txBox="1"/>
          <p:nvPr/>
        </p:nvSpPr>
        <p:spPr>
          <a:xfrm>
            <a:off x="152400" y="4111625"/>
            <a:ext cx="184150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b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8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Ex-02</a:t>
            </a:r>
            <a:endParaRPr/>
          </a:p>
        </p:txBody>
      </p:sp>
      <p:sp>
        <p:nvSpPr>
          <p:cNvPr id="826" name="Google Shape;826;p88"/>
          <p:cNvSpPr txBox="1"/>
          <p:nvPr>
            <p:ph idx="1" type="body"/>
          </p:nvPr>
        </p:nvSpPr>
        <p:spPr>
          <a:xfrm>
            <a:off x="457200" y="1600200"/>
            <a:ext cx="83058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|Arrival time |Service time (Burst time)</a:t>
            </a:r>
            <a:b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P1          |       0          |                 4                   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P2          |       3          |                 6 </a:t>
            </a:r>
            <a:b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P3          |       5          |                 3 </a:t>
            </a:r>
            <a:b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P4          |       8          |                 2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quantum=2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ts val="1620"/>
              <a:buFont typeface="Noto Sans Symbols"/>
              <a:buNone/>
            </a:pPr>
            <a:r>
              <a:rPr b="0" i="0" lang="en-US" sz="27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Draw Gantt Chart</a:t>
            </a:r>
            <a:endParaRPr/>
          </a:p>
        </p:txBody>
      </p:sp>
      <p:sp>
        <p:nvSpPr>
          <p:cNvPr id="827" name="Google Shape;827;p8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89"/>
          <p:cNvSpPr txBox="1"/>
          <p:nvPr>
            <p:ph type="title"/>
          </p:nvPr>
        </p:nvSpPr>
        <p:spPr>
          <a:xfrm>
            <a:off x="457200" y="274637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Ex-03</a:t>
            </a:r>
            <a:endParaRPr/>
          </a:p>
        </p:txBody>
      </p:sp>
      <p:sp>
        <p:nvSpPr>
          <p:cNvPr id="833" name="Google Shape;833;p89"/>
          <p:cNvSpPr txBox="1"/>
          <p:nvPr>
            <p:ph idx="1" type="body"/>
          </p:nvPr>
        </p:nvSpPr>
        <p:spPr>
          <a:xfrm>
            <a:off x="457200" y="4826000"/>
            <a:ext cx="81534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Calculate the </a:t>
            </a: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Turnaround time 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</a:t>
            </a: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waiting time 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the processes on the basis of </a:t>
            </a: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round robin scheduling 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algorithm. Assume </a:t>
            </a: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Quantum is set  to 2 units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Also calculate the </a:t>
            </a:r>
            <a:r>
              <a:rPr b="1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average waiting time and turn around time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b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834" name="Google Shape;834;p8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35" name="Google Shape;835;p89"/>
          <p:cNvSpPr txBox="1"/>
          <p:nvPr/>
        </p:nvSpPr>
        <p:spPr>
          <a:xfrm>
            <a:off x="3124200" y="533400"/>
            <a:ext cx="2438400" cy="39703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 No.	A.T.	B.T.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	0	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	1	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	2	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	3	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	4	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P6	6	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381000" y="228600"/>
            <a:ext cx="7467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relationship</a:t>
            </a:r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457200" y="1143000"/>
            <a:ext cx="7467600" cy="533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to One</a:t>
            </a:r>
            <a:endParaRPr/>
          </a:p>
          <a:p>
            <a:pPr indent="-228599" lvl="2" marL="5476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single execution of a sequential program</a:t>
            </a:r>
            <a:endParaRPr/>
          </a:p>
          <a:p>
            <a:pPr indent="-20193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to One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simultaneous executions of  program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Execution of a concurrent program</a:t>
            </a:r>
            <a:endParaRPr/>
          </a:p>
          <a:p>
            <a:pPr indent="-20193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90"/>
          <p:cNvSpPr txBox="1"/>
          <p:nvPr>
            <p:ph type="title"/>
          </p:nvPr>
        </p:nvSpPr>
        <p:spPr>
          <a:xfrm>
            <a:off x="457200" y="274637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Solution</a:t>
            </a:r>
            <a:endParaRPr/>
          </a:p>
        </p:txBody>
      </p:sp>
      <p:graphicFrame>
        <p:nvGraphicFramePr>
          <p:cNvPr id="841" name="Google Shape;841;p90"/>
          <p:cNvGraphicFramePr/>
          <p:nvPr/>
        </p:nvGraphicFramePr>
        <p:xfrm>
          <a:off x="457200" y="350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{DE4C3995-5224-4F4D-874D-37B573D9A763}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  No.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BT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CT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TAT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WT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67/6=10.8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46/6=7.3</a:t>
                      </a:r>
                      <a:endParaRPr/>
                    </a:p>
                  </a:txBody>
                  <a:tcPr marT="47625" marB="47625" marR="95250" marL="95250" anchor="ctr">
                    <a:solidFill>
                      <a:srgbClr val="FCFEFC"/>
                    </a:solidFill>
                  </a:tcPr>
                </a:tc>
              </a:tr>
            </a:tbl>
          </a:graphicData>
        </a:graphic>
      </p:graphicFrame>
      <p:sp>
        <p:nvSpPr>
          <p:cNvPr id="842" name="Google Shape;842;p9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QUESTIONS ON ROUND ROBIN SCHEDULING" id="843" name="Google Shape;84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75" y="1858962"/>
            <a:ext cx="7718425" cy="1341437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90"/>
          <p:cNvSpPr txBox="1"/>
          <p:nvPr/>
        </p:nvSpPr>
        <p:spPr>
          <a:xfrm>
            <a:off x="1219200" y="1250950"/>
            <a:ext cx="7239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Ready State : P1 P2 P3 P1 P4 P5 P2 P6 P5 P2 P6 P5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Ex-04</a:t>
            </a:r>
            <a:endParaRPr/>
          </a:p>
        </p:txBody>
      </p:sp>
      <p:graphicFrame>
        <p:nvGraphicFramePr>
          <p:cNvPr id="850" name="Google Shape;850;p91"/>
          <p:cNvGraphicFramePr/>
          <p:nvPr/>
        </p:nvGraphicFramePr>
        <p:xfrm>
          <a:off x="23622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{DE4C3995-5224-4F4D-874D-37B573D9A763}</a:tableStyleId>
              </a:tblPr>
              <a:tblGrid>
                <a:gridCol w="1905000"/>
                <a:gridCol w="1905000"/>
                <a:gridCol w="1905000"/>
              </a:tblGrid>
              <a:tr h="51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No.</a:t>
                      </a:r>
                      <a:endParaRPr/>
                    </a:p>
                  </a:txBody>
                  <a:tcPr marT="42025" marB="42025" marR="84050" marL="840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</a:t>
                      </a:r>
                      <a:endParaRPr/>
                    </a:p>
                  </a:txBody>
                  <a:tcPr marT="42025" marB="42025" marR="84050" marL="840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BT</a:t>
                      </a:r>
                      <a:endParaRPr/>
                    </a:p>
                  </a:txBody>
                  <a:tcPr marT="42025" marB="42025" marR="84050" marL="84050" anchor="ctr">
                    <a:solidFill>
                      <a:schemeClr val="lt2"/>
                    </a:solidFill>
                  </a:tcPr>
                </a:tc>
              </a:tr>
              <a:tr h="5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P1</a:t>
                      </a:r>
                      <a:endParaRPr/>
                    </a:p>
                  </a:txBody>
                  <a:tcPr marT="42025" marB="42025" marR="84050" marL="840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2025" marB="42025" marR="84050" marL="840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2025" marB="42025" marR="84050" marL="84050" anchor="ctr">
                    <a:solidFill>
                      <a:schemeClr val="lt2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</a:t>
                      </a:r>
                      <a:endParaRPr/>
                    </a:p>
                  </a:txBody>
                  <a:tcPr marT="42025" marB="42025" marR="84050" marL="840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2025" marB="42025" marR="84050" marL="840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2025" marB="42025" marR="84050" marL="84050" anchor="ctr">
                    <a:solidFill>
                      <a:schemeClr val="lt2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P3</a:t>
                      </a:r>
                      <a:endParaRPr/>
                    </a:p>
                  </a:txBody>
                  <a:tcPr marT="42025" marB="42025" marR="84050" marL="840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2025" marB="42025" marR="84050" marL="840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2025" marB="42025" marR="84050" marL="84050" anchor="ctr">
                    <a:solidFill>
                      <a:schemeClr val="lt2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P4</a:t>
                      </a:r>
                      <a:endParaRPr/>
                    </a:p>
                  </a:txBody>
                  <a:tcPr marT="42025" marB="42025" marR="84050" marL="840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2025" marB="42025" marR="84050" marL="840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2025" marB="42025" marR="84050" marL="84050" anchor="ctr">
                    <a:solidFill>
                      <a:schemeClr val="lt2"/>
                    </a:solidFill>
                  </a:tcPr>
                </a:tc>
              </a:tr>
              <a:tr h="5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P5</a:t>
                      </a:r>
                      <a:endParaRPr/>
                    </a:p>
                  </a:txBody>
                  <a:tcPr marT="42025" marB="42025" marR="84050" marL="840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2025" marB="42025" marR="84050" marL="840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2025" marB="42025" marR="84050" marL="84050" anchor="ctr">
                    <a:solidFill>
                      <a:schemeClr val="lt2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P6</a:t>
                      </a:r>
                      <a:endParaRPr/>
                    </a:p>
                  </a:txBody>
                  <a:tcPr marT="42025" marB="42025" marR="84050" marL="840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2025" marB="42025" marR="84050" marL="840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2025" marB="42025" marR="84050" marL="84050" anchor="ctr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851" name="Google Shape;851;p9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52" name="Google Shape;852;p91"/>
          <p:cNvSpPr txBox="1"/>
          <p:nvPr/>
        </p:nvSpPr>
        <p:spPr>
          <a:xfrm>
            <a:off x="457200" y="4800600"/>
            <a:ext cx="76962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Turnaround time and waiting time of the processes on the basis of round robin scheduling algorithm. Assume Time Quantum is set  to 3 units. Also calculate the average waiting time and turn around time.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92"/>
          <p:cNvSpPr txBox="1"/>
          <p:nvPr>
            <p:ph type="title"/>
          </p:nvPr>
        </p:nvSpPr>
        <p:spPr>
          <a:xfrm>
            <a:off x="457200" y="274637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Solution</a:t>
            </a:r>
            <a:endParaRPr/>
          </a:p>
        </p:txBody>
      </p:sp>
      <p:sp>
        <p:nvSpPr>
          <p:cNvPr id="858" name="Google Shape;858;p92"/>
          <p:cNvSpPr txBox="1"/>
          <p:nvPr>
            <p:ph idx="1" type="body"/>
          </p:nvPr>
        </p:nvSpPr>
        <p:spPr>
          <a:xfrm>
            <a:off x="457200" y="914400"/>
            <a:ext cx="7467600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Ready State : P4 P5 P3 P2 P4 P1 P6 P3 P2 P4 P1 P3</a:t>
            </a:r>
            <a:endParaRPr b="0" i="0" sz="3200" u="non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9" name="Google Shape;859;p9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ahoma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860" name="Google Shape;860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00200"/>
            <a:ext cx="7772400" cy="13477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1" name="Google Shape;861;p92"/>
          <p:cNvGraphicFramePr/>
          <p:nvPr/>
        </p:nvGraphicFramePr>
        <p:xfrm>
          <a:off x="8382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{DE4C3995-5224-4F4D-874D-37B573D9A763}</a:tableStyleId>
              </a:tblPr>
              <a:tblGrid>
                <a:gridCol w="1244600"/>
                <a:gridCol w="1244600"/>
                <a:gridCol w="1244600"/>
                <a:gridCol w="990600"/>
                <a:gridCol w="1498600"/>
                <a:gridCol w="1244600"/>
              </a:tblGrid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No.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BT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CT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TAT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WT</a:t>
                      </a:r>
                      <a:endParaRPr/>
                    </a:p>
                  </a:txBody>
                  <a:tcPr marT="47625" marB="47625" marR="95250" marL="95250" anchor="ctr"/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/>
                    </a:p>
                  </a:txBody>
                  <a:tcPr marT="47625" marB="47625" marR="95250" marL="95250" anchor="ctr"/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7625" marB="47625" marR="95250" marL="95250" anchor="ctr"/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/>
                    </a:p>
                  </a:txBody>
                  <a:tcPr marT="47625" marB="47625" marR="95250" marL="95250" anchor="ctr"/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7625" marB="47625" marR="95250" marL="95250" anchor="ctr"/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7625" marB="47625" marR="95250" marL="95250" anchor="ctr"/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7625" marB="47625" marR="95250" marL="95250" anchor="ctr"/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128/6=21.3</a:t>
                      </a:r>
                      <a:endParaRPr/>
                    </a:p>
                  </a:txBody>
                  <a:tcPr marT="47625" marB="47625" marR="95250" marL="952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6800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>
                          <a:solidFill>
                            <a:srgbClr val="8068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92/6=15.3</a:t>
                      </a:r>
                      <a:endParaRPr/>
                    </a:p>
                  </a:txBody>
                  <a:tcPr marT="47625" marB="47625" marR="95250" marL="952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93"/>
          <p:cNvSpPr txBox="1"/>
          <p:nvPr>
            <p:ph type="title"/>
          </p:nvPr>
        </p:nvSpPr>
        <p:spPr>
          <a:xfrm>
            <a:off x="1025525" y="385762"/>
            <a:ext cx="7829550" cy="52546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Time Quantum and Context Switch Time</a:t>
            </a:r>
            <a:endParaRPr/>
          </a:p>
        </p:txBody>
      </p:sp>
      <p:pic>
        <p:nvPicPr>
          <p:cNvPr id="868" name="Google Shape;868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537" y="1857375"/>
            <a:ext cx="7065962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4"/>
          <p:cNvSpPr txBox="1"/>
          <p:nvPr>
            <p:ph type="title"/>
          </p:nvPr>
        </p:nvSpPr>
        <p:spPr>
          <a:xfrm>
            <a:off x="512762" y="477837"/>
            <a:ext cx="85359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ahoma"/>
              <a:buNone/>
            </a:pPr>
            <a:r>
              <a:rPr b="0" i="0" lang="en-US" sz="23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Turnaround Time Varies With </a:t>
            </a:r>
            <a:br>
              <a:rPr b="0" i="0" lang="en-US" sz="23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3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Time Quantum</a:t>
            </a:r>
            <a:endParaRPr/>
          </a:p>
        </p:txBody>
      </p:sp>
      <p:pic>
        <p:nvPicPr>
          <p:cNvPr id="875" name="Google Shape;875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4387" y="1379537"/>
            <a:ext cx="5005387" cy="4122737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94"/>
          <p:cNvSpPr txBox="1"/>
          <p:nvPr/>
        </p:nvSpPr>
        <p:spPr>
          <a:xfrm>
            <a:off x="5937250" y="3744912"/>
            <a:ext cx="2312987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80% of CPU bursts should be shorter than q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95"/>
          <p:cNvSpPr txBox="1"/>
          <p:nvPr>
            <p:ph type="title"/>
          </p:nvPr>
        </p:nvSpPr>
        <p:spPr>
          <a:xfrm>
            <a:off x="973137" y="306387"/>
            <a:ext cx="77136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Multilevel Queue</a:t>
            </a:r>
            <a:endParaRPr/>
          </a:p>
        </p:txBody>
      </p:sp>
      <p:sp>
        <p:nvSpPr>
          <p:cNvPr id="883" name="Google Shape;883;p95"/>
          <p:cNvSpPr txBox="1"/>
          <p:nvPr>
            <p:ph idx="1" type="body"/>
          </p:nvPr>
        </p:nvSpPr>
        <p:spPr>
          <a:xfrm>
            <a:off x="806450" y="1233487"/>
            <a:ext cx="7743825" cy="5221287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Ready queue is partitioned into separate queues, eg: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foreground (interactive)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background (batch)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permanently in a given queue</a:t>
            </a:r>
            <a:endParaRPr/>
          </a:p>
          <a:p>
            <a:pPr indent="-264794" lvl="1" marL="742950" rtl="0" algn="l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Clr>
                <a:schemeClr val="hlink"/>
              </a:buClr>
              <a:buSzPts val="330"/>
              <a:buFont typeface="Noto Sans Symbols"/>
              <a:buNone/>
            </a:pPr>
            <a:r>
              <a:t/>
            </a:r>
            <a:endParaRPr b="0" i="0" sz="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queue has its own scheduling algorithm: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foreground – RR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background – FCFS</a:t>
            </a:r>
            <a:endParaRPr/>
          </a:p>
          <a:p>
            <a:pPr indent="-264794" lvl="1" marL="742950" rtl="0" algn="l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Clr>
                <a:schemeClr val="hlink"/>
              </a:buClr>
              <a:buSzPts val="330"/>
              <a:buFont typeface="Noto Sans Symbols"/>
              <a:buNone/>
            </a:pPr>
            <a:r>
              <a:t/>
            </a:r>
            <a:endParaRPr b="0" i="0" sz="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Scheduling must be done between the queues: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Fixed priority scheduling; (i.e., serve all from foreground then from background).  Possibility of starvation.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slice – each queue gets a certain amount of CPU time which it can schedule amongst its processes; i.e., 80% to foreground in RR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20% to background in FCFS 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96"/>
          <p:cNvSpPr txBox="1"/>
          <p:nvPr>
            <p:ph type="title"/>
          </p:nvPr>
        </p:nvSpPr>
        <p:spPr>
          <a:xfrm>
            <a:off x="1090612" y="277812"/>
            <a:ext cx="7596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Multilevel Queue Scheduling</a:t>
            </a:r>
            <a:endParaRPr/>
          </a:p>
        </p:txBody>
      </p:sp>
      <p:pic>
        <p:nvPicPr>
          <p:cNvPr descr="5" id="890" name="Google Shape;890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" y="1174750"/>
            <a:ext cx="7127875" cy="47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7"/>
          <p:cNvSpPr txBox="1"/>
          <p:nvPr>
            <p:ph type="title"/>
          </p:nvPr>
        </p:nvSpPr>
        <p:spPr>
          <a:xfrm>
            <a:off x="381000" y="0"/>
            <a:ext cx="8523287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of Multilevel Feedback Queue</a:t>
            </a:r>
            <a:endParaRPr/>
          </a:p>
        </p:txBody>
      </p:sp>
      <p:sp>
        <p:nvSpPr>
          <p:cNvPr id="897" name="Google Shape;897;p97"/>
          <p:cNvSpPr txBox="1"/>
          <p:nvPr>
            <p:ph idx="1" type="body"/>
          </p:nvPr>
        </p:nvSpPr>
        <p:spPr>
          <a:xfrm>
            <a:off x="806450" y="1233487"/>
            <a:ext cx="76073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Three queues: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b="0" baseline="-2500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RR with time quantum 8 milliseconds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b="0" baseline="-2500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RR time quantum 16 milliseconds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b="0" baseline="-2500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FCFS</a:t>
            </a:r>
            <a:endParaRPr/>
          </a:p>
          <a:p>
            <a:pPr indent="-208915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Scheduling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new job enters queue </a:t>
            </a: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b="0" baseline="-2500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is served</a:t>
            </a: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FCFS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folHlink"/>
              </a:buClr>
              <a:buSzPts val="950"/>
              <a:buFont typeface="Noto Sans Symbols"/>
              <a:buChar char="■"/>
            </a:pPr>
            <a:r>
              <a:rPr b="0" i="0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it gains CPU, job receives 8 milliseconds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folHlink"/>
              </a:buClr>
              <a:buSzPts val="950"/>
              <a:buFont typeface="Noto Sans Symbols"/>
              <a:buChar char="■"/>
            </a:pPr>
            <a:r>
              <a:rPr b="0" i="0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it does not finish in 8 milliseconds, job is moved to queue </a:t>
            </a:r>
            <a:r>
              <a:rPr b="0" i="1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b="0" baseline="-25000" i="0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9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 </a:t>
            </a:r>
            <a:r>
              <a:rPr b="0" i="1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b="0" baseline="-2500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job is again served FCFS and receives 16 additional milliseconds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folHlink"/>
              </a:buClr>
              <a:buSzPts val="950"/>
              <a:buFont typeface="Noto Sans Symbols"/>
              <a:buChar char="■"/>
            </a:pPr>
            <a:r>
              <a:rPr b="0" i="0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it still does not complete, it is preempted and moved to queue </a:t>
            </a:r>
            <a:r>
              <a:rPr b="0" i="1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b="0" baseline="-25000" i="0" lang="en-US" sz="1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98"/>
          <p:cNvSpPr txBox="1"/>
          <p:nvPr>
            <p:ph type="title"/>
          </p:nvPr>
        </p:nvSpPr>
        <p:spPr>
          <a:xfrm>
            <a:off x="1001712" y="277812"/>
            <a:ext cx="76850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Multilevel Feedback Queues</a:t>
            </a:r>
            <a:endParaRPr/>
          </a:p>
        </p:txBody>
      </p:sp>
      <p:pic>
        <p:nvPicPr>
          <p:cNvPr descr="5" id="904" name="Google Shape;904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1460500"/>
            <a:ext cx="6850062" cy="41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Creation</a:t>
            </a:r>
            <a:endParaRPr/>
          </a:p>
        </p:txBody>
      </p:sp>
      <p:sp>
        <p:nvSpPr>
          <p:cNvPr id="910" name="Google Shape;910;p9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 process create children processes, which, in turn create other processes, forming a tree of processes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Resource sharing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 and children share all resources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Children share subset of parent’s resources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 and child share no resources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Execution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 and children execute concurrently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 waits until children terminate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2000-01-15T04:50:39Z</dcterms:created>
  <dc:creator>Valued Gateway Client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