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1CD7B0-B2AC-4F72-86FC-6565FD9F824D}"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37413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1CD7B0-B2AC-4F72-86FC-6565FD9F824D}"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247190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1CD7B0-B2AC-4F72-86FC-6565FD9F824D}"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277730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1CD7B0-B2AC-4F72-86FC-6565FD9F824D}"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371698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1CD7B0-B2AC-4F72-86FC-6565FD9F824D}"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389440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1CD7B0-B2AC-4F72-86FC-6565FD9F824D}"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110877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1CD7B0-B2AC-4F72-86FC-6565FD9F824D}"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112239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1CD7B0-B2AC-4F72-86FC-6565FD9F824D}"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408000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CD7B0-B2AC-4F72-86FC-6565FD9F824D}"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405755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1CD7B0-B2AC-4F72-86FC-6565FD9F824D}"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141137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1CD7B0-B2AC-4F72-86FC-6565FD9F824D}"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0C742E-3114-4E69-8081-54F6BD277374}" type="slidenum">
              <a:rPr lang="en-IN" smtClean="0"/>
              <a:t>‹#›</a:t>
            </a:fld>
            <a:endParaRPr lang="en-IN"/>
          </a:p>
        </p:txBody>
      </p:sp>
    </p:spTree>
    <p:extLst>
      <p:ext uri="{BB962C8B-B14F-4D97-AF65-F5344CB8AC3E}">
        <p14:creationId xmlns:p14="http://schemas.microsoft.com/office/powerpoint/2010/main" val="288875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CD7B0-B2AC-4F72-86FC-6565FD9F824D}" type="datetimeFigureOut">
              <a:rPr lang="en-IN" smtClean="0"/>
              <a:t>11-10-2022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C742E-3114-4E69-8081-54F6BD277374}" type="slidenum">
              <a:rPr lang="en-IN" smtClean="0"/>
              <a:t>‹#›</a:t>
            </a:fld>
            <a:endParaRPr lang="en-IN"/>
          </a:p>
        </p:txBody>
      </p:sp>
    </p:spTree>
    <p:extLst>
      <p:ext uri="{BB962C8B-B14F-4D97-AF65-F5344CB8AC3E}">
        <p14:creationId xmlns:p14="http://schemas.microsoft.com/office/powerpoint/2010/main" val="94542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2378" y="364717"/>
            <a:ext cx="9144000" cy="2387600"/>
          </a:xfrm>
        </p:spPr>
        <p:txBody>
          <a:bodyPr/>
          <a:lstStyle/>
          <a:p>
            <a:r>
              <a:rPr lang="en-IN" dirty="0" smtClean="0"/>
              <a:t>System Protection</a:t>
            </a:r>
            <a:endParaRPr lang="en-IN" dirty="0"/>
          </a:p>
        </p:txBody>
      </p:sp>
    </p:spTree>
    <p:extLst>
      <p:ext uri="{BB962C8B-B14F-4D97-AF65-F5344CB8AC3E}">
        <p14:creationId xmlns:p14="http://schemas.microsoft.com/office/powerpoint/2010/main" val="426544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Matrix With Owner Rights </a:t>
            </a:r>
            <a:endParaRPr lang="en-IN" dirty="0"/>
          </a:p>
        </p:txBody>
      </p:sp>
      <p:sp>
        <p:nvSpPr>
          <p:cNvPr id="3" name="Content Placeholder 2"/>
          <p:cNvSpPr>
            <a:spLocks noGrp="1"/>
          </p:cNvSpPr>
          <p:nvPr>
            <p:ph idx="1"/>
          </p:nvPr>
        </p:nvSpPr>
        <p:spPr>
          <a:xfrm>
            <a:off x="838200" y="1825625"/>
            <a:ext cx="5231674" cy="4351338"/>
          </a:xfrm>
        </p:spPr>
        <p:txBody>
          <a:bodyPr>
            <a:normAutofit fontScale="70000" lnSpcReduction="20000"/>
          </a:bodyPr>
          <a:lstStyle/>
          <a:p>
            <a:r>
              <a:rPr lang="en-US" sz="2600" dirty="0"/>
              <a:t>We also need a </a:t>
            </a:r>
            <a:r>
              <a:rPr lang="en-US" sz="2600" b="1" dirty="0"/>
              <a:t>mechanism to allow addition of new rights and removal of some rights</a:t>
            </a:r>
            <a:r>
              <a:rPr lang="en-US" sz="2600" dirty="0"/>
              <a:t>. The owner right controls these operations. If access(</a:t>
            </a:r>
            <a:r>
              <a:rPr lang="en-US" sz="2600" dirty="0" err="1"/>
              <a:t>i,j</a:t>
            </a:r>
            <a:r>
              <a:rPr lang="en-US" sz="2600" dirty="0"/>
              <a:t>) includes the owner right, then a process executing in domain D</a:t>
            </a:r>
            <a:r>
              <a:rPr lang="en-US" sz="2600" baseline="-25000" dirty="0"/>
              <a:t>i</a:t>
            </a:r>
            <a:r>
              <a:rPr lang="en-US" sz="2600" dirty="0"/>
              <a:t> can add and remove any right in any entry in column j</a:t>
            </a:r>
            <a:r>
              <a:rPr lang="en-US" sz="2600" dirty="0" smtClean="0"/>
              <a:t>.</a:t>
            </a:r>
          </a:p>
          <a:p>
            <a:r>
              <a:rPr lang="en-US" b="1" dirty="0"/>
              <a:t>For example</a:t>
            </a:r>
            <a:r>
              <a:rPr lang="en-US" dirty="0"/>
              <a:t>, in Figure </a:t>
            </a:r>
            <a:r>
              <a:rPr lang="en-US" dirty="0" smtClean="0"/>
              <a:t>(a</a:t>
            </a:r>
            <a:r>
              <a:rPr lang="en-US" dirty="0"/>
              <a:t>), domain D</a:t>
            </a:r>
            <a:r>
              <a:rPr lang="en-US" baseline="-25000" dirty="0"/>
              <a:t>1</a:t>
            </a:r>
            <a:r>
              <a:rPr lang="en-US" dirty="0"/>
              <a:t> is the owner of F</a:t>
            </a:r>
            <a:r>
              <a:rPr lang="en-US" baseline="-25000" dirty="0"/>
              <a:t>1</a:t>
            </a:r>
            <a:r>
              <a:rPr lang="en-US" dirty="0"/>
              <a:t> and thus can add and delete any valid right in column F</a:t>
            </a:r>
            <a:r>
              <a:rPr lang="en-US" baseline="-25000" dirty="0"/>
              <a:t>1</a:t>
            </a:r>
            <a:r>
              <a:rPr lang="en-US" dirty="0"/>
              <a:t>.</a:t>
            </a:r>
          </a:p>
          <a:p>
            <a:r>
              <a:rPr lang="en-US" dirty="0"/>
              <a:t>Similarly, domain D</a:t>
            </a:r>
            <a:r>
              <a:rPr lang="en-US" baseline="-25000" dirty="0"/>
              <a:t>2</a:t>
            </a:r>
            <a:r>
              <a:rPr lang="en-US" dirty="0"/>
              <a:t> is the owner of F</a:t>
            </a:r>
            <a:r>
              <a:rPr lang="en-US" baseline="-25000" dirty="0"/>
              <a:t>2</a:t>
            </a:r>
            <a:r>
              <a:rPr lang="en-US" dirty="0"/>
              <a:t> and F</a:t>
            </a:r>
            <a:r>
              <a:rPr lang="en-US" baseline="-25000" dirty="0"/>
              <a:t>3</a:t>
            </a:r>
            <a:r>
              <a:rPr lang="en-US" dirty="0"/>
              <a:t> and thus can add and remove any valid right within these two columns. Thus,</a:t>
            </a:r>
            <a:r>
              <a:rPr lang="en-US" b="1" dirty="0"/>
              <a:t> the access matrix</a:t>
            </a:r>
            <a:r>
              <a:rPr lang="en-US" dirty="0"/>
              <a:t> of Figure </a:t>
            </a:r>
            <a:r>
              <a:rPr lang="en-US" dirty="0" smtClean="0"/>
              <a:t>(a</a:t>
            </a:r>
            <a:r>
              <a:rPr lang="en-US" dirty="0"/>
              <a:t>) can be modified to the </a:t>
            </a:r>
            <a:r>
              <a:rPr lang="en-US" b="1" dirty="0"/>
              <a:t>access matrix</a:t>
            </a:r>
            <a:r>
              <a:rPr lang="en-US" dirty="0"/>
              <a:t> shown in Figure </a:t>
            </a:r>
            <a:r>
              <a:rPr lang="en-US" dirty="0" smtClean="0"/>
              <a:t>(b</a:t>
            </a:r>
            <a:r>
              <a:rPr lang="en-US" dirty="0"/>
              <a:t>).</a:t>
            </a:r>
          </a:p>
          <a:p>
            <a:r>
              <a:rPr lang="en-US" dirty="0"/>
              <a:t>The </a:t>
            </a:r>
            <a:r>
              <a:rPr lang="en-US" b="1" dirty="0"/>
              <a:t>copy and owner rights allow a process</a:t>
            </a:r>
            <a:r>
              <a:rPr lang="en-US" dirty="0"/>
              <a:t> to change the entries in a column. A mechanism is also needed to change the entries in a row.</a:t>
            </a:r>
          </a:p>
          <a:p>
            <a:endParaRPr lang="en-US" sz="1800" dirty="0"/>
          </a:p>
        </p:txBody>
      </p:sp>
      <p:pic>
        <p:nvPicPr>
          <p:cNvPr id="4" name="Picture 3"/>
          <p:cNvPicPr>
            <a:picLocks noChangeAspect="1"/>
          </p:cNvPicPr>
          <p:nvPr/>
        </p:nvPicPr>
        <p:blipFill>
          <a:blip r:embed="rId2"/>
          <a:stretch>
            <a:fillRect/>
          </a:stretch>
        </p:blipFill>
        <p:spPr>
          <a:xfrm>
            <a:off x="6069874" y="1313259"/>
            <a:ext cx="5633357" cy="5376069"/>
          </a:xfrm>
          <a:prstGeom prst="rect">
            <a:avLst/>
          </a:prstGeom>
        </p:spPr>
      </p:pic>
    </p:spTree>
    <p:extLst>
      <p:ext uri="{BB962C8B-B14F-4D97-AF65-F5344CB8AC3E}">
        <p14:creationId xmlns:p14="http://schemas.microsoft.com/office/powerpoint/2010/main" val="332351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of Access Matrix</a:t>
            </a:r>
            <a:endParaRPr lang="en-IN" dirty="0"/>
          </a:p>
        </p:txBody>
      </p:sp>
      <p:sp>
        <p:nvSpPr>
          <p:cNvPr id="3" name="Content Placeholder 2"/>
          <p:cNvSpPr>
            <a:spLocks noGrp="1"/>
          </p:cNvSpPr>
          <p:nvPr>
            <p:ph idx="1"/>
          </p:nvPr>
        </p:nvSpPr>
        <p:spPr/>
        <p:txBody>
          <a:bodyPr/>
          <a:lstStyle/>
          <a:p>
            <a:r>
              <a:rPr lang="en-US" dirty="0"/>
              <a:t>There are various methods of implementing the access matrix in the operating system. </a:t>
            </a:r>
            <a:endParaRPr lang="en-US" dirty="0" smtClean="0"/>
          </a:p>
          <a:p>
            <a:r>
              <a:rPr lang="en-US" b="1" dirty="0"/>
              <a:t>Global Table</a:t>
            </a:r>
            <a:endParaRPr lang="en-US" dirty="0"/>
          </a:p>
          <a:p>
            <a:r>
              <a:rPr lang="en-US" b="1" dirty="0"/>
              <a:t>Access Lists for Objects</a:t>
            </a:r>
            <a:endParaRPr lang="en-US" dirty="0"/>
          </a:p>
          <a:p>
            <a:r>
              <a:rPr lang="en-US" b="1" dirty="0"/>
              <a:t>Capability Lists for Domains</a:t>
            </a:r>
            <a:endParaRPr lang="en-US" dirty="0"/>
          </a:p>
          <a:p>
            <a:r>
              <a:rPr lang="en-US" b="1" dirty="0"/>
              <a:t>Lock-Key Mechanism</a:t>
            </a:r>
            <a:endParaRPr lang="en-US" dirty="0"/>
          </a:p>
          <a:p>
            <a:endParaRPr lang="en-IN" dirty="0"/>
          </a:p>
        </p:txBody>
      </p:sp>
    </p:spTree>
    <p:extLst>
      <p:ext uri="{BB962C8B-B14F-4D97-AF65-F5344CB8AC3E}">
        <p14:creationId xmlns:p14="http://schemas.microsoft.com/office/powerpoint/2010/main" val="119159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Global Table</a:t>
            </a:r>
            <a:br>
              <a:rPr lang="en-IN" dirty="0"/>
            </a:br>
            <a:endParaRPr lang="en-IN" dirty="0"/>
          </a:p>
        </p:txBody>
      </p:sp>
      <p:sp>
        <p:nvSpPr>
          <p:cNvPr id="3" name="Content Placeholder 2"/>
          <p:cNvSpPr>
            <a:spLocks noGrp="1"/>
          </p:cNvSpPr>
          <p:nvPr>
            <p:ph idx="1"/>
          </p:nvPr>
        </p:nvSpPr>
        <p:spPr>
          <a:xfrm>
            <a:off x="664028" y="1346653"/>
            <a:ext cx="10515600" cy="4351338"/>
          </a:xfrm>
        </p:spPr>
        <p:txBody>
          <a:bodyPr/>
          <a:lstStyle/>
          <a:p>
            <a:pPr algn="just"/>
            <a:r>
              <a:rPr lang="en-US" dirty="0"/>
              <a:t>It is the most basic access matrix implementation. A set of ordered triples </a:t>
            </a:r>
            <a:r>
              <a:rPr lang="en-US" b="1" dirty="0"/>
              <a:t>&lt;domain, object, rights-set&gt;</a:t>
            </a:r>
            <a:r>
              <a:rPr lang="en-US" dirty="0"/>
              <a:t> is maintained in a file. When an operation </a:t>
            </a:r>
            <a:r>
              <a:rPr lang="en-US" b="1" dirty="0"/>
              <a:t>M</a:t>
            </a:r>
            <a:r>
              <a:rPr lang="en-US" dirty="0"/>
              <a:t> has been performed on an object </a:t>
            </a:r>
            <a:r>
              <a:rPr lang="en-US" dirty="0" err="1"/>
              <a:t>Oj</a:t>
            </a:r>
            <a:r>
              <a:rPr lang="en-US" dirty="0"/>
              <a:t> within domain Di, the table is searched for a triple </a:t>
            </a:r>
            <a:r>
              <a:rPr lang="en-US" b="1" dirty="0"/>
              <a:t>&lt;Di, </a:t>
            </a:r>
            <a:r>
              <a:rPr lang="en-US" b="1" dirty="0" err="1"/>
              <a:t>Oj</a:t>
            </a:r>
            <a:r>
              <a:rPr lang="en-US" b="1" dirty="0"/>
              <a:t>, </a:t>
            </a:r>
            <a:r>
              <a:rPr lang="en-US" b="1" dirty="0" err="1"/>
              <a:t>Rk</a:t>
            </a:r>
            <a:r>
              <a:rPr lang="en-US" b="1" dirty="0"/>
              <a:t>&gt;.</a:t>
            </a:r>
            <a:r>
              <a:rPr lang="en-US" dirty="0"/>
              <a:t> The operation can proceed if this triple is located; otherwise, an exception (or error) condition has arrived. This implementation has various drawbacks. The table is generally large and cannot be stored in the main memory, so additional input and output are required</a:t>
            </a:r>
            <a:endParaRPr lang="en-IN" dirty="0"/>
          </a:p>
        </p:txBody>
      </p:sp>
    </p:spTree>
    <p:extLst>
      <p:ext uri="{BB962C8B-B14F-4D97-AF65-F5344CB8AC3E}">
        <p14:creationId xmlns:p14="http://schemas.microsoft.com/office/powerpoint/2010/main" val="169538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lists for objects</a:t>
            </a:r>
            <a:endParaRPr lang="en-IN" dirty="0"/>
          </a:p>
        </p:txBody>
      </p:sp>
      <p:sp>
        <p:nvSpPr>
          <p:cNvPr id="3" name="Content Placeholder 2"/>
          <p:cNvSpPr>
            <a:spLocks noGrp="1"/>
          </p:cNvSpPr>
          <p:nvPr>
            <p:ph idx="1"/>
          </p:nvPr>
        </p:nvSpPr>
        <p:spPr/>
        <p:txBody>
          <a:bodyPr/>
          <a:lstStyle/>
          <a:p>
            <a:r>
              <a:rPr lang="en-US" dirty="0"/>
              <a:t>Every access matrix column may be used as a single object's access list. It is possible to delete the blank entries. For each object, the resulting list contains ordered pairs </a:t>
            </a:r>
            <a:r>
              <a:rPr lang="en-US" b="1" dirty="0"/>
              <a:t>&lt;domain, rights-set&gt;</a:t>
            </a:r>
            <a:r>
              <a:rPr lang="en-US" dirty="0"/>
              <a:t> that define all domains for that object and a nonempty set of access rights.</a:t>
            </a:r>
            <a:endParaRPr lang="en-IN" dirty="0"/>
          </a:p>
        </p:txBody>
      </p:sp>
    </p:spTree>
    <p:extLst>
      <p:ext uri="{BB962C8B-B14F-4D97-AF65-F5344CB8AC3E}">
        <p14:creationId xmlns:p14="http://schemas.microsoft.com/office/powerpoint/2010/main" val="275496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Capability Lists for Domains</a:t>
            </a:r>
            <a:br>
              <a:rPr lang="en-IN" dirty="0"/>
            </a:br>
            <a:endParaRPr lang="en-IN" dirty="0"/>
          </a:p>
        </p:txBody>
      </p:sp>
      <p:sp>
        <p:nvSpPr>
          <p:cNvPr id="3" name="Content Placeholder 2"/>
          <p:cNvSpPr>
            <a:spLocks noGrp="1"/>
          </p:cNvSpPr>
          <p:nvPr>
            <p:ph idx="1"/>
          </p:nvPr>
        </p:nvSpPr>
        <p:spPr/>
        <p:txBody>
          <a:bodyPr/>
          <a:lstStyle/>
          <a:p>
            <a:pPr algn="just"/>
            <a:r>
              <a:rPr lang="en-US" dirty="0"/>
              <a:t>A domain's capability list is a collection of objects and the actions that can be done on them. A capacity is a name or address that is used to define an object. If you want to perform operation M on object </a:t>
            </a:r>
            <a:r>
              <a:rPr lang="en-US" b="1" dirty="0" err="1"/>
              <a:t>Oj</a:t>
            </a:r>
            <a:r>
              <a:rPr lang="en-US" b="1" dirty="0"/>
              <a:t>,</a:t>
            </a:r>
            <a:r>
              <a:rPr lang="en-US" dirty="0"/>
              <a:t> the process runs operation M, specifying the capability for object </a:t>
            </a:r>
            <a:r>
              <a:rPr lang="en-US" b="1" dirty="0" err="1"/>
              <a:t>Oj</a:t>
            </a:r>
            <a:r>
              <a:rPr lang="en-US" b="1" dirty="0"/>
              <a:t>.</a:t>
            </a:r>
            <a:r>
              <a:rPr lang="en-US" dirty="0"/>
              <a:t> The simple possession of the capability implies that access is allowed.</a:t>
            </a:r>
            <a:endParaRPr lang="en-IN" dirty="0"/>
          </a:p>
        </p:txBody>
      </p:sp>
    </p:spTree>
    <p:extLst>
      <p:ext uri="{BB962C8B-B14F-4D97-AF65-F5344CB8AC3E}">
        <p14:creationId xmlns:p14="http://schemas.microsoft.com/office/powerpoint/2010/main" val="410457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Lock-Key Mechanism</a:t>
            </a:r>
            <a:br>
              <a:rPr lang="en-IN" dirty="0"/>
            </a:br>
            <a:endParaRPr lang="en-IN" dirty="0"/>
          </a:p>
        </p:txBody>
      </p:sp>
      <p:sp>
        <p:nvSpPr>
          <p:cNvPr id="3" name="Content Placeholder 2"/>
          <p:cNvSpPr>
            <a:spLocks noGrp="1"/>
          </p:cNvSpPr>
          <p:nvPr>
            <p:ph idx="1"/>
          </p:nvPr>
        </p:nvSpPr>
        <p:spPr/>
        <p:txBody>
          <a:bodyPr/>
          <a:lstStyle/>
          <a:p>
            <a:pPr algn="just"/>
            <a:r>
              <a:rPr lang="en-US" dirty="0" smtClean="0"/>
              <a:t>Compromise between access lists and capability lists</a:t>
            </a:r>
          </a:p>
          <a:p>
            <a:pPr algn="just"/>
            <a:r>
              <a:rPr lang="en-US" dirty="0" smtClean="0"/>
              <a:t> Each object has list of unique bit patterns, called locks </a:t>
            </a:r>
          </a:p>
          <a:p>
            <a:pPr algn="just"/>
            <a:r>
              <a:rPr lang="en-US" dirty="0" smtClean="0"/>
              <a:t>Each domain as list of unique bit patterns called keys</a:t>
            </a:r>
          </a:p>
          <a:p>
            <a:pPr algn="just"/>
            <a:r>
              <a:rPr lang="en-US" dirty="0" smtClean="0"/>
              <a:t> Process in a domain can only access object if domain has key that matches one of the locks </a:t>
            </a:r>
            <a:endParaRPr lang="en-IN" b="1" dirty="0"/>
          </a:p>
        </p:txBody>
      </p:sp>
    </p:spTree>
    <p:extLst>
      <p:ext uri="{BB962C8B-B14F-4D97-AF65-F5344CB8AC3E}">
        <p14:creationId xmlns:p14="http://schemas.microsoft.com/office/powerpoint/2010/main" val="107966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IN" dirty="0"/>
          </a:p>
        </p:txBody>
      </p:sp>
      <p:sp>
        <p:nvSpPr>
          <p:cNvPr id="3" name="Content Placeholder 2"/>
          <p:cNvSpPr>
            <a:spLocks noGrp="1"/>
          </p:cNvSpPr>
          <p:nvPr>
            <p:ph idx="1"/>
          </p:nvPr>
        </p:nvSpPr>
        <p:spPr/>
        <p:txBody>
          <a:bodyPr/>
          <a:lstStyle/>
          <a:p>
            <a:r>
              <a:rPr lang="en-US" dirty="0" smtClean="0"/>
              <a:t>Goals of protection </a:t>
            </a:r>
          </a:p>
          <a:p>
            <a:r>
              <a:rPr lang="en-US" dirty="0" smtClean="0"/>
              <a:t>Principles of protection</a:t>
            </a:r>
          </a:p>
          <a:p>
            <a:r>
              <a:rPr lang="en-US" dirty="0" smtClean="0"/>
              <a:t>Domain of protection</a:t>
            </a:r>
          </a:p>
          <a:p>
            <a:r>
              <a:rPr lang="en-US" dirty="0" smtClean="0"/>
              <a:t>Access matrix</a:t>
            </a:r>
          </a:p>
          <a:p>
            <a:r>
              <a:rPr lang="en-US" dirty="0" smtClean="0"/>
              <a:t> Implementation of Access matrix</a:t>
            </a:r>
          </a:p>
          <a:p>
            <a:r>
              <a:rPr lang="en-US" dirty="0" smtClean="0"/>
              <a:t> Access control</a:t>
            </a:r>
            <a:endParaRPr lang="en-IN" dirty="0"/>
          </a:p>
        </p:txBody>
      </p:sp>
    </p:spTree>
    <p:extLst>
      <p:ext uri="{BB962C8B-B14F-4D97-AF65-F5344CB8AC3E}">
        <p14:creationId xmlns:p14="http://schemas.microsoft.com/office/powerpoint/2010/main" val="47038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Goals of Protection</a:t>
            </a:r>
            <a:endParaRPr lang="en-IN" dirty="0"/>
          </a:p>
        </p:txBody>
      </p:sp>
      <p:sp>
        <p:nvSpPr>
          <p:cNvPr id="3" name="Content Placeholder 2"/>
          <p:cNvSpPr>
            <a:spLocks noGrp="1"/>
          </p:cNvSpPr>
          <p:nvPr>
            <p:ph idx="1"/>
          </p:nvPr>
        </p:nvSpPr>
        <p:spPr/>
        <p:txBody>
          <a:bodyPr/>
          <a:lstStyle/>
          <a:p>
            <a:r>
              <a:rPr lang="en-US" dirty="0" smtClean="0"/>
              <a:t>In one protection model, computer consists of a collection of objects, hardware or software </a:t>
            </a:r>
          </a:p>
          <a:p>
            <a:r>
              <a:rPr lang="en-US" dirty="0" smtClean="0"/>
              <a:t>Each object has a unique name and can be accessed through a well-defined set of operations </a:t>
            </a:r>
          </a:p>
          <a:p>
            <a:r>
              <a:rPr lang="en-US" dirty="0" smtClean="0"/>
              <a:t>Protection problem - ensure that each object is accessed correctly and only by those processes that are allowed to do so </a:t>
            </a:r>
            <a:endParaRPr lang="en-IN" dirty="0"/>
          </a:p>
        </p:txBody>
      </p:sp>
    </p:spTree>
    <p:extLst>
      <p:ext uri="{BB962C8B-B14F-4D97-AF65-F5344CB8AC3E}">
        <p14:creationId xmlns:p14="http://schemas.microsoft.com/office/powerpoint/2010/main" val="239019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Principles of Protection </a:t>
            </a:r>
            <a:endParaRPr lang="en-IN" dirty="0"/>
          </a:p>
        </p:txBody>
      </p:sp>
      <p:sp>
        <p:nvSpPr>
          <p:cNvPr id="3" name="Content Placeholder 2"/>
          <p:cNvSpPr>
            <a:spLocks noGrp="1"/>
          </p:cNvSpPr>
          <p:nvPr>
            <p:ph idx="1"/>
          </p:nvPr>
        </p:nvSpPr>
        <p:spPr/>
        <p:txBody>
          <a:bodyPr>
            <a:normAutofit/>
          </a:bodyPr>
          <a:lstStyle/>
          <a:p>
            <a:r>
              <a:rPr lang="en-US" dirty="0" smtClean="0"/>
              <a:t>Guiding principle – principle of least privilege</a:t>
            </a:r>
          </a:p>
          <a:p>
            <a:r>
              <a:rPr lang="en-US" dirty="0" smtClean="0"/>
              <a:t> Programs, users and systems should be given just enough privileges to perform their tasks </a:t>
            </a:r>
          </a:p>
          <a:p>
            <a:r>
              <a:rPr lang="en-US" dirty="0" smtClean="0"/>
              <a:t>Properly set permissions can limit damage if entity has a bug, gets abused </a:t>
            </a:r>
          </a:p>
          <a:p>
            <a:r>
              <a:rPr lang="en-US" dirty="0" smtClean="0"/>
              <a:t>Can be static (during life of system, during life of process</a:t>
            </a:r>
          </a:p>
          <a:p>
            <a:r>
              <a:rPr lang="en-US" dirty="0" smtClean="0"/>
              <a:t>Or dynamic (changed by process as needed) – domain switching, privilege escalation </a:t>
            </a:r>
          </a:p>
        </p:txBody>
      </p:sp>
    </p:spTree>
    <p:extLst>
      <p:ext uri="{BB962C8B-B14F-4D97-AF65-F5344CB8AC3E}">
        <p14:creationId xmlns:p14="http://schemas.microsoft.com/office/powerpoint/2010/main" val="45336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of Protection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Computer can be treated as processes and objects</a:t>
            </a:r>
          </a:p>
          <a:p>
            <a:r>
              <a:rPr lang="en-US" dirty="0" smtClean="0"/>
              <a:t> Hardware objects (such as devices) and software objects (such as files, programs, semaphores</a:t>
            </a:r>
          </a:p>
          <a:p>
            <a:r>
              <a:rPr lang="en-US" dirty="0" smtClean="0"/>
              <a:t> Process for example should only have access to objects it currently requires to complete its task – the need-to-know principle</a:t>
            </a:r>
          </a:p>
          <a:p>
            <a:r>
              <a:rPr lang="en-US" dirty="0" smtClean="0"/>
              <a:t> Implementation can be via process operating in a protection domain </a:t>
            </a:r>
          </a:p>
          <a:p>
            <a:r>
              <a:rPr lang="en-US" dirty="0" smtClean="0"/>
              <a:t> Specifies resources process may access </a:t>
            </a:r>
          </a:p>
          <a:p>
            <a:r>
              <a:rPr lang="en-US" dirty="0" smtClean="0"/>
              <a:t> Each domain specifies set of objects and types of operations on them</a:t>
            </a:r>
          </a:p>
          <a:p>
            <a:r>
              <a:rPr lang="en-US" dirty="0" smtClean="0"/>
              <a:t>Ability to execute an operation on an object is an access right </a:t>
            </a:r>
          </a:p>
          <a:p>
            <a:r>
              <a:rPr lang="en-US" dirty="0" smtClean="0"/>
              <a:t>Domains may share access rights</a:t>
            </a:r>
          </a:p>
          <a:p>
            <a:r>
              <a:rPr lang="en-US" dirty="0" smtClean="0"/>
              <a:t>Associations can be static or dynamic </a:t>
            </a:r>
          </a:p>
          <a:p>
            <a:r>
              <a:rPr lang="en-US" dirty="0" smtClean="0"/>
              <a:t>If dynamic, processes can domain switch </a:t>
            </a:r>
            <a:endParaRPr lang="en-IN" dirty="0"/>
          </a:p>
        </p:txBody>
      </p:sp>
    </p:spTree>
    <p:extLst>
      <p:ext uri="{BB962C8B-B14F-4D97-AF65-F5344CB8AC3E}">
        <p14:creationId xmlns:p14="http://schemas.microsoft.com/office/powerpoint/2010/main" val="133131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Structure</a:t>
            </a:r>
            <a:endParaRPr lang="en-IN" dirty="0"/>
          </a:p>
        </p:txBody>
      </p:sp>
      <p:sp>
        <p:nvSpPr>
          <p:cNvPr id="3" name="Content Placeholder 2"/>
          <p:cNvSpPr>
            <a:spLocks noGrp="1"/>
          </p:cNvSpPr>
          <p:nvPr>
            <p:ph idx="1"/>
          </p:nvPr>
        </p:nvSpPr>
        <p:spPr/>
        <p:txBody>
          <a:bodyPr/>
          <a:lstStyle/>
          <a:p>
            <a:r>
              <a:rPr lang="en-US" dirty="0" smtClean="0"/>
              <a:t>Access-right = where rights-set is a subset of all valid operations that can be performed on the object </a:t>
            </a:r>
          </a:p>
          <a:p>
            <a:r>
              <a:rPr lang="en-US" dirty="0" smtClean="0"/>
              <a:t>Domain = set of access-rights</a:t>
            </a:r>
            <a:endParaRPr lang="en-IN" dirty="0"/>
          </a:p>
        </p:txBody>
      </p:sp>
      <p:pic>
        <p:nvPicPr>
          <p:cNvPr id="4" name="Picture 3"/>
          <p:cNvPicPr>
            <a:picLocks noChangeAspect="1"/>
          </p:cNvPicPr>
          <p:nvPr/>
        </p:nvPicPr>
        <p:blipFill>
          <a:blip r:embed="rId2"/>
          <a:stretch>
            <a:fillRect/>
          </a:stretch>
        </p:blipFill>
        <p:spPr>
          <a:xfrm>
            <a:off x="1011419" y="3587931"/>
            <a:ext cx="10029825" cy="2589031"/>
          </a:xfrm>
          <a:prstGeom prst="rect">
            <a:avLst/>
          </a:prstGeom>
        </p:spPr>
      </p:pic>
    </p:spTree>
    <p:extLst>
      <p:ext uri="{BB962C8B-B14F-4D97-AF65-F5344CB8AC3E}">
        <p14:creationId xmlns:p14="http://schemas.microsoft.com/office/powerpoint/2010/main" val="206673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Matrix</a:t>
            </a:r>
            <a:endParaRPr lang="en-IN" dirty="0"/>
          </a:p>
        </p:txBody>
      </p:sp>
      <p:sp>
        <p:nvSpPr>
          <p:cNvPr id="3" name="Content Placeholder 2"/>
          <p:cNvSpPr>
            <a:spLocks noGrp="1"/>
          </p:cNvSpPr>
          <p:nvPr>
            <p:ph idx="1"/>
          </p:nvPr>
        </p:nvSpPr>
        <p:spPr/>
        <p:txBody>
          <a:bodyPr/>
          <a:lstStyle/>
          <a:p>
            <a:r>
              <a:rPr lang="en-US" dirty="0" smtClean="0"/>
              <a:t>View protection as a matrix (access matrix)</a:t>
            </a:r>
          </a:p>
          <a:p>
            <a:r>
              <a:rPr lang="en-US" dirty="0" smtClean="0"/>
              <a:t> Rows represent domains </a:t>
            </a:r>
          </a:p>
          <a:p>
            <a:r>
              <a:rPr lang="en-US" dirty="0" smtClean="0"/>
              <a:t> Columns represent objects</a:t>
            </a:r>
          </a:p>
          <a:p>
            <a:r>
              <a:rPr lang="en-US" dirty="0" smtClean="0"/>
              <a:t> Access(</a:t>
            </a:r>
            <a:r>
              <a:rPr lang="en-US" dirty="0" err="1" smtClean="0"/>
              <a:t>i</a:t>
            </a:r>
            <a:r>
              <a:rPr lang="en-US" dirty="0" smtClean="0"/>
              <a:t>, j) is the set of operations that a process executing in Domain can invoke on Object</a:t>
            </a:r>
            <a:endParaRPr lang="en-IN" dirty="0"/>
          </a:p>
        </p:txBody>
      </p:sp>
    </p:spTree>
    <p:extLst>
      <p:ext uri="{BB962C8B-B14F-4D97-AF65-F5344CB8AC3E}">
        <p14:creationId xmlns:p14="http://schemas.microsoft.com/office/powerpoint/2010/main" val="206565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Matrix</a:t>
            </a:r>
            <a:endParaRPr lang="en-IN" dirty="0"/>
          </a:p>
        </p:txBody>
      </p:sp>
      <p:pic>
        <p:nvPicPr>
          <p:cNvPr id="4" name="Content Placeholder 3"/>
          <p:cNvPicPr>
            <a:picLocks noGrp="1" noChangeAspect="1"/>
          </p:cNvPicPr>
          <p:nvPr>
            <p:ph idx="1"/>
          </p:nvPr>
        </p:nvPicPr>
        <p:blipFill>
          <a:blip r:embed="rId2"/>
          <a:stretch>
            <a:fillRect/>
          </a:stretch>
        </p:blipFill>
        <p:spPr>
          <a:xfrm>
            <a:off x="838200" y="2039144"/>
            <a:ext cx="10169434" cy="3924300"/>
          </a:xfrm>
          <a:prstGeom prst="rect">
            <a:avLst/>
          </a:prstGeom>
        </p:spPr>
      </p:pic>
    </p:spTree>
    <p:extLst>
      <p:ext uri="{BB962C8B-B14F-4D97-AF65-F5344CB8AC3E}">
        <p14:creationId xmlns:p14="http://schemas.microsoft.com/office/powerpoint/2010/main" val="296866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Matrix with Copy Rights </a:t>
            </a:r>
            <a:endParaRPr lang="en-IN" dirty="0"/>
          </a:p>
        </p:txBody>
      </p:sp>
      <p:sp>
        <p:nvSpPr>
          <p:cNvPr id="3" name="Content Placeholder 2"/>
          <p:cNvSpPr>
            <a:spLocks noGrp="1"/>
          </p:cNvSpPr>
          <p:nvPr>
            <p:ph idx="1"/>
          </p:nvPr>
        </p:nvSpPr>
        <p:spPr>
          <a:xfrm>
            <a:off x="838199" y="1825625"/>
            <a:ext cx="4691743" cy="4351338"/>
          </a:xfrm>
        </p:spPr>
        <p:txBody>
          <a:bodyPr>
            <a:normAutofit/>
          </a:bodyPr>
          <a:lstStyle/>
          <a:p>
            <a:pPr algn="just"/>
            <a:r>
              <a:rPr lang="en-US" sz="2000" dirty="0"/>
              <a:t>The </a:t>
            </a:r>
            <a:r>
              <a:rPr lang="en-US" sz="2000" b="1" dirty="0"/>
              <a:t>ability to copy an access right from one domain</a:t>
            </a:r>
            <a:r>
              <a:rPr lang="en-US" sz="2000" dirty="0"/>
              <a:t> (or row) of the access matrix to another is denoted by an asterisk (*) appended to the access right. The copy right allows the copying of the access right only within the column (that is, for the object) for which the right is defined. For example, in Figure </a:t>
            </a:r>
            <a:r>
              <a:rPr lang="en-US" sz="2000" dirty="0" smtClean="0"/>
              <a:t>(a</a:t>
            </a:r>
            <a:r>
              <a:rPr lang="en-US" sz="2000" dirty="0"/>
              <a:t>), a process executing in domain D2 can copy the read operation into any entry associated with file F2. Hence, the access matrix of Figure </a:t>
            </a:r>
            <a:r>
              <a:rPr lang="en-US" sz="2000" dirty="0" smtClean="0"/>
              <a:t>(a</a:t>
            </a:r>
            <a:r>
              <a:rPr lang="en-US" sz="2000" dirty="0"/>
              <a:t>) can be modified to the access matrix shown in Figure </a:t>
            </a:r>
            <a:r>
              <a:rPr lang="en-US" sz="2000" dirty="0" smtClean="0"/>
              <a:t>(b</a:t>
            </a:r>
            <a:r>
              <a:rPr lang="en-US" sz="2000" dirty="0"/>
              <a:t>).</a:t>
            </a:r>
          </a:p>
          <a:p>
            <a:endParaRPr lang="en-IN" dirty="0"/>
          </a:p>
        </p:txBody>
      </p:sp>
      <p:pic>
        <p:nvPicPr>
          <p:cNvPr id="4" name="Picture 3"/>
          <p:cNvPicPr>
            <a:picLocks noChangeAspect="1"/>
          </p:cNvPicPr>
          <p:nvPr/>
        </p:nvPicPr>
        <p:blipFill>
          <a:blip r:embed="rId2"/>
          <a:stretch>
            <a:fillRect/>
          </a:stretch>
        </p:blipFill>
        <p:spPr>
          <a:xfrm>
            <a:off x="5974079" y="1280159"/>
            <a:ext cx="5799909" cy="5280796"/>
          </a:xfrm>
          <a:prstGeom prst="rect">
            <a:avLst/>
          </a:prstGeom>
        </p:spPr>
      </p:pic>
    </p:spTree>
    <p:extLst>
      <p:ext uri="{BB962C8B-B14F-4D97-AF65-F5344CB8AC3E}">
        <p14:creationId xmlns:p14="http://schemas.microsoft.com/office/powerpoint/2010/main" val="633475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506</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System Protection</vt:lpstr>
      <vt:lpstr>Topics</vt:lpstr>
      <vt:lpstr>Goals of Protection</vt:lpstr>
      <vt:lpstr>Principles of Protection </vt:lpstr>
      <vt:lpstr>Domain of Protection</vt:lpstr>
      <vt:lpstr>Domain Structure</vt:lpstr>
      <vt:lpstr>Access Matrix</vt:lpstr>
      <vt:lpstr>Access Matrix</vt:lpstr>
      <vt:lpstr>Access Matrix with Copy Rights </vt:lpstr>
      <vt:lpstr>Access Matrix With Owner Rights </vt:lpstr>
      <vt:lpstr>Implementation of Access Matrix</vt:lpstr>
      <vt:lpstr>Global Table </vt:lpstr>
      <vt:lpstr>Access lists for objects</vt:lpstr>
      <vt:lpstr>Capability Lists for Domains </vt:lpstr>
      <vt:lpstr>Lock-Key Mechanism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Protection</dc:title>
  <dc:creator>CHARUSAT</dc:creator>
  <cp:lastModifiedBy>CHARUSAT</cp:lastModifiedBy>
  <cp:revision>8</cp:revision>
  <dcterms:created xsi:type="dcterms:W3CDTF">2022-10-11T09:20:30Z</dcterms:created>
  <dcterms:modified xsi:type="dcterms:W3CDTF">2022-10-11T10:24:19Z</dcterms:modified>
</cp:coreProperties>
</file>