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 id="288" r:id="rId31"/>
    <p:sldId id="289" r:id="rId32"/>
    <p:sldId id="291"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F06E963-C3B8-4256-8851-81610B002615}"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ED0591-9985-4DD5-8976-4CFD90BB57A1}" type="slidenum">
              <a:rPr lang="en-IN" smtClean="0"/>
              <a:t>‹#›</a:t>
            </a:fld>
            <a:endParaRPr lang="en-IN"/>
          </a:p>
        </p:txBody>
      </p:sp>
    </p:spTree>
    <p:extLst>
      <p:ext uri="{BB962C8B-B14F-4D97-AF65-F5344CB8AC3E}">
        <p14:creationId xmlns:p14="http://schemas.microsoft.com/office/powerpoint/2010/main" val="61906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06E963-C3B8-4256-8851-81610B002615}"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ED0591-9985-4DD5-8976-4CFD90BB57A1}" type="slidenum">
              <a:rPr lang="en-IN" smtClean="0"/>
              <a:t>‹#›</a:t>
            </a:fld>
            <a:endParaRPr lang="en-IN"/>
          </a:p>
        </p:txBody>
      </p:sp>
    </p:spTree>
    <p:extLst>
      <p:ext uri="{BB962C8B-B14F-4D97-AF65-F5344CB8AC3E}">
        <p14:creationId xmlns:p14="http://schemas.microsoft.com/office/powerpoint/2010/main" val="17339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06E963-C3B8-4256-8851-81610B002615}"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ED0591-9985-4DD5-8976-4CFD90BB57A1}" type="slidenum">
              <a:rPr lang="en-IN" smtClean="0"/>
              <a:t>‹#›</a:t>
            </a:fld>
            <a:endParaRPr lang="en-IN"/>
          </a:p>
        </p:txBody>
      </p:sp>
    </p:spTree>
    <p:extLst>
      <p:ext uri="{BB962C8B-B14F-4D97-AF65-F5344CB8AC3E}">
        <p14:creationId xmlns:p14="http://schemas.microsoft.com/office/powerpoint/2010/main" val="403055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06E963-C3B8-4256-8851-81610B002615}"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ED0591-9985-4DD5-8976-4CFD90BB57A1}" type="slidenum">
              <a:rPr lang="en-IN" smtClean="0"/>
              <a:t>‹#›</a:t>
            </a:fld>
            <a:endParaRPr lang="en-IN"/>
          </a:p>
        </p:txBody>
      </p:sp>
    </p:spTree>
    <p:extLst>
      <p:ext uri="{BB962C8B-B14F-4D97-AF65-F5344CB8AC3E}">
        <p14:creationId xmlns:p14="http://schemas.microsoft.com/office/powerpoint/2010/main" val="724066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06E963-C3B8-4256-8851-81610B002615}"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ED0591-9985-4DD5-8976-4CFD90BB57A1}" type="slidenum">
              <a:rPr lang="en-IN" smtClean="0"/>
              <a:t>‹#›</a:t>
            </a:fld>
            <a:endParaRPr lang="en-IN"/>
          </a:p>
        </p:txBody>
      </p:sp>
    </p:spTree>
    <p:extLst>
      <p:ext uri="{BB962C8B-B14F-4D97-AF65-F5344CB8AC3E}">
        <p14:creationId xmlns:p14="http://schemas.microsoft.com/office/powerpoint/2010/main" val="295764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F06E963-C3B8-4256-8851-81610B002615}"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ED0591-9985-4DD5-8976-4CFD90BB57A1}" type="slidenum">
              <a:rPr lang="en-IN" smtClean="0"/>
              <a:t>‹#›</a:t>
            </a:fld>
            <a:endParaRPr lang="en-IN"/>
          </a:p>
        </p:txBody>
      </p:sp>
    </p:spTree>
    <p:extLst>
      <p:ext uri="{BB962C8B-B14F-4D97-AF65-F5344CB8AC3E}">
        <p14:creationId xmlns:p14="http://schemas.microsoft.com/office/powerpoint/2010/main" val="354525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F06E963-C3B8-4256-8851-81610B002615}" type="datetimeFigureOut">
              <a:rPr lang="en-IN" smtClean="0"/>
              <a:t>23-09-2022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ED0591-9985-4DD5-8976-4CFD90BB57A1}" type="slidenum">
              <a:rPr lang="en-IN" smtClean="0"/>
              <a:t>‹#›</a:t>
            </a:fld>
            <a:endParaRPr lang="en-IN"/>
          </a:p>
        </p:txBody>
      </p:sp>
    </p:spTree>
    <p:extLst>
      <p:ext uri="{BB962C8B-B14F-4D97-AF65-F5344CB8AC3E}">
        <p14:creationId xmlns:p14="http://schemas.microsoft.com/office/powerpoint/2010/main" val="2727592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F06E963-C3B8-4256-8851-81610B002615}" type="datetimeFigureOut">
              <a:rPr lang="en-IN" smtClean="0"/>
              <a:t>23-09-2022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ED0591-9985-4DD5-8976-4CFD90BB57A1}" type="slidenum">
              <a:rPr lang="en-IN" smtClean="0"/>
              <a:t>‹#›</a:t>
            </a:fld>
            <a:endParaRPr lang="en-IN"/>
          </a:p>
        </p:txBody>
      </p:sp>
    </p:spTree>
    <p:extLst>
      <p:ext uri="{BB962C8B-B14F-4D97-AF65-F5344CB8AC3E}">
        <p14:creationId xmlns:p14="http://schemas.microsoft.com/office/powerpoint/2010/main" val="333404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6E963-C3B8-4256-8851-81610B002615}" type="datetimeFigureOut">
              <a:rPr lang="en-IN" smtClean="0"/>
              <a:t>23-09-2022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ED0591-9985-4DD5-8976-4CFD90BB57A1}" type="slidenum">
              <a:rPr lang="en-IN" smtClean="0"/>
              <a:t>‹#›</a:t>
            </a:fld>
            <a:endParaRPr lang="en-IN"/>
          </a:p>
        </p:txBody>
      </p:sp>
    </p:spTree>
    <p:extLst>
      <p:ext uri="{BB962C8B-B14F-4D97-AF65-F5344CB8AC3E}">
        <p14:creationId xmlns:p14="http://schemas.microsoft.com/office/powerpoint/2010/main" val="2826874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06E963-C3B8-4256-8851-81610B002615}"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ED0591-9985-4DD5-8976-4CFD90BB57A1}" type="slidenum">
              <a:rPr lang="en-IN" smtClean="0"/>
              <a:t>‹#›</a:t>
            </a:fld>
            <a:endParaRPr lang="en-IN"/>
          </a:p>
        </p:txBody>
      </p:sp>
    </p:spTree>
    <p:extLst>
      <p:ext uri="{BB962C8B-B14F-4D97-AF65-F5344CB8AC3E}">
        <p14:creationId xmlns:p14="http://schemas.microsoft.com/office/powerpoint/2010/main" val="2263799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06E963-C3B8-4256-8851-81610B002615}"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ED0591-9985-4DD5-8976-4CFD90BB57A1}" type="slidenum">
              <a:rPr lang="en-IN" smtClean="0"/>
              <a:t>‹#›</a:t>
            </a:fld>
            <a:endParaRPr lang="en-IN"/>
          </a:p>
        </p:txBody>
      </p:sp>
    </p:spTree>
    <p:extLst>
      <p:ext uri="{BB962C8B-B14F-4D97-AF65-F5344CB8AC3E}">
        <p14:creationId xmlns:p14="http://schemas.microsoft.com/office/powerpoint/2010/main" val="346939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6E963-C3B8-4256-8851-81610B002615}" type="datetimeFigureOut">
              <a:rPr lang="en-IN" smtClean="0"/>
              <a:t>23-09-2022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D0591-9985-4DD5-8976-4CFD90BB57A1}" type="slidenum">
              <a:rPr lang="en-IN" smtClean="0"/>
              <a:t>‹#›</a:t>
            </a:fld>
            <a:endParaRPr lang="en-IN"/>
          </a:p>
        </p:txBody>
      </p:sp>
    </p:spTree>
    <p:extLst>
      <p:ext uri="{BB962C8B-B14F-4D97-AF65-F5344CB8AC3E}">
        <p14:creationId xmlns:p14="http://schemas.microsoft.com/office/powerpoint/2010/main" val="3615788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File Systems in Operating System</a:t>
            </a:r>
            <a:br>
              <a:rPr lang="en-US" b="1"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78800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Direct Access Method:</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US" dirty="0"/>
              <a:t>Direct Access Method is also called the Relative access method.</a:t>
            </a:r>
            <a:r>
              <a:rPr lang="en-US" b="1" dirty="0"/>
              <a:t> </a:t>
            </a:r>
            <a:r>
              <a:rPr lang="en-US" dirty="0"/>
              <a:t>In the Database System, we mostly use the Direct Access Method. In most of the situations, there is a need for information in the filtered form from the database. And in that case, the speed of sequential access may be low and not efficient.</a:t>
            </a:r>
          </a:p>
          <a:p>
            <a:pPr fontAlgn="base"/>
            <a:r>
              <a:rPr lang="en-US" dirty="0"/>
              <a:t>Let us assume that each storage block stores 4 records, and we already know that the block which we require is stored in the 10</a:t>
            </a:r>
            <a:r>
              <a:rPr lang="en-US" baseline="30000" dirty="0"/>
              <a:t>th</a:t>
            </a:r>
            <a:r>
              <a:rPr lang="en-US" dirty="0"/>
              <a:t> block. In this situation, the sequential access method is not suitable. Since if we use this, then to access the record which is needed, this method will traverse all the blocks</a:t>
            </a:r>
            <a:r>
              <a:rPr lang="en-US" dirty="0" smtClean="0"/>
              <a:t>.</a:t>
            </a:r>
          </a:p>
          <a:p>
            <a:pPr fontAlgn="base"/>
            <a:r>
              <a:rPr lang="en-US" dirty="0"/>
              <a:t>So, in this situation, the Direct access method gives a more satisfying result, else the OS (operating system) needs to perform a few complex jobs like defining the block number, which is required. It is mostly implemented in the application of the database.</a:t>
            </a:r>
          </a:p>
        </p:txBody>
      </p:sp>
    </p:spTree>
    <p:extLst>
      <p:ext uri="{BB962C8B-B14F-4D97-AF65-F5344CB8AC3E}">
        <p14:creationId xmlns:p14="http://schemas.microsoft.com/office/powerpoint/2010/main" val="868843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Index Access Method</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US" dirty="0"/>
              <a:t>Index Access Method is another essential method of file, accessing. In this method, for a file an index is created, and the index is just like an index which is at the back of the book. The index includes the pointer to the different blocks. If we want to find a record in the file, then first, we search in the index, and after that, with the help of the pointer, we can directly access the file.</a:t>
            </a:r>
          </a:p>
          <a:p>
            <a:pPr fontAlgn="base"/>
            <a:r>
              <a:rPr lang="en-US" dirty="0"/>
              <a:t>In the Index Access method, we can search fast in the large database, and also easy. But in this, the method need some additional space to store the value of the index in the memory.</a:t>
            </a:r>
          </a:p>
          <a:p>
            <a:pPr fontAlgn="base"/>
            <a:r>
              <a:rPr lang="en-US" b="1" dirty="0"/>
              <a:t>Key Points:</a:t>
            </a:r>
            <a:endParaRPr lang="en-US" dirty="0"/>
          </a:p>
          <a:p>
            <a:r>
              <a:rPr lang="en-US" dirty="0"/>
              <a:t>On top of the sequential access method, the index access method is built.</a:t>
            </a:r>
          </a:p>
          <a:p>
            <a:r>
              <a:rPr lang="en-US" dirty="0"/>
              <a:t>The Index access method can control the pointer with the help of the index.</a:t>
            </a:r>
          </a:p>
        </p:txBody>
      </p:sp>
    </p:spTree>
    <p:extLst>
      <p:ext uri="{BB962C8B-B14F-4D97-AF65-F5344CB8AC3E}">
        <p14:creationId xmlns:p14="http://schemas.microsoft.com/office/powerpoint/2010/main" val="2013833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File Allocation Methods</a:t>
            </a:r>
            <a:endParaRPr lang="en-IN" dirty="0"/>
          </a:p>
        </p:txBody>
      </p:sp>
      <p:sp>
        <p:nvSpPr>
          <p:cNvPr id="3" name="Content Placeholder 2"/>
          <p:cNvSpPr>
            <a:spLocks noGrp="1"/>
          </p:cNvSpPr>
          <p:nvPr>
            <p:ph idx="1"/>
          </p:nvPr>
        </p:nvSpPr>
        <p:spPr/>
        <p:txBody>
          <a:bodyPr>
            <a:normAutofit fontScale="70000" lnSpcReduction="20000"/>
          </a:bodyPr>
          <a:lstStyle/>
          <a:p>
            <a:r>
              <a:rPr lang="en-US" dirty="0"/>
              <a:t>There are different kinds of methods that are used to allocate disk space. We must select the best method for the file allocation because it will directly affect the system performance and system efficiency. With the help of the allocation method, we can utilize the disk, and also files can be accessed</a:t>
            </a:r>
            <a:r>
              <a:rPr lang="en-US" dirty="0" smtClean="0"/>
              <a:t>.</a:t>
            </a:r>
          </a:p>
          <a:p>
            <a:pPr fontAlgn="base"/>
            <a:r>
              <a:rPr lang="en-US" dirty="0"/>
              <a:t>There are various types of file allocations method:</a:t>
            </a:r>
          </a:p>
          <a:p>
            <a:pPr marL="514350" indent="-514350">
              <a:buFont typeface="+mj-lt"/>
              <a:buAutoNum type="arabicPeriod"/>
            </a:pPr>
            <a:r>
              <a:rPr lang="en-US" dirty="0"/>
              <a:t>Contiguous allocation</a:t>
            </a:r>
          </a:p>
          <a:p>
            <a:pPr marL="514350" indent="-514350">
              <a:buFont typeface="+mj-lt"/>
              <a:buAutoNum type="arabicPeriod"/>
            </a:pPr>
            <a:r>
              <a:rPr lang="en-US" dirty="0"/>
              <a:t>Extents</a:t>
            </a:r>
          </a:p>
          <a:p>
            <a:pPr marL="514350" indent="-514350">
              <a:buFont typeface="+mj-lt"/>
              <a:buAutoNum type="arabicPeriod"/>
            </a:pPr>
            <a:r>
              <a:rPr lang="en-US" dirty="0"/>
              <a:t>Linked allocation</a:t>
            </a:r>
          </a:p>
          <a:p>
            <a:pPr marL="514350" indent="-514350">
              <a:buFont typeface="+mj-lt"/>
              <a:buAutoNum type="arabicPeriod"/>
            </a:pPr>
            <a:r>
              <a:rPr lang="en-US" dirty="0"/>
              <a:t>Clustering</a:t>
            </a:r>
          </a:p>
          <a:p>
            <a:pPr marL="514350" indent="-514350">
              <a:buFont typeface="+mj-lt"/>
              <a:buAutoNum type="arabicPeriod"/>
            </a:pPr>
            <a:r>
              <a:rPr lang="en-US" dirty="0"/>
              <a:t>FAT</a:t>
            </a:r>
          </a:p>
          <a:p>
            <a:pPr marL="514350" indent="-514350">
              <a:buFont typeface="+mj-lt"/>
              <a:buAutoNum type="arabicPeriod"/>
            </a:pPr>
            <a:r>
              <a:rPr lang="en-US" dirty="0"/>
              <a:t>Indexed allocation</a:t>
            </a:r>
          </a:p>
          <a:p>
            <a:pPr marL="514350" indent="-514350">
              <a:buFont typeface="+mj-lt"/>
              <a:buAutoNum type="arabicPeriod"/>
            </a:pPr>
            <a:r>
              <a:rPr lang="en-US" dirty="0"/>
              <a:t>Linked Indexed allocation</a:t>
            </a:r>
          </a:p>
          <a:p>
            <a:pPr marL="514350" indent="-514350">
              <a:buFont typeface="+mj-lt"/>
              <a:buAutoNum type="arabicPeriod"/>
            </a:pPr>
            <a:r>
              <a:rPr lang="en-US" dirty="0"/>
              <a:t>Multilevel Indexed allocation</a:t>
            </a:r>
          </a:p>
          <a:p>
            <a:pPr marL="514350" indent="-514350">
              <a:buFont typeface="+mj-lt"/>
              <a:buAutoNum type="arabicPeriod"/>
            </a:pPr>
            <a:r>
              <a:rPr lang="en-US" dirty="0" err="1"/>
              <a:t>Inode</a:t>
            </a:r>
            <a:endParaRPr lang="en-US" dirty="0"/>
          </a:p>
          <a:p>
            <a:endParaRPr lang="en-IN" dirty="0"/>
          </a:p>
        </p:txBody>
      </p:sp>
    </p:spTree>
    <p:extLst>
      <p:ext uri="{BB962C8B-B14F-4D97-AF65-F5344CB8AC3E}">
        <p14:creationId xmlns:p14="http://schemas.microsoft.com/office/powerpoint/2010/main" val="2173532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dirty="0"/>
              <a:t>There are different types of file allocation methods, but we mainly use three types of file allocation methods:</a:t>
            </a:r>
          </a:p>
          <a:p>
            <a:pPr marL="514350" indent="-514350">
              <a:buFont typeface="+mj-lt"/>
              <a:buAutoNum type="arabicPeriod"/>
            </a:pPr>
            <a:r>
              <a:rPr lang="en-US" dirty="0"/>
              <a:t>Contiguous allocation</a:t>
            </a:r>
          </a:p>
          <a:p>
            <a:pPr marL="514350" indent="-514350">
              <a:buFont typeface="+mj-lt"/>
              <a:buAutoNum type="arabicPeriod"/>
            </a:pPr>
            <a:r>
              <a:rPr lang="en-US" dirty="0"/>
              <a:t>Linked list allocation</a:t>
            </a:r>
          </a:p>
          <a:p>
            <a:pPr marL="514350" indent="-514350">
              <a:buFont typeface="+mj-lt"/>
              <a:buAutoNum type="arabicPeriod"/>
            </a:pPr>
            <a:r>
              <a:rPr lang="en-US" dirty="0"/>
              <a:t>Indexed allocation</a:t>
            </a:r>
          </a:p>
          <a:p>
            <a:pPr fontAlgn="base"/>
            <a:r>
              <a:rPr lang="en-US" dirty="0"/>
              <a:t>These methods provide quick access to the file blocks and also the utilization of disk space in an efficient manner.</a:t>
            </a:r>
          </a:p>
        </p:txBody>
      </p:sp>
    </p:spTree>
    <p:extLst>
      <p:ext uri="{BB962C8B-B14F-4D97-AF65-F5344CB8AC3E}">
        <p14:creationId xmlns:p14="http://schemas.microsoft.com/office/powerpoint/2010/main" val="247677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allocation</a:t>
            </a:r>
            <a:endParaRPr lang="en-IN" dirty="0"/>
          </a:p>
        </p:txBody>
      </p:sp>
      <p:sp>
        <p:nvSpPr>
          <p:cNvPr id="3" name="Content Placeholder 2"/>
          <p:cNvSpPr>
            <a:spLocks noGrp="1"/>
          </p:cNvSpPr>
          <p:nvPr>
            <p:ph idx="1"/>
          </p:nvPr>
        </p:nvSpPr>
        <p:spPr/>
        <p:txBody>
          <a:bodyPr/>
          <a:lstStyle/>
          <a:p>
            <a:r>
              <a:rPr lang="en-US" dirty="0"/>
              <a:t>Contiguous allocation is one of the most used methods for allocation. Contiguous allocation means we allocate the block in such a manner, so that in the hard disk, all the blocks get the contiguous physical </a:t>
            </a:r>
            <a:r>
              <a:rPr lang="en-US" dirty="0" smtClean="0"/>
              <a:t>block.</a:t>
            </a:r>
          </a:p>
          <a:p>
            <a:r>
              <a:rPr lang="en-US" dirty="0" smtClean="0"/>
              <a:t>We </a:t>
            </a:r>
            <a:r>
              <a:rPr lang="en-US" dirty="0"/>
              <a:t>can see in the below figure that in the directory, we have three files. In the table, we have mentioned the starting block and the length of all the files. We can see in the table that for each file, we allocate a contiguous block.</a:t>
            </a:r>
            <a:endParaRPr lang="en-IN" dirty="0"/>
          </a:p>
        </p:txBody>
      </p:sp>
    </p:spTree>
    <p:extLst>
      <p:ext uri="{BB962C8B-B14F-4D97-AF65-F5344CB8AC3E}">
        <p14:creationId xmlns:p14="http://schemas.microsoft.com/office/powerpoint/2010/main" val="3819407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811" y="940526"/>
            <a:ext cx="10276115" cy="1654627"/>
          </a:xfrm>
        </p:spPr>
        <p:txBody>
          <a:bodyPr>
            <a:normAutofit fontScale="92500"/>
          </a:bodyPr>
          <a:lstStyle/>
          <a:p>
            <a:pPr fontAlgn="base"/>
            <a:r>
              <a:rPr lang="en-US" dirty="0"/>
              <a:t>Example of contiguous allocation</a:t>
            </a:r>
            <a:endParaRPr lang="en-US" b="0" dirty="0"/>
          </a:p>
          <a:p>
            <a:pPr fontAlgn="base"/>
            <a:r>
              <a:rPr lang="en-US" b="0" dirty="0"/>
              <a:t>We can see in the given diagram, that there is a file. The name of the file is ‘mail.’ The file starts from the 19</a:t>
            </a:r>
            <a:r>
              <a:rPr lang="en-US" b="0" baseline="30000" dirty="0"/>
              <a:t>th</a:t>
            </a:r>
            <a:r>
              <a:rPr lang="en-US" b="0" dirty="0"/>
              <a:t> block and the length of the file is 6. So, the file occupies 6 blocks in a contiguous manner. Thus, it will hold blocks 19, 20, 21, 22, 23, 24.</a:t>
            </a:r>
          </a:p>
          <a:p>
            <a:endParaRPr lang="en-IN" dirty="0"/>
          </a:p>
        </p:txBody>
      </p:sp>
      <p:pic>
        <p:nvPicPr>
          <p:cNvPr id="7" name="Content Placeholder 6"/>
          <p:cNvPicPr>
            <a:picLocks noGrp="1" noChangeAspect="1"/>
          </p:cNvPicPr>
          <p:nvPr>
            <p:ph sz="half" idx="2"/>
          </p:nvPr>
        </p:nvPicPr>
        <p:blipFill>
          <a:blip r:embed="rId2"/>
          <a:stretch>
            <a:fillRect/>
          </a:stretch>
        </p:blipFill>
        <p:spPr>
          <a:xfrm>
            <a:off x="839788" y="3028042"/>
            <a:ext cx="5157787" cy="2638653"/>
          </a:xfrm>
          <a:prstGeom prst="rect">
            <a:avLst/>
          </a:prstGeom>
        </p:spPr>
      </p:pic>
      <p:pic>
        <p:nvPicPr>
          <p:cNvPr id="8" name="Content Placeholder 7"/>
          <p:cNvPicPr>
            <a:picLocks noGrp="1" noChangeAspect="1"/>
          </p:cNvPicPr>
          <p:nvPr>
            <p:ph sz="quarter" idx="4"/>
          </p:nvPr>
        </p:nvPicPr>
        <p:blipFill>
          <a:blip r:embed="rId3"/>
          <a:stretch>
            <a:fillRect/>
          </a:stretch>
        </p:blipFill>
        <p:spPr>
          <a:xfrm>
            <a:off x="6172200" y="2721179"/>
            <a:ext cx="5183188" cy="3252380"/>
          </a:xfrm>
          <a:prstGeom prst="rect">
            <a:avLst/>
          </a:prstGeom>
        </p:spPr>
      </p:pic>
    </p:spTree>
    <p:extLst>
      <p:ext uri="{BB962C8B-B14F-4D97-AF65-F5344CB8AC3E}">
        <p14:creationId xmlns:p14="http://schemas.microsoft.com/office/powerpoint/2010/main" val="2116371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fontAlgn="base"/>
            <a:r>
              <a:rPr lang="en-US" b="1" dirty="0"/>
              <a:t>Advantages of Contiguous Allocation</a:t>
            </a:r>
          </a:p>
          <a:p>
            <a:pPr fontAlgn="base"/>
            <a:r>
              <a:rPr lang="en-US" dirty="0"/>
              <a:t>The advantages of contiguous allocation are:</a:t>
            </a:r>
          </a:p>
          <a:p>
            <a:r>
              <a:rPr lang="en-US" dirty="0"/>
              <a:t>The contiguous allocation method gives excellent read performance.</a:t>
            </a:r>
          </a:p>
          <a:p>
            <a:r>
              <a:rPr lang="en-US" dirty="0"/>
              <a:t>Contiguous allocation is easy to implement.</a:t>
            </a:r>
          </a:p>
          <a:p>
            <a:r>
              <a:rPr lang="en-US" dirty="0"/>
              <a:t> The contiguous allocation method supports both types of file access methods that are sequential access and direct access.</a:t>
            </a:r>
          </a:p>
          <a:p>
            <a:r>
              <a:rPr lang="en-US" dirty="0"/>
              <a:t>The Contiguous allocation method is fast because, in this method number of seeks is less due to the contiguous allocation of file blocks.</a:t>
            </a:r>
          </a:p>
          <a:p>
            <a:pPr fontAlgn="base"/>
            <a:r>
              <a:rPr lang="en-US" b="1" dirty="0"/>
              <a:t>Disadvantages of Contiguous allocation</a:t>
            </a:r>
          </a:p>
          <a:p>
            <a:pPr fontAlgn="base"/>
            <a:r>
              <a:rPr lang="en-US" dirty="0"/>
              <a:t>The disadvantages of contiguous allocation method are:</a:t>
            </a:r>
          </a:p>
          <a:p>
            <a:r>
              <a:rPr lang="en-US" dirty="0"/>
              <a:t>In the contiguous allocation method, sometimes disk can be fragmented.</a:t>
            </a:r>
          </a:p>
          <a:p>
            <a:r>
              <a:rPr lang="en-US" dirty="0"/>
              <a:t>In this method, it is difficult to increase the size of the file due to the availability of the contiguous memory block.</a:t>
            </a:r>
          </a:p>
          <a:p>
            <a:pPr marL="0" indent="0">
              <a:buNone/>
            </a:pPr>
            <a:endParaRPr lang="en-IN" dirty="0"/>
          </a:p>
        </p:txBody>
      </p:sp>
    </p:spTree>
    <p:extLst>
      <p:ext uri="{BB962C8B-B14F-4D97-AF65-F5344CB8AC3E}">
        <p14:creationId xmlns:p14="http://schemas.microsoft.com/office/powerpoint/2010/main" val="4275315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Linked List </a:t>
            </a:r>
            <a:r>
              <a:rPr lang="en-IN" b="1" dirty="0" smtClean="0"/>
              <a:t>Allocation</a:t>
            </a:r>
            <a:endParaRPr lang="en-IN" dirty="0"/>
          </a:p>
        </p:txBody>
      </p:sp>
      <p:sp>
        <p:nvSpPr>
          <p:cNvPr id="3" name="Content Placeholder 2"/>
          <p:cNvSpPr>
            <a:spLocks noGrp="1"/>
          </p:cNvSpPr>
          <p:nvPr>
            <p:ph idx="1"/>
          </p:nvPr>
        </p:nvSpPr>
        <p:spPr/>
        <p:txBody>
          <a:bodyPr/>
          <a:lstStyle/>
          <a:p>
            <a:r>
              <a:rPr lang="en-US" dirty="0"/>
              <a:t>The linked list allocation method overcomes the drawbacks of the contiguous allocation method. In this file allocation method, each file is treated as a linked list of disks blocks. In the linked list allocation method, it is not required that disk blocks assigned to a specific file are in the contiguous order on the disk. The directory entry comprises of a pointer for starting file block and also for the ending file block. Each disk block that is allocated or assigned to a file consists of a pointer, and that pointer point the next block of the disk, which is allocated to the same file.</a:t>
            </a:r>
            <a:endParaRPr lang="en-IN" dirty="0"/>
          </a:p>
        </p:txBody>
      </p:sp>
    </p:spTree>
    <p:extLst>
      <p:ext uri="{BB962C8B-B14F-4D97-AF65-F5344CB8AC3E}">
        <p14:creationId xmlns:p14="http://schemas.microsoft.com/office/powerpoint/2010/main" val="554770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66057" y="635726"/>
            <a:ext cx="5453743" cy="5541237"/>
          </a:xfrm>
        </p:spPr>
        <p:txBody>
          <a:bodyPr>
            <a:normAutofit lnSpcReduction="10000"/>
          </a:bodyPr>
          <a:lstStyle/>
          <a:p>
            <a:pPr fontAlgn="base"/>
            <a:r>
              <a:rPr lang="en-US" b="1" dirty="0"/>
              <a:t>Example of linked list allocation</a:t>
            </a:r>
            <a:endParaRPr lang="en-US" dirty="0"/>
          </a:p>
          <a:p>
            <a:pPr fontAlgn="base"/>
            <a:r>
              <a:rPr lang="en-US" dirty="0"/>
              <a:t>We can see in the below figure that we have a file named ‘jeep.’ The value of the start is 9. So, we have to start the allocation from the 9</a:t>
            </a:r>
            <a:r>
              <a:rPr lang="en-US" baseline="30000" dirty="0"/>
              <a:t>th</a:t>
            </a:r>
            <a:r>
              <a:rPr lang="en-US" dirty="0"/>
              <a:t> block, and blocks are allocated in a random manner. The value of the end is 25. It means the allocation is finished on the 25</a:t>
            </a:r>
            <a:r>
              <a:rPr lang="en-US" baseline="30000" dirty="0"/>
              <a:t>th</a:t>
            </a:r>
            <a:r>
              <a:rPr lang="en-US" dirty="0"/>
              <a:t> block. We can see in the below figure that the block (25) comprised of -1, which means a null pointer, and it will not point to another block.</a:t>
            </a:r>
          </a:p>
          <a:p>
            <a:endParaRPr lang="en-IN" dirty="0"/>
          </a:p>
        </p:txBody>
      </p:sp>
      <p:pic>
        <p:nvPicPr>
          <p:cNvPr id="5" name="Content Placeholder 4"/>
          <p:cNvPicPr>
            <a:picLocks noGrp="1" noChangeAspect="1"/>
          </p:cNvPicPr>
          <p:nvPr>
            <p:ph sz="half" idx="2"/>
          </p:nvPr>
        </p:nvPicPr>
        <p:blipFill>
          <a:blip r:embed="rId2"/>
          <a:stretch>
            <a:fillRect/>
          </a:stretch>
        </p:blipFill>
        <p:spPr>
          <a:xfrm>
            <a:off x="6333172" y="1132909"/>
            <a:ext cx="4981575" cy="3733800"/>
          </a:xfrm>
          <a:prstGeom prst="rect">
            <a:avLst/>
          </a:prstGeom>
        </p:spPr>
      </p:pic>
    </p:spTree>
    <p:extLst>
      <p:ext uri="{BB962C8B-B14F-4D97-AF65-F5344CB8AC3E}">
        <p14:creationId xmlns:p14="http://schemas.microsoft.com/office/powerpoint/2010/main" val="1097260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fontAlgn="base"/>
            <a:r>
              <a:rPr lang="en-US" b="1" dirty="0"/>
              <a:t>Advantages of Linked list allocation</a:t>
            </a:r>
          </a:p>
          <a:p>
            <a:pPr fontAlgn="base"/>
            <a:r>
              <a:rPr lang="en-US" dirty="0"/>
              <a:t>There are various advantages of linked list allocation:</a:t>
            </a:r>
          </a:p>
          <a:p>
            <a:r>
              <a:rPr lang="en-US" dirty="0"/>
              <a:t>In liked list allocation, there is no external fragmentation. Due to this, we can utilize the memory better.</a:t>
            </a:r>
          </a:p>
          <a:p>
            <a:r>
              <a:rPr lang="en-US" dirty="0"/>
              <a:t>In linked list allocation, a directory entry only comprises of the starting block address.</a:t>
            </a:r>
          </a:p>
          <a:p>
            <a:r>
              <a:rPr lang="en-US" dirty="0"/>
              <a:t>The linked allocation method is flexible because we can quickly increase the size of the file because, in this to allocate a file, we do not require a chunk of memory in a contiguous form.</a:t>
            </a:r>
          </a:p>
          <a:p>
            <a:pPr fontAlgn="base"/>
            <a:r>
              <a:rPr lang="en-US" b="1" dirty="0"/>
              <a:t>Disadvantages of Linked list Allocation</a:t>
            </a:r>
          </a:p>
          <a:p>
            <a:pPr fontAlgn="base"/>
            <a:r>
              <a:rPr lang="en-US" dirty="0"/>
              <a:t>There are various disadvantages of linked list allocation:</a:t>
            </a:r>
          </a:p>
          <a:p>
            <a:r>
              <a:rPr lang="en-US" dirty="0"/>
              <a:t>Linked list allocation does not support direct access or random access.</a:t>
            </a:r>
          </a:p>
          <a:p>
            <a:r>
              <a:rPr lang="en-US" dirty="0"/>
              <a:t>In linked list allocation, we need to traverse each block.</a:t>
            </a:r>
          </a:p>
          <a:p>
            <a:r>
              <a:rPr lang="en-US" dirty="0"/>
              <a:t>If the pointer in the linked list break in linked list allocation, then the file gets corrupted.</a:t>
            </a:r>
          </a:p>
          <a:p>
            <a:r>
              <a:rPr lang="en-US" dirty="0"/>
              <a:t>In the disk block for the pointer, it needs some extra space.</a:t>
            </a:r>
          </a:p>
          <a:p>
            <a:endParaRPr lang="en-IN" dirty="0"/>
          </a:p>
        </p:txBody>
      </p:sp>
    </p:spTree>
    <p:extLst>
      <p:ext uri="{BB962C8B-B14F-4D97-AF65-F5344CB8AC3E}">
        <p14:creationId xmlns:p14="http://schemas.microsoft.com/office/powerpoint/2010/main" val="2019981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fontAlgn="base"/>
            <a:r>
              <a:rPr lang="en-US" b="1" dirty="0"/>
              <a:t>What is File in Operating System?</a:t>
            </a:r>
          </a:p>
          <a:p>
            <a:pPr fontAlgn="base"/>
            <a:r>
              <a:rPr lang="en-US" dirty="0"/>
              <a:t> A file is defined as a collection of the interrelated information that is stored in the secondary memory or the non-volatile memory such as optical disk magnetic tapes and magnetic disks.</a:t>
            </a:r>
          </a:p>
          <a:p>
            <a:pPr fontAlgn="base"/>
            <a:r>
              <a:rPr lang="en-US" dirty="0"/>
              <a:t>A file can also be defined as a sequence of records, bits, and bytes, and the meaning of the file is defined by the user or the creator of file. There is a logical location of each file where the files are located for storage and retrieval</a:t>
            </a:r>
          </a:p>
        </p:txBody>
      </p:sp>
    </p:spTree>
    <p:extLst>
      <p:ext uri="{BB962C8B-B14F-4D97-AF65-F5344CB8AC3E}">
        <p14:creationId xmlns:p14="http://schemas.microsoft.com/office/powerpoint/2010/main" val="2241493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Indexed Allocation</a:t>
            </a:r>
            <a:endParaRPr lang="en-IN" dirty="0"/>
          </a:p>
        </p:txBody>
      </p:sp>
      <p:sp>
        <p:nvSpPr>
          <p:cNvPr id="3" name="Content Placeholder 2"/>
          <p:cNvSpPr>
            <a:spLocks noGrp="1"/>
          </p:cNvSpPr>
          <p:nvPr>
            <p:ph sz="half" idx="1"/>
          </p:nvPr>
        </p:nvSpPr>
        <p:spPr/>
        <p:txBody>
          <a:bodyPr>
            <a:normAutofit fontScale="85000" lnSpcReduction="20000"/>
          </a:bodyPr>
          <a:lstStyle/>
          <a:p>
            <a:r>
              <a:rPr lang="en-US" dirty="0"/>
              <a:t>It addresses many of the problems of contiguous and chained allocation. In this case, the file allocation table contains a separate one-level index for each file: The index has one entry for each block allocated to the file. Allocation may be on the basis of fixed-size blocks or variable-sized blocks. Allocation by blocks eliminates external fragmentation, whereas allocation by variable-size blocks improves locality. This allocation technique supports both sequential and direct access to the file and thus is the most popular form of file allocation. </a:t>
            </a:r>
            <a:endParaRPr lang="en-IN" dirty="0"/>
          </a:p>
        </p:txBody>
      </p:sp>
      <p:pic>
        <p:nvPicPr>
          <p:cNvPr id="6" name="Content Placeholder 5"/>
          <p:cNvPicPr>
            <a:picLocks noGrp="1" noChangeAspect="1"/>
          </p:cNvPicPr>
          <p:nvPr>
            <p:ph sz="half" idx="2"/>
          </p:nvPr>
        </p:nvPicPr>
        <p:blipFill>
          <a:blip r:embed="rId2"/>
          <a:stretch>
            <a:fillRect/>
          </a:stretch>
        </p:blipFill>
        <p:spPr>
          <a:xfrm>
            <a:off x="7208144" y="1825625"/>
            <a:ext cx="3109711" cy="4351338"/>
          </a:xfrm>
          <a:prstGeom prst="rect">
            <a:avLst/>
          </a:prstGeom>
        </p:spPr>
      </p:pic>
    </p:spTree>
    <p:extLst>
      <p:ext uri="{BB962C8B-B14F-4D97-AF65-F5344CB8AC3E}">
        <p14:creationId xmlns:p14="http://schemas.microsoft.com/office/powerpoint/2010/main" val="98591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fontAlgn="base"/>
            <a:r>
              <a:rPr lang="en-US" b="1" dirty="0"/>
              <a:t>Advantages of Index Allocation</a:t>
            </a:r>
          </a:p>
          <a:p>
            <a:pPr fontAlgn="base"/>
            <a:r>
              <a:rPr lang="en-US" dirty="0"/>
              <a:t>The advantages of index allocation are:</a:t>
            </a:r>
          </a:p>
          <a:p>
            <a:r>
              <a:rPr lang="en-US" dirty="0"/>
              <a:t>The index allocation method solves the problem of external fragmentation.</a:t>
            </a:r>
          </a:p>
          <a:p>
            <a:r>
              <a:rPr lang="en-US" dirty="0"/>
              <a:t>Index allocation provides direct access.</a:t>
            </a:r>
          </a:p>
          <a:p>
            <a:pPr fontAlgn="base"/>
            <a:r>
              <a:rPr lang="en-US" b="1" dirty="0"/>
              <a:t>Disadvantages of Index Allocation</a:t>
            </a:r>
          </a:p>
          <a:p>
            <a:pPr fontAlgn="base"/>
            <a:r>
              <a:rPr lang="en-US" dirty="0"/>
              <a:t>The disadvantages of index allocation are:</a:t>
            </a:r>
          </a:p>
          <a:p>
            <a:r>
              <a:rPr lang="en-US" dirty="0"/>
              <a:t>In index allocation, pointer overhead is more.</a:t>
            </a:r>
          </a:p>
          <a:p>
            <a:r>
              <a:rPr lang="en-US" dirty="0"/>
              <a:t>We can lose the entire file if an index block is not correct.</a:t>
            </a:r>
          </a:p>
          <a:p>
            <a:r>
              <a:rPr lang="en-US" dirty="0"/>
              <a:t>It is totally a wastage to create an index for a small file.</a:t>
            </a:r>
          </a:p>
          <a:p>
            <a:endParaRPr lang="en-IN" dirty="0"/>
          </a:p>
        </p:txBody>
      </p:sp>
    </p:spTree>
    <p:extLst>
      <p:ext uri="{BB962C8B-B14F-4D97-AF65-F5344CB8AC3E}">
        <p14:creationId xmlns:p14="http://schemas.microsoft.com/office/powerpoint/2010/main" val="879901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fontAlgn="base"/>
            <a:r>
              <a:rPr lang="en-US" dirty="0"/>
              <a:t>A single index block cannot hold all the pointer for files with large sizes.</a:t>
            </a:r>
          </a:p>
          <a:p>
            <a:pPr fontAlgn="base"/>
            <a:r>
              <a:rPr lang="en-US" dirty="0"/>
              <a:t>To resolve this problem, there are various mechanism which we can use:</a:t>
            </a:r>
          </a:p>
          <a:p>
            <a:r>
              <a:rPr lang="en-US" b="1" dirty="0"/>
              <a:t>Linked Scheme: - </a:t>
            </a:r>
            <a:r>
              <a:rPr lang="en-US" dirty="0"/>
              <a:t>In the linked scheme, to hold the pointer, two or more than two index blocks are linked together. Each block contains the address of the next index block or a pointer.</a:t>
            </a:r>
          </a:p>
          <a:p>
            <a:r>
              <a:rPr lang="en-US" b="1" dirty="0"/>
              <a:t>Multilevel Index: - </a:t>
            </a:r>
            <a:r>
              <a:rPr lang="en-US" dirty="0"/>
              <a:t>In the multilevel index, to point the second-level index block, we use a first-level index block that in turn points to the blocks of the disk, occupied by the file. We can extend this up to 3 or more than 3 levels depending on the maximum size of the file.</a:t>
            </a:r>
          </a:p>
          <a:p>
            <a:r>
              <a:rPr lang="en-US" b="1" dirty="0"/>
              <a:t>Combined Scheme: - </a:t>
            </a:r>
            <a:r>
              <a:rPr lang="en-US" dirty="0"/>
              <a:t>In a combined scheme, there is a special block which is called an information node (</a:t>
            </a:r>
            <a:r>
              <a:rPr lang="en-US" dirty="0" err="1"/>
              <a:t>Inode</a:t>
            </a:r>
            <a:r>
              <a:rPr lang="en-US" dirty="0"/>
              <a:t>). The </a:t>
            </a:r>
            <a:r>
              <a:rPr lang="en-US" dirty="0" err="1"/>
              <a:t>inode</a:t>
            </a:r>
            <a:r>
              <a:rPr lang="en-US" dirty="0"/>
              <a:t> comprises of all the information related to the file like authority, name, size, etc. To store the disk block addresses that contain the actual file, the remaining space of </a:t>
            </a:r>
            <a:r>
              <a:rPr lang="en-US" dirty="0" err="1"/>
              <a:t>inode</a:t>
            </a:r>
            <a:r>
              <a:rPr lang="en-US" dirty="0"/>
              <a:t> is used. In </a:t>
            </a:r>
            <a:r>
              <a:rPr lang="en-US" dirty="0" err="1"/>
              <a:t>inode</a:t>
            </a:r>
            <a:r>
              <a:rPr lang="en-US" dirty="0"/>
              <a:t>, the starting pointer is used to point the direct blocks. This means the pointer comprises of the addresses of the disk blocks, which consist of the file data. To indicate the indirect blocks, the next few pointers are used. The indirect blocks are of three types, which are single indirect, double indirect, and triple indirect.</a:t>
            </a:r>
          </a:p>
          <a:p>
            <a:endParaRPr lang="en-IN" dirty="0"/>
          </a:p>
        </p:txBody>
      </p:sp>
    </p:spTree>
    <p:extLst>
      <p:ext uri="{BB962C8B-B14F-4D97-AF65-F5344CB8AC3E}">
        <p14:creationId xmlns:p14="http://schemas.microsoft.com/office/powerpoint/2010/main" val="311633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fontAlgn="base"/>
            <a:r>
              <a:rPr lang="en-US" b="1" dirty="0" err="1"/>
              <a:t>Inode</a:t>
            </a:r>
            <a:endParaRPr lang="en-US" dirty="0"/>
          </a:p>
          <a:p>
            <a:pPr fontAlgn="base"/>
            <a:r>
              <a:rPr lang="en-US" dirty="0"/>
              <a:t>In the UNIX operating system, every file is indexed with the help of </a:t>
            </a:r>
            <a:r>
              <a:rPr lang="en-US" dirty="0" err="1"/>
              <a:t>Inode</a:t>
            </a:r>
            <a:r>
              <a:rPr lang="en-US" dirty="0"/>
              <a:t>. An </a:t>
            </a:r>
            <a:r>
              <a:rPr lang="en-US" dirty="0" err="1"/>
              <a:t>Inode</a:t>
            </a:r>
            <a:r>
              <a:rPr lang="en-US" dirty="0"/>
              <a:t> is a block that is created at the time when the file system is designed.</a:t>
            </a:r>
          </a:p>
          <a:p>
            <a:pPr fontAlgn="base"/>
            <a:r>
              <a:rPr lang="en-US" dirty="0"/>
              <a:t>There are various types of information included in </a:t>
            </a:r>
            <a:r>
              <a:rPr lang="en-US" dirty="0" err="1"/>
              <a:t>Inode</a:t>
            </a:r>
            <a:r>
              <a:rPr lang="en-US" dirty="0"/>
              <a:t>:</a:t>
            </a:r>
          </a:p>
          <a:p>
            <a:r>
              <a:rPr lang="en-US" dirty="0"/>
              <a:t>Attributes of the file, such as timestamp, permissions, details, ownership, etc.</a:t>
            </a:r>
          </a:p>
          <a:p>
            <a:r>
              <a:rPr lang="en-US" dirty="0"/>
              <a:t>The total number of direct blocks that comprise of the pointer to the starting blocks.</a:t>
            </a:r>
          </a:p>
          <a:p>
            <a:r>
              <a:rPr lang="en-US" dirty="0"/>
              <a:t>In </a:t>
            </a:r>
            <a:r>
              <a:rPr lang="en-US" dirty="0" err="1"/>
              <a:t>Inode</a:t>
            </a:r>
            <a:r>
              <a:rPr lang="en-US" dirty="0"/>
              <a:t>, there is a single indirect pointer. It is used to point an index block. If using direct blocks, entire file cannot be indexed, then, in that case, we use a single indirect pointer.</a:t>
            </a:r>
          </a:p>
          <a:p>
            <a:r>
              <a:rPr lang="en-US" dirty="0" err="1"/>
              <a:t>Inode</a:t>
            </a:r>
            <a:r>
              <a:rPr lang="en-US" dirty="0"/>
              <a:t> also contains a double indirect pointer. This pointer is used to point a disk block.</a:t>
            </a:r>
          </a:p>
          <a:p>
            <a:r>
              <a:rPr lang="en-US" dirty="0"/>
              <a:t>In </a:t>
            </a:r>
            <a:r>
              <a:rPr lang="en-US" dirty="0" err="1"/>
              <a:t>Inode</a:t>
            </a:r>
            <a:r>
              <a:rPr lang="en-US" dirty="0"/>
              <a:t> there is another pointer, which is a triple index pointer. This pointer is also used to point a disk block.</a:t>
            </a:r>
          </a:p>
          <a:p>
            <a:endParaRPr lang="en-IN" dirty="0"/>
          </a:p>
        </p:txBody>
      </p:sp>
    </p:spTree>
    <p:extLst>
      <p:ext uri="{BB962C8B-B14F-4D97-AF65-F5344CB8AC3E}">
        <p14:creationId xmlns:p14="http://schemas.microsoft.com/office/powerpoint/2010/main" val="713488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Directory Structure</a:t>
            </a:r>
            <a:endParaRPr lang="en-IN" dirty="0"/>
          </a:p>
        </p:txBody>
      </p:sp>
      <p:sp>
        <p:nvSpPr>
          <p:cNvPr id="3" name="Content Placeholder 2"/>
          <p:cNvSpPr>
            <a:spLocks noGrp="1"/>
          </p:cNvSpPr>
          <p:nvPr>
            <p:ph idx="1"/>
          </p:nvPr>
        </p:nvSpPr>
        <p:spPr/>
        <p:txBody>
          <a:bodyPr/>
          <a:lstStyle/>
          <a:p>
            <a:pPr fontAlgn="base"/>
            <a:r>
              <a:rPr lang="en-US" b="1" dirty="0"/>
              <a:t>What is a Directory</a:t>
            </a:r>
          </a:p>
          <a:p>
            <a:pPr fontAlgn="base"/>
            <a:r>
              <a:rPr lang="en-US" dirty="0"/>
              <a:t>A Directory is the collection of the correlated files on the disk. In simple words, a directory is like a container which contains file and folder. In a directory, we can store the complete file attributes or some attributes of the file. A directory can be comprised of various files. With the help of the directory, we can maintain the information related to the files.</a:t>
            </a:r>
          </a:p>
          <a:p>
            <a:endParaRPr lang="en-IN" dirty="0"/>
          </a:p>
        </p:txBody>
      </p:sp>
    </p:spTree>
    <p:extLst>
      <p:ext uri="{BB962C8B-B14F-4D97-AF65-F5344CB8AC3E}">
        <p14:creationId xmlns:p14="http://schemas.microsoft.com/office/powerpoint/2010/main" val="3522569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normAutofit fontScale="85000" lnSpcReduction="10000"/>
          </a:bodyPr>
          <a:lstStyle/>
          <a:p>
            <a:pPr fontAlgn="base"/>
            <a:r>
              <a:rPr lang="en-US" dirty="0"/>
              <a:t>To take the advantages of various file systems on the different operating systems, we can divide the hard disk into multiple partitions, which are of different sizes. Partitions are known as minidisks or volumes.</a:t>
            </a:r>
          </a:p>
          <a:p>
            <a:pPr fontAlgn="base"/>
            <a:r>
              <a:rPr lang="en-US" dirty="0"/>
              <a:t>There should be at least one directory that must be present in each partition. Through it, we can list all the files of the partition. In the directory for each file, there is a directory entry, which is maintained, and in that directory entry, all the information related to the file is stored.</a:t>
            </a:r>
          </a:p>
          <a:p>
            <a:endParaRPr lang="en-IN" dirty="0"/>
          </a:p>
        </p:txBody>
      </p:sp>
      <p:pic>
        <p:nvPicPr>
          <p:cNvPr id="5" name="Content Placeholder 4"/>
          <p:cNvPicPr>
            <a:picLocks noGrp="1" noChangeAspect="1"/>
          </p:cNvPicPr>
          <p:nvPr>
            <p:ph sz="half" idx="2"/>
          </p:nvPr>
        </p:nvPicPr>
        <p:blipFill>
          <a:blip r:embed="rId2"/>
          <a:stretch>
            <a:fillRect/>
          </a:stretch>
        </p:blipFill>
        <p:spPr>
          <a:xfrm>
            <a:off x="6172200" y="2664375"/>
            <a:ext cx="5181600" cy="2673838"/>
          </a:xfrm>
          <a:prstGeom prst="rect">
            <a:avLst/>
          </a:prstGeom>
        </p:spPr>
      </p:pic>
    </p:spTree>
    <p:extLst>
      <p:ext uri="{BB962C8B-B14F-4D97-AF65-F5344CB8AC3E}">
        <p14:creationId xmlns:p14="http://schemas.microsoft.com/office/powerpoint/2010/main" val="1400317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a:t>There are </a:t>
            </a:r>
            <a:r>
              <a:rPr lang="en-US" dirty="0" smtClean="0"/>
              <a:t>various </a:t>
            </a:r>
            <a:r>
              <a:rPr lang="en-US" dirty="0"/>
              <a:t>types of information which are stored in a directory</a:t>
            </a:r>
            <a:r>
              <a:rPr lang="en-US" dirty="0" smtClean="0"/>
              <a:t>:</a:t>
            </a:r>
          </a:p>
          <a:p>
            <a:r>
              <a:rPr lang="en-US" b="1" dirty="0"/>
              <a:t>Name: - </a:t>
            </a:r>
            <a:r>
              <a:rPr lang="en-US" dirty="0"/>
              <a:t>Name is the name of the directory, which is visible to the user.</a:t>
            </a:r>
          </a:p>
          <a:p>
            <a:r>
              <a:rPr lang="en-US" b="1" dirty="0"/>
              <a:t>Type: - </a:t>
            </a:r>
            <a:r>
              <a:rPr lang="en-US" dirty="0"/>
              <a:t>Type of a directory means what type of directory is present such as single-level directory, two-level directory, tree-structured directory, and Acyclic graph directory.</a:t>
            </a:r>
          </a:p>
          <a:p>
            <a:r>
              <a:rPr lang="en-US" b="1" dirty="0"/>
              <a:t>Location: - </a:t>
            </a:r>
            <a:r>
              <a:rPr lang="en-US" dirty="0"/>
              <a:t>Location is the location of the device where the header of a file is located.</a:t>
            </a:r>
          </a:p>
          <a:p>
            <a:r>
              <a:rPr lang="en-US" b="1" dirty="0"/>
              <a:t>Size: - </a:t>
            </a:r>
            <a:r>
              <a:rPr lang="en-US" dirty="0"/>
              <a:t>Size means number of words/blocks/bytes in the file.</a:t>
            </a:r>
          </a:p>
          <a:p>
            <a:r>
              <a:rPr lang="en-US" b="1" dirty="0"/>
              <a:t>Position: - </a:t>
            </a:r>
            <a:r>
              <a:rPr lang="en-US" dirty="0"/>
              <a:t>Position means the position of the next-read pointer and the next-write pointer.</a:t>
            </a:r>
          </a:p>
          <a:p>
            <a:r>
              <a:rPr lang="en-US" b="1" dirty="0"/>
              <a:t>Protection: - </a:t>
            </a:r>
            <a:r>
              <a:rPr lang="en-US" dirty="0"/>
              <a:t>Protection means access control on the read/write/delete/execute.</a:t>
            </a:r>
          </a:p>
          <a:p>
            <a:r>
              <a:rPr lang="en-US" b="1" dirty="0"/>
              <a:t>Usage: - </a:t>
            </a:r>
            <a:r>
              <a:rPr lang="en-US" dirty="0"/>
              <a:t>Usage means the time of creation, modification, and access, etc.</a:t>
            </a:r>
          </a:p>
          <a:p>
            <a:r>
              <a:rPr lang="en-US" b="1" dirty="0"/>
              <a:t>Mounting: - </a:t>
            </a:r>
            <a:r>
              <a:rPr lang="en-US" dirty="0"/>
              <a:t>Mounting means if the root of a file system is grafted into the existing tree of other file systems.</a:t>
            </a:r>
          </a:p>
          <a:p>
            <a:endParaRPr lang="en-IN" dirty="0"/>
          </a:p>
        </p:txBody>
      </p:sp>
    </p:spTree>
    <p:extLst>
      <p:ext uri="{BB962C8B-B14F-4D97-AF65-F5344CB8AC3E}">
        <p14:creationId xmlns:p14="http://schemas.microsoft.com/office/powerpoint/2010/main" val="1259260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Operations on </a:t>
            </a:r>
            <a:r>
              <a:rPr lang="en-IN" b="1" dirty="0" smtClean="0"/>
              <a:t>Directory</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Creating: - </a:t>
            </a:r>
            <a:r>
              <a:rPr lang="en-US" dirty="0"/>
              <a:t>In this operation, a directory is created. The name of the directory should be unique.</a:t>
            </a:r>
          </a:p>
          <a:p>
            <a:r>
              <a:rPr lang="en-US" b="1" dirty="0"/>
              <a:t>Deleting: - </a:t>
            </a:r>
            <a:r>
              <a:rPr lang="en-US" dirty="0"/>
              <a:t>If there is a file that we don’t need, then we can delete that file from the directory. We can also remove the whole directory if the directory is not required. An empty directory can also be deleted. An empty directory is a directory that only consists of dot and dot-dot.</a:t>
            </a:r>
          </a:p>
          <a:p>
            <a:r>
              <a:rPr lang="en-US" b="1" dirty="0"/>
              <a:t>Searching: - </a:t>
            </a:r>
            <a:r>
              <a:rPr lang="en-US" dirty="0"/>
              <a:t>Searching operation means, for a specific file or another directory, we can search a directory.</a:t>
            </a:r>
          </a:p>
          <a:p>
            <a:r>
              <a:rPr lang="en-US" b="1" dirty="0"/>
              <a:t>List a directory: - </a:t>
            </a:r>
            <a:r>
              <a:rPr lang="en-US" dirty="0"/>
              <a:t>In this operation, we can retrieve all the files list in the directory. And we can also retrieve the content of the directory entry for every file present in the list.</a:t>
            </a:r>
          </a:p>
          <a:p>
            <a:pPr fontAlgn="base"/>
            <a:r>
              <a:rPr lang="en-US" dirty="0"/>
              <a:t>If in the directory, we want to read the list of all files, then first, it should be opened, and afterwards we read the directory, it is a must to close the directory so that the internal </a:t>
            </a:r>
            <a:r>
              <a:rPr lang="en-US" dirty="0" err="1"/>
              <a:t>tablespace</a:t>
            </a:r>
            <a:r>
              <a:rPr lang="en-US" dirty="0"/>
              <a:t> can be free up.</a:t>
            </a:r>
          </a:p>
          <a:p>
            <a:endParaRPr lang="en-IN" dirty="0"/>
          </a:p>
        </p:txBody>
      </p:sp>
    </p:spTree>
    <p:extLst>
      <p:ext uri="{BB962C8B-B14F-4D97-AF65-F5344CB8AC3E}">
        <p14:creationId xmlns:p14="http://schemas.microsoft.com/office/powerpoint/2010/main" val="16054081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Types of Directory Structure</a:t>
            </a:r>
          </a:p>
          <a:p>
            <a:pPr fontAlgn="base"/>
            <a:r>
              <a:rPr lang="en-US" dirty="0"/>
              <a:t>There are various types of directory structure:</a:t>
            </a:r>
          </a:p>
          <a:p>
            <a:r>
              <a:rPr lang="en-US" b="1" dirty="0"/>
              <a:t>Single-Level Directory: - </a:t>
            </a:r>
            <a:r>
              <a:rPr lang="en-US" dirty="0"/>
              <a:t>Single-Level Directory is the easiest directory structure. There is only one directory in a single-level directory, and that directory is called a root directory. In a single-level directory, all the files are present in one directory that makes it easy to understand. In this, under the root directory, the user cannot create the subdirectories.</a:t>
            </a:r>
          </a:p>
          <a:p>
            <a:endParaRPr lang="en-IN" dirty="0"/>
          </a:p>
        </p:txBody>
      </p:sp>
      <p:pic>
        <p:nvPicPr>
          <p:cNvPr id="7170" name="Picture 2" descr="Directory Structure in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2866" y="273548"/>
            <a:ext cx="5648325" cy="220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147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pPr fontAlgn="base"/>
            <a:r>
              <a:rPr lang="en-US" b="1" dirty="0"/>
              <a:t>Advantages of Single-Level Directory</a:t>
            </a:r>
          </a:p>
          <a:p>
            <a:pPr fontAlgn="base"/>
            <a:r>
              <a:rPr lang="en-US" dirty="0"/>
              <a:t>The advantages of the single-level directory are:</a:t>
            </a:r>
          </a:p>
          <a:p>
            <a:r>
              <a:rPr lang="en-US" dirty="0"/>
              <a:t>The implementation of a single-level directory is so easy.</a:t>
            </a:r>
          </a:p>
          <a:p>
            <a:r>
              <a:rPr lang="en-US" dirty="0"/>
              <a:t>In a single-level directory, if all the files have a small size, then due to this, the searching of the files will be easy.</a:t>
            </a:r>
          </a:p>
          <a:p>
            <a:r>
              <a:rPr lang="en-US" dirty="0"/>
              <a:t>In a single-Level directory, the operations such as searching, creation, deletion, and updating can be performed.</a:t>
            </a:r>
          </a:p>
          <a:p>
            <a:pPr fontAlgn="base"/>
            <a:r>
              <a:rPr lang="en-US" b="1" dirty="0"/>
              <a:t>Disadvantages of Single-Level Directory</a:t>
            </a:r>
          </a:p>
          <a:p>
            <a:pPr fontAlgn="base"/>
            <a:r>
              <a:rPr lang="en-US" dirty="0"/>
              <a:t>The disadvantages of Single-Level Directory are:</a:t>
            </a:r>
          </a:p>
          <a:p>
            <a:r>
              <a:rPr lang="en-US" dirty="0"/>
              <a:t> If the size of the directory is large in Single-Level Directory, then the searching will be tough.</a:t>
            </a:r>
          </a:p>
          <a:p>
            <a:r>
              <a:rPr lang="en-US" dirty="0"/>
              <a:t>In a single-level directory, we cannot group the similar type of files.</a:t>
            </a:r>
          </a:p>
          <a:p>
            <a:r>
              <a:rPr lang="en-US" dirty="0"/>
              <a:t> Another disadvantage of a single-level directory is that there is a possibility of collision because the two files cannot have the same name.</a:t>
            </a:r>
          </a:p>
          <a:p>
            <a:r>
              <a:rPr lang="en-US" dirty="0"/>
              <a:t>The task of choosing the unique file name is a little bit complex.</a:t>
            </a:r>
          </a:p>
          <a:p>
            <a:r>
              <a:rPr lang="en-US" b="1" dirty="0"/>
              <a:t>Two-Level Directory</a:t>
            </a:r>
            <a:endParaRPr lang="en-US" dirty="0"/>
          </a:p>
          <a:p>
            <a:endParaRPr lang="en-IN" dirty="0"/>
          </a:p>
        </p:txBody>
      </p:sp>
    </p:spTree>
    <p:extLst>
      <p:ext uri="{BB962C8B-B14F-4D97-AF65-F5344CB8AC3E}">
        <p14:creationId xmlns:p14="http://schemas.microsoft.com/office/powerpoint/2010/main" val="929260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Objectives of the File Management System</a:t>
            </a:r>
            <a:endParaRPr lang="en-US" dirty="0"/>
          </a:p>
          <a:p>
            <a:pPr fontAlgn="base"/>
            <a:r>
              <a:rPr lang="en-US" dirty="0"/>
              <a:t>The objectives of the file management system are:</a:t>
            </a:r>
          </a:p>
          <a:p>
            <a:r>
              <a:rPr lang="en-US" dirty="0"/>
              <a:t>A File management system reduces the possibility of data lose or data destroyed.</a:t>
            </a:r>
          </a:p>
          <a:p>
            <a:r>
              <a:rPr lang="en-US" dirty="0"/>
              <a:t>A File management system provides the I/O’s facility for the multiple users in the multiuser system environment.</a:t>
            </a:r>
          </a:p>
          <a:p>
            <a:r>
              <a:rPr lang="en-US" dirty="0"/>
              <a:t>The File management system offers I/O support for the different types of storage devices.</a:t>
            </a:r>
          </a:p>
        </p:txBody>
      </p:sp>
    </p:spTree>
    <p:extLst>
      <p:ext uri="{BB962C8B-B14F-4D97-AF65-F5344CB8AC3E}">
        <p14:creationId xmlns:p14="http://schemas.microsoft.com/office/powerpoint/2010/main" val="677163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normAutofit fontScale="92500" lnSpcReduction="10000"/>
          </a:bodyPr>
          <a:lstStyle/>
          <a:p>
            <a:r>
              <a:rPr lang="en-US" dirty="0"/>
              <a:t>Two-Level Directory is another type of directory structure. In this, it is possible to create an individual directory for each of the users. There is one master node in the two-level directory that include an individual directory for every user. At the second level of the directory, there is a different directory present for each of the users. Without permission, no user can enter into the other user’s directory.</a:t>
            </a:r>
            <a:endParaRPr lang="en-IN" dirty="0"/>
          </a:p>
        </p:txBody>
      </p:sp>
      <p:pic>
        <p:nvPicPr>
          <p:cNvPr id="8194" name="Picture 2" descr="Directory Structure in Operating System"/>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794429"/>
            <a:ext cx="5181600" cy="2413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428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pPr fontAlgn="base"/>
            <a:r>
              <a:rPr lang="en-US" b="1" dirty="0"/>
              <a:t>Characteristics of Two-Level Directory</a:t>
            </a:r>
          </a:p>
          <a:p>
            <a:pPr fontAlgn="base"/>
            <a:r>
              <a:rPr lang="en-US" dirty="0"/>
              <a:t>The characteristics of the two-level directory are:</a:t>
            </a:r>
          </a:p>
          <a:p>
            <a:r>
              <a:rPr lang="en-US" dirty="0"/>
              <a:t>In a two-level directory, there may be same file name of different users.</a:t>
            </a:r>
          </a:p>
          <a:p>
            <a:r>
              <a:rPr lang="en-US" dirty="0"/>
              <a:t>There is a pathname of each file such as </a:t>
            </a:r>
            <a:r>
              <a:rPr lang="en-US" b="1" dirty="0"/>
              <a:t>/User-name/directory-name/</a:t>
            </a:r>
            <a:endParaRPr lang="en-US" dirty="0"/>
          </a:p>
          <a:p>
            <a:r>
              <a:rPr lang="en-US" dirty="0"/>
              <a:t>In a two-level directory, we cannot group the files which are having the same name into a single directory for a specific user.</a:t>
            </a:r>
          </a:p>
          <a:p>
            <a:r>
              <a:rPr lang="en-US" dirty="0"/>
              <a:t>In a two-level directory, searching is more effective because there is only one user’s list, which is required to be traversed.</a:t>
            </a:r>
          </a:p>
          <a:p>
            <a:pPr fontAlgn="base"/>
            <a:r>
              <a:rPr lang="en-US" b="1" dirty="0"/>
              <a:t>Advantages of Two-Level Directory</a:t>
            </a:r>
          </a:p>
          <a:p>
            <a:pPr fontAlgn="base"/>
            <a:r>
              <a:rPr lang="en-US" dirty="0"/>
              <a:t>The advantages of the two-level directory are:</a:t>
            </a:r>
          </a:p>
          <a:p>
            <a:r>
              <a:rPr lang="en-US" dirty="0"/>
              <a:t>In the two-level directory, various users have the same file name and also directory name.</a:t>
            </a:r>
          </a:p>
          <a:p>
            <a:r>
              <a:rPr lang="en-US" dirty="0"/>
              <a:t>Because of using the  user-grouping and pathname, searching of files are quite easy.</a:t>
            </a:r>
          </a:p>
          <a:p>
            <a:pPr fontAlgn="base"/>
            <a:r>
              <a:rPr lang="en-US" b="1" dirty="0"/>
              <a:t>Disadvantages of Two-Level Directory</a:t>
            </a:r>
          </a:p>
          <a:p>
            <a:pPr fontAlgn="base"/>
            <a:r>
              <a:rPr lang="en-US" dirty="0"/>
              <a:t>The disadvantages of the two-level directory are:</a:t>
            </a:r>
          </a:p>
          <a:p>
            <a:r>
              <a:rPr lang="en-US" dirty="0"/>
              <a:t>In a two-level directory, one user cannot share the file with another user.</a:t>
            </a:r>
          </a:p>
          <a:p>
            <a:r>
              <a:rPr lang="en-US" dirty="0"/>
              <a:t>Another disadvantage with the two-level directory is it is not scalable.</a:t>
            </a:r>
          </a:p>
          <a:p>
            <a:r>
              <a:rPr lang="en-US" b="1" dirty="0"/>
              <a:t>Tree-Structured Directory</a:t>
            </a:r>
            <a:endParaRPr lang="en-US" dirty="0"/>
          </a:p>
          <a:p>
            <a:endParaRPr lang="en-IN" dirty="0"/>
          </a:p>
        </p:txBody>
      </p:sp>
    </p:spTree>
    <p:extLst>
      <p:ext uri="{BB962C8B-B14F-4D97-AF65-F5344CB8AC3E}">
        <p14:creationId xmlns:p14="http://schemas.microsoft.com/office/powerpoint/2010/main" val="520534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normAutofit fontScale="70000" lnSpcReduction="20000"/>
          </a:bodyPr>
          <a:lstStyle/>
          <a:p>
            <a:pPr fontAlgn="base"/>
            <a:r>
              <a:rPr lang="en-US" dirty="0"/>
              <a:t>A Tree-structured directory is another type of directory structure in which the directory entry may be a sub-directory or a file. The tree-structured directory reduces the limitations of the two-level directory. We can group the same type of files into one directory.</a:t>
            </a:r>
          </a:p>
          <a:p>
            <a:pPr fontAlgn="base"/>
            <a:r>
              <a:rPr lang="en-US" dirty="0"/>
              <a:t>In a tree-structured directory, there is an own directory of each user, and any user is not allowed to enter into the directory of another user. Although the user can read the data of root, the user cannot modify or write it. The system administrator only has full access to the root directory. In this, searching is quite effective and we use the current working concept. We can access the file by using two kinds of paths, either absolute or relative.</a:t>
            </a:r>
          </a:p>
          <a:p>
            <a:endParaRPr lang="en-IN" dirty="0"/>
          </a:p>
        </p:txBody>
      </p:sp>
      <p:pic>
        <p:nvPicPr>
          <p:cNvPr id="9218" name="Picture 2" descr="Directory Structure in Operating System"/>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19862" y="2239169"/>
            <a:ext cx="4486275"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584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fontAlgn="base"/>
            <a:r>
              <a:rPr lang="en-US" b="1" dirty="0"/>
              <a:t>Advantages of tree-structured directory</a:t>
            </a:r>
            <a:endParaRPr lang="en-US" dirty="0"/>
          </a:p>
          <a:p>
            <a:pPr fontAlgn="base"/>
            <a:r>
              <a:rPr lang="en-US" dirty="0"/>
              <a:t>The advantages of the tree-structured directory are:</a:t>
            </a:r>
          </a:p>
          <a:p>
            <a:r>
              <a:rPr lang="en-US" dirty="0"/>
              <a:t>The tree-structured directory is very scalable.</a:t>
            </a:r>
          </a:p>
          <a:p>
            <a:r>
              <a:rPr lang="en-US" dirty="0"/>
              <a:t>In the tree-structures directory, the chances of collision are less.</a:t>
            </a:r>
          </a:p>
          <a:p>
            <a:r>
              <a:rPr lang="en-US" dirty="0"/>
              <a:t>In the tree-structure directory, the searching is quite easy because, in this, we can use both types of paths, which are the absolute path and relative path.</a:t>
            </a:r>
          </a:p>
          <a:p>
            <a:pPr fontAlgn="base"/>
            <a:r>
              <a:rPr lang="en-US" b="1" dirty="0"/>
              <a:t>Disadvantages of Tree-Structure Directory</a:t>
            </a:r>
            <a:endParaRPr lang="en-US" dirty="0"/>
          </a:p>
          <a:p>
            <a:pPr fontAlgn="base"/>
            <a:r>
              <a:rPr lang="en-US" dirty="0"/>
              <a:t>The disadvantages of tree-structure directory are:</a:t>
            </a:r>
          </a:p>
          <a:p>
            <a:r>
              <a:rPr lang="en-US" dirty="0"/>
              <a:t>In the tree-structure directory, the files cannot be shared.</a:t>
            </a:r>
          </a:p>
          <a:p>
            <a:r>
              <a:rPr lang="en-US" dirty="0"/>
              <a:t>Tree-structure directory is not efficient because, in this, if we want to access a file, then it may go under multiple directories.</a:t>
            </a:r>
          </a:p>
          <a:p>
            <a:r>
              <a:rPr lang="en-US" dirty="0"/>
              <a:t>Another disadvantage of the tree-structure directory is that each file does not fit into the hierarchal model. </a:t>
            </a:r>
            <a:r>
              <a:rPr lang="en-US"/>
              <a:t>We have to save the files into various directories.</a:t>
            </a:r>
          </a:p>
          <a:p>
            <a:endParaRPr lang="en-IN"/>
          </a:p>
        </p:txBody>
      </p:sp>
    </p:spTree>
    <p:extLst>
      <p:ext uri="{BB962C8B-B14F-4D97-AF65-F5344CB8AC3E}">
        <p14:creationId xmlns:p14="http://schemas.microsoft.com/office/powerpoint/2010/main" val="317735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Properties of a File system</a:t>
            </a:r>
          </a:p>
          <a:p>
            <a:pPr fontAlgn="base"/>
            <a:r>
              <a:rPr lang="en-US" dirty="0"/>
              <a:t>The essential properties of the file system are:</a:t>
            </a:r>
          </a:p>
          <a:p>
            <a:r>
              <a:rPr lang="en-US" dirty="0"/>
              <a:t>We can store the file on a disk or on some other storage, and if a user logs off, the file would not disappear.</a:t>
            </a:r>
          </a:p>
          <a:p>
            <a:r>
              <a:rPr lang="en-US" dirty="0"/>
              <a:t>Files contain names and it is associated with access approval or permission, which allows controlled sharing.</a:t>
            </a:r>
          </a:p>
          <a:p>
            <a:r>
              <a:rPr lang="en-US" dirty="0"/>
              <a:t>The File can be arranged, or there may be a complex structure of the files which helps to reflect the relationship between them.</a:t>
            </a:r>
          </a:p>
        </p:txBody>
      </p:sp>
    </p:spTree>
    <p:extLst>
      <p:ext uri="{BB962C8B-B14F-4D97-AF65-F5344CB8AC3E}">
        <p14:creationId xmlns:p14="http://schemas.microsoft.com/office/powerpoint/2010/main" val="225441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Structure</a:t>
            </a:r>
            <a:endParaRPr lang="en-IN" dirty="0"/>
          </a:p>
        </p:txBody>
      </p:sp>
      <p:sp>
        <p:nvSpPr>
          <p:cNvPr id="3" name="Content Placeholder 2"/>
          <p:cNvSpPr>
            <a:spLocks noGrp="1"/>
          </p:cNvSpPr>
          <p:nvPr>
            <p:ph idx="1"/>
          </p:nvPr>
        </p:nvSpPr>
        <p:spPr/>
        <p:txBody>
          <a:bodyPr>
            <a:normAutofit lnSpcReduction="10000"/>
          </a:bodyPr>
          <a:lstStyle/>
          <a:p>
            <a:pPr fontAlgn="base"/>
            <a:r>
              <a:rPr lang="en-US" dirty="0"/>
              <a:t>It is must that a file structure should be in a predefined format so that the operating system can understand this correctly. File has a fully defined structure that is based on its types.</a:t>
            </a:r>
          </a:p>
          <a:p>
            <a:pPr fontAlgn="base"/>
            <a:r>
              <a:rPr lang="en-US" dirty="0"/>
              <a:t>In the operating system, there are three kinds of the file system.</a:t>
            </a:r>
          </a:p>
          <a:p>
            <a:pPr fontAlgn="base"/>
            <a:r>
              <a:rPr lang="en-US" b="1" dirty="0" smtClean="0"/>
              <a:t>Text </a:t>
            </a:r>
            <a:r>
              <a:rPr lang="en-US" b="1" dirty="0"/>
              <a:t>File: - </a:t>
            </a:r>
            <a:r>
              <a:rPr lang="en-US" dirty="0"/>
              <a:t>Text File is defined as a sequence of organized characters in the lines.</a:t>
            </a:r>
          </a:p>
          <a:p>
            <a:pPr fontAlgn="base"/>
            <a:r>
              <a:rPr lang="en-US" b="1" dirty="0"/>
              <a:t>Object File: - </a:t>
            </a:r>
            <a:r>
              <a:rPr lang="en-US" dirty="0"/>
              <a:t>Object file means a series of bytes, and by using blocks, it is organized.</a:t>
            </a:r>
          </a:p>
          <a:p>
            <a:pPr fontAlgn="base"/>
            <a:r>
              <a:rPr lang="en-US" b="1" dirty="0"/>
              <a:t>Source File:</a:t>
            </a:r>
            <a:r>
              <a:rPr lang="en-US" dirty="0"/>
              <a:t> - Source File means a sequence of processes and functions.</a:t>
            </a:r>
          </a:p>
        </p:txBody>
      </p:sp>
    </p:spTree>
    <p:extLst>
      <p:ext uri="{BB962C8B-B14F-4D97-AF65-F5344CB8AC3E}">
        <p14:creationId xmlns:p14="http://schemas.microsoft.com/office/powerpoint/2010/main" val="423777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of file</a:t>
            </a:r>
            <a:endParaRPr lang="en-IN" dirty="0"/>
          </a:p>
        </p:txBody>
      </p:sp>
      <p:sp>
        <p:nvSpPr>
          <p:cNvPr id="3" name="Content Placeholder 2"/>
          <p:cNvSpPr>
            <a:spLocks noGrp="1"/>
          </p:cNvSpPr>
          <p:nvPr>
            <p:ph idx="1"/>
          </p:nvPr>
        </p:nvSpPr>
        <p:spPr/>
        <p:txBody>
          <a:bodyPr>
            <a:normAutofit fontScale="70000" lnSpcReduction="20000"/>
          </a:bodyPr>
          <a:lstStyle/>
          <a:p>
            <a:r>
              <a:rPr lang="en-US" b="1" dirty="0"/>
              <a:t>Name: - </a:t>
            </a:r>
            <a:r>
              <a:rPr lang="en-US" dirty="0"/>
              <a:t>Each file contains a name through which we can recognize the file easily in the file system.</a:t>
            </a:r>
          </a:p>
          <a:p>
            <a:r>
              <a:rPr lang="en-US" b="1" dirty="0"/>
              <a:t>Identifier:</a:t>
            </a:r>
            <a:r>
              <a:rPr lang="en-US" dirty="0"/>
              <a:t> - Along with the file name and its extension, which helps us to identify the file type. </a:t>
            </a:r>
            <a:r>
              <a:rPr lang="en-US" b="1" dirty="0"/>
              <a:t>For Example: - .txt </a:t>
            </a:r>
            <a:r>
              <a:rPr lang="en-US" dirty="0"/>
              <a:t>extension is used for a text file and </a:t>
            </a:r>
            <a:r>
              <a:rPr lang="en-US" b="1" dirty="0"/>
              <a:t>.mp4 </a:t>
            </a:r>
            <a:r>
              <a:rPr lang="en-US" dirty="0"/>
              <a:t>is used for video file.</a:t>
            </a:r>
          </a:p>
          <a:p>
            <a:r>
              <a:rPr lang="en-US" b="1" dirty="0"/>
              <a:t>Type:</a:t>
            </a:r>
            <a:r>
              <a:rPr lang="en-US" dirty="0"/>
              <a:t> - The type attribute means there are various types of files, such as text file, executable file, an audio file, video file, etc.</a:t>
            </a:r>
          </a:p>
          <a:p>
            <a:r>
              <a:rPr lang="en-US" b="1" dirty="0"/>
              <a:t>Location:</a:t>
            </a:r>
            <a:r>
              <a:rPr lang="en-US" dirty="0"/>
              <a:t> - In the File System, we use different locations to store the files, and every file contains its location as its attribute.</a:t>
            </a:r>
          </a:p>
          <a:p>
            <a:r>
              <a:rPr lang="en-US" b="1" dirty="0"/>
              <a:t>Size: - </a:t>
            </a:r>
            <a:r>
              <a:rPr lang="en-US" dirty="0"/>
              <a:t>Size is an essential attribute of the file. The meaning of the size of the file is the number of bytes that takes a file in the memory.</a:t>
            </a:r>
          </a:p>
          <a:p>
            <a:r>
              <a:rPr lang="en-US" b="1" dirty="0"/>
              <a:t>Protection:</a:t>
            </a:r>
            <a:r>
              <a:rPr lang="en-US" dirty="0"/>
              <a:t> - There are different types of protection which the admin of the computer may require for the different files. So, each file has its own set of permissions for the various groups of users.</a:t>
            </a:r>
          </a:p>
          <a:p>
            <a:r>
              <a:rPr lang="en-US" b="1" dirty="0"/>
              <a:t>Time and Date: - </a:t>
            </a:r>
            <a:r>
              <a:rPr lang="en-US" dirty="0"/>
              <a:t>In the File System, each file contains a timestamp. A timestamp consists of the time and date of the file related to the last modification of the file.</a:t>
            </a:r>
          </a:p>
        </p:txBody>
      </p:sp>
    </p:spTree>
    <p:extLst>
      <p:ext uri="{BB962C8B-B14F-4D97-AF65-F5344CB8AC3E}">
        <p14:creationId xmlns:p14="http://schemas.microsoft.com/office/powerpoint/2010/main" val="148653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Operations on the File</a:t>
            </a:r>
          </a:p>
        </p:txBody>
      </p:sp>
      <p:sp>
        <p:nvSpPr>
          <p:cNvPr id="3" name="Content Placeholder 2"/>
          <p:cNvSpPr>
            <a:spLocks noGrp="1"/>
          </p:cNvSpPr>
          <p:nvPr>
            <p:ph idx="1"/>
          </p:nvPr>
        </p:nvSpPr>
        <p:spPr/>
        <p:txBody>
          <a:bodyPr>
            <a:normAutofit fontScale="62500" lnSpcReduction="20000"/>
          </a:bodyPr>
          <a:lstStyle/>
          <a:p>
            <a:r>
              <a:rPr lang="en-US" b="1" dirty="0"/>
              <a:t>Create: - </a:t>
            </a:r>
            <a:r>
              <a:rPr lang="en-US" dirty="0"/>
              <a:t>The create operation is the essential operation performed on the file. We can create various types of files by using different kinds of methods.</a:t>
            </a:r>
          </a:p>
          <a:p>
            <a:pPr lvl="1" fontAlgn="base"/>
            <a:r>
              <a:rPr lang="en-US" b="1" dirty="0"/>
              <a:t>For example: -</a:t>
            </a:r>
            <a:r>
              <a:rPr lang="en-US" dirty="0"/>
              <a:t> If we want to create a text file, we use a text editor, and if we want to create an image file, we use an image editor.</a:t>
            </a:r>
          </a:p>
          <a:p>
            <a:r>
              <a:rPr lang="en-US" b="1" dirty="0"/>
              <a:t>Write: - </a:t>
            </a:r>
            <a:r>
              <a:rPr lang="en-US" dirty="0"/>
              <a:t>Writing a file is a different task from creating a file. In the write operation, for each file, the operating system maintains a write pointer, which is used to point the position in the file from where the data must be written.</a:t>
            </a:r>
          </a:p>
          <a:p>
            <a:r>
              <a:rPr lang="en-US" b="1" dirty="0"/>
              <a:t>Read: - </a:t>
            </a:r>
            <a:r>
              <a:rPr lang="en-US" dirty="0"/>
              <a:t>We can open a file in three modes: Read, Write, and Append. With the help of an operating system, a read pointer is maintained, which is used to point the position from where the data is read.</a:t>
            </a:r>
          </a:p>
          <a:p>
            <a:r>
              <a:rPr lang="en-US" b="1" dirty="0"/>
              <a:t>Re-Position: - </a:t>
            </a:r>
            <a:r>
              <a:rPr lang="en-US" dirty="0"/>
              <a:t>Re-position is also known as seeking. The re-position means based on the user requirement moving the file pointer forward and backward.</a:t>
            </a:r>
          </a:p>
          <a:p>
            <a:r>
              <a:rPr lang="en-US" b="1" dirty="0"/>
              <a:t>Delete: - </a:t>
            </a:r>
            <a:r>
              <a:rPr lang="en-US" dirty="0"/>
              <a:t>In the delete operation, we delete the data stored in the file, and in addition to that, we also remove all the file attributes. Also deleting the file space, will free up the space, and we can use that free space for the allocation of other files.</a:t>
            </a:r>
          </a:p>
          <a:p>
            <a:r>
              <a:rPr lang="en-US" b="1" dirty="0"/>
              <a:t>Truncate: - </a:t>
            </a:r>
            <a:r>
              <a:rPr lang="en-US" dirty="0"/>
              <a:t>Truncate is another operation that we perform on a file. In truncate operation, we only delete the file but do not delete the attributes of the file. In this, we do not delete the entire file, and we can replace the information which resides in the file.</a:t>
            </a:r>
          </a:p>
        </p:txBody>
      </p:sp>
    </p:spTree>
    <p:extLst>
      <p:ext uri="{BB962C8B-B14F-4D97-AF65-F5344CB8AC3E}">
        <p14:creationId xmlns:p14="http://schemas.microsoft.com/office/powerpoint/2010/main" val="4254839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File Access Methods</a:t>
            </a:r>
            <a:endParaRPr lang="en-IN" dirty="0"/>
          </a:p>
        </p:txBody>
      </p:sp>
      <p:sp>
        <p:nvSpPr>
          <p:cNvPr id="3" name="Content Placeholder 2"/>
          <p:cNvSpPr>
            <a:spLocks noGrp="1"/>
          </p:cNvSpPr>
          <p:nvPr>
            <p:ph idx="1"/>
          </p:nvPr>
        </p:nvSpPr>
        <p:spPr/>
        <p:txBody>
          <a:bodyPr/>
          <a:lstStyle/>
          <a:p>
            <a:r>
              <a:rPr lang="en-US" dirty="0"/>
              <a:t>Sequential Access Method</a:t>
            </a:r>
          </a:p>
          <a:p>
            <a:r>
              <a:rPr lang="en-US" dirty="0"/>
              <a:t>Direct Access Method</a:t>
            </a:r>
          </a:p>
          <a:p>
            <a:r>
              <a:rPr lang="en-US" dirty="0"/>
              <a:t>Index Sequential Access Method</a:t>
            </a:r>
          </a:p>
        </p:txBody>
      </p:sp>
    </p:spTree>
    <p:extLst>
      <p:ext uri="{BB962C8B-B14F-4D97-AF65-F5344CB8AC3E}">
        <p14:creationId xmlns:p14="http://schemas.microsoft.com/office/powerpoint/2010/main" val="2696615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Sequential Access Method:</a:t>
            </a:r>
            <a:endParaRPr lang="en-IN" dirty="0"/>
          </a:p>
        </p:txBody>
      </p:sp>
      <p:sp>
        <p:nvSpPr>
          <p:cNvPr id="3" name="Content Placeholder 2"/>
          <p:cNvSpPr>
            <a:spLocks noGrp="1"/>
          </p:cNvSpPr>
          <p:nvPr>
            <p:ph idx="1"/>
          </p:nvPr>
        </p:nvSpPr>
        <p:spPr/>
        <p:txBody>
          <a:bodyPr>
            <a:normAutofit fontScale="77500" lnSpcReduction="20000"/>
          </a:bodyPr>
          <a:lstStyle/>
          <a:p>
            <a:r>
              <a:rPr lang="en-US" dirty="0"/>
              <a:t>Sequential Access Method is one of the simplest file access methods. Most of the OS (operating system) uses a sequential access method to access the file. In this method, word by word, the operating system read the file, and we have a pointer that points the file’s base address. If we need to read the file’s first word, then there is a pointer that offers the word which we want to read and increment the value of the word by 1, and till the end of the file, this process will continue.</a:t>
            </a:r>
          </a:p>
          <a:p>
            <a:pPr fontAlgn="base"/>
            <a:r>
              <a:rPr lang="en-US" dirty="0"/>
              <a:t>The Modern world system offers the facility of index access and direct access to file. But the sequential access method is one of the most used methods because more files like text files, audio files, and the video files require to be sequentially accessed.</a:t>
            </a:r>
          </a:p>
          <a:p>
            <a:pPr fontAlgn="base"/>
            <a:r>
              <a:rPr lang="en-US" b="1" dirty="0"/>
              <a:t>Key Points:</a:t>
            </a:r>
            <a:endParaRPr lang="en-US" dirty="0"/>
          </a:p>
          <a:p>
            <a:r>
              <a:rPr lang="en-US" dirty="0"/>
              <a:t>Sequential Access Method is reasonable for tape.</a:t>
            </a:r>
          </a:p>
          <a:p>
            <a:r>
              <a:rPr lang="en-US" dirty="0"/>
              <a:t>In the sequential access method, if we use read command, then the pointer is moved ahead by 1.</a:t>
            </a:r>
          </a:p>
          <a:p>
            <a:r>
              <a:rPr lang="en-US" dirty="0"/>
              <a:t>If the write command is used, then the memory will be allocated, and at the end of the file, a pointer will be moved.</a:t>
            </a:r>
          </a:p>
        </p:txBody>
      </p:sp>
    </p:spTree>
    <p:extLst>
      <p:ext uri="{BB962C8B-B14F-4D97-AF65-F5344CB8AC3E}">
        <p14:creationId xmlns:p14="http://schemas.microsoft.com/office/powerpoint/2010/main" val="883860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4184</Words>
  <Application>Microsoft Office PowerPoint</Application>
  <PresentationFormat>Widescreen</PresentationFormat>
  <Paragraphs>191</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File Systems in Operating System </vt:lpstr>
      <vt:lpstr>PowerPoint Presentation</vt:lpstr>
      <vt:lpstr>PowerPoint Presentation</vt:lpstr>
      <vt:lpstr>PowerPoint Presentation</vt:lpstr>
      <vt:lpstr>File Structure</vt:lpstr>
      <vt:lpstr>Attribute of file</vt:lpstr>
      <vt:lpstr>Operations on the File</vt:lpstr>
      <vt:lpstr>File Access Methods</vt:lpstr>
      <vt:lpstr>Sequential Access Method:</vt:lpstr>
      <vt:lpstr>Direct Access Method:</vt:lpstr>
      <vt:lpstr>Index Access Method</vt:lpstr>
      <vt:lpstr>File Allocation Methods</vt:lpstr>
      <vt:lpstr>PowerPoint Presentation</vt:lpstr>
      <vt:lpstr>Continuous allocation</vt:lpstr>
      <vt:lpstr>PowerPoint Presentation</vt:lpstr>
      <vt:lpstr>PowerPoint Presentation</vt:lpstr>
      <vt:lpstr>Linked List Allocation</vt:lpstr>
      <vt:lpstr>PowerPoint Presentation</vt:lpstr>
      <vt:lpstr>PowerPoint Presentation</vt:lpstr>
      <vt:lpstr>Indexed Allocation</vt:lpstr>
      <vt:lpstr>PowerPoint Presentation</vt:lpstr>
      <vt:lpstr>PowerPoint Presentation</vt:lpstr>
      <vt:lpstr>PowerPoint Presentation</vt:lpstr>
      <vt:lpstr>Directory Structure</vt:lpstr>
      <vt:lpstr>PowerPoint Presentation</vt:lpstr>
      <vt:lpstr>PowerPoint Presentation</vt:lpstr>
      <vt:lpstr>Operations on Directory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Systems in Operating System</dc:title>
  <dc:creator>CHARUSAT</dc:creator>
  <cp:lastModifiedBy>CHARUSAT</cp:lastModifiedBy>
  <cp:revision>7</cp:revision>
  <dcterms:created xsi:type="dcterms:W3CDTF">2022-09-22T10:33:19Z</dcterms:created>
  <dcterms:modified xsi:type="dcterms:W3CDTF">2022-09-23T03:49:09Z</dcterms:modified>
</cp:coreProperties>
</file>