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6132646/f/e5f45b99-dc34-427a-ae95-bbab11e583c8/Arthi%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Salary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Sheet4!$B$2:$B$3</c:f>
              <c:strCache>
                <c:ptCount val="2"/>
                <c:pt idx="0">
                  <c:v>Employee type</c:v>
                </c:pt>
                <c:pt idx="1">
                  <c:v>Fixed Term</c:v>
                </c:pt>
              </c:strCache>
            </c:strRef>
          </c:tx>
          <c:spPr>
            <a:solidFill>
              <a:schemeClr val="accent1"/>
            </a:solidFill>
            <a:ln>
              <a:noFill/>
            </a:ln>
            <a:effectLst/>
          </c:spPr>
          <c:invertIfNegative val="0"/>
          <c:cat>
            <c:strRef>
              <c:f>Sheet4!$A$4:$A$11</c:f>
              <c:strCache>
                <c:ptCount val="8"/>
                <c:pt idx="0">
                  <c:v>Auckland, New Zealand</c:v>
                </c:pt>
                <c:pt idx="1">
                  <c:v>Chennai, India</c:v>
                </c:pt>
                <c:pt idx="2">
                  <c:v>Columbus, USA</c:v>
                </c:pt>
                <c:pt idx="3">
                  <c:v>Hyderabad, India</c:v>
                </c:pt>
                <c:pt idx="4">
                  <c:v>Remote</c:v>
                </c:pt>
                <c:pt idx="5">
                  <c:v>Seattle, USA</c:v>
                </c:pt>
                <c:pt idx="6">
                  <c:v>Wellington, New Zealand</c:v>
                </c:pt>
                <c:pt idx="7">
                  <c:v>Grand Total</c:v>
                </c:pt>
              </c:strCache>
            </c:strRef>
          </c:cat>
          <c:val>
            <c:numRef>
              <c:f>Sheet4!$B$4:$B$11</c:f>
              <c:numCache>
                <c:formatCode>General</c:formatCode>
                <c:ptCount val="8"/>
                <c:pt idx="0">
                  <c:v>3.0</c:v>
                </c:pt>
                <c:pt idx="1">
                  <c:v>4.0</c:v>
                </c:pt>
                <c:pt idx="2">
                  <c:v>2.0</c:v>
                </c:pt>
                <c:pt idx="3">
                  <c:v>7.0</c:v>
                </c:pt>
                <c:pt idx="4">
                  <c:v>10.0</c:v>
                </c:pt>
                <c:pt idx="5">
                  <c:v>6.0</c:v>
                </c:pt>
                <c:pt idx="6">
                  <c:v>2.0</c:v>
                </c:pt>
                <c:pt idx="7">
                  <c:v>34.0</c:v>
                </c:pt>
              </c:numCache>
            </c:numRef>
          </c:val>
        </c:ser>
        <c:ser>
          <c:idx val="1"/>
          <c:order val="1"/>
          <c:tx>
            <c:strRef>
              <c:f>Sheet4!$C$2:$C$3</c:f>
              <c:strCache>
                <c:ptCount val="2"/>
                <c:pt idx="0">
                  <c:v>Employee type</c:v>
                </c:pt>
                <c:pt idx="1">
                  <c:v>Permanent</c:v>
                </c:pt>
              </c:strCache>
            </c:strRef>
          </c:tx>
          <c:spPr>
            <a:solidFill>
              <a:schemeClr val="accent2"/>
            </a:solidFill>
            <a:ln>
              <a:noFill/>
            </a:ln>
            <a:effectLst/>
          </c:spPr>
          <c:invertIfNegative val="0"/>
          <c:cat>
            <c:strRef>
              <c:f>Sheet4!$A$4:$A$11</c:f>
              <c:strCache>
                <c:ptCount val="8"/>
                <c:pt idx="0">
                  <c:v>Auckland, New Zealand</c:v>
                </c:pt>
                <c:pt idx="1">
                  <c:v>Chennai, India</c:v>
                </c:pt>
                <c:pt idx="2">
                  <c:v>Columbus, USA</c:v>
                </c:pt>
                <c:pt idx="3">
                  <c:v>Hyderabad, India</c:v>
                </c:pt>
                <c:pt idx="4">
                  <c:v>Remote</c:v>
                </c:pt>
                <c:pt idx="5">
                  <c:v>Seattle, USA</c:v>
                </c:pt>
                <c:pt idx="6">
                  <c:v>Wellington, New Zealand</c:v>
                </c:pt>
                <c:pt idx="7">
                  <c:v>Grand Total</c:v>
                </c:pt>
              </c:strCache>
            </c:strRef>
          </c:cat>
          <c:val>
            <c:numRef>
              <c:f>Sheet4!$C$4:$C$11</c:f>
              <c:numCache>
                <c:formatCode>General</c:formatCode>
                <c:ptCount val="8"/>
                <c:pt idx="0">
                  <c:v>15.0</c:v>
                </c:pt>
                <c:pt idx="1">
                  <c:v>18.0</c:v>
                </c:pt>
                <c:pt idx="2">
                  <c:v>15.0</c:v>
                </c:pt>
                <c:pt idx="3">
                  <c:v>23.0</c:v>
                </c:pt>
                <c:pt idx="4">
                  <c:v>24.0</c:v>
                </c:pt>
                <c:pt idx="5">
                  <c:v>12.0</c:v>
                </c:pt>
                <c:pt idx="6">
                  <c:v>14.0</c:v>
                </c:pt>
                <c:pt idx="7">
                  <c:v>121.0</c:v>
                </c:pt>
              </c:numCache>
            </c:numRef>
          </c:val>
        </c:ser>
        <c:ser>
          <c:idx val="2"/>
          <c:order val="2"/>
          <c:tx>
            <c:strRef>
              <c:f>Sheet4!$D$2:$D$3</c:f>
              <c:strCache>
                <c:ptCount val="2"/>
                <c:pt idx="0">
                  <c:v>Employee type</c:v>
                </c:pt>
                <c:pt idx="1">
                  <c:v>Temporary</c:v>
                </c:pt>
              </c:strCache>
            </c:strRef>
          </c:tx>
          <c:spPr>
            <a:solidFill>
              <a:schemeClr val="accent3"/>
            </a:solidFill>
            <a:ln>
              <a:noFill/>
            </a:ln>
            <a:effectLst/>
          </c:spPr>
          <c:invertIfNegative val="0"/>
          <c:cat>
            <c:strRef>
              <c:f>Sheet4!$A$4:$A$11</c:f>
              <c:strCache>
                <c:ptCount val="8"/>
                <c:pt idx="0">
                  <c:v>Auckland, New Zealand</c:v>
                </c:pt>
                <c:pt idx="1">
                  <c:v>Chennai, India</c:v>
                </c:pt>
                <c:pt idx="2">
                  <c:v>Columbus, USA</c:v>
                </c:pt>
                <c:pt idx="3">
                  <c:v>Hyderabad, India</c:v>
                </c:pt>
                <c:pt idx="4">
                  <c:v>Remote</c:v>
                </c:pt>
                <c:pt idx="5">
                  <c:v>Seattle, USA</c:v>
                </c:pt>
                <c:pt idx="6">
                  <c:v>Wellington, New Zealand</c:v>
                </c:pt>
                <c:pt idx="7">
                  <c:v>Grand Total</c:v>
                </c:pt>
              </c:strCache>
            </c:strRef>
          </c:cat>
          <c:val>
            <c:numRef>
              <c:f>Sheet4!$D$4:$D$11</c:f>
              <c:numCache>
                <c:formatCode>General</c:formatCode>
                <c:ptCount val="8"/>
                <c:pt idx="0">
                  <c:v>2.0</c:v>
                </c:pt>
                <c:pt idx="1">
                  <c:v>4.0</c:v>
                </c:pt>
                <c:pt idx="2">
                  <c:v>6.0</c:v>
                </c:pt>
                <c:pt idx="3">
                  <c:v>4.0</c:v>
                </c:pt>
                <c:pt idx="4">
                  <c:v>12.0</c:v>
                </c:pt>
                <c:pt idx="5">
                  <c:v>1.0</c:v>
                </c:pt>
                <c:pt idx="6">
                  <c:v>5.0</c:v>
                </c:pt>
                <c:pt idx="7">
                  <c:v>34.0</c:v>
                </c:pt>
              </c:numCache>
            </c:numRef>
          </c:val>
        </c:ser>
        <c:ser>
          <c:idx val="3"/>
          <c:order val="3"/>
          <c:tx>
            <c:strRef>
              <c:f>Sheet4!$E$2:$E$3</c:f>
              <c:strCache>
                <c:ptCount val="2"/>
                <c:pt idx="0">
                  <c:v>Employee type</c:v>
                </c:pt>
                <c:pt idx="1">
                  <c:v>Grand Total</c:v>
                </c:pt>
              </c:strCache>
            </c:strRef>
          </c:tx>
          <c:spPr>
            <a:solidFill>
              <a:schemeClr val="accent4"/>
            </a:solidFill>
            <a:ln>
              <a:noFill/>
            </a:ln>
            <a:effectLst/>
          </c:spPr>
          <c:invertIfNegative val="0"/>
          <c:cat>
            <c:strRef>
              <c:f>Sheet4!$A$4:$A$11</c:f>
              <c:strCache>
                <c:ptCount val="8"/>
                <c:pt idx="0">
                  <c:v>Auckland, New Zealand</c:v>
                </c:pt>
                <c:pt idx="1">
                  <c:v>Chennai, India</c:v>
                </c:pt>
                <c:pt idx="2">
                  <c:v>Columbus, USA</c:v>
                </c:pt>
                <c:pt idx="3">
                  <c:v>Hyderabad, India</c:v>
                </c:pt>
                <c:pt idx="4">
                  <c:v>Remote</c:v>
                </c:pt>
                <c:pt idx="5">
                  <c:v>Seattle, USA</c:v>
                </c:pt>
                <c:pt idx="6">
                  <c:v>Wellington, New Zealand</c:v>
                </c:pt>
                <c:pt idx="7">
                  <c:v>Grand Total</c:v>
                </c:pt>
              </c:strCache>
            </c:strRef>
          </c:cat>
          <c:val>
            <c:numRef>
              <c:f>Sheet4!$E$4:$E$11</c:f>
              <c:numCache>
                <c:formatCode>General</c:formatCode>
                <c:ptCount val="8"/>
                <c:pt idx="0">
                  <c:v>20.0</c:v>
                </c:pt>
                <c:pt idx="1">
                  <c:v>26.0</c:v>
                </c:pt>
                <c:pt idx="2">
                  <c:v>23.0</c:v>
                </c:pt>
                <c:pt idx="3">
                  <c:v>34.0</c:v>
                </c:pt>
                <c:pt idx="4">
                  <c:v>46.0</c:v>
                </c:pt>
                <c:pt idx="5">
                  <c:v>19.0</c:v>
                </c:pt>
                <c:pt idx="6">
                  <c:v>21.0</c:v>
                </c:pt>
                <c:pt idx="7">
                  <c:v>189.0</c:v>
                </c:pt>
              </c:numCache>
            </c:numRef>
          </c:val>
        </c:ser>
        <c:dLbls>
          <c:showLegendKey val="0"/>
          <c:showVal val="0"/>
          <c:showCatName val="0"/>
          <c:showSerName val="0"/>
          <c:showPercent val="0"/>
          <c:showBubbleSize val="0"/>
        </c:dLbls>
        <c:gapWidth val="219"/>
        <c:overlap val="-27"/>
        <c:axId val="191097888"/>
        <c:axId val="239107926"/>
      </c:barChart>
      <c:catAx>
        <c:axId val="191097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107926"/>
        <c:crosses val="autoZero"/>
        <c:auto val="1"/>
        <c:lblAlgn val="ctr"/>
        <c:lblOffset val="100"/>
        <c:noMultiLvlLbl val="0"/>
      </c:catAx>
      <c:valAx>
        <c:axId val="2391079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97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800475" y="3004184"/>
            <a:ext cx="8610600" cy="1869441"/>
          </a:xfrm>
          <a:prstGeom prst="rect"/>
          <a:noFill/>
        </p:spPr>
        <p:txBody>
          <a:bodyPr rtlCol="0" wrap="square">
            <a:spAutoFit/>
          </a:bodyPr>
          <a:p>
            <a:r>
              <a:rPr sz="2400" lang="en-US"/>
              <a:t>STUDENT NAME:</a:t>
            </a:r>
            <a:r>
              <a:rPr sz="2400" lang="en-US"/>
              <a:t>p</a:t>
            </a:r>
            <a:r>
              <a:rPr sz="2400" lang="en-US"/>
              <a:t>u</a:t>
            </a:r>
            <a:r>
              <a:rPr sz="2400" lang="en-US"/>
              <a:t>s</a:t>
            </a:r>
            <a:r>
              <a:rPr sz="2400" lang="en-US"/>
              <a:t>h</a:t>
            </a:r>
            <a:r>
              <a:rPr sz="2400" lang="en-US"/>
              <a:t>p</a:t>
            </a:r>
            <a:r>
              <a:rPr sz="2400" lang="en-US"/>
              <a:t>a</a:t>
            </a:r>
            <a:r>
              <a:rPr sz="2400" lang="en-US"/>
              <a:t>.</a:t>
            </a:r>
            <a:r>
              <a:rPr sz="2400" lang="en-US"/>
              <a:t>c</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5</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042090" y="1837050"/>
          <a:ext cx="6753226" cy="357723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2024-09-05T05:21:43Z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0f5ee4b93f334cce97d4523813e29ec2</vt:lpwstr>
  </property>
</Properties>
</file>