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092CDF84-FDF0-47A0-AC12-D24E40FFDAA6}" type="datetimeFigureOut">
              <a:rPr lang="en-US" smtClean="0"/>
              <a:t>12/13/2024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E3D2264-4474-4B2F-BB37-90D2692499FB}"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92CDF84-FDF0-47A0-AC12-D24E40FFDAA6}"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D2264-4474-4B2F-BB37-90D2692499F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92CDF84-FDF0-47A0-AC12-D24E40FFDAA6}"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D2264-4474-4B2F-BB37-90D2692499F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092CDF84-FDF0-47A0-AC12-D24E40FFDAA6}"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D2264-4474-4B2F-BB37-90D2692499FB}"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92CDF84-FDF0-47A0-AC12-D24E40FFDAA6}" type="datetimeFigureOut">
              <a:rPr lang="en-US" smtClean="0"/>
              <a:t>12/13/2024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E3D2264-4474-4B2F-BB37-90D2692499F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092CDF84-FDF0-47A0-AC12-D24E40FFDAA6}" type="datetimeFigureOut">
              <a:rPr lang="en-US" smtClean="0"/>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3D2264-4474-4B2F-BB37-90D2692499FB}"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092CDF84-FDF0-47A0-AC12-D24E40FFDAA6}" type="datetimeFigureOut">
              <a:rPr lang="en-US" smtClean="0"/>
              <a:t>12/13/2024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3D2264-4474-4B2F-BB37-90D2692499FB}"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92CDF84-FDF0-47A0-AC12-D24E40FFDAA6}" type="datetimeFigureOut">
              <a:rPr lang="en-US" smtClean="0"/>
              <a:t>12/13/2024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3D2264-4474-4B2F-BB37-90D2692499F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2CDF84-FDF0-47A0-AC12-D24E40FFDAA6}" type="datetimeFigureOut">
              <a:rPr lang="en-US" smtClean="0"/>
              <a:t>12/13/2024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3D2264-4474-4B2F-BB37-90D2692499F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92CDF84-FDF0-47A0-AC12-D24E40FFDAA6}" type="datetimeFigureOut">
              <a:rPr lang="en-US" smtClean="0"/>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3D2264-4474-4B2F-BB37-90D2692499FB}"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92CDF84-FDF0-47A0-AC12-D24E40FFDAA6}" type="datetimeFigureOut">
              <a:rPr lang="en-US" smtClean="0"/>
              <a:t>12/13/2024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E3D2264-4474-4B2F-BB37-90D2692499FB}"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92CDF84-FDF0-47A0-AC12-D24E40FFDAA6}" type="datetimeFigureOut">
              <a:rPr lang="en-US" smtClean="0"/>
              <a:t>12/13/2024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E3D2264-4474-4B2F-BB37-90D2692499F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lang="en-US" dirty="0"/>
              <a:t>E-R Diagram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a:t>
            </a:r>
            <a:endParaRPr lang="en-US" dirty="0"/>
          </a:p>
        </p:txBody>
      </p:sp>
      <p:sp>
        <p:nvSpPr>
          <p:cNvPr id="3" name="Content Placeholder 2"/>
          <p:cNvSpPr>
            <a:spLocks noGrp="1"/>
          </p:cNvSpPr>
          <p:nvPr>
            <p:ph sz="quarter" idx="1"/>
          </p:nvPr>
        </p:nvSpPr>
        <p:spPr/>
        <p:txBody>
          <a:bodyPr/>
          <a:lstStyle/>
          <a:p>
            <a:pPr>
              <a:buNone/>
            </a:pPr>
            <a:r>
              <a:rPr lang="en-US" dirty="0"/>
              <a:t>    For example, in a University database, we might have entities for Students, Courses, and Lecturers. Students entity can have attributes like </a:t>
            </a:r>
            <a:r>
              <a:rPr lang="en-US" dirty="0" err="1"/>
              <a:t>Rollno</a:t>
            </a:r>
            <a:r>
              <a:rPr lang="en-US" dirty="0"/>
              <a:t>, Name, and </a:t>
            </a:r>
            <a:r>
              <a:rPr lang="en-US" dirty="0" err="1"/>
              <a:t>DeptID</a:t>
            </a:r>
            <a:r>
              <a:rPr lang="en-US" dirty="0"/>
              <a:t>. They might have relationships with Courses and Lecturers.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00518_0621_ERDiagramTu2.png"/>
          <p:cNvPicPr>
            <a:picLocks noGrp="1" noChangeAspect="1"/>
          </p:cNvPicPr>
          <p:nvPr>
            <p:ph sz="quarter" idx="1"/>
          </p:nvPr>
        </p:nvPicPr>
        <p:blipFill>
          <a:blip r:embed="rId2"/>
          <a:stretch>
            <a:fillRect/>
          </a:stretch>
        </p:blipFill>
        <p:spPr>
          <a:xfrm>
            <a:off x="1219200" y="1066800"/>
            <a:ext cx="6612054" cy="4525963"/>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ENTITY?</a:t>
            </a:r>
            <a:endParaRPr lang="en-US" dirty="0"/>
          </a:p>
        </p:txBody>
      </p:sp>
      <p:sp>
        <p:nvSpPr>
          <p:cNvPr id="3" name="Content Placeholder 2"/>
          <p:cNvSpPr>
            <a:spLocks noGrp="1"/>
          </p:cNvSpPr>
          <p:nvPr>
            <p:ph sz="quarter" idx="1"/>
          </p:nvPr>
        </p:nvSpPr>
        <p:spPr/>
        <p:txBody>
          <a:bodyPr>
            <a:normAutofit/>
          </a:bodyPr>
          <a:lstStyle/>
          <a:p>
            <a:pPr>
              <a:buNone/>
            </a:pPr>
            <a:r>
              <a:rPr lang="en-US" dirty="0"/>
              <a:t>    A real-world thing either living or non-living that is easily recognizable and non recognizable. </a:t>
            </a:r>
          </a:p>
          <a:p>
            <a:pPr>
              <a:buNone/>
            </a:pPr>
            <a:endParaRPr lang="en-US" dirty="0"/>
          </a:p>
          <a:p>
            <a:pPr>
              <a:buNone/>
            </a:pPr>
            <a:r>
              <a:rPr lang="en-US" dirty="0"/>
              <a:t>    It is anything in the enterprise that is to be represented in our database. It may be a physical thing or simply a fact about the enterprise or an event that happens in the real world.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buNone/>
            </a:pPr>
            <a:r>
              <a:rPr lang="en-US" dirty="0"/>
              <a:t>    An entity can be place, person, object, event or a concept, which stores data in the database. </a:t>
            </a:r>
          </a:p>
          <a:p>
            <a:pPr>
              <a:buNone/>
            </a:pPr>
            <a:r>
              <a:rPr lang="en-US" dirty="0"/>
              <a:t>    The characteristics of entities are must have an attribute, and a unique key. Every entity is made up of some 'attributes' which represent that entity.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Examples of entities</a:t>
            </a:r>
            <a:endParaRPr lang="en-US" dirty="0"/>
          </a:p>
        </p:txBody>
      </p:sp>
      <p:sp>
        <p:nvSpPr>
          <p:cNvPr id="3" name="Content Placeholder 2"/>
          <p:cNvSpPr>
            <a:spLocks noGrp="1"/>
          </p:cNvSpPr>
          <p:nvPr>
            <p:ph sz="quarter" idx="1"/>
          </p:nvPr>
        </p:nvSpPr>
        <p:spPr/>
        <p:txBody>
          <a:bodyPr/>
          <a:lstStyle/>
          <a:p>
            <a:r>
              <a:rPr lang="en-US" b="1" dirty="0"/>
              <a:t>Person:</a:t>
            </a:r>
            <a:r>
              <a:rPr lang="en-US" dirty="0"/>
              <a:t> Employee, Student, Patient</a:t>
            </a:r>
          </a:p>
          <a:p>
            <a:r>
              <a:rPr lang="en-US" b="1" dirty="0"/>
              <a:t>Place:</a:t>
            </a:r>
            <a:r>
              <a:rPr lang="en-US" dirty="0"/>
              <a:t> Store, Building</a:t>
            </a:r>
          </a:p>
          <a:p>
            <a:r>
              <a:rPr lang="en-US" b="1" dirty="0"/>
              <a:t>Object:</a:t>
            </a:r>
            <a:r>
              <a:rPr lang="en-US" dirty="0"/>
              <a:t> Machine, product, and Car</a:t>
            </a:r>
          </a:p>
          <a:p>
            <a:r>
              <a:rPr lang="en-US" b="1" dirty="0"/>
              <a:t>Event:</a:t>
            </a:r>
            <a:r>
              <a:rPr lang="en-US" dirty="0"/>
              <a:t> Sale, Registration, Renewal</a:t>
            </a:r>
          </a:p>
          <a:p>
            <a:r>
              <a:rPr lang="en-US" b="1" dirty="0"/>
              <a:t>Concept:</a:t>
            </a:r>
            <a:r>
              <a:rPr lang="en-US" dirty="0"/>
              <a:t> Account, Course</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Notation of an Entity</a:t>
            </a:r>
          </a:p>
        </p:txBody>
      </p:sp>
      <p:sp>
        <p:nvSpPr>
          <p:cNvPr id="3" name="Content Placeholder 2"/>
          <p:cNvSpPr>
            <a:spLocks noGrp="1"/>
          </p:cNvSpPr>
          <p:nvPr>
            <p:ph sz="quarter" idx="1"/>
          </p:nvPr>
        </p:nvSpPr>
        <p:spPr>
          <a:xfrm>
            <a:off x="533400" y="1447800"/>
            <a:ext cx="8229600" cy="4525963"/>
          </a:xfrm>
        </p:spPr>
        <p:txBody>
          <a:bodyPr>
            <a:normAutofit/>
          </a:bodyPr>
          <a:lstStyle/>
          <a:p>
            <a:pPr>
              <a:buNone/>
            </a:pPr>
            <a:r>
              <a:rPr lang="en-US" b="1" dirty="0"/>
              <a:t>Entity set:</a:t>
            </a:r>
          </a:p>
          <a:p>
            <a:pPr>
              <a:buNone/>
            </a:pPr>
            <a:endParaRPr lang="en-US" dirty="0"/>
          </a:p>
          <a:p>
            <a:pPr>
              <a:buNone/>
            </a:pPr>
            <a:r>
              <a:rPr lang="en-US" dirty="0"/>
              <a:t>Student</a:t>
            </a:r>
          </a:p>
          <a:p>
            <a:pPr>
              <a:buNone/>
            </a:pPr>
            <a:endParaRPr lang="en-US" dirty="0"/>
          </a:p>
          <a:p>
            <a:pPr>
              <a:buNone/>
            </a:pPr>
            <a:r>
              <a:rPr lang="en-US" dirty="0"/>
              <a:t>     An entity set is a group of similar kind of entities. It may contain entities with attribute sharing similar values. Entities are represented by their properties, which also called attributes. </a:t>
            </a:r>
          </a:p>
          <a:p>
            <a:pPr>
              <a:buNone/>
            </a:pPr>
            <a:endParaRPr lang="en-US" dirty="0"/>
          </a:p>
          <a:p>
            <a:pPr>
              <a:buNone/>
            </a:pPr>
            <a:r>
              <a:rPr lang="en-US" dirty="0"/>
              <a:t>     All attributes have their separate values. For example, a student entity may have a name, age, class, as attributes.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100518_0621_ERDiagramTu3.png"/>
          <p:cNvPicPr>
            <a:picLocks noGrp="1" noChangeAspect="1"/>
          </p:cNvPicPr>
          <p:nvPr>
            <p:ph sz="quarter" idx="1"/>
          </p:nvPr>
        </p:nvPicPr>
        <p:blipFill>
          <a:blip r:embed="rId2"/>
          <a:stretch>
            <a:fillRect/>
          </a:stretch>
        </p:blipFill>
        <p:spPr>
          <a:xfrm>
            <a:off x="1504950" y="2938462"/>
            <a:ext cx="6591300" cy="1590675"/>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of Entities</a:t>
            </a:r>
            <a:endParaRPr lang="en-US" dirty="0"/>
          </a:p>
        </p:txBody>
      </p:sp>
      <p:sp>
        <p:nvSpPr>
          <p:cNvPr id="3" name="Content Placeholder 2"/>
          <p:cNvSpPr>
            <a:spLocks noGrp="1"/>
          </p:cNvSpPr>
          <p:nvPr>
            <p:ph sz="quarter" idx="1"/>
          </p:nvPr>
        </p:nvSpPr>
        <p:spPr/>
        <p:txBody>
          <a:bodyPr>
            <a:normAutofit/>
          </a:bodyPr>
          <a:lstStyle/>
          <a:p>
            <a:pPr>
              <a:buNone/>
            </a:pPr>
            <a:r>
              <a:rPr lang="en-US" dirty="0"/>
              <a:t>    A university may have some departments. All these departments employ various lecturers and offer several programs.</a:t>
            </a:r>
          </a:p>
          <a:p>
            <a:pPr>
              <a:buNone/>
            </a:pPr>
            <a:endParaRPr lang="en-US" dirty="0"/>
          </a:p>
          <a:p>
            <a:pPr>
              <a:buNone/>
            </a:pPr>
            <a:r>
              <a:rPr lang="en-US" dirty="0"/>
              <a:t>    Some courses make up each program. Students register in a particular program and enroll in various courses. A lecturer from the specific department takes each course, and each lecturer teaches a various group of students.</a:t>
            </a:r>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Relationship</a:t>
            </a:r>
            <a:endParaRPr lang="en-US" dirty="0"/>
          </a:p>
        </p:txBody>
      </p:sp>
      <p:sp>
        <p:nvSpPr>
          <p:cNvPr id="3" name="Content Placeholder 2"/>
          <p:cNvSpPr>
            <a:spLocks noGrp="1"/>
          </p:cNvSpPr>
          <p:nvPr>
            <p:ph sz="quarter" idx="1"/>
          </p:nvPr>
        </p:nvSpPr>
        <p:spPr/>
        <p:txBody>
          <a:bodyPr/>
          <a:lstStyle/>
          <a:p>
            <a:pPr>
              <a:buNone/>
            </a:pPr>
            <a:r>
              <a:rPr lang="en-US" dirty="0"/>
              <a:t>   Relationship is nothing but an association among two or more entities. E.g., Tom works in the Chemistry department.</a:t>
            </a:r>
          </a:p>
          <a:p>
            <a:pPr>
              <a:buNone/>
            </a:pPr>
            <a:endParaRPr lang="en-US" dirty="0"/>
          </a:p>
          <a:p>
            <a:pPr>
              <a:buNone/>
            </a:pPr>
            <a:endParaRPr lang="en-US" dirty="0"/>
          </a:p>
        </p:txBody>
      </p:sp>
      <p:pic>
        <p:nvPicPr>
          <p:cNvPr id="4" name="Picture 3" descr="100518_0621_ERDiagramTu4.png"/>
          <p:cNvPicPr>
            <a:picLocks noChangeAspect="1"/>
          </p:cNvPicPr>
          <p:nvPr/>
        </p:nvPicPr>
        <p:blipFill>
          <a:blip r:embed="rId2"/>
          <a:stretch>
            <a:fillRect/>
          </a:stretch>
        </p:blipFill>
        <p:spPr>
          <a:xfrm>
            <a:off x="1066800" y="3276600"/>
            <a:ext cx="6838950" cy="1428750"/>
          </a:xfrm>
          <a:prstGeom prst="rect">
            <a:avLst/>
          </a:prstGeom>
        </p:spPr>
      </p:pic>
      <p:sp>
        <p:nvSpPr>
          <p:cNvPr id="5" name="Rectangle 4"/>
          <p:cNvSpPr/>
          <p:nvPr/>
        </p:nvSpPr>
        <p:spPr>
          <a:xfrm>
            <a:off x="2209800" y="5257800"/>
            <a:ext cx="4572000" cy="923330"/>
          </a:xfrm>
          <a:prstGeom prst="rect">
            <a:avLst/>
          </a:prstGeom>
        </p:spPr>
        <p:txBody>
          <a:bodyPr>
            <a:spAutoFit/>
          </a:bodyPr>
          <a:lstStyle/>
          <a:p>
            <a:r>
              <a:rPr lang="en-US" dirty="0"/>
              <a:t>Entities take part in relationships. We can often identify relationships with verbs or verb phrases.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 example</a:t>
            </a:r>
            <a:endParaRPr lang="en-US" dirty="0"/>
          </a:p>
        </p:txBody>
      </p:sp>
      <p:sp>
        <p:nvSpPr>
          <p:cNvPr id="3" name="Content Placeholder 2"/>
          <p:cNvSpPr>
            <a:spLocks noGrp="1"/>
          </p:cNvSpPr>
          <p:nvPr>
            <p:ph sz="quarter" idx="1"/>
          </p:nvPr>
        </p:nvSpPr>
        <p:spPr/>
        <p:txBody>
          <a:bodyPr/>
          <a:lstStyle/>
          <a:p>
            <a:r>
              <a:rPr lang="en-US" dirty="0"/>
              <a:t>You are attending this lecture</a:t>
            </a:r>
          </a:p>
          <a:p>
            <a:r>
              <a:rPr lang="en-US" dirty="0"/>
              <a:t>I am giving the lecture</a:t>
            </a:r>
          </a:p>
          <a:p>
            <a:r>
              <a:rPr lang="en-US" dirty="0"/>
              <a:t>Just </a:t>
            </a:r>
            <a:r>
              <a:rPr lang="en-US" dirty="0" err="1"/>
              <a:t>loke</a:t>
            </a:r>
            <a:r>
              <a:rPr lang="en-US" dirty="0"/>
              <a:t> entities, we can classify relationships according to relationship-types:</a:t>
            </a:r>
          </a:p>
          <a:p>
            <a:r>
              <a:rPr lang="en-US" dirty="0"/>
              <a:t>A student attends a lecture</a:t>
            </a:r>
          </a:p>
          <a:p>
            <a:r>
              <a:rPr lang="en-US" dirty="0"/>
              <a:t>A lecturer is giving a lecture.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the ER Model?</a:t>
            </a:r>
            <a:endParaRPr lang="en-US" dirty="0"/>
          </a:p>
        </p:txBody>
      </p:sp>
      <p:sp>
        <p:nvSpPr>
          <p:cNvPr id="3" name="Content Placeholder 2"/>
          <p:cNvSpPr>
            <a:spLocks noGrp="1"/>
          </p:cNvSpPr>
          <p:nvPr>
            <p:ph sz="quarter" idx="1"/>
          </p:nvPr>
        </p:nvSpPr>
        <p:spPr/>
        <p:txBody>
          <a:bodyPr/>
          <a:lstStyle/>
          <a:p>
            <a:pPr>
              <a:buNone/>
            </a:pPr>
            <a:r>
              <a:rPr lang="en-US" dirty="0"/>
              <a:t>   The ER or (Entity Relational Model) is a high-level conceptual data model diagram. </a:t>
            </a:r>
          </a:p>
          <a:p>
            <a:pPr>
              <a:buNone/>
            </a:pPr>
            <a:endParaRPr lang="en-US" dirty="0"/>
          </a:p>
          <a:p>
            <a:pPr>
              <a:buNone/>
            </a:pPr>
            <a:r>
              <a:rPr lang="en-US" dirty="0"/>
              <a:t>   Entity-Relation model is based on the notion of real-world entities and the relationship between them.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Weak Entities</a:t>
            </a:r>
            <a:endParaRPr lang="en-US" dirty="0"/>
          </a:p>
        </p:txBody>
      </p:sp>
      <p:sp>
        <p:nvSpPr>
          <p:cNvPr id="3" name="Content Placeholder 2"/>
          <p:cNvSpPr>
            <a:spLocks noGrp="1"/>
          </p:cNvSpPr>
          <p:nvPr>
            <p:ph sz="quarter" idx="1"/>
          </p:nvPr>
        </p:nvSpPr>
        <p:spPr/>
        <p:txBody>
          <a:bodyPr/>
          <a:lstStyle/>
          <a:p>
            <a:pPr>
              <a:buNone/>
            </a:pPr>
            <a:r>
              <a:rPr lang="en-US" dirty="0"/>
              <a:t>   A weak entity is a type of entity which doesn't have its key attribute. It can be identified uniquely by considering the primary key of another entity. For that, weak entity sets need to have participation.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00518_0621_ERDiagramTu5.png"/>
          <p:cNvPicPr>
            <a:picLocks noGrp="1" noChangeAspect="1"/>
          </p:cNvPicPr>
          <p:nvPr>
            <p:ph sz="quarter" idx="1"/>
          </p:nvPr>
        </p:nvPicPr>
        <p:blipFill>
          <a:blip r:embed="rId2"/>
          <a:stretch>
            <a:fillRect/>
          </a:stretch>
        </p:blipFill>
        <p:spPr>
          <a:xfrm>
            <a:off x="381000" y="1524000"/>
            <a:ext cx="8229600" cy="2877991"/>
          </a:xfrm>
        </p:spPr>
      </p:pic>
      <p:sp>
        <p:nvSpPr>
          <p:cNvPr id="5" name="Rectangle 4"/>
          <p:cNvSpPr/>
          <p:nvPr/>
        </p:nvSpPr>
        <p:spPr>
          <a:xfrm>
            <a:off x="2209800" y="4572000"/>
            <a:ext cx="4572000" cy="646331"/>
          </a:xfrm>
          <a:prstGeom prst="rect">
            <a:avLst/>
          </a:prstGeom>
        </p:spPr>
        <p:txBody>
          <a:bodyPr>
            <a:spAutoFit/>
          </a:bodyPr>
          <a:lstStyle/>
          <a:p>
            <a:r>
              <a:rPr lang="en-US" dirty="0"/>
              <a:t>In above example, "Trans No" is a discriminator within a group of transactions in an ATM.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Attributes</a:t>
            </a:r>
            <a:endParaRPr lang="en-US" dirty="0"/>
          </a:p>
        </p:txBody>
      </p:sp>
      <p:sp>
        <p:nvSpPr>
          <p:cNvPr id="3" name="Content Placeholder 2"/>
          <p:cNvSpPr>
            <a:spLocks noGrp="1"/>
          </p:cNvSpPr>
          <p:nvPr>
            <p:ph sz="quarter" idx="1"/>
          </p:nvPr>
        </p:nvSpPr>
        <p:spPr/>
        <p:txBody>
          <a:bodyPr/>
          <a:lstStyle/>
          <a:p>
            <a:r>
              <a:rPr lang="en-US" dirty="0"/>
              <a:t>It is a single-valued property of either an entity-type or a relationship-type.</a:t>
            </a:r>
          </a:p>
          <a:p>
            <a:r>
              <a:rPr lang="en-US" dirty="0"/>
              <a:t>For example, a lecture might have attributes: time, date, duration, place, etc.</a:t>
            </a:r>
          </a:p>
          <a:p>
            <a:r>
              <a:rPr lang="en-US" dirty="0"/>
              <a:t>An attribute is represented by an Ellipse</a:t>
            </a:r>
          </a:p>
          <a:p>
            <a:pPr>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100518_0621_ERDiagramTu6.png"/>
          <p:cNvPicPr>
            <a:picLocks noGrp="1" noChangeAspect="1"/>
          </p:cNvPicPr>
          <p:nvPr>
            <p:ph sz="quarter" idx="1"/>
          </p:nvPr>
        </p:nvPicPr>
        <p:blipFill>
          <a:blip r:embed="rId2"/>
          <a:stretch>
            <a:fillRect/>
          </a:stretch>
        </p:blipFill>
        <p:spPr>
          <a:xfrm>
            <a:off x="2995612" y="2281237"/>
            <a:ext cx="3609975" cy="2905125"/>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Cardinality</a:t>
            </a:r>
            <a:br>
              <a:rPr lang="en-US" b="1" dirty="0"/>
            </a:br>
            <a:endParaRPr lang="en-US" dirty="0"/>
          </a:p>
        </p:txBody>
      </p:sp>
      <p:sp>
        <p:nvSpPr>
          <p:cNvPr id="3" name="Content Placeholder 2"/>
          <p:cNvSpPr>
            <a:spLocks noGrp="1"/>
          </p:cNvSpPr>
          <p:nvPr>
            <p:ph sz="quarter" idx="1"/>
          </p:nvPr>
        </p:nvSpPr>
        <p:spPr/>
        <p:txBody>
          <a:bodyPr>
            <a:normAutofit/>
          </a:bodyPr>
          <a:lstStyle/>
          <a:p>
            <a:pPr>
              <a:buNone/>
            </a:pPr>
            <a:r>
              <a:rPr lang="en-US" dirty="0"/>
              <a:t>    Defines the numerical attributes of the relationship between two entities or entity sets.</a:t>
            </a:r>
          </a:p>
          <a:p>
            <a:pPr>
              <a:buNone/>
            </a:pPr>
            <a:endParaRPr lang="en-US" dirty="0"/>
          </a:p>
          <a:p>
            <a:pPr>
              <a:buNone/>
            </a:pPr>
            <a:r>
              <a:rPr lang="en-US" dirty="0"/>
              <a:t>    Different types of cardinal relationships are:</a:t>
            </a:r>
          </a:p>
          <a:p>
            <a:pPr>
              <a:buNone/>
            </a:pPr>
            <a:endParaRPr lang="en-US" dirty="0"/>
          </a:p>
          <a:p>
            <a:r>
              <a:rPr lang="en-US" dirty="0"/>
              <a:t>One-to-One Relationships</a:t>
            </a:r>
          </a:p>
          <a:p>
            <a:r>
              <a:rPr lang="en-US" dirty="0"/>
              <a:t>One-to-Many Relationships</a:t>
            </a:r>
          </a:p>
          <a:p>
            <a:r>
              <a:rPr lang="en-US" dirty="0"/>
              <a:t>May to One Relationships</a:t>
            </a:r>
          </a:p>
          <a:p>
            <a:r>
              <a:rPr lang="en-US" dirty="0"/>
              <a:t>Many-to-Many Relationships</a:t>
            </a:r>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100518_0621_ERDiagramTu7.png"/>
          <p:cNvPicPr>
            <a:picLocks noGrp="1" noChangeAspect="1"/>
          </p:cNvPicPr>
          <p:nvPr>
            <p:ph sz="quarter" idx="1"/>
          </p:nvPr>
        </p:nvPicPr>
        <p:blipFill>
          <a:blip r:embed="rId2"/>
          <a:stretch>
            <a:fillRect/>
          </a:stretch>
        </p:blipFill>
        <p:spPr>
          <a:xfrm>
            <a:off x="1933575" y="1962150"/>
            <a:ext cx="5734050" cy="3543300"/>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838200"/>
            <a:ext cx="8229600" cy="4525963"/>
          </a:xfrm>
        </p:spPr>
        <p:txBody>
          <a:bodyPr/>
          <a:lstStyle/>
          <a:p>
            <a:pPr>
              <a:buNone/>
            </a:pPr>
            <a:r>
              <a:rPr lang="en-US" b="1" dirty="0"/>
              <a:t>1.One-to-one:</a:t>
            </a:r>
            <a:endParaRPr lang="en-US" dirty="0"/>
          </a:p>
          <a:p>
            <a:r>
              <a:rPr lang="en-US" dirty="0"/>
              <a:t>One entity from entity set X can be associated with at most one entity of entity set Y and vice versa.</a:t>
            </a:r>
          </a:p>
          <a:p>
            <a:r>
              <a:rPr lang="en-US" dirty="0"/>
              <a:t>Example: One student can register for numerous courses. However, all those courses have a single line back to that one student.</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100518_0621_ERDiagramTu8.png"/>
          <p:cNvPicPr>
            <a:picLocks noGrp="1" noChangeAspect="1"/>
          </p:cNvPicPr>
          <p:nvPr>
            <p:ph sz="quarter" idx="1"/>
          </p:nvPr>
        </p:nvPicPr>
        <p:blipFill>
          <a:blip r:embed="rId2"/>
          <a:stretch>
            <a:fillRect/>
          </a:stretch>
        </p:blipFill>
        <p:spPr>
          <a:xfrm>
            <a:off x="838200" y="2133600"/>
            <a:ext cx="7507135" cy="2273900"/>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2.One-to-many</a:t>
            </a:r>
            <a:endParaRPr lang="en-US" dirty="0"/>
          </a:p>
        </p:txBody>
      </p:sp>
      <p:sp>
        <p:nvSpPr>
          <p:cNvPr id="3" name="Content Placeholder 2"/>
          <p:cNvSpPr>
            <a:spLocks noGrp="1"/>
          </p:cNvSpPr>
          <p:nvPr>
            <p:ph sz="quarter" idx="1"/>
          </p:nvPr>
        </p:nvSpPr>
        <p:spPr>
          <a:xfrm>
            <a:off x="533400" y="1219200"/>
            <a:ext cx="8229600" cy="4525963"/>
          </a:xfrm>
        </p:spPr>
        <p:txBody>
          <a:bodyPr/>
          <a:lstStyle/>
          <a:p>
            <a:r>
              <a:rPr lang="en-US" dirty="0"/>
              <a:t>One entity from entity set X can be associated with multiple entities of entity set Y, but an entity from entity set Y can be associated with at least one entity.</a:t>
            </a:r>
          </a:p>
          <a:p>
            <a:r>
              <a:rPr lang="en-US" dirty="0"/>
              <a:t>For example, one class is consisting of multiple students.</a:t>
            </a:r>
          </a:p>
          <a:p>
            <a:pPr>
              <a:buNone/>
            </a:pPr>
            <a:endParaRPr lang="en-US" dirty="0"/>
          </a:p>
        </p:txBody>
      </p:sp>
      <p:pic>
        <p:nvPicPr>
          <p:cNvPr id="4" name="Picture 3" descr="100518_0621_ERDiagramTu9.png"/>
          <p:cNvPicPr>
            <a:picLocks noChangeAspect="1"/>
          </p:cNvPicPr>
          <p:nvPr/>
        </p:nvPicPr>
        <p:blipFill>
          <a:blip r:embed="rId2"/>
          <a:stretch>
            <a:fillRect/>
          </a:stretch>
        </p:blipFill>
        <p:spPr>
          <a:xfrm>
            <a:off x="1143000" y="4648200"/>
            <a:ext cx="6772275" cy="192405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Many to One</a:t>
            </a:r>
            <a:endParaRPr lang="en-US" dirty="0"/>
          </a:p>
        </p:txBody>
      </p:sp>
      <p:sp>
        <p:nvSpPr>
          <p:cNvPr id="3" name="Content Placeholder 2"/>
          <p:cNvSpPr>
            <a:spLocks noGrp="1"/>
          </p:cNvSpPr>
          <p:nvPr>
            <p:ph sz="quarter" idx="1"/>
          </p:nvPr>
        </p:nvSpPr>
        <p:spPr/>
        <p:txBody>
          <a:bodyPr/>
          <a:lstStyle/>
          <a:p>
            <a:pPr>
              <a:buNone/>
            </a:pPr>
            <a:r>
              <a:rPr lang="en-US" dirty="0"/>
              <a:t>   More than one entity from entity set X can be associated with at most one entity of entity set Y. However, an entity from entity set Y may or may not be associated with more than one entity from entity set X.</a:t>
            </a:r>
          </a:p>
          <a:p>
            <a:pPr>
              <a:buNone/>
            </a:pPr>
            <a:endParaRPr lang="en-US" dirty="0"/>
          </a:p>
          <a:p>
            <a:pPr>
              <a:buNone/>
            </a:pPr>
            <a:endParaRPr lang="en-US" dirty="0"/>
          </a:p>
        </p:txBody>
      </p:sp>
      <p:pic>
        <p:nvPicPr>
          <p:cNvPr id="4" name="Picture 3" descr="100518_0621_ERDiagramTu10.png"/>
          <p:cNvPicPr>
            <a:picLocks noChangeAspect="1"/>
          </p:cNvPicPr>
          <p:nvPr/>
        </p:nvPicPr>
        <p:blipFill>
          <a:blip r:embed="rId2"/>
          <a:stretch>
            <a:fillRect/>
          </a:stretch>
        </p:blipFill>
        <p:spPr>
          <a:xfrm>
            <a:off x="1219200" y="4419600"/>
            <a:ext cx="6591300" cy="15906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buNone/>
            </a:pPr>
            <a:r>
              <a:rPr lang="en-US" dirty="0"/>
              <a:t>   ER modeling helps you to analyze data requirements systematically to produce a well-designed database. </a:t>
            </a:r>
          </a:p>
          <a:p>
            <a:pPr>
              <a:buNone/>
            </a:pPr>
            <a:endParaRPr lang="en-US" dirty="0"/>
          </a:p>
          <a:p>
            <a:pPr>
              <a:buNone/>
            </a:pPr>
            <a:r>
              <a:rPr lang="en-US" dirty="0"/>
              <a:t>    So, it is considered a best practice to complete ER modeling before implementing your database.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 Many to Many:</a:t>
            </a:r>
            <a:endParaRPr lang="en-US" dirty="0"/>
          </a:p>
        </p:txBody>
      </p:sp>
      <p:sp>
        <p:nvSpPr>
          <p:cNvPr id="3" name="Content Placeholder 2"/>
          <p:cNvSpPr>
            <a:spLocks noGrp="1"/>
          </p:cNvSpPr>
          <p:nvPr>
            <p:ph sz="quarter" idx="1"/>
          </p:nvPr>
        </p:nvSpPr>
        <p:spPr>
          <a:xfrm>
            <a:off x="457200" y="1600201"/>
            <a:ext cx="8229600" cy="3276600"/>
          </a:xfrm>
        </p:spPr>
        <p:txBody>
          <a:bodyPr/>
          <a:lstStyle/>
          <a:p>
            <a:pPr>
              <a:buNone/>
            </a:pPr>
            <a:r>
              <a:rPr lang="en-US" dirty="0"/>
              <a:t>    One entity from X can be associated with more than one entity from Y and vice versa.</a:t>
            </a:r>
          </a:p>
          <a:p>
            <a:pPr>
              <a:buNone/>
            </a:pPr>
            <a:r>
              <a:rPr lang="en-US" dirty="0"/>
              <a:t>    For example, Students as a group are associated with multiple faculty members, and faculty members can be associated with multiple students.</a:t>
            </a:r>
          </a:p>
          <a:p>
            <a:pPr>
              <a:buNone/>
            </a:pPr>
            <a:endParaRPr lang="en-US" dirty="0"/>
          </a:p>
        </p:txBody>
      </p:sp>
      <p:pic>
        <p:nvPicPr>
          <p:cNvPr id="4" name="Picture 3" descr="100518_0621_ERDiagramTu11.png"/>
          <p:cNvPicPr>
            <a:picLocks noChangeAspect="1"/>
          </p:cNvPicPr>
          <p:nvPr/>
        </p:nvPicPr>
        <p:blipFill>
          <a:blip r:embed="rId2"/>
          <a:stretch>
            <a:fillRect/>
          </a:stretch>
        </p:blipFill>
        <p:spPr>
          <a:xfrm>
            <a:off x="762000" y="4800600"/>
            <a:ext cx="7362825" cy="15240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ER- Diagram Notations</a:t>
            </a:r>
            <a:endParaRPr lang="en-US" dirty="0"/>
          </a:p>
        </p:txBody>
      </p:sp>
      <p:sp>
        <p:nvSpPr>
          <p:cNvPr id="3" name="Content Placeholder 2"/>
          <p:cNvSpPr>
            <a:spLocks noGrp="1"/>
          </p:cNvSpPr>
          <p:nvPr>
            <p:ph sz="quarter" idx="1"/>
          </p:nvPr>
        </p:nvSpPr>
        <p:spPr>
          <a:xfrm>
            <a:off x="457200" y="1600201"/>
            <a:ext cx="8229600" cy="4191000"/>
          </a:xfrm>
        </p:spPr>
        <p:txBody>
          <a:bodyPr>
            <a:normAutofit/>
          </a:bodyPr>
          <a:lstStyle/>
          <a:p>
            <a:r>
              <a:rPr lang="en-US" b="1" dirty="0"/>
              <a:t>Rectangles: </a:t>
            </a:r>
            <a:r>
              <a:rPr lang="en-US" dirty="0"/>
              <a:t>This symbol represent entity types</a:t>
            </a:r>
          </a:p>
          <a:p>
            <a:r>
              <a:rPr lang="en-US" b="1" dirty="0"/>
              <a:t>Ellipses : </a:t>
            </a:r>
            <a:r>
              <a:rPr lang="en-US" dirty="0"/>
              <a:t>Symbol</a:t>
            </a:r>
            <a:r>
              <a:rPr lang="en-US" b="1" dirty="0"/>
              <a:t> </a:t>
            </a:r>
            <a:r>
              <a:rPr lang="en-US" dirty="0"/>
              <a:t>represent attributes</a:t>
            </a:r>
          </a:p>
          <a:p>
            <a:r>
              <a:rPr lang="en-US" b="1" dirty="0"/>
              <a:t>Diamonds: </a:t>
            </a:r>
            <a:r>
              <a:rPr lang="en-US" dirty="0"/>
              <a:t>This symbol</a:t>
            </a:r>
            <a:r>
              <a:rPr lang="en-US" b="1" dirty="0"/>
              <a:t> </a:t>
            </a:r>
            <a:r>
              <a:rPr lang="en-US" dirty="0"/>
              <a:t>represents relationship types</a:t>
            </a:r>
          </a:p>
          <a:p>
            <a:r>
              <a:rPr lang="en-US" b="1" dirty="0"/>
              <a:t>Lines: </a:t>
            </a:r>
            <a:r>
              <a:rPr lang="en-US" dirty="0"/>
              <a:t>It links attributes to entity types and entity types with other relationship types</a:t>
            </a:r>
          </a:p>
          <a:p>
            <a:r>
              <a:rPr lang="en-US" b="1" dirty="0"/>
              <a:t>Primary key: </a:t>
            </a:r>
            <a:r>
              <a:rPr lang="en-US" dirty="0"/>
              <a:t>attributes are underlined</a:t>
            </a:r>
          </a:p>
          <a:p>
            <a:r>
              <a:rPr lang="en-US" b="1" dirty="0"/>
              <a:t>Double Ellipses: </a:t>
            </a:r>
            <a:r>
              <a:rPr lang="en-US" dirty="0"/>
              <a:t>Represent multi-valued attributes</a:t>
            </a:r>
          </a:p>
          <a:p>
            <a:pPr>
              <a:buNone/>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00518_0621_ERDiagramTu12.png"/>
          <p:cNvPicPr>
            <a:picLocks noGrp="1" noChangeAspect="1"/>
          </p:cNvPicPr>
          <p:nvPr>
            <p:ph sz="quarter" idx="1"/>
          </p:nvPr>
        </p:nvPicPr>
        <p:blipFill>
          <a:blip r:embed="rId2"/>
          <a:stretch>
            <a:fillRect/>
          </a:stretch>
        </p:blipFill>
        <p:spPr>
          <a:xfrm>
            <a:off x="457200" y="1295400"/>
            <a:ext cx="7999259" cy="3886200"/>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a:bodyPr>
          <a:lstStyle/>
          <a:p>
            <a:r>
              <a:rPr lang="en-US" b="1" dirty="0"/>
              <a:t>Steps to Create an ERD</a:t>
            </a:r>
            <a:endParaRPr lang="en-US" dirty="0"/>
          </a:p>
        </p:txBody>
      </p:sp>
      <p:pic>
        <p:nvPicPr>
          <p:cNvPr id="4" name="Content Placeholder 3" descr="100518_0621_ERDiagramTu13.png"/>
          <p:cNvPicPr>
            <a:picLocks noGrp="1" noChangeAspect="1"/>
          </p:cNvPicPr>
          <p:nvPr>
            <p:ph sz="quarter" idx="1"/>
          </p:nvPr>
        </p:nvPicPr>
        <p:blipFill>
          <a:blip r:embed="rId2"/>
          <a:stretch>
            <a:fillRect/>
          </a:stretch>
        </p:blipFill>
        <p:spPr>
          <a:xfrm>
            <a:off x="1752600" y="2438400"/>
            <a:ext cx="6324600" cy="1905000"/>
          </a:xfr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Let's </a:t>
            </a:r>
            <a:r>
              <a:rPr lang="en-US" dirty="0"/>
              <a:t>study them with an example:</a:t>
            </a:r>
          </a:p>
        </p:txBody>
      </p:sp>
      <p:sp>
        <p:nvSpPr>
          <p:cNvPr id="3" name="Content Placeholder 2"/>
          <p:cNvSpPr>
            <a:spLocks noGrp="1"/>
          </p:cNvSpPr>
          <p:nvPr>
            <p:ph sz="quarter" idx="1"/>
          </p:nvPr>
        </p:nvSpPr>
        <p:spPr/>
        <p:txBody>
          <a:bodyPr/>
          <a:lstStyle/>
          <a:p>
            <a:pPr>
              <a:buNone/>
            </a:pPr>
            <a:r>
              <a:rPr lang="en-US" dirty="0"/>
              <a:t>   In a university, a Student enrolls in Courses. A student must be assigned to at least one or more Courses. Each course is taught by a single Professor. To maintain instruction quality, a Professor can deliver only one course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Step 1) Entity Identification</a:t>
            </a:r>
            <a:endParaRPr lang="en-US" dirty="0"/>
          </a:p>
        </p:txBody>
      </p:sp>
      <p:sp>
        <p:nvSpPr>
          <p:cNvPr id="3" name="Content Placeholder 2"/>
          <p:cNvSpPr>
            <a:spLocks noGrp="1"/>
          </p:cNvSpPr>
          <p:nvPr>
            <p:ph sz="quarter" idx="1"/>
          </p:nvPr>
        </p:nvSpPr>
        <p:spPr>
          <a:xfrm>
            <a:off x="457200" y="1752600"/>
            <a:ext cx="8229600" cy="4373563"/>
          </a:xfrm>
        </p:spPr>
        <p:txBody>
          <a:bodyPr/>
          <a:lstStyle/>
          <a:p>
            <a:pPr>
              <a:buNone/>
            </a:pPr>
            <a:r>
              <a:rPr lang="en-US" dirty="0"/>
              <a:t>We have three entities</a:t>
            </a:r>
          </a:p>
          <a:p>
            <a:pPr>
              <a:buNone/>
            </a:pPr>
            <a:endParaRPr lang="en-US" dirty="0"/>
          </a:p>
          <a:p>
            <a:r>
              <a:rPr lang="en-US" dirty="0"/>
              <a:t>Student</a:t>
            </a:r>
          </a:p>
          <a:p>
            <a:r>
              <a:rPr lang="en-US" dirty="0"/>
              <a:t>Course</a:t>
            </a:r>
          </a:p>
          <a:p>
            <a:r>
              <a:rPr lang="en-US" dirty="0"/>
              <a:t>Professor</a:t>
            </a:r>
          </a:p>
          <a:p>
            <a:pPr>
              <a:buNone/>
            </a:pPr>
            <a:endParaRPr lang="en-US" dirty="0"/>
          </a:p>
        </p:txBody>
      </p:sp>
      <p:pic>
        <p:nvPicPr>
          <p:cNvPr id="4" name="Picture 3" descr="100518_0621_ERDiagramTu14.png"/>
          <p:cNvPicPr>
            <a:picLocks noChangeAspect="1"/>
          </p:cNvPicPr>
          <p:nvPr/>
        </p:nvPicPr>
        <p:blipFill>
          <a:blip r:embed="rId2"/>
          <a:stretch>
            <a:fillRect/>
          </a:stretch>
        </p:blipFill>
        <p:spPr>
          <a:xfrm>
            <a:off x="1905000" y="4572000"/>
            <a:ext cx="5524500" cy="136207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Step 2) Relationship Identification</a:t>
            </a:r>
            <a:endParaRPr lang="en-US" dirty="0"/>
          </a:p>
        </p:txBody>
      </p:sp>
      <p:sp>
        <p:nvSpPr>
          <p:cNvPr id="3" name="Content Placeholder 2"/>
          <p:cNvSpPr>
            <a:spLocks noGrp="1"/>
          </p:cNvSpPr>
          <p:nvPr>
            <p:ph sz="quarter" idx="1"/>
          </p:nvPr>
        </p:nvSpPr>
        <p:spPr/>
        <p:txBody>
          <a:bodyPr/>
          <a:lstStyle/>
          <a:p>
            <a:pPr>
              <a:buNone/>
            </a:pPr>
            <a:r>
              <a:rPr lang="en-US" dirty="0"/>
              <a:t>We have the following two relationships</a:t>
            </a:r>
          </a:p>
          <a:p>
            <a:r>
              <a:rPr lang="en-US" dirty="0"/>
              <a:t>The student is </a:t>
            </a:r>
            <a:r>
              <a:rPr lang="en-US" b="1" dirty="0"/>
              <a:t>assigned</a:t>
            </a:r>
            <a:r>
              <a:rPr lang="en-US" dirty="0"/>
              <a:t> a course</a:t>
            </a:r>
          </a:p>
          <a:p>
            <a:r>
              <a:rPr lang="en-US" dirty="0"/>
              <a:t>Professor </a:t>
            </a:r>
            <a:r>
              <a:rPr lang="en-US" b="1" dirty="0"/>
              <a:t>delivers</a:t>
            </a:r>
            <a:r>
              <a:rPr lang="en-US" dirty="0"/>
              <a:t> a course</a:t>
            </a:r>
          </a:p>
          <a:p>
            <a:endParaRPr lang="en-US" dirty="0"/>
          </a:p>
        </p:txBody>
      </p:sp>
      <p:pic>
        <p:nvPicPr>
          <p:cNvPr id="4" name="Picture 3" descr="100518_0621_ERDiagramTu15.png"/>
          <p:cNvPicPr>
            <a:picLocks noChangeAspect="1"/>
          </p:cNvPicPr>
          <p:nvPr/>
        </p:nvPicPr>
        <p:blipFill>
          <a:blip r:embed="rId2"/>
          <a:stretch>
            <a:fillRect/>
          </a:stretch>
        </p:blipFill>
        <p:spPr>
          <a:xfrm>
            <a:off x="609600" y="4114800"/>
            <a:ext cx="7972425" cy="150495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Step 3) Cardinality Identification</a:t>
            </a:r>
            <a:endParaRPr lang="en-US" dirty="0"/>
          </a:p>
        </p:txBody>
      </p:sp>
      <p:sp>
        <p:nvSpPr>
          <p:cNvPr id="3" name="Content Placeholder 2"/>
          <p:cNvSpPr>
            <a:spLocks noGrp="1"/>
          </p:cNvSpPr>
          <p:nvPr>
            <p:ph sz="quarter" idx="1"/>
          </p:nvPr>
        </p:nvSpPr>
        <p:spPr/>
        <p:txBody>
          <a:bodyPr/>
          <a:lstStyle/>
          <a:p>
            <a:pPr>
              <a:buNone/>
            </a:pPr>
            <a:r>
              <a:rPr lang="en-US" dirty="0"/>
              <a:t>For them problem statement we know that,</a:t>
            </a:r>
          </a:p>
          <a:p>
            <a:r>
              <a:rPr lang="en-US" dirty="0"/>
              <a:t>A student can be assigned </a:t>
            </a:r>
            <a:r>
              <a:rPr lang="en-US" b="1" dirty="0"/>
              <a:t>multiple</a:t>
            </a:r>
            <a:r>
              <a:rPr lang="en-US" dirty="0"/>
              <a:t> courses</a:t>
            </a:r>
          </a:p>
          <a:p>
            <a:r>
              <a:rPr lang="en-US" dirty="0"/>
              <a:t>A Professor can deliver only </a:t>
            </a:r>
            <a:r>
              <a:rPr lang="en-US" b="1" dirty="0"/>
              <a:t>one</a:t>
            </a:r>
            <a:r>
              <a:rPr lang="en-US" dirty="0"/>
              <a:t> course</a:t>
            </a:r>
          </a:p>
          <a:p>
            <a:pPr>
              <a:buNone/>
            </a:pPr>
            <a:endParaRPr lang="en-US" dirty="0"/>
          </a:p>
          <a:p>
            <a:pPr>
              <a:buNone/>
            </a:pPr>
            <a:endParaRPr lang="en-US" dirty="0"/>
          </a:p>
        </p:txBody>
      </p:sp>
      <p:pic>
        <p:nvPicPr>
          <p:cNvPr id="4" name="Picture 3" descr="100518_0621_ERDiagramTu16.png"/>
          <p:cNvPicPr>
            <a:picLocks noChangeAspect="1"/>
          </p:cNvPicPr>
          <p:nvPr/>
        </p:nvPicPr>
        <p:blipFill>
          <a:blip r:embed="rId2"/>
          <a:stretch>
            <a:fillRect/>
          </a:stretch>
        </p:blipFill>
        <p:spPr>
          <a:xfrm>
            <a:off x="685800" y="4343400"/>
            <a:ext cx="8077200" cy="14478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 Step 4) Identify Attributes</a:t>
            </a:r>
            <a:endParaRPr lang="en-US" dirty="0"/>
          </a:p>
        </p:txBody>
      </p:sp>
      <p:sp>
        <p:nvSpPr>
          <p:cNvPr id="3" name="Content Placeholder 2"/>
          <p:cNvSpPr>
            <a:spLocks noGrp="1"/>
          </p:cNvSpPr>
          <p:nvPr>
            <p:ph sz="quarter" idx="1"/>
          </p:nvPr>
        </p:nvSpPr>
        <p:spPr/>
        <p:txBody>
          <a:bodyPr/>
          <a:lstStyle/>
          <a:p>
            <a:pPr>
              <a:buNone/>
            </a:pPr>
            <a:r>
              <a:rPr lang="en-US" dirty="0"/>
              <a:t>    You need to study the files, forms, reports, data currently maintained by the organization to identify attributes. You can also conduct interviews with various stakeholders to identify entities.</a:t>
            </a:r>
          </a:p>
          <a:p>
            <a:pPr>
              <a:buNone/>
            </a:pPr>
            <a:endParaRPr lang="en-US" dirty="0"/>
          </a:p>
          <a:p>
            <a:pPr>
              <a:buNone/>
            </a:pPr>
            <a:r>
              <a:rPr lang="en-US" dirty="0"/>
              <a:t>    Initially, it's important to identify the attributes without   mapping them to a particular entity.</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14400"/>
            <a:ext cx="8229600" cy="5211763"/>
          </a:xfrm>
        </p:spPr>
        <p:txBody>
          <a:bodyPr>
            <a:normAutofit/>
          </a:bodyPr>
          <a:lstStyle/>
          <a:p>
            <a:pPr>
              <a:buNone/>
            </a:pPr>
            <a:r>
              <a:rPr lang="en-US" dirty="0"/>
              <a:t>    Once, you have a list of Attributes, you need to map them to the identified entities. Ensure an attribute is to be paired with exactly one entity. If you think an attribute should belong to more than one entity, use a modifier to make it unique.</a:t>
            </a:r>
          </a:p>
          <a:p>
            <a:pPr>
              <a:buNone/>
            </a:pPr>
            <a:r>
              <a:rPr lang="en-US" dirty="0"/>
              <a:t>    Once the mapping is done, identify the primary Keys. If a unique key is not readily available, create one.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History of ER models</a:t>
            </a:r>
            <a:endParaRPr lang="en-US" dirty="0"/>
          </a:p>
        </p:txBody>
      </p:sp>
      <p:sp>
        <p:nvSpPr>
          <p:cNvPr id="3" name="Content Placeholder 2"/>
          <p:cNvSpPr>
            <a:spLocks noGrp="1"/>
          </p:cNvSpPr>
          <p:nvPr>
            <p:ph sz="quarter" idx="1"/>
          </p:nvPr>
        </p:nvSpPr>
        <p:spPr/>
        <p:txBody>
          <a:bodyPr>
            <a:normAutofit/>
          </a:bodyPr>
          <a:lstStyle/>
          <a:p>
            <a:pPr>
              <a:buNone/>
            </a:pPr>
            <a:r>
              <a:rPr lang="en-US" dirty="0"/>
              <a:t>   ER diagrams are a visual tool which is helpful to represent the ER model. </a:t>
            </a:r>
          </a:p>
          <a:p>
            <a:pPr>
              <a:buNone/>
            </a:pPr>
            <a:endParaRPr lang="en-US" dirty="0"/>
          </a:p>
          <a:p>
            <a:pPr>
              <a:buNone/>
            </a:pPr>
            <a:endParaRPr lang="en-US" dirty="0"/>
          </a:p>
          <a:p>
            <a:pPr>
              <a:buNone/>
            </a:pPr>
            <a:r>
              <a:rPr lang="en-US" dirty="0"/>
              <a:t>   It was proposed by Peter Chen in 1971 to create a uniform convention which can be used for relational database and network. He aimed to use an ER model as a conceptual modeling approach.</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00518_0621_ERDiagramTu17.png"/>
          <p:cNvPicPr>
            <a:picLocks noGrp="1" noChangeAspect="1"/>
          </p:cNvPicPr>
          <p:nvPr>
            <p:ph sz="quarter" idx="1"/>
          </p:nvPr>
        </p:nvPicPr>
        <p:blipFill>
          <a:blip r:embed="rId2"/>
          <a:stretch>
            <a:fillRect/>
          </a:stretch>
        </p:blipFill>
        <p:spPr>
          <a:xfrm>
            <a:off x="590550" y="1600201"/>
            <a:ext cx="7962900" cy="3658394"/>
          </a:xfr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Step 5) Create the ERD</a:t>
            </a:r>
            <a:endParaRPr lang="en-US" dirty="0"/>
          </a:p>
        </p:txBody>
      </p:sp>
      <p:sp>
        <p:nvSpPr>
          <p:cNvPr id="3" name="Content Placeholder 2"/>
          <p:cNvSpPr>
            <a:spLocks noGrp="1"/>
          </p:cNvSpPr>
          <p:nvPr>
            <p:ph sz="quarter" idx="1"/>
          </p:nvPr>
        </p:nvSpPr>
        <p:spPr/>
        <p:txBody>
          <a:bodyPr/>
          <a:lstStyle/>
          <a:p>
            <a:pPr>
              <a:buNone/>
            </a:pPr>
            <a:r>
              <a:rPr lang="en-US" dirty="0"/>
              <a:t> A more modern representation of ERD Diagram</a:t>
            </a:r>
          </a:p>
          <a:p>
            <a:pPr>
              <a:buNone/>
            </a:pPr>
            <a:endParaRPr lang="en-US" dirty="0"/>
          </a:p>
          <a:p>
            <a:pPr>
              <a:buNone/>
            </a:pPr>
            <a:endParaRPr lang="en-US" dirty="0"/>
          </a:p>
        </p:txBody>
      </p:sp>
      <p:pic>
        <p:nvPicPr>
          <p:cNvPr id="4" name="Picture 3" descr="100518_0621_ERDiagramTu18.png"/>
          <p:cNvPicPr>
            <a:picLocks noChangeAspect="1"/>
          </p:cNvPicPr>
          <p:nvPr/>
        </p:nvPicPr>
        <p:blipFill>
          <a:blip r:embed="rId2"/>
          <a:stretch>
            <a:fillRect/>
          </a:stretch>
        </p:blipFill>
        <p:spPr>
          <a:xfrm>
            <a:off x="533400" y="3124200"/>
            <a:ext cx="8191500" cy="124777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br>
              <a:rPr lang="en-US" b="1" dirty="0"/>
            </a:br>
            <a:br>
              <a:rPr lang="en-US" b="1" dirty="0"/>
            </a:br>
            <a:br>
              <a:rPr lang="en-US" b="1" dirty="0"/>
            </a:br>
            <a:br>
              <a:rPr lang="en-US" b="1" dirty="0"/>
            </a:br>
            <a:br>
              <a:rPr lang="en-US" b="1" dirty="0"/>
            </a:br>
            <a:br>
              <a:rPr lang="en-US" b="1" dirty="0"/>
            </a:br>
            <a:br>
              <a:rPr lang="en-US" dirty="0"/>
            </a:br>
            <a:r>
              <a:rPr lang="en-US" b="1" dirty="0"/>
              <a:t>Best Practices for Developing Effective   ER Diagrams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a:t>Eliminate any redundant entities or relationships</a:t>
            </a:r>
          </a:p>
          <a:p>
            <a:r>
              <a:rPr lang="en-US" dirty="0"/>
              <a:t>You need to make sure that all your entities and relationships are properly labeled</a:t>
            </a:r>
          </a:p>
          <a:p>
            <a:r>
              <a:rPr lang="en-US" dirty="0"/>
              <a:t>There may be various valid approaches to an ER diagram. You need to make sure that the ER diagram supports all the data you need to store</a:t>
            </a:r>
          </a:p>
          <a:p>
            <a:r>
              <a:rPr lang="en-US" dirty="0"/>
              <a:t>You should assure that each entity only appears a single time in the ER diagram</a:t>
            </a:r>
          </a:p>
          <a:p>
            <a:r>
              <a:rPr lang="en-US" dirty="0"/>
              <a:t>Name every relationship, entity, and attribute are represented on your diagram</a:t>
            </a:r>
          </a:p>
          <a:p>
            <a:r>
              <a:rPr lang="en-US" dirty="0"/>
              <a:t>Never connect relationships to each other</a:t>
            </a:r>
          </a:p>
          <a:p>
            <a:r>
              <a:rPr lang="en-US" dirty="0"/>
              <a:t>You should use colors to highlight important portions of the ER diagram</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ER Diagrams?</a:t>
            </a:r>
            <a:endParaRPr lang="en-US" dirty="0"/>
          </a:p>
        </p:txBody>
      </p:sp>
      <p:sp>
        <p:nvSpPr>
          <p:cNvPr id="3" name="Content Placeholder 2"/>
          <p:cNvSpPr>
            <a:spLocks noGrp="1"/>
          </p:cNvSpPr>
          <p:nvPr>
            <p:ph sz="quarter" idx="1"/>
          </p:nvPr>
        </p:nvSpPr>
        <p:spPr/>
        <p:txBody>
          <a:bodyPr>
            <a:normAutofit/>
          </a:bodyPr>
          <a:lstStyle/>
          <a:p>
            <a:pPr>
              <a:buNone/>
            </a:pPr>
            <a:r>
              <a:rPr lang="en-US" dirty="0"/>
              <a:t>    Entity relationship diagram displays the relationships of entity set stored in a database. In other words, we can say that ER diagrams help you to explain the logical structure of databases. </a:t>
            </a:r>
          </a:p>
          <a:p>
            <a:pPr>
              <a:buNone/>
            </a:pPr>
            <a:endParaRPr lang="en-US" dirty="0"/>
          </a:p>
          <a:p>
            <a:pPr>
              <a:buNone/>
            </a:pPr>
            <a:r>
              <a:rPr lang="en-US" dirty="0"/>
              <a:t>    At first look, an ER diagram looks very similar to the flowchart. However, ER Diagram includes many specialized symbols, and its meanings make this model unique.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100518_0621_ERDiagramTu1.png"/>
          <p:cNvPicPr>
            <a:picLocks noGrp="1" noChangeAspect="1"/>
          </p:cNvPicPr>
          <p:nvPr>
            <p:ph sz="quarter" idx="1"/>
          </p:nvPr>
        </p:nvPicPr>
        <p:blipFill>
          <a:blip r:embed="rId2"/>
          <a:stretch>
            <a:fillRect/>
          </a:stretch>
        </p:blipFill>
        <p:spPr>
          <a:xfrm>
            <a:off x="2454074" y="1447800"/>
            <a:ext cx="4693051" cy="45720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Facts about ER Diagram Model</a:t>
            </a:r>
            <a:endParaRPr lang="en-US" dirty="0"/>
          </a:p>
        </p:txBody>
      </p:sp>
      <p:sp>
        <p:nvSpPr>
          <p:cNvPr id="3" name="Content Placeholder 2"/>
          <p:cNvSpPr>
            <a:spLocks noGrp="1"/>
          </p:cNvSpPr>
          <p:nvPr>
            <p:ph sz="quarter" idx="1"/>
          </p:nvPr>
        </p:nvSpPr>
        <p:spPr/>
        <p:txBody>
          <a:bodyPr>
            <a:normAutofit/>
          </a:bodyPr>
          <a:lstStyle/>
          <a:p>
            <a:r>
              <a:rPr lang="en-US" dirty="0"/>
              <a:t>ER model allows you to draw Database Design</a:t>
            </a:r>
          </a:p>
          <a:p>
            <a:r>
              <a:rPr lang="en-US" dirty="0"/>
              <a:t>It is an easy to use graphical tool for modeling data</a:t>
            </a:r>
          </a:p>
          <a:p>
            <a:r>
              <a:rPr lang="en-US" dirty="0"/>
              <a:t>Widely used in Database Design</a:t>
            </a:r>
          </a:p>
          <a:p>
            <a:r>
              <a:rPr lang="en-US" dirty="0"/>
              <a:t>It is a GUI representation of the logical structure of a Database</a:t>
            </a:r>
          </a:p>
          <a:p>
            <a:r>
              <a:rPr lang="en-US" dirty="0"/>
              <a:t>It helps you to identifies the entities which exist in a system and the relationships between those entities</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Why use ER Diagrams?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a:t>Helps you to define terms related to entity relationship modeling</a:t>
            </a:r>
          </a:p>
          <a:p>
            <a:r>
              <a:rPr lang="en-US" dirty="0"/>
              <a:t>Provide a preview of how all your tables should connect, what fields are going to be on each table</a:t>
            </a:r>
          </a:p>
          <a:p>
            <a:r>
              <a:rPr lang="en-US" dirty="0"/>
              <a:t>Helps to describe entities, attributes, relationships</a:t>
            </a:r>
          </a:p>
          <a:p>
            <a:r>
              <a:rPr lang="en-US" dirty="0"/>
              <a:t>ER diagrams are translatable into relational tables which allows you to build databases quickly</a:t>
            </a:r>
          </a:p>
          <a:p>
            <a:r>
              <a:rPr lang="en-US" dirty="0"/>
              <a:t>ER diagrams can be used by database designers as a blueprint for implementing data in specific software applications</a:t>
            </a:r>
          </a:p>
          <a:p>
            <a:r>
              <a:rPr lang="en-US" dirty="0"/>
              <a:t>The database designer gains a better understanding of the information to be contained in the database with the help of ERP diagram</a:t>
            </a:r>
          </a:p>
          <a:p>
            <a:r>
              <a:rPr lang="en-US" dirty="0"/>
              <a:t>ERD is allowed you to communicate with the logical structure of the database to users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Components of the ER Diagram</a:t>
            </a:r>
            <a:endParaRPr lang="en-US" dirty="0"/>
          </a:p>
        </p:txBody>
      </p:sp>
      <p:sp>
        <p:nvSpPr>
          <p:cNvPr id="3" name="Content Placeholder 2"/>
          <p:cNvSpPr>
            <a:spLocks noGrp="1"/>
          </p:cNvSpPr>
          <p:nvPr>
            <p:ph sz="quarter" idx="1"/>
          </p:nvPr>
        </p:nvSpPr>
        <p:spPr/>
        <p:txBody>
          <a:bodyPr/>
          <a:lstStyle/>
          <a:p>
            <a:r>
              <a:rPr lang="en-US" dirty="0"/>
              <a:t>Entities</a:t>
            </a:r>
          </a:p>
          <a:p>
            <a:r>
              <a:rPr lang="en-US" dirty="0"/>
              <a:t>Attributes</a:t>
            </a:r>
          </a:p>
          <a:p>
            <a:r>
              <a:rPr lang="en-US" dirty="0"/>
              <a:t>Relationships</a:t>
            </a:r>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61</TotalTime>
  <Words>1545</Words>
  <Application>Microsoft Office PowerPoint</Application>
  <PresentationFormat>On-screen Show (4:3)</PresentationFormat>
  <Paragraphs>137</Paragraphs>
  <Slides>42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Franklin Gothic Book</vt:lpstr>
      <vt:lpstr>Perpetua</vt:lpstr>
      <vt:lpstr>Wingdings 2</vt:lpstr>
      <vt:lpstr>Equity</vt:lpstr>
      <vt:lpstr>E-R Diagram</vt:lpstr>
      <vt:lpstr>What is the ER Model?</vt:lpstr>
      <vt:lpstr>PowerPoint Presentation</vt:lpstr>
      <vt:lpstr>History of ER models</vt:lpstr>
      <vt:lpstr>What is ER Diagrams?</vt:lpstr>
      <vt:lpstr>PowerPoint Presentation</vt:lpstr>
      <vt:lpstr>Facts about ER Diagram Model</vt:lpstr>
      <vt:lpstr>Why use ER Diagrams?</vt:lpstr>
      <vt:lpstr>Components of the ER Diagram</vt:lpstr>
      <vt:lpstr>Example</vt:lpstr>
      <vt:lpstr>PowerPoint Presentation</vt:lpstr>
      <vt:lpstr>WHAT IS ENTITY?</vt:lpstr>
      <vt:lpstr>PowerPoint Presentation</vt:lpstr>
      <vt:lpstr>Examples of entities</vt:lpstr>
      <vt:lpstr>Notation of an Entity</vt:lpstr>
      <vt:lpstr>PowerPoint Presentation</vt:lpstr>
      <vt:lpstr>Example of Entities</vt:lpstr>
      <vt:lpstr>Relationship</vt:lpstr>
      <vt:lpstr>For example</vt:lpstr>
      <vt:lpstr>Weak Entities</vt:lpstr>
      <vt:lpstr>PowerPoint Presentation</vt:lpstr>
      <vt:lpstr>Attributes</vt:lpstr>
      <vt:lpstr>PowerPoint Presentation</vt:lpstr>
      <vt:lpstr>Cardinality </vt:lpstr>
      <vt:lpstr>PowerPoint Presentation</vt:lpstr>
      <vt:lpstr>PowerPoint Presentation</vt:lpstr>
      <vt:lpstr>PowerPoint Presentation</vt:lpstr>
      <vt:lpstr>2.One-to-many</vt:lpstr>
      <vt:lpstr>3. Many to One</vt:lpstr>
      <vt:lpstr>4. Many to Many:</vt:lpstr>
      <vt:lpstr>ER- Diagram Notations</vt:lpstr>
      <vt:lpstr>PowerPoint Presentation</vt:lpstr>
      <vt:lpstr>Steps to Create an ERD</vt:lpstr>
      <vt:lpstr> Let's study them with an example:</vt:lpstr>
      <vt:lpstr>Step 1) Entity Identification</vt:lpstr>
      <vt:lpstr>Step 2) Relationship Identification</vt:lpstr>
      <vt:lpstr>Step 3) Cardinality Identification</vt:lpstr>
      <vt:lpstr> Step 4) Identify Attributes</vt:lpstr>
      <vt:lpstr>PowerPoint Presentation</vt:lpstr>
      <vt:lpstr>PowerPoint Presentation</vt:lpstr>
      <vt:lpstr>Step 5) Create the ERD</vt:lpstr>
      <vt:lpstr>        Best Practices for Developing Effective   ER Diagrams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 Diagram</dc:title>
  <dc:creator>Windows User</dc:creator>
  <cp:lastModifiedBy>Sabbir Poonawala</cp:lastModifiedBy>
  <cp:revision>14</cp:revision>
  <dcterms:created xsi:type="dcterms:W3CDTF">2019-09-18T04:18:46Z</dcterms:created>
  <dcterms:modified xsi:type="dcterms:W3CDTF">2024-12-13T08:30:26Z</dcterms:modified>
</cp:coreProperties>
</file>