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7" r:id="rId4"/>
    <p:sldId id="257" r:id="rId5"/>
    <p:sldId id="258" r:id="rId6"/>
    <p:sldId id="259" r:id="rId7"/>
    <p:sldId id="264" r:id="rId8"/>
    <p:sldId id="260" r:id="rId9"/>
    <p:sldId id="261" r:id="rId10"/>
    <p:sldId id="262" r:id="rId11"/>
    <p:sldId id="263" r:id="rId12"/>
    <p:sldId id="268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/>
      <a:tcStyle>
        <a:tcBdr/>
        <a:fill>
          <a:solidFill>
            <a:srgbClr val="F0F5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/>
      <a:tcStyle>
        <a:tcBdr/>
        <a:fill>
          <a:solidFill>
            <a:srgbClr val="FAF5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/>
      <a:tcStyle>
        <a:tcBdr/>
        <a:fill>
          <a:solidFill>
            <a:srgbClr val="F0F2EB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86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71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</a:t>
            </a:r>
            <a:r>
              <a:rPr lang="en-US" altLang="zh-TW" dirty="0" err="1"/>
              <a:t>inorder</a:t>
            </a:r>
            <a:r>
              <a:rPr lang="zh-TW" altLang="en-US" dirty="0"/>
              <a:t>和</a:t>
            </a:r>
            <a:r>
              <a:rPr lang="en-US" altLang="zh-TW" dirty="0" err="1"/>
              <a:t>postorder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1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5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3034552"/>
            <a:ext cx="8001000" cy="3823448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>
            <a:normAutofit/>
          </a:bodyPr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87987" y="2048255"/>
            <a:ext cx="3427413" cy="420624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2039111"/>
            <a:ext cx="4572000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>
            <a:normAutofit/>
          </a:bodyPr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/>
          </a:bodyPr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1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2"/>
            <a:ext cx="7988300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/>
          </a:bodyPr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2"/>
            <a:ext cx="3986785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5" y="1129552"/>
            <a:ext cx="3986785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/>
          </a:bodyPr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2"/>
            <a:ext cx="6601969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2"/>
            <a:ext cx="1371600" cy="148132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44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>
            <a:spLocks noGrp="1"/>
          </p:cNvSpPr>
          <p:nvPr>
            <p:ph type="title"/>
          </p:nvPr>
        </p:nvSpPr>
        <p:spPr>
          <a:xfrm>
            <a:off x="7987552" y="1129554"/>
            <a:ext cx="914401" cy="5533279"/>
          </a:xfrm>
          <a:prstGeom prst="rect">
            <a:avLst/>
          </a:prstGeom>
        </p:spPr>
        <p:txBody>
          <a:bodyPr lIns="274320" tIns="274320" rIns="274320" bIns="27432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5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0" y="5025435"/>
            <a:ext cx="8915400" cy="914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idx="13"/>
          </p:nvPr>
        </p:nvSpPr>
        <p:spPr>
          <a:xfrm>
            <a:off x="927100" y="1129552"/>
            <a:ext cx="7988300" cy="38862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484607"/>
            <a:ext cx="8001000" cy="777241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 anchor="ctr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raight Connector 10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Connector 11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Connector 12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13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14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15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20587" y="2017713"/>
            <a:ext cx="3566161" cy="8778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47533" y="2017713"/>
            <a:ext cx="3566160" cy="87788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9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47533" y="2590800"/>
            <a:ext cx="3566161" cy="3686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00951" y="2039110"/>
            <a:ext cx="3566161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>
            <a:normAutofit/>
          </a:bodyPr>
          <a:lstStyle/>
          <a:p>
            <a:pPr marL="0" indent="0">
              <a:buClrTx/>
              <a:buSzTx/>
              <a:buNone/>
              <a:defRPr sz="1800"/>
            </a:pPr>
            <a:endParaRPr/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1"/>
            <a:ext cx="7999415" cy="182565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14399" y="6675438"/>
            <a:ext cx="7999415" cy="182563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10013" y="6650429"/>
            <a:ext cx="217151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231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0738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4089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7596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0940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4369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781476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125964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子標題 4"/>
          <p:cNvSpPr txBox="1">
            <a:spLocks noGrp="1"/>
          </p:cNvSpPr>
          <p:nvPr>
            <p:ph type="subTitle" idx="1"/>
          </p:nvPr>
        </p:nvSpPr>
        <p:spPr>
          <a:xfrm>
            <a:off x="914400" y="3035300"/>
            <a:ext cx="8001000" cy="3822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Compute the score of a website!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64" name="標題 1"/>
          <p:cNvSpPr txBox="1">
            <a:spLocks noGrp="1"/>
          </p:cNvSpPr>
          <p:nvPr>
            <p:ph type="ctrTitle"/>
          </p:nvPr>
        </p:nvSpPr>
        <p:spPr>
          <a:xfrm>
            <a:off x="0" y="1118795"/>
            <a:ext cx="8915400" cy="1916348"/>
          </a:xfrm>
          <a:prstGeom prst="rect">
            <a:avLst/>
          </a:prstGeom>
        </p:spPr>
        <p:txBody>
          <a:bodyPr/>
          <a:lstStyle/>
          <a:p>
            <a:r>
              <a:t>HW6 Requirement</a:t>
            </a:r>
            <a:br/>
            <a:br>
              <a:rPr sz="2400">
                <a:solidFill>
                  <a:srgbClr val="FFC000"/>
                </a:solidFill>
                <a:latin typeface="Heiti TC Medium"/>
                <a:ea typeface="Heiti TC Medium"/>
                <a:cs typeface="Heiti TC Medium"/>
                <a:sym typeface="Heiti TC Medium"/>
              </a:rPr>
            </a:br>
            <a:endParaRPr sz="2400">
              <a:solidFill>
                <a:srgbClr val="FFC000"/>
              </a:solidFill>
              <a:latin typeface="Heiti TC Medium"/>
              <a:ea typeface="Heiti TC Medium"/>
              <a:cs typeface="Heiti TC Medium"/>
              <a:sym typeface="Heiti TC Medium"/>
            </a:endParaRPr>
          </a:p>
        </p:txBody>
      </p:sp>
      <p:sp>
        <p:nvSpPr>
          <p:cNvPr id="165" name="矩形 6"/>
          <p:cNvSpPr txBox="1"/>
          <p:nvPr/>
        </p:nvSpPr>
        <p:spPr>
          <a:xfrm>
            <a:off x="4749501" y="5902823"/>
            <a:ext cx="45720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標題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rPr dirty="0"/>
              <a:t>I/O Example</a:t>
            </a:r>
          </a:p>
        </p:txBody>
      </p:sp>
      <p:sp>
        <p:nvSpPr>
          <p:cNvPr id="183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938212" y="2636838"/>
            <a:ext cx="7610476" cy="367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Input: A set of keywords, the size of this set is </a:t>
            </a:r>
            <a:r>
              <a:rPr b="1" dirty="0">
                <a:solidFill>
                  <a:schemeClr val="accent1"/>
                </a:solidFill>
              </a:rPr>
              <a:t>N</a:t>
            </a:r>
          </a:p>
          <a:p>
            <a:pPr>
              <a:buSzTx/>
              <a:buFont typeface="Wingdings 2"/>
              <a:buNone/>
              <a:defRPr sz="1600"/>
            </a:pPr>
            <a:r>
              <a:rPr dirty="0"/>
              <a:t>[N] [keyword.name1 keyword.weight1] [name2 weight2] […]…</a:t>
            </a: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r>
              <a:rPr lang="en-US" dirty="0"/>
              <a:t>Input example:</a:t>
            </a:r>
            <a:r>
              <a:rPr dirty="0"/>
              <a:t> </a:t>
            </a: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r>
              <a:rPr lang="en-US" altLang="zh-TW" dirty="0"/>
              <a:t>N=1 </a:t>
            </a:r>
            <a:r>
              <a:rPr lang="zh-TW" altLang="en-US" dirty="0"/>
              <a:t>只有一組 </a:t>
            </a:r>
            <a:r>
              <a:rPr lang="en-US" altLang="zh-TW" dirty="0"/>
              <a:t>keyword</a:t>
            </a:r>
            <a:r>
              <a:rPr lang="zh-TW" altLang="en-US" dirty="0"/>
              <a:t>。</a:t>
            </a:r>
            <a:r>
              <a:rPr lang="en-US" altLang="zh-TW" dirty="0"/>
              <a:t>input ex. 1 Fang 3.3 </a:t>
            </a:r>
          </a:p>
          <a:p>
            <a:pPr>
              <a:buSzTx/>
              <a:buNone/>
              <a:defRPr sz="1600"/>
            </a:pPr>
            <a:r>
              <a:rPr lang="en-US" altLang="zh-TW" dirty="0"/>
              <a:t>N=3</a:t>
            </a:r>
            <a:r>
              <a:rPr lang="zh-TW" altLang="en-US" dirty="0"/>
              <a:t> 有三組 </a:t>
            </a:r>
            <a:r>
              <a:rPr lang="en-US" altLang="zh-TW" dirty="0"/>
              <a:t>keyword</a:t>
            </a:r>
            <a:r>
              <a:rPr lang="zh-TW" altLang="en-US" dirty="0"/>
              <a:t>。</a:t>
            </a:r>
            <a:r>
              <a:rPr lang="en-US" altLang="zh-TW" dirty="0"/>
              <a:t>input ex. </a:t>
            </a:r>
            <a:r>
              <a:rPr lang="da-DK" altLang="zh-TW" dirty="0"/>
              <a:t>3 Fang 3.3 Yu 4.4 soslab 2.0</a:t>
            </a:r>
          </a:p>
          <a:p>
            <a:pPr>
              <a:buSzTx/>
              <a:buFont typeface="Wingdings 2"/>
              <a:buNone/>
              <a:defRPr sz="1600"/>
            </a:pP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E06C78-F740-4E2E-8B63-746880E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4187825"/>
            <a:ext cx="4908550" cy="2672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66438-9E79-4E1B-A6D6-E4B7D1BD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47FC3E-ECC8-4DA1-ABA0-4BED9E868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output: Given a set of keywords, (Yu,1.2), (Fang, 1.8) you shall output something like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algn="l"/>
            <a:r>
              <a:rPr lang="en-US" altLang="zh-TW" b="1" dirty="0" err="1"/>
              <a:t>Soslab</a:t>
            </a:r>
            <a:r>
              <a:rPr lang="en-US" altLang="zh-TW" b="1" dirty="0"/>
              <a:t> 459.0 </a:t>
            </a:r>
            <a:r>
              <a:rPr lang="en-US" altLang="zh-TW" dirty="0"/>
              <a:t>indicates that the sum of the score in the content of the given </a:t>
            </a:r>
            <a:r>
              <a:rPr lang="en-US" altLang="zh-TW" dirty="0" err="1"/>
              <a:t>url</a:t>
            </a:r>
            <a:r>
              <a:rPr lang="en-US" altLang="zh-TW" dirty="0"/>
              <a:t> (http://soslab.nccu.edu.tw/Welcome.html) and its sub links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223C2B-6C6F-41AE-B06D-3BBB6C44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07" y="3175000"/>
            <a:ext cx="3705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983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9314A-2FB3-4CA9-A256-259C215F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作業重點</a:t>
            </a:r>
            <a:r>
              <a:rPr lang="en-US" altLang="zh-TW" dirty="0"/>
              <a:t>(</a:t>
            </a:r>
            <a:r>
              <a:rPr lang="zh-TW" altLang="en-US" dirty="0"/>
              <a:t>有註解的地方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329FD-DABA-4907-BAC9-00281AFAF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001" y="2204721"/>
            <a:ext cx="8420899" cy="40611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err="1"/>
              <a:t>Webnode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**compute </a:t>
            </a:r>
            <a:r>
              <a:rPr lang="en-US" altLang="zh-TW" dirty="0" err="1"/>
              <a:t>webPage</a:t>
            </a:r>
            <a:r>
              <a:rPr lang="en-US" altLang="zh-TW" dirty="0"/>
              <a:t> score</a:t>
            </a:r>
          </a:p>
          <a:p>
            <a:pPr marL="0" indent="0">
              <a:buNone/>
            </a:pPr>
            <a:r>
              <a:rPr lang="en-US" altLang="zh-TW" dirty="0"/>
              <a:t>**set </a:t>
            </a:r>
            <a:r>
              <a:rPr lang="en-US" altLang="zh-TW" dirty="0" err="1"/>
              <a:t>webPage</a:t>
            </a:r>
            <a:r>
              <a:rPr lang="en-US" altLang="zh-TW" dirty="0"/>
              <a:t> score to </a:t>
            </a:r>
            <a:r>
              <a:rPr lang="en-US" altLang="zh-TW" dirty="0" err="1"/>
              <a:t>nodeScore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**</a:t>
            </a:r>
            <a:r>
              <a:rPr lang="en-US" altLang="zh-TW" dirty="0" err="1"/>
              <a:t>webPage.score</a:t>
            </a:r>
            <a:r>
              <a:rPr lang="en-US" altLang="zh-TW" dirty="0"/>
              <a:t> += all children’s </a:t>
            </a:r>
            <a:r>
              <a:rPr lang="en-US" altLang="zh-TW" dirty="0" err="1"/>
              <a:t>nodeScore</a:t>
            </a:r>
            <a:endParaRPr lang="en-US" altLang="zh-TW" dirty="0"/>
          </a:p>
          <a:p>
            <a:r>
              <a:rPr lang="en-US" altLang="zh-TW" dirty="0" err="1"/>
              <a:t>Webtree</a:t>
            </a:r>
            <a:r>
              <a:rPr lang="en-US" altLang="zh-TW" dirty="0"/>
              <a:t>(</a:t>
            </a:r>
            <a:r>
              <a:rPr lang="en-US" altLang="zh-TW" dirty="0" err="1"/>
              <a:t>postorder</a:t>
            </a:r>
            <a:r>
              <a:rPr lang="zh-TW" altLang="en-US" dirty="0"/>
              <a:t>挖空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1. compute the score of children nodes</a:t>
            </a:r>
          </a:p>
          <a:p>
            <a:pPr marL="0" indent="0">
              <a:buNone/>
            </a:pPr>
            <a:r>
              <a:rPr lang="en-US" altLang="zh-TW" dirty="0"/>
              <a:t>2. print child</a:t>
            </a:r>
          </a:p>
          <a:p>
            <a:pPr marL="0" indent="0">
              <a:buNone/>
            </a:pPr>
            <a:r>
              <a:rPr lang="en-US" altLang="zh-TW" dirty="0"/>
              <a:t>**</a:t>
            </a:r>
            <a:r>
              <a:rPr lang="en-US" altLang="zh-TW" dirty="0" err="1"/>
              <a:t>setNode</a:t>
            </a:r>
            <a:r>
              <a:rPr lang="en-US" altLang="zh-TW" dirty="0"/>
              <a:t> score of </a:t>
            </a:r>
            <a:r>
              <a:rPr lang="en-US" altLang="zh-TW" dirty="0" err="1"/>
              <a:t>startNode</a:t>
            </a:r>
            <a:endParaRPr lang="en-US" altLang="zh-TW" dirty="0"/>
          </a:p>
          <a:p>
            <a:r>
              <a:rPr lang="en-US" altLang="zh-TW" sz="2100" dirty="0"/>
              <a:t>Webpage</a:t>
            </a:r>
          </a:p>
          <a:p>
            <a:pPr marL="0" indent="0">
              <a:buNone/>
            </a:pPr>
            <a:r>
              <a:rPr lang="en-US" altLang="zh-TW" sz="2100" dirty="0"/>
              <a:t>3.Calculate score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7885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66DC-ADEC-44A6-8CE8-0EB1254C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作業需要的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2396A-D79D-4AD5-BDFD-33D154A84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1.Main </a:t>
            </a:r>
          </a:p>
          <a:p>
            <a:r>
              <a:rPr lang="en-US" altLang="zh-TW" dirty="0"/>
              <a:t>2.Keyword(</a:t>
            </a:r>
            <a:r>
              <a:rPr lang="zh-TW" altLang="en-US" dirty="0"/>
              <a:t>紀錄關鍵字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en-US" altLang="zh-TW" u="sng" dirty="0"/>
              <a:t>WebPage(</a:t>
            </a:r>
            <a:r>
              <a:rPr lang="zh-TW" altLang="en-US" u="sng" dirty="0"/>
              <a:t>計算網頁分數</a:t>
            </a:r>
            <a:r>
              <a:rPr lang="en-US" altLang="zh-TW" u="sng" dirty="0"/>
              <a:t>)</a:t>
            </a:r>
          </a:p>
          <a:p>
            <a:r>
              <a:rPr lang="en-US" altLang="zh-TW" dirty="0"/>
              <a:t>4.WordCounter(</a:t>
            </a:r>
            <a:r>
              <a:rPr lang="zh-TW" altLang="en-US" dirty="0"/>
              <a:t>計算關鍵字出現次數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en-US" altLang="zh-TW" u="sng" dirty="0"/>
              <a:t>WebNode(</a:t>
            </a:r>
            <a:r>
              <a:rPr lang="zh-TW" altLang="en-US" u="sng" dirty="0"/>
              <a:t>定義</a:t>
            </a:r>
            <a:r>
              <a:rPr lang="en-US" altLang="zh-TW" u="sng" dirty="0"/>
              <a:t>node</a:t>
            </a:r>
            <a:r>
              <a:rPr lang="zh-TW" altLang="en-US" u="sng" dirty="0"/>
              <a:t>父子間關係和儲存</a:t>
            </a:r>
            <a:r>
              <a:rPr lang="en-US" altLang="zh-TW" u="sng" dirty="0" err="1"/>
              <a:t>WebPage</a:t>
            </a:r>
            <a:r>
              <a:rPr lang="zh-TW" altLang="en-US" u="sng" dirty="0"/>
              <a:t>算的分數</a:t>
            </a:r>
            <a:r>
              <a:rPr lang="en-US" altLang="zh-TW" u="sng" dirty="0"/>
              <a:t>)</a:t>
            </a:r>
          </a:p>
          <a:p>
            <a:r>
              <a:rPr lang="en-US" altLang="zh-TW" dirty="0"/>
              <a:t>6.</a:t>
            </a:r>
            <a:r>
              <a:rPr lang="en-US" altLang="zh-TW" u="sng" dirty="0"/>
              <a:t>WebTree(</a:t>
            </a:r>
            <a:r>
              <a:rPr lang="zh-TW" altLang="en-US" u="sng" dirty="0"/>
              <a:t>定義樹</a:t>
            </a:r>
            <a:r>
              <a:rPr lang="en-US" altLang="zh-TW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617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B34AC-99CC-4BA6-B176-667405BD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Class: Main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DF3915-7D8D-4C8B-905C-363E133F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主網頁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Webpage (“</a:t>
            </a:r>
            <a:r>
              <a:rPr lang="zh-TW" altLang="en-US" dirty="0"/>
              <a:t>網址</a:t>
            </a:r>
            <a:r>
              <a:rPr lang="en-US" altLang="zh-TW" dirty="0"/>
              <a:t>”,”</a:t>
            </a:r>
            <a:r>
              <a:rPr lang="zh-TW" altLang="en-US" dirty="0"/>
              <a:t>幫網址取名</a:t>
            </a:r>
            <a:r>
              <a:rPr lang="en-US" altLang="zh-TW" dirty="0"/>
              <a:t>”) </a:t>
            </a:r>
          </a:p>
          <a:p>
            <a:r>
              <a:rPr lang="zh-TW" altLang="en-US" dirty="0"/>
              <a:t>子網頁</a:t>
            </a:r>
            <a:r>
              <a:rPr lang="en-US" altLang="zh-TW" dirty="0"/>
              <a:t>(</a:t>
            </a:r>
            <a:r>
              <a:rPr lang="zh-TW" altLang="en-US" dirty="0"/>
              <a:t>附屬於主網頁底下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Tree.root.aadChild</a:t>
            </a:r>
            <a:r>
              <a:rPr lang="en-US" altLang="zh-TW" dirty="0"/>
              <a:t> </a:t>
            </a:r>
            <a:r>
              <a:rPr lang="zh-TW" altLang="en-US" dirty="0"/>
              <a:t>幫</a:t>
            </a:r>
            <a:r>
              <a:rPr lang="en-US" altLang="zh-TW" dirty="0"/>
              <a:t>node</a:t>
            </a:r>
            <a:r>
              <a:rPr lang="zh-TW" altLang="en-US" dirty="0"/>
              <a:t>加子</a:t>
            </a:r>
            <a:r>
              <a:rPr lang="en-US" altLang="zh-TW" dirty="0"/>
              <a:t>node</a:t>
            </a:r>
          </a:p>
          <a:p>
            <a:r>
              <a:rPr lang="en-US" altLang="zh-TW" dirty="0" err="1"/>
              <a:t>Tree.root.children.get</a:t>
            </a:r>
            <a:r>
              <a:rPr lang="en-US" altLang="zh-TW" dirty="0"/>
              <a:t>(1).</a:t>
            </a:r>
            <a:r>
              <a:rPr lang="en-US" altLang="zh-TW" dirty="0" err="1"/>
              <a:t>aadChild</a:t>
            </a:r>
            <a:r>
              <a:rPr lang="en-US" altLang="zh-TW" dirty="0"/>
              <a:t> </a:t>
            </a:r>
            <a:r>
              <a:rPr lang="zh-TW" altLang="en-US" dirty="0"/>
              <a:t>取</a:t>
            </a:r>
            <a:r>
              <a:rPr lang="en-US" altLang="zh-TW" dirty="0"/>
              <a:t>root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的子</a:t>
            </a:r>
            <a:r>
              <a:rPr lang="en-US" altLang="zh-TW" dirty="0"/>
              <a:t>node</a:t>
            </a:r>
            <a:r>
              <a:rPr lang="zh-TW" altLang="en-US" dirty="0"/>
              <a:t> 並為他增加</a:t>
            </a:r>
            <a:r>
              <a:rPr lang="en-US" altLang="zh-TW" dirty="0"/>
              <a:t>child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159856-D988-40AD-B9B3-C0528464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087687"/>
            <a:ext cx="8810625" cy="276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760A3E-EB9C-4531-B0FC-C9ED984A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6" y="4316151"/>
            <a:ext cx="8977313" cy="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2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Keyword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rPr dirty="0"/>
              <a:t>Keyword</a:t>
            </a:r>
            <a:r>
              <a:rPr b="0" dirty="0">
                <a:solidFill>
                  <a:srgbClr val="595959"/>
                </a:solidFill>
              </a:rPr>
              <a:t> is a data structure defined as: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{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	String name;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	double weight;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}</a:t>
            </a:r>
            <a:endParaRPr lang="en-US" dirty="0"/>
          </a:p>
          <a:p>
            <a:pPr marL="0" indent="0">
              <a:buSzTx/>
              <a:buFont typeface="Wingdings 2"/>
              <a:buNone/>
            </a:pPr>
            <a:r>
              <a:rPr lang="zh-TW" altLang="en-US" dirty="0"/>
              <a:t>主要用於存關鍵字 </a:t>
            </a:r>
            <a:r>
              <a:rPr lang="en-US" altLang="zh-TW" dirty="0"/>
              <a:t>ex.</a:t>
            </a:r>
            <a:r>
              <a:rPr lang="en-US" dirty="0"/>
              <a:t>[</a:t>
            </a:r>
            <a:r>
              <a:rPr lang="en-US" altLang="zh-TW" dirty="0"/>
              <a:t>Yu,1.2</a:t>
            </a:r>
            <a:r>
              <a:rPr lang="en-US" dirty="0"/>
              <a:t>]</a:t>
            </a:r>
            <a:r>
              <a:rPr lang="zh-TW" altLang="en-US" dirty="0"/>
              <a:t>、</a:t>
            </a:r>
            <a:r>
              <a:rPr lang="en-US" altLang="zh-TW" dirty="0"/>
              <a:t>[Fang, 1.8]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WebPage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rPr dirty="0" err="1"/>
              <a:t>WebPage</a:t>
            </a:r>
            <a:r>
              <a:rPr dirty="0"/>
              <a:t> </a:t>
            </a:r>
            <a:r>
              <a:rPr b="0" dirty="0">
                <a:solidFill>
                  <a:srgbClr val="595959"/>
                </a:solidFill>
              </a:rPr>
              <a:t>is a data structure defined as: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{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/>
              <a:t>String </a:t>
            </a:r>
            <a:r>
              <a:rPr dirty="0" err="1"/>
              <a:t>url</a:t>
            </a:r>
            <a:r>
              <a:rPr dirty="0"/>
              <a:t>;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/>
              <a:t>String name;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 err="1"/>
              <a:t>KeywordCounter</a:t>
            </a:r>
            <a:r>
              <a:rPr dirty="0"/>
              <a:t> counter;  </a:t>
            </a:r>
            <a:r>
              <a:rPr dirty="0">
                <a:solidFill>
                  <a:schemeClr val="accent1"/>
                </a:solidFill>
              </a:rPr>
              <a:t>//from HW3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/>
              <a:t>Double score; </a:t>
            </a:r>
            <a:r>
              <a:rPr dirty="0">
                <a:solidFill>
                  <a:schemeClr val="accent1"/>
                </a:solidFill>
              </a:rPr>
              <a:t>// score is calculated from a given Keyword set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}</a:t>
            </a:r>
            <a:endParaRPr lang="en-US" dirty="0"/>
          </a:p>
          <a:p>
            <a:pPr marL="0" indent="0">
              <a:buSzTx/>
              <a:buFont typeface="Wingdings 2"/>
              <a:buNone/>
            </a:pPr>
            <a:r>
              <a:rPr lang="zh-TW" altLang="en-US" dirty="0"/>
              <a:t>主要用於計算每一個</a:t>
            </a:r>
            <a:r>
              <a:rPr lang="en-US" altLang="zh-TW" dirty="0"/>
              <a:t>node</a:t>
            </a:r>
            <a:r>
              <a:rPr lang="zh-TW" altLang="en-US" dirty="0"/>
              <a:t>自己的網頁分數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How to</a:t>
            </a:r>
            <a:r>
              <a:rPr lang="zh-TW" altLang="en-US" dirty="0"/>
              <a:t> </a:t>
            </a:r>
            <a:r>
              <a:rPr dirty="0"/>
              <a:t>calculate </a:t>
            </a:r>
            <a:r>
              <a:rPr dirty="0" err="1"/>
              <a:t>WebPage’s</a:t>
            </a:r>
            <a:r>
              <a:rPr dirty="0"/>
              <a:t> </a:t>
            </a:r>
            <a:r>
              <a:rPr dirty="0" err="1">
                <a:solidFill>
                  <a:schemeClr val="accent1"/>
                </a:solidFill>
              </a:rPr>
              <a:t>scroe</a:t>
            </a:r>
            <a:r>
              <a:rPr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dirty="0"/>
              <a:t> 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576AD-6088-456D-B8D6-4AE51718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Class: </a:t>
            </a:r>
            <a:r>
              <a:rPr lang="en-US" altLang="zh-TW" dirty="0" err="1"/>
              <a:t>WordCounter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D8668-7EA6-40CD-9D51-900074432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參考作業</a:t>
            </a:r>
            <a:r>
              <a:rPr lang="en-US" altLang="zh-TW" dirty="0"/>
              <a:t>3</a:t>
            </a:r>
            <a:r>
              <a:rPr lang="zh-TW" altLang="en-US" dirty="0"/>
              <a:t>，計算每個</a:t>
            </a:r>
            <a:r>
              <a:rPr lang="en-US" altLang="zh-TW" dirty="0"/>
              <a:t>node</a:t>
            </a:r>
            <a:r>
              <a:rPr lang="zh-TW" altLang="en-US" dirty="0"/>
              <a:t>的網頁中，當初</a:t>
            </a:r>
            <a:r>
              <a:rPr lang="en-US" altLang="zh-TW" dirty="0"/>
              <a:t>input</a:t>
            </a:r>
            <a:r>
              <a:rPr lang="zh-TW" altLang="en-US" dirty="0"/>
              <a:t>關鍵字出現的次數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7232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WebNode</a:t>
            </a:r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1752" indent="-301752" defTabSz="804672">
              <a:spcBef>
                <a:spcPts val="1700"/>
              </a:spcBef>
              <a:defRPr sz="1760" b="1">
                <a:solidFill>
                  <a:schemeClr val="accent1"/>
                </a:solidFill>
              </a:defRPr>
            </a:pPr>
            <a:r>
              <a:rPr dirty="0" err="1"/>
              <a:t>WebNode</a:t>
            </a:r>
            <a:r>
              <a:rPr b="0" dirty="0">
                <a:solidFill>
                  <a:srgbClr val="595959"/>
                </a:solidFill>
              </a:rPr>
              <a:t> is a tree node structure defined as: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{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</a:t>
            </a:r>
            <a:r>
              <a:rPr dirty="0" err="1"/>
              <a:t>WebNode</a:t>
            </a:r>
            <a:r>
              <a:rPr dirty="0"/>
              <a:t> parent;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List&lt;</a:t>
            </a:r>
            <a:r>
              <a:rPr dirty="0" err="1"/>
              <a:t>WebNode</a:t>
            </a:r>
            <a:r>
              <a:rPr dirty="0"/>
              <a:t>&gt; children;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</a:t>
            </a:r>
            <a:r>
              <a:rPr dirty="0" err="1"/>
              <a:t>WebPage</a:t>
            </a:r>
            <a:r>
              <a:rPr dirty="0"/>
              <a:t> </a:t>
            </a:r>
            <a:r>
              <a:rPr dirty="0" err="1"/>
              <a:t>webPage</a:t>
            </a:r>
            <a:r>
              <a:rPr dirty="0"/>
              <a:t>;</a:t>
            </a:r>
            <a:r>
              <a:rPr lang="en-US" dirty="0"/>
              <a:t>//</a:t>
            </a:r>
            <a:r>
              <a:rPr lang="zh-TW" altLang="en-US" dirty="0"/>
              <a:t>自身</a:t>
            </a:r>
            <a:r>
              <a:rPr lang="en-US" altLang="zh-TW" dirty="0"/>
              <a:t>node</a:t>
            </a:r>
            <a:r>
              <a:rPr lang="zh-TW" altLang="en-US" dirty="0"/>
              <a:t>的網頁分數</a:t>
            </a:r>
            <a:endParaRPr dirty="0"/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double </a:t>
            </a:r>
            <a:r>
              <a:rPr dirty="0" err="1"/>
              <a:t>nodeScore</a:t>
            </a:r>
            <a:r>
              <a:rPr dirty="0"/>
              <a:t>; </a:t>
            </a:r>
            <a:r>
              <a:rPr dirty="0">
                <a:solidFill>
                  <a:schemeClr val="accent1"/>
                </a:solidFill>
              </a:rPr>
              <a:t>// </a:t>
            </a:r>
            <a:r>
              <a:rPr lang="zh-TW" altLang="en-US" dirty="0">
                <a:solidFill>
                  <a:schemeClr val="accent1"/>
                </a:solidFill>
              </a:rPr>
              <a:t>紀錄自身分數</a:t>
            </a:r>
            <a:r>
              <a:rPr dirty="0">
                <a:solidFill>
                  <a:schemeClr val="accent1"/>
                </a:solidFill>
              </a:rPr>
              <a:t> + </a:t>
            </a:r>
            <a:r>
              <a:rPr b="1" dirty="0">
                <a:solidFill>
                  <a:schemeClr val="accent1"/>
                </a:solidFill>
              </a:rPr>
              <a:t>all children’s </a:t>
            </a:r>
            <a:r>
              <a:rPr b="1" dirty="0" err="1">
                <a:solidFill>
                  <a:schemeClr val="accent1"/>
                </a:solidFill>
              </a:rPr>
              <a:t>nodeScore</a:t>
            </a:r>
            <a:endParaRPr dirty="0">
              <a:solidFill>
                <a:schemeClr val="accent1"/>
              </a:solidFill>
            </a:endParaRP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} </a:t>
            </a:r>
            <a:endParaRPr lang="en-US" dirty="0"/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lang="zh-TW" altLang="en-US" dirty="0"/>
              <a:t>主要用於存分數的累積</a:t>
            </a:r>
            <a:r>
              <a:rPr lang="en-US" altLang="zh-TW" dirty="0"/>
              <a:t>(</a:t>
            </a:r>
            <a:r>
              <a:rPr lang="zh-TW" altLang="en-US" dirty="0"/>
              <a:t>自己的分數加上子的分數</a:t>
            </a:r>
            <a:r>
              <a:rPr lang="en-US" altLang="zh-TW" dirty="0"/>
              <a:t>)</a:t>
            </a:r>
            <a:r>
              <a:rPr lang="zh-TW" altLang="en-US" dirty="0"/>
              <a:t>和記錄父子節點的關係</a:t>
            </a:r>
            <a:endParaRPr lang="en-US" altLang="zh-TW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WebTree</a:t>
            </a:r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rPr dirty="0" err="1"/>
              <a:t>WebTree</a:t>
            </a:r>
            <a:r>
              <a:rPr b="0" dirty="0"/>
              <a:t> </a:t>
            </a:r>
            <a:r>
              <a:rPr b="0" dirty="0">
                <a:solidFill>
                  <a:srgbClr val="595959"/>
                </a:solidFill>
              </a:rPr>
              <a:t>is a data structure defined as: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{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	</a:t>
            </a:r>
            <a:r>
              <a:rPr dirty="0" err="1"/>
              <a:t>WebNode</a:t>
            </a:r>
            <a:r>
              <a:rPr dirty="0"/>
              <a:t> root;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}</a:t>
            </a:r>
            <a:endParaRPr lang="en-US" dirty="0"/>
          </a:p>
          <a:p>
            <a:pPr marL="0" indent="0">
              <a:buSzTx/>
              <a:buFont typeface="Wingdings 2"/>
              <a:buNone/>
            </a:pPr>
            <a:r>
              <a:rPr lang="zh-TW" altLang="en-US" dirty="0"/>
              <a:t>建立一棵樹的概念。</a:t>
            </a:r>
            <a:r>
              <a:rPr lang="en-US" altLang="zh-TW" sz="1800" b="0" i="0" u="none" strike="noStrike" baseline="0" dirty="0">
                <a:solidFill>
                  <a:srgbClr val="1B3861"/>
                </a:solidFill>
                <a:latin typeface="TimesNewRomanPSMT"/>
              </a:rPr>
              <a:t> </a:t>
            </a:r>
            <a:r>
              <a:rPr lang="zh-TW" altLang="en-US" sz="1800" b="0" i="0" u="none" strike="noStrike" baseline="0" dirty="0">
                <a:solidFill>
                  <a:srgbClr val="1B3861"/>
                </a:solidFill>
                <a:latin typeface="TimesNewRomanPSMT"/>
              </a:rPr>
              <a:t>使用</a:t>
            </a:r>
            <a:r>
              <a:rPr lang="en-US" altLang="zh-TW" dirty="0" err="1"/>
              <a:t>postorder</a:t>
            </a:r>
            <a:r>
              <a:rPr lang="en-US" altLang="zh-TW" dirty="0"/>
              <a:t> traversal </a:t>
            </a:r>
            <a:r>
              <a:rPr lang="zh-TW" altLang="en-US" dirty="0"/>
              <a:t>走訪</a:t>
            </a:r>
            <a:r>
              <a:rPr lang="en-US" altLang="zh-TW" dirty="0"/>
              <a:t>tree(</a:t>
            </a:r>
            <a:r>
              <a:rPr lang="zh-TW" altLang="en-US" dirty="0"/>
              <a:t>從最底下的</a:t>
            </a:r>
            <a:r>
              <a:rPr lang="en-US" altLang="zh-TW" dirty="0"/>
              <a:t>children</a:t>
            </a:r>
            <a:r>
              <a:rPr lang="zh-TW" altLang="en-US" dirty="0"/>
              <a:t>開始，並使用</a:t>
            </a:r>
            <a:r>
              <a:rPr lang="en-US" altLang="zh-TW" dirty="0"/>
              <a:t>webpage</a:t>
            </a:r>
            <a:r>
              <a:rPr lang="zh-TW" altLang="en-US" dirty="0"/>
              <a:t>計算分數，分數會儲存在</a:t>
            </a:r>
            <a:r>
              <a:rPr lang="en-US" altLang="zh-TW" dirty="0" err="1"/>
              <a:t>WebNode</a:t>
            </a:r>
            <a:r>
              <a:rPr lang="zh-TW" altLang="en-US" dirty="0"/>
              <a:t>，每個子</a:t>
            </a:r>
            <a:r>
              <a:rPr lang="en-US" altLang="zh-TW" dirty="0"/>
              <a:t>Node</a:t>
            </a:r>
            <a:r>
              <a:rPr lang="zh-TW" altLang="en-US" dirty="0"/>
              <a:t>的分數往上傳給父</a:t>
            </a:r>
            <a:r>
              <a:rPr lang="en-US" altLang="zh-TW" dirty="0"/>
              <a:t>Node</a:t>
            </a:r>
            <a:r>
              <a:rPr lang="zh-TW" altLang="en-US" dirty="0"/>
              <a:t>並累加，直到加到</a:t>
            </a:r>
            <a:r>
              <a:rPr lang="en-US" altLang="zh-TW" dirty="0"/>
              <a:t>root</a:t>
            </a:r>
            <a:r>
              <a:rPr lang="zh-TW" altLang="en-US" dirty="0"/>
              <a:t> </a:t>
            </a:r>
            <a:r>
              <a:rPr lang="en-US" altLang="zh-TW" dirty="0"/>
              <a:t>Node)</a:t>
            </a:r>
            <a:r>
              <a:rPr lang="zh-TW" altLang="en-US" dirty="0"/>
              <a:t>，最後會使用</a:t>
            </a:r>
            <a:r>
              <a:rPr lang="en-US" altLang="zh-TW" dirty="0"/>
              <a:t>preorder(</a:t>
            </a:r>
            <a:r>
              <a:rPr lang="en-US" altLang="zh-TW" dirty="0" err="1"/>
              <a:t>eular</a:t>
            </a:r>
            <a:r>
              <a:rPr lang="en-US" altLang="zh-TW" dirty="0"/>
              <a:t>)</a:t>
            </a:r>
            <a:r>
              <a:rPr lang="zh-TW" altLang="en-US" dirty="0"/>
              <a:t>印出</a:t>
            </a:r>
            <a:r>
              <a:rPr lang="en-US" altLang="zh-TW" dirty="0"/>
              <a:t>output 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567</Words>
  <Application>Microsoft Office PowerPoint</Application>
  <PresentationFormat>如螢幕大小 (4:3)</PresentationFormat>
  <Paragraphs>81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Heiti TC Medium</vt:lpstr>
      <vt:lpstr>TimesNewRomanPSMT</vt:lpstr>
      <vt:lpstr>Arial</vt:lpstr>
      <vt:lpstr>Calibri</vt:lpstr>
      <vt:lpstr>Century Gothic</vt:lpstr>
      <vt:lpstr>Wingdings 2</vt:lpstr>
      <vt:lpstr>Perception</vt:lpstr>
      <vt:lpstr>HW6 Requirement  </vt:lpstr>
      <vt:lpstr>作業需要的class</vt:lpstr>
      <vt:lpstr>Class: Main</vt:lpstr>
      <vt:lpstr>Class: Keyword</vt:lpstr>
      <vt:lpstr>Class: WebPage</vt:lpstr>
      <vt:lpstr>How to calculate WebPage’s scroe </vt:lpstr>
      <vt:lpstr>Class: WordCounter</vt:lpstr>
      <vt:lpstr>Class: WebNode</vt:lpstr>
      <vt:lpstr>Class: WebTree</vt:lpstr>
      <vt:lpstr>I/O Example</vt:lpstr>
      <vt:lpstr>I/O Example</vt:lpstr>
      <vt:lpstr>作業重點(有註解的地方)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 Requirement  </dc:title>
  <cp:lastModifiedBy>Lilly Chen</cp:lastModifiedBy>
  <cp:revision>56</cp:revision>
  <dcterms:modified xsi:type="dcterms:W3CDTF">2021-11-15T03:50:49Z</dcterms:modified>
</cp:coreProperties>
</file>