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78" r:id="rId3"/>
    <p:sldId id="257" r:id="rId4"/>
    <p:sldId id="258" r:id="rId5"/>
    <p:sldId id="259" r:id="rId6"/>
    <p:sldId id="260" r:id="rId7"/>
    <p:sldId id="276" r:id="rId8"/>
    <p:sldId id="27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263" autoAdjust="0"/>
  </p:normalViewPr>
  <p:slideViewPr>
    <p:cSldViewPr snapToGrid="0">
      <p:cViewPr varScale="1">
        <p:scale>
          <a:sx n="50" d="100"/>
          <a:sy n="50" d="100"/>
        </p:scale>
        <p:origin x="126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155346-97D4-4CE6-A0B5-386CC388E632}" type="datetimeFigureOut">
              <a:rPr lang="zh-TW" altLang="en-US" smtClean="0"/>
              <a:t>2021/9/25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64B43-BBBF-4A08-AE7A-A1E838C39B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5463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It’s not just a one input data (one line), it needs to constantly stuffed in many input data. Please use the ‘for loop’  to receive many input data and run the program.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64B43-BBBF-4A08-AE7A-A1E838C39BB4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5984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D779-C9D7-43D7-B4AF-DF992C0953FB}" type="datetimeFigureOut">
              <a:rPr lang="zh-TW" altLang="en-US" smtClean="0"/>
              <a:t>2021/9/25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3770-9B76-4152-9355-80AC24213FC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550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D779-C9D7-43D7-B4AF-DF992C0953FB}" type="datetimeFigureOut">
              <a:rPr lang="zh-TW" altLang="en-US" smtClean="0"/>
              <a:t>2021/9/25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3770-9B76-4152-9355-80AC24213F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488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D779-C9D7-43D7-B4AF-DF992C0953FB}" type="datetimeFigureOut">
              <a:rPr lang="zh-TW" altLang="en-US" smtClean="0"/>
              <a:t>2021/9/25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3770-9B76-4152-9355-80AC24213F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2854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D779-C9D7-43D7-B4AF-DF992C0953FB}" type="datetimeFigureOut">
              <a:rPr lang="zh-TW" altLang="en-US" smtClean="0"/>
              <a:t>2021/9/25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3770-9B76-4152-9355-80AC24213F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745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D779-C9D7-43D7-B4AF-DF992C0953FB}" type="datetimeFigureOut">
              <a:rPr lang="zh-TW" altLang="en-US" smtClean="0"/>
              <a:t>2021/9/25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3770-9B76-4152-9355-80AC24213FC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466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D779-C9D7-43D7-B4AF-DF992C0953FB}" type="datetimeFigureOut">
              <a:rPr lang="zh-TW" altLang="en-US" smtClean="0"/>
              <a:t>2021/9/25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3770-9B76-4152-9355-80AC24213F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5628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D779-C9D7-43D7-B4AF-DF992C0953FB}" type="datetimeFigureOut">
              <a:rPr lang="zh-TW" altLang="en-US" smtClean="0"/>
              <a:t>2021/9/25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3770-9B76-4152-9355-80AC24213F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1735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D779-C9D7-43D7-B4AF-DF992C0953FB}" type="datetimeFigureOut">
              <a:rPr lang="zh-TW" altLang="en-US" smtClean="0"/>
              <a:t>2021/9/25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3770-9B76-4152-9355-80AC24213F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5495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D779-C9D7-43D7-B4AF-DF992C0953FB}" type="datetimeFigureOut">
              <a:rPr lang="zh-TW" altLang="en-US" smtClean="0"/>
              <a:t>2021/9/25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3770-9B76-4152-9355-80AC24213F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083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CA0D779-C9D7-43D7-B4AF-DF992C0953FB}" type="datetimeFigureOut">
              <a:rPr lang="zh-TW" altLang="en-US" smtClean="0"/>
              <a:t>2021/9/25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753770-9B76-4152-9355-80AC24213F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031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D779-C9D7-43D7-B4AF-DF992C0953FB}" type="datetimeFigureOut">
              <a:rPr lang="zh-TW" altLang="en-US" smtClean="0"/>
              <a:t>2021/9/25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53770-9B76-4152-9355-80AC24213F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4163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CA0D779-C9D7-43D7-B4AF-DF992C0953FB}" type="datetimeFigureOut">
              <a:rPr lang="zh-TW" altLang="en-US" smtClean="0"/>
              <a:t>2021/9/25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5753770-9B76-4152-9355-80AC24213FC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461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110356019@nccu.edu.tw" TargetMode="External"/><Relationship Id="rId2" Type="http://schemas.openxmlformats.org/officeDocument/2006/relationships/hyperlink" Target="mailto:109356049@nccu.edu.tw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204E23-4E83-4AEB-B23C-6EC3A0CBD5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HW2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109CC0A-D606-4F03-965F-A01810A64B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陳宜莉 </a:t>
            </a:r>
            <a:r>
              <a:rPr lang="en-US" altLang="zh-TW" dirty="0">
                <a:hlinkClick r:id="rId2"/>
              </a:rPr>
              <a:t>109356049@</a:t>
            </a:r>
            <a:r>
              <a:rPr lang="en-US" altLang="zh-TW" cap="none" dirty="0">
                <a:hlinkClick r:id="rId2"/>
              </a:rPr>
              <a:t>nccu.edu.tw</a:t>
            </a:r>
            <a:endParaRPr lang="en-US" altLang="zh-TW" cap="none" dirty="0"/>
          </a:p>
          <a:p>
            <a:r>
              <a:rPr lang="zh-TW" altLang="en-US" dirty="0"/>
              <a:t>林苡晴 </a:t>
            </a:r>
            <a:r>
              <a:rPr lang="en-US" altLang="zh-TW" b="0" i="0" u="none" strike="noStrike" dirty="0">
                <a:solidFill>
                  <a:srgbClr val="1284BA"/>
                </a:solidFill>
                <a:effectLst/>
                <a:hlinkClick r:id="rId3" tooltip="mailto:110356019@nccu.edu.tw"/>
              </a:rPr>
              <a:t>110356019@</a:t>
            </a:r>
            <a:r>
              <a:rPr lang="en-US" altLang="zh-TW" b="0" i="0" u="none" strike="noStrike" cap="none" dirty="0">
                <a:solidFill>
                  <a:srgbClr val="1284BA"/>
                </a:solidFill>
                <a:effectLst/>
                <a:hlinkClick r:id="rId3" tooltip="mailto:110356019@nccu.edu.tw"/>
              </a:rPr>
              <a:t>nccu.edu.tw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8904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F72D719-908C-4516-9CA9-39CC16E03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762" y="585787"/>
            <a:ext cx="7610475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58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CBAD0D-8C77-4F92-9BF8-4A46AFDEA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2F6DD5-B48E-4F84-B089-01549337B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/>
              <a:t>There are four token for inputs: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dirty="0"/>
              <a:t>Token 1 ➔Population </a:t>
            </a:r>
            <a:r>
              <a:rPr lang="zh-TW" altLang="en-US" dirty="0"/>
              <a:t>或 </a:t>
            </a:r>
            <a:r>
              <a:rPr lang="en-US" altLang="zh-TW" dirty="0"/>
              <a:t>Capital(type):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altLang="zh-TW" dirty="0"/>
              <a:t>0 =</a:t>
            </a:r>
            <a:r>
              <a:rPr lang="zh-TW" altLang="en-US" dirty="0"/>
              <a:t> </a:t>
            </a:r>
            <a:r>
              <a:rPr lang="en-US" altLang="zh-TW" dirty="0"/>
              <a:t>Population</a:t>
            </a:r>
            <a:r>
              <a:rPr lang="zh-TW" altLang="en-US" dirty="0"/>
              <a:t> </a:t>
            </a:r>
            <a:endParaRPr lang="en-US" altLang="zh-TW" dirty="0"/>
          </a:p>
          <a:p>
            <a:pPr marL="749808" lvl="1" indent="-457200">
              <a:buFont typeface="+mj-lt"/>
              <a:buAutoNum type="arabicPeriod"/>
            </a:pPr>
            <a:r>
              <a:rPr lang="en-US" altLang="zh-TW" dirty="0"/>
              <a:t>1 =</a:t>
            </a:r>
            <a:r>
              <a:rPr lang="zh-TW" altLang="en-US" dirty="0"/>
              <a:t> </a:t>
            </a:r>
            <a:r>
              <a:rPr lang="en-US" altLang="zh-TW" dirty="0"/>
              <a:t>Capital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dirty="0"/>
              <a:t>Token 2 ➔number of people or</a:t>
            </a:r>
            <a:r>
              <a:rPr lang="zh-TW" altLang="en-US" dirty="0"/>
              <a:t> </a:t>
            </a:r>
            <a:r>
              <a:rPr lang="en-US" altLang="zh-TW" dirty="0"/>
              <a:t>initial capital = </a:t>
            </a:r>
            <a:r>
              <a:rPr lang="en-US" altLang="zh-TW" sz="16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geometric sequence First term 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dirty="0"/>
              <a:t>Token 3 ➔rate = </a:t>
            </a:r>
            <a:r>
              <a:rPr lang="en-US" altLang="zh-TW" sz="16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geometric sequence </a:t>
            </a:r>
            <a:r>
              <a:rPr lang="en-US" altLang="zh-TW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common ratio </a:t>
            </a:r>
            <a:endParaRPr lang="en-US" altLang="zh-TW" sz="1800" b="0" i="0" u="none" strike="noStrike" baseline="0" dirty="0">
              <a:solidFill>
                <a:srgbClr val="5A5A5A"/>
              </a:solidFill>
              <a:latin typeface="CenturyGothic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dirty="0"/>
              <a:t>Token 4 ➔how many years (number of generation)</a:t>
            </a:r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dirty="0"/>
          </a:p>
          <a:p>
            <a:pPr marL="749808" lvl="1" indent="-457200">
              <a:buFont typeface="+mj-lt"/>
              <a:buAutoNum type="arabicPeriod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40508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E080A8-569A-4422-A704-C13B285FE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EXAMPLE- Population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21FB1D6-9A56-4297-9D9E-0B02D4AAE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3114675"/>
            <a:ext cx="8610600" cy="62865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025D453A-D0C7-4DED-A90D-1459B7B83694}"/>
              </a:ext>
            </a:extLst>
          </p:cNvPr>
          <p:cNvSpPr txBox="1"/>
          <p:nvPr/>
        </p:nvSpPr>
        <p:spPr>
          <a:xfrm>
            <a:off x="497840" y="3225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input ➔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389FB71-F213-49DF-BC0E-3358D5DF010E}"/>
              </a:ext>
            </a:extLst>
          </p:cNvPr>
          <p:cNvSpPr txBox="1"/>
          <p:nvPr/>
        </p:nvSpPr>
        <p:spPr>
          <a:xfrm>
            <a:off x="497840" y="3464560"/>
            <a:ext cx="138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output ➔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4516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91891D-0CE6-4AE0-93BC-19210A2C8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75230"/>
            <a:ext cx="10058400" cy="1450757"/>
          </a:xfrm>
        </p:spPr>
        <p:txBody>
          <a:bodyPr/>
          <a:lstStyle/>
          <a:p>
            <a:r>
              <a:rPr lang="en-US" altLang="zh-TW" dirty="0"/>
              <a:t>EXAMPLE</a:t>
            </a:r>
            <a:r>
              <a:rPr lang="zh-TW" altLang="en-US" dirty="0"/>
              <a:t> </a:t>
            </a:r>
            <a:r>
              <a:rPr lang="en-US" altLang="zh-TW" dirty="0"/>
              <a:t>- Capital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648DF10-38ED-4991-B4A1-5D85FAB96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25" y="3105150"/>
            <a:ext cx="8591550" cy="647700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C8BEA62C-D26B-4248-A702-BF032D53B5CF}"/>
              </a:ext>
            </a:extLst>
          </p:cNvPr>
          <p:cNvSpPr txBox="1"/>
          <p:nvPr/>
        </p:nvSpPr>
        <p:spPr>
          <a:xfrm>
            <a:off x="497840" y="3225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input ➔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CF74C10-88C3-44E0-80DA-71116E5A8C0E}"/>
              </a:ext>
            </a:extLst>
          </p:cNvPr>
          <p:cNvSpPr txBox="1"/>
          <p:nvPr/>
        </p:nvSpPr>
        <p:spPr>
          <a:xfrm>
            <a:off x="497840" y="3464560"/>
            <a:ext cx="138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output ➔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4284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6FED54-C173-4598-A547-C6B646353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class notice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DE2431-C50A-4E6E-BC63-D186FA79A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Wingdings" panose="05000000000000000000" pitchFamily="2" charset="2"/>
              <a:buChar char="u"/>
            </a:pPr>
            <a:r>
              <a:rPr lang="en-US" altLang="zh-TW" dirty="0"/>
              <a:t>Remember ,</a:t>
            </a:r>
            <a:r>
              <a:rPr lang="en-US" altLang="zh-TW" dirty="0">
                <a:solidFill>
                  <a:srgbClr val="FF0000"/>
                </a:solidFill>
              </a:rPr>
              <a:t>It’s not just one input data (one line). you need to constantly stuffed in many input data to the program. </a:t>
            </a:r>
            <a:r>
              <a:rPr lang="en-US" altLang="zh-TW" dirty="0">
                <a:solidFill>
                  <a:schemeClr val="tx1"/>
                </a:solidFill>
              </a:rPr>
              <a:t>Please use the ‘for loop’  to receive many input data and run the program. 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C8E28C8-4245-4271-9584-7345708BF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175" y="3352165"/>
            <a:ext cx="862965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745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99C99C-20D8-4E92-A62B-86EDEEE0A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Special rules of Homework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FEDE73-9C81-4413-94EF-D6A4161D4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altLang="zh-TW" sz="1800" b="0" i="0" u="none" strike="noStrike" baseline="0" dirty="0" err="1">
                <a:solidFill>
                  <a:srgbClr val="E58412"/>
                </a:solidFill>
                <a:latin typeface="Wingdings-Regular"/>
              </a:rPr>
              <a:t>u</a:t>
            </a:r>
            <a:r>
              <a:rPr lang="en-US" altLang="zh-TW" sz="1800" b="0" i="0" u="none" strike="noStrike" baseline="0" dirty="0" err="1">
                <a:solidFill>
                  <a:srgbClr val="404040"/>
                </a:solidFill>
                <a:latin typeface="PingFangSC-Regular"/>
              </a:rPr>
              <a:t>Project</a:t>
            </a:r>
            <a:r>
              <a:rPr lang="en-US" altLang="zh-TW" sz="1800" b="0" i="0" u="none" strike="noStrike" baseline="0" dirty="0">
                <a:solidFill>
                  <a:srgbClr val="404040"/>
                </a:solidFill>
                <a:latin typeface="PingFangSC-Regular"/>
              </a:rPr>
              <a:t> Name: HW{#number of homework} , ex: HW1</a:t>
            </a:r>
          </a:p>
          <a:p>
            <a:pPr marL="0" indent="0" algn="l">
              <a:buNone/>
            </a:pPr>
            <a:r>
              <a:rPr lang="en-US" altLang="zh-TW" sz="1800" b="0" i="0" u="none" strike="noStrike" baseline="0" dirty="0" err="1">
                <a:solidFill>
                  <a:srgbClr val="E58412"/>
                </a:solidFill>
                <a:latin typeface="Wingdings-Regular"/>
              </a:rPr>
              <a:t>u</a:t>
            </a:r>
            <a:r>
              <a:rPr lang="en-US" altLang="zh-TW" sz="1800" b="0" i="0" u="none" strike="noStrike" baseline="0" dirty="0" err="1">
                <a:solidFill>
                  <a:srgbClr val="404040"/>
                </a:solidFill>
                <a:latin typeface="PingFangSC-Regular"/>
              </a:rPr>
              <a:t>The</a:t>
            </a:r>
            <a:r>
              <a:rPr lang="en-US" altLang="zh-TW" sz="1800" b="0" i="0" u="none" strike="noStrike" baseline="0" dirty="0">
                <a:solidFill>
                  <a:srgbClr val="404040"/>
                </a:solidFill>
                <a:latin typeface="PingFangSC-Regular"/>
              </a:rPr>
              <a:t> class name where the main function of the code is located must be Main</a:t>
            </a:r>
          </a:p>
          <a:p>
            <a:pPr marL="0" indent="0" algn="l">
              <a:buNone/>
            </a:pPr>
            <a:r>
              <a:rPr lang="en-US" altLang="zh-TW" sz="1800" b="0" i="0" u="none" strike="noStrike" baseline="0" dirty="0" err="1">
                <a:solidFill>
                  <a:srgbClr val="E58412"/>
                </a:solidFill>
                <a:latin typeface="Wingdings-Regular"/>
              </a:rPr>
              <a:t>u</a:t>
            </a:r>
            <a:r>
              <a:rPr lang="en-US" altLang="zh-TW" sz="1800" b="0" i="0" u="none" strike="noStrike" baseline="0" dirty="0" err="1">
                <a:solidFill>
                  <a:srgbClr val="404040"/>
                </a:solidFill>
                <a:latin typeface="PingFangSC-Regular"/>
              </a:rPr>
              <a:t>Remind</a:t>
            </a:r>
            <a:r>
              <a:rPr lang="en-US" altLang="zh-TW" sz="1800" b="0" i="0" u="none" strike="noStrike" baseline="0" dirty="0">
                <a:solidFill>
                  <a:srgbClr val="404040"/>
                </a:solidFill>
                <a:latin typeface="PingFangSC-Regular"/>
              </a:rPr>
              <a:t> uppercase and lowercase</a:t>
            </a:r>
          </a:p>
          <a:p>
            <a:pPr marL="0" indent="0" algn="l">
              <a:buNone/>
            </a:pPr>
            <a:r>
              <a:rPr lang="en-US" altLang="zh-TW" sz="1800" b="0" i="0" u="none" strike="noStrike" baseline="0" dirty="0" err="1">
                <a:solidFill>
                  <a:srgbClr val="E58412"/>
                </a:solidFill>
                <a:latin typeface="Wingdings-Regular"/>
              </a:rPr>
              <a:t>u</a:t>
            </a:r>
            <a:r>
              <a:rPr lang="en-US" altLang="zh-TW" sz="1800" b="0" i="0" u="none" strike="noStrike" baseline="0" dirty="0" err="1">
                <a:solidFill>
                  <a:srgbClr val="404040"/>
                </a:solidFill>
                <a:latin typeface="PingFangSC-Regular"/>
              </a:rPr>
              <a:t>When</a:t>
            </a:r>
            <a:r>
              <a:rPr lang="en-US" altLang="zh-TW" sz="1800" b="0" i="0" u="none" strike="noStrike" baseline="0" dirty="0">
                <a:solidFill>
                  <a:srgbClr val="404040"/>
                </a:solidFill>
                <a:latin typeface="PingFangSC-Regular"/>
              </a:rPr>
              <a:t> the code is compressed and uploaded, please compress the project folder (ex. HW1)</a:t>
            </a:r>
          </a:p>
          <a:p>
            <a:pPr algn="l"/>
            <a:r>
              <a:rPr lang="en-US" altLang="zh-TW" sz="1800" b="0" i="0" u="none" strike="noStrike" baseline="0" dirty="0">
                <a:solidFill>
                  <a:srgbClr val="404040"/>
                </a:solidFill>
                <a:latin typeface="PingFangSC-Regular"/>
              </a:rPr>
              <a:t>into .zip</a:t>
            </a:r>
          </a:p>
          <a:p>
            <a:pPr marL="0" indent="0" algn="l">
              <a:buNone/>
            </a:pPr>
            <a:r>
              <a:rPr lang="en-US" altLang="zh-TW" sz="1800" b="0" i="0" u="none" strike="noStrike" baseline="0" dirty="0" err="1">
                <a:solidFill>
                  <a:srgbClr val="E58412"/>
                </a:solidFill>
                <a:latin typeface="Wingdings-Regular"/>
              </a:rPr>
              <a:t>u</a:t>
            </a:r>
            <a:r>
              <a:rPr lang="en-US" altLang="zh-TW" sz="1800" b="0" i="0" u="none" strike="noStrike" baseline="0" dirty="0" err="1">
                <a:solidFill>
                  <a:srgbClr val="404040"/>
                </a:solidFill>
                <a:latin typeface="PingFangSC-Regular"/>
              </a:rPr>
              <a:t>Unless</a:t>
            </a:r>
            <a:r>
              <a:rPr lang="en-US" altLang="zh-TW" sz="1800" b="0" i="0" u="none" strike="noStrike" baseline="0" dirty="0">
                <a:solidFill>
                  <a:srgbClr val="404040"/>
                </a:solidFill>
                <a:latin typeface="PingFangSC-Regular"/>
              </a:rPr>
              <a:t> otherwise specified by TA, </a:t>
            </a:r>
            <a:r>
              <a:rPr lang="en-US" altLang="zh-TW" sz="1800" b="0" i="0" u="none" strike="noStrike" baseline="0" dirty="0" err="1">
                <a:solidFill>
                  <a:srgbClr val="404040"/>
                </a:solidFill>
                <a:latin typeface="PingFangSC-Regular"/>
              </a:rPr>
              <a:t>homeworks</a:t>
            </a:r>
            <a:r>
              <a:rPr lang="en-US" altLang="zh-TW" sz="1800" b="0" i="0" u="none" strike="noStrike" baseline="0" dirty="0">
                <a:solidFill>
                  <a:srgbClr val="404040"/>
                </a:solidFill>
                <a:latin typeface="PingFangSC-Regular"/>
              </a:rPr>
              <a:t> that cannot be compiled and executed won’t</a:t>
            </a:r>
          </a:p>
          <a:p>
            <a:pPr algn="l"/>
            <a:r>
              <a:rPr lang="en-US" altLang="zh-TW" sz="1800" b="0" i="0" u="none" strike="noStrike" baseline="0" dirty="0">
                <a:solidFill>
                  <a:srgbClr val="404040"/>
                </a:solidFill>
                <a:latin typeface="PingFangSC-Regular"/>
              </a:rPr>
              <a:t>be accepted.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417253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0DCD52-5831-4EFB-981F-A4A497192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Special rules of Homework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24F59B-523E-461E-92E7-64B844366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altLang="zh-TW" sz="1800" b="0" i="0" u="none" strike="noStrike" baseline="0" dirty="0" err="1">
                <a:solidFill>
                  <a:srgbClr val="E58412"/>
                </a:solidFill>
                <a:latin typeface="Wingdings-Regular"/>
              </a:rPr>
              <a:t>u</a:t>
            </a:r>
            <a:r>
              <a:rPr lang="en-US" altLang="zh-TW" sz="1800" b="0" i="0" u="none" strike="noStrike" baseline="0" dirty="0" err="1">
                <a:solidFill>
                  <a:srgbClr val="FF0000"/>
                </a:solidFill>
                <a:latin typeface="PingFangSC-Regular"/>
              </a:rPr>
              <a:t>Reject</a:t>
            </a:r>
            <a:r>
              <a:rPr lang="en-US" altLang="zh-TW" sz="1800" b="0" i="0" u="none" strike="noStrike" baseline="0" dirty="0">
                <a:solidFill>
                  <a:srgbClr val="FF0000"/>
                </a:solidFill>
                <a:latin typeface="PingFangSC-Regular"/>
              </a:rPr>
              <a:t> the homework of plagiarism and tampering</a:t>
            </a:r>
          </a:p>
          <a:p>
            <a:pPr marL="0" indent="0" algn="l">
              <a:buNone/>
            </a:pPr>
            <a:r>
              <a:rPr lang="en-US" altLang="zh-TW" sz="1800" b="0" i="0" u="none" strike="noStrike" baseline="0" dirty="0" err="1">
                <a:solidFill>
                  <a:srgbClr val="E58412"/>
                </a:solidFill>
                <a:latin typeface="Wingdings-Regular"/>
              </a:rPr>
              <a:t>u</a:t>
            </a:r>
            <a:r>
              <a:rPr lang="en-US" altLang="zh-TW" sz="1800" b="0" i="0" u="none" strike="noStrike" baseline="0" dirty="0" err="1">
                <a:solidFill>
                  <a:srgbClr val="404040"/>
                </a:solidFill>
                <a:latin typeface="PingFangSC-Regular"/>
              </a:rPr>
              <a:t>First</a:t>
            </a:r>
            <a:r>
              <a:rPr lang="en-US" altLang="zh-TW" sz="1800" b="0" i="0" u="none" strike="noStrike" baseline="0" dirty="0">
                <a:solidFill>
                  <a:srgbClr val="404040"/>
                </a:solidFill>
                <a:latin typeface="PingFangSC-Regular"/>
              </a:rPr>
              <a:t> time: Zero point for that homework.</a:t>
            </a:r>
          </a:p>
          <a:p>
            <a:pPr marL="0" indent="0" algn="l">
              <a:buNone/>
            </a:pPr>
            <a:r>
              <a:rPr lang="en-US" altLang="zh-TW" sz="1800" b="0" i="0" u="none" strike="noStrike" baseline="0" dirty="0" err="1">
                <a:solidFill>
                  <a:srgbClr val="E58412"/>
                </a:solidFill>
                <a:latin typeface="Wingdings-Regular"/>
              </a:rPr>
              <a:t>u</a:t>
            </a:r>
            <a:r>
              <a:rPr lang="en-US" altLang="zh-TW" sz="1800" b="0" i="0" u="none" strike="noStrike" baseline="0" dirty="0" err="1">
                <a:solidFill>
                  <a:srgbClr val="404040"/>
                </a:solidFill>
                <a:latin typeface="PingFangSC-Regular"/>
              </a:rPr>
              <a:t>Second</a:t>
            </a:r>
            <a:r>
              <a:rPr lang="en-US" altLang="zh-TW" sz="1800" b="0" i="0" u="none" strike="noStrike" baseline="0" dirty="0">
                <a:solidFill>
                  <a:srgbClr val="404040"/>
                </a:solidFill>
                <a:latin typeface="PingFangSC-Regular"/>
              </a:rPr>
              <a:t> time: Zero point for the entire semester </a:t>
            </a:r>
            <a:r>
              <a:rPr lang="en-US" altLang="zh-TW" sz="1800" b="0" i="0" u="none" strike="noStrike" baseline="0" dirty="0" err="1">
                <a:solidFill>
                  <a:srgbClr val="404040"/>
                </a:solidFill>
                <a:latin typeface="PingFangSC-Regular"/>
              </a:rPr>
              <a:t>homeworks</a:t>
            </a:r>
            <a:r>
              <a:rPr lang="en-US" altLang="zh-TW" sz="1800" b="0" i="0" u="none" strike="noStrike" baseline="0" dirty="0">
                <a:solidFill>
                  <a:srgbClr val="404040"/>
                </a:solidFill>
                <a:latin typeface="PingFangSC-Regular"/>
              </a:rPr>
              <a:t>.</a:t>
            </a:r>
          </a:p>
          <a:p>
            <a:pPr marL="0" indent="0" algn="l">
              <a:buNone/>
            </a:pPr>
            <a:r>
              <a:rPr lang="en-US" altLang="zh-TW" sz="1800" b="0" i="0" u="none" strike="noStrike" baseline="0" dirty="0" err="1">
                <a:solidFill>
                  <a:srgbClr val="E58412"/>
                </a:solidFill>
                <a:latin typeface="Wingdings-Regular"/>
              </a:rPr>
              <a:t>u</a:t>
            </a:r>
            <a:r>
              <a:rPr lang="en-US" altLang="zh-TW" sz="1800" b="0" i="0" u="none" strike="noStrike" baseline="0" dirty="0" err="1">
                <a:solidFill>
                  <a:srgbClr val="404040"/>
                </a:solidFill>
                <a:latin typeface="PingFangSC-Regular"/>
              </a:rPr>
              <a:t>The</a:t>
            </a:r>
            <a:r>
              <a:rPr lang="en-US" altLang="zh-TW" sz="1800" b="0" i="0" u="none" strike="noStrike" baseline="0" dirty="0">
                <a:solidFill>
                  <a:srgbClr val="404040"/>
                </a:solidFill>
                <a:latin typeface="PingFangSC-Regular"/>
              </a:rPr>
              <a:t> list of plagiarism and tampering will announce at the end of the semester.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63131829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393</TotalTime>
  <Words>293</Words>
  <Application>Microsoft Office PowerPoint</Application>
  <PresentationFormat>寬螢幕</PresentationFormat>
  <Paragraphs>37</Paragraphs>
  <Slides>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7" baseType="lpstr">
      <vt:lpstr>CenturyGothic</vt:lpstr>
      <vt:lpstr>PingFangSC-Regular</vt:lpstr>
      <vt:lpstr>Wingdings-Regular</vt:lpstr>
      <vt:lpstr>Arial</vt:lpstr>
      <vt:lpstr>Arial</vt:lpstr>
      <vt:lpstr>Calibri</vt:lpstr>
      <vt:lpstr>Calibri Light</vt:lpstr>
      <vt:lpstr>Wingdings</vt:lpstr>
      <vt:lpstr>回顧</vt:lpstr>
      <vt:lpstr>HW2</vt:lpstr>
      <vt:lpstr>PowerPoint 簡報</vt:lpstr>
      <vt:lpstr>INPUT</vt:lpstr>
      <vt:lpstr>EXAMPLE- Population</vt:lpstr>
      <vt:lpstr>EXAMPLE - Capital</vt:lpstr>
      <vt:lpstr>Lab class notice</vt:lpstr>
      <vt:lpstr>Special rules of Homework</vt:lpstr>
      <vt:lpstr>Special rules of 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建立JAVA開發環境</dc:title>
  <dc:creator>Lilly Chen</dc:creator>
  <cp:lastModifiedBy>Lilly Chen</cp:lastModifiedBy>
  <cp:revision>59</cp:revision>
  <dcterms:created xsi:type="dcterms:W3CDTF">2021-05-23T14:41:35Z</dcterms:created>
  <dcterms:modified xsi:type="dcterms:W3CDTF">2021-09-25T10:04:12Z</dcterms:modified>
</cp:coreProperties>
</file>