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8" r:id="rId3"/>
    <p:sldId id="280" r:id="rId4"/>
    <p:sldId id="257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58" r:id="rId18"/>
    <p:sldId id="29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34" autoAdjust="0"/>
  </p:normalViewPr>
  <p:slideViewPr>
    <p:cSldViewPr snapToGrid="0">
      <p:cViewPr varScale="1">
        <p:scale>
          <a:sx n="64" d="100"/>
          <a:sy n="64" d="100"/>
        </p:scale>
        <p:origin x="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55346-97D4-4CE6-A0B5-386CC388E632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64B43-BBBF-4A08-AE7A-A1E838C39B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46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4B43-BBBF-4A08-AE7A-A1E838C39BB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321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4B43-BBBF-4A08-AE7A-A1E838C39BB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424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4B43-BBBF-4A08-AE7A-A1E838C39BB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006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4B43-BBBF-4A08-AE7A-A1E838C39BB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925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4B43-BBBF-4A08-AE7A-A1E838C39BB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885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4B43-BBBF-4A08-AE7A-A1E838C39BB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360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4B43-BBBF-4A08-AE7A-A1E838C39BB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35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4B43-BBBF-4A08-AE7A-A1E838C39BB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251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4B43-BBBF-4A08-AE7A-A1E838C39BB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313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4B43-BBBF-4A08-AE7A-A1E838C39BB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165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4B43-BBBF-4A08-AE7A-A1E838C39BB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058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4B43-BBBF-4A08-AE7A-A1E838C39BB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016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4B43-BBBF-4A08-AE7A-A1E838C39BB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800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55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8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85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45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46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62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73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49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83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A0D779-C9D7-43D7-B4AF-DF992C0953FB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3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16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A0D779-C9D7-43D7-B4AF-DF992C0953FB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46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110356019@nccu.edu.tw" TargetMode="External"/><Relationship Id="rId2" Type="http://schemas.openxmlformats.org/officeDocument/2006/relationships/hyperlink" Target="mailto:109356049@ncc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04E23-4E83-4AEB-B23C-6EC3A0CBD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4</a:t>
            </a:r>
            <a:r>
              <a:rPr lang="zh-TW" altLang="en-US" dirty="0"/>
              <a:t>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09CC0A-D606-4F03-965F-A01810A64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陳宜莉 </a:t>
            </a:r>
            <a:r>
              <a:rPr lang="en-US" altLang="zh-TW" dirty="0">
                <a:hlinkClick r:id="rId2"/>
              </a:rPr>
              <a:t>109356049@</a:t>
            </a:r>
            <a:r>
              <a:rPr lang="en-US" altLang="zh-TW" cap="none" dirty="0">
                <a:hlinkClick r:id="rId2"/>
              </a:rPr>
              <a:t>nccu.edu.tw</a:t>
            </a:r>
            <a:endParaRPr lang="en-US" altLang="zh-TW" cap="none" dirty="0"/>
          </a:p>
          <a:p>
            <a:r>
              <a:rPr lang="zh-TW" altLang="en-US" dirty="0"/>
              <a:t>林苡晴 </a:t>
            </a:r>
            <a:r>
              <a:rPr lang="en-US" altLang="zh-TW" b="0" i="0" u="none" strike="noStrike" dirty="0">
                <a:solidFill>
                  <a:srgbClr val="1284BA"/>
                </a:solidFill>
                <a:effectLst/>
                <a:hlinkClick r:id="rId3"/>
              </a:rPr>
              <a:t>110356019@</a:t>
            </a:r>
            <a:r>
              <a:rPr lang="en-US" altLang="zh-TW" b="0" i="0" u="none" strike="noStrike" cap="none" dirty="0">
                <a:solidFill>
                  <a:srgbClr val="1284BA"/>
                </a:solidFill>
                <a:effectLst/>
                <a:hlinkClick r:id="rId3"/>
              </a:rPr>
              <a:t>nccu.edu.tw</a:t>
            </a:r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8904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AD0D-8C77-4F92-9BF8-4A46AFD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Example: </a:t>
            </a:r>
            <a:r>
              <a:rPr lang="en-US" altLang="zh-TW" dirty="0" err="1"/>
              <a:t>outputScore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F6DD5-B48E-4F84-B089-0154933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Input: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Token1 :  a constant “</a:t>
            </a:r>
            <a:r>
              <a:rPr lang="en-US" altLang="zh-TW" dirty="0" err="1"/>
              <a:t>outputScore</a:t>
            </a:r>
            <a:r>
              <a:rPr lang="en-US" altLang="zh-TW" dirty="0"/>
              <a:t>”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 b="1"/>
            </a:pPr>
            <a:r>
              <a:rPr lang="en-US" altLang="zh-TW" dirty="0"/>
              <a:t>EX: </a:t>
            </a:r>
            <a:r>
              <a:rPr lang="en-US" altLang="zh-TW" dirty="0" err="1">
                <a:solidFill>
                  <a:srgbClr val="FF0000"/>
                </a:solidFill>
              </a:rPr>
              <a:t>outputScore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u"/>
              <a:defRPr b="1"/>
            </a:pPr>
            <a:r>
              <a:rPr lang="en-US" altLang="zh-TW" dirty="0"/>
              <a:t>To do:  </a:t>
            </a:r>
            <a:r>
              <a:rPr lang="en-US" altLang="zh-TW" b="0" dirty="0"/>
              <a:t>Output the score of the whole list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>
                <a:latin typeface="Wingdings"/>
                <a:ea typeface="Wingdings"/>
                <a:cs typeface="Wingdings"/>
                <a:sym typeface="Wingdings"/>
              </a:defRPr>
            </a:pPr>
            <a:r>
              <a:rPr lang="en-US" altLang="zh-TW" b="1" dirty="0">
                <a:latin typeface="+mj-lt"/>
                <a:ea typeface="+mj-ea"/>
                <a:cs typeface="+mj-cs"/>
                <a:sym typeface="Century Gothic"/>
              </a:rPr>
              <a:t>Σ(count*weight)</a:t>
            </a:r>
          </a:p>
          <a:p>
            <a:pPr>
              <a:buFont typeface="Wingdings" panose="05000000000000000000" pitchFamily="2" charset="2"/>
              <a:buChar char="u"/>
              <a:defRPr b="1"/>
            </a:pPr>
            <a:r>
              <a:rPr lang="en-US" altLang="zh-TW" dirty="0"/>
              <a:t>Output: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Simply output a line of score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EX: </a:t>
            </a:r>
            <a:r>
              <a:rPr lang="en-US" altLang="zh-TW" dirty="0">
                <a:solidFill>
                  <a:srgbClr val="FF0000"/>
                </a:solidFill>
              </a:rPr>
              <a:t>108.5</a:t>
            </a:r>
          </a:p>
          <a:p>
            <a:pPr marL="349250" lvl="1" indent="0">
              <a:spcBef>
                <a:spcPts val="600"/>
              </a:spcBef>
              <a:buClr>
                <a:srgbClr val="51640B"/>
              </a:buClr>
              <a:buNone/>
              <a:defRPr sz="1800"/>
            </a:pPr>
            <a:endParaRPr lang="en-US" altLang="zh-TW" dirty="0"/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endParaRPr lang="en-US" altLang="zh-TW" dirty="0"/>
          </a:p>
          <a:p>
            <a:pPr marL="0" indent="0" algn="l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833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3" descr="圖片 3">
            <a:extLst>
              <a:ext uri="{FF2B5EF4-FFF2-40B4-BE49-F238E27FC236}">
                <a16:creationId xmlns:a16="http://schemas.microsoft.com/office/drawing/2014/main" id="{56BD70D1-FB3B-44D0-ACB4-33DDFA44E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711200"/>
            <a:ext cx="9750976" cy="5537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57362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AD0D-8C77-4F92-9BF8-4A46AFD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Example: </a:t>
            </a:r>
            <a:r>
              <a:rPr lang="en-US" altLang="zh-TW" dirty="0" err="1"/>
              <a:t>deleteIndex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F6DD5-B48E-4F84-B089-0154933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Input: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Token1 :  a constant “</a:t>
            </a:r>
            <a:r>
              <a:rPr lang="en-US" altLang="zh-TW" dirty="0" err="1"/>
              <a:t>deleteIndex</a:t>
            </a:r>
            <a:r>
              <a:rPr lang="en-US" altLang="zh-TW" dirty="0"/>
              <a:t>”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Token2 :  an index </a:t>
            </a:r>
            <a:r>
              <a:rPr lang="en-US" altLang="zh-TW" b="1" dirty="0" err="1"/>
              <a:t>i</a:t>
            </a:r>
            <a:r>
              <a:rPr lang="en-US" altLang="zh-TW" dirty="0"/>
              <a:t> in our keyword list</a:t>
            </a:r>
            <a:endParaRPr lang="en-US" altLang="zh-TW" b="1" dirty="0"/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EX: </a:t>
            </a:r>
            <a:r>
              <a:rPr lang="en-US" altLang="zh-TW" dirty="0" err="1">
                <a:solidFill>
                  <a:srgbClr val="FF0000"/>
                </a:solidFill>
              </a:rPr>
              <a:t>deleteIndex</a:t>
            </a:r>
            <a:r>
              <a:rPr lang="en-US" altLang="zh-TW" dirty="0">
                <a:solidFill>
                  <a:srgbClr val="FF0000"/>
                </a:solidFill>
              </a:rPr>
              <a:t> 3</a:t>
            </a:r>
          </a:p>
          <a:p>
            <a:pPr>
              <a:buFont typeface="Wingdings" panose="05000000000000000000" pitchFamily="2" charset="2"/>
              <a:buChar char="u"/>
              <a:defRPr b="1"/>
            </a:pPr>
            <a:r>
              <a:rPr lang="en-US" altLang="zh-TW" dirty="0"/>
              <a:t>To do:  </a:t>
            </a:r>
            <a:r>
              <a:rPr lang="en-US" altLang="zh-TW" b="0" dirty="0"/>
              <a:t>Delete the </a:t>
            </a:r>
            <a:r>
              <a:rPr lang="en-US" altLang="zh-TW" dirty="0" err="1"/>
              <a:t>i</a:t>
            </a:r>
            <a:r>
              <a:rPr lang="en-US" altLang="zh-TW" sz="1400" b="0" dirty="0" err="1"/>
              <a:t>th</a:t>
            </a:r>
            <a:r>
              <a:rPr lang="en-US" altLang="zh-TW" b="0" dirty="0"/>
              <a:t> keyword in the list </a:t>
            </a:r>
            <a:endParaRPr lang="en-US" altLang="zh-TW" dirty="0"/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endParaRPr lang="en-US" altLang="zh-TW" dirty="0"/>
          </a:p>
          <a:p>
            <a:pPr marL="0" indent="0" algn="l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0268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AD0D-8C77-4F92-9BF8-4A46AFD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Example: </a:t>
            </a:r>
            <a:r>
              <a:rPr lang="en-US" altLang="zh-TW" dirty="0" err="1"/>
              <a:t>deleteCount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F6DD5-B48E-4F84-B089-0154933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Input: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Token1 :  a constant “</a:t>
            </a:r>
            <a:r>
              <a:rPr lang="en-US" altLang="zh-TW" dirty="0" err="1"/>
              <a:t>deleteCount</a:t>
            </a:r>
            <a:r>
              <a:rPr lang="en-US" altLang="zh-TW" dirty="0"/>
              <a:t>”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Token2 :  an integer </a:t>
            </a:r>
            <a:r>
              <a:rPr lang="en-US" altLang="zh-TW" b="1" dirty="0"/>
              <a:t>c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EX: </a:t>
            </a:r>
            <a:r>
              <a:rPr lang="en-US" altLang="zh-TW" dirty="0" err="1">
                <a:solidFill>
                  <a:srgbClr val="FF0000"/>
                </a:solidFill>
              </a:rPr>
              <a:t>deleteCount</a:t>
            </a:r>
            <a:r>
              <a:rPr lang="en-US" altLang="zh-TW" dirty="0">
                <a:solidFill>
                  <a:srgbClr val="FF0000"/>
                </a:solidFill>
              </a:rPr>
              <a:t> 4</a:t>
            </a:r>
          </a:p>
          <a:p>
            <a:pPr>
              <a:buFont typeface="Wingdings" panose="05000000000000000000" pitchFamily="2" charset="2"/>
              <a:buChar char="u"/>
              <a:defRPr b="1"/>
            </a:pPr>
            <a:r>
              <a:rPr lang="en-US" altLang="zh-TW" dirty="0"/>
              <a:t>To do: </a:t>
            </a:r>
            <a:r>
              <a:rPr lang="en-US" altLang="zh-TW" b="0" dirty="0"/>
              <a:t>Delete all keywords whose count is equal to </a:t>
            </a:r>
            <a:r>
              <a:rPr lang="en-US" altLang="zh-TW" dirty="0"/>
              <a:t>c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endParaRPr lang="en-US" altLang="zh-TW" dirty="0"/>
          </a:p>
          <a:p>
            <a:pPr marL="0" indent="0" algn="l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5884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AD0D-8C77-4F92-9BF8-4A46AFD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Example: </a:t>
            </a:r>
            <a:r>
              <a:rPr lang="en-US" altLang="zh-TW" dirty="0" err="1"/>
              <a:t>deleteHas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F6DD5-B48E-4F84-B089-0154933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Input: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Token1 :  a constant “</a:t>
            </a:r>
            <a:r>
              <a:rPr lang="en-US" altLang="zh-TW" dirty="0" err="1"/>
              <a:t>deleteHas</a:t>
            </a:r>
            <a:r>
              <a:rPr lang="en-US" altLang="zh-TW" dirty="0"/>
              <a:t>”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Token2 :  a pattern string </a:t>
            </a:r>
            <a:r>
              <a:rPr lang="en-US" altLang="zh-TW" b="1" dirty="0"/>
              <a:t>s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EX: </a:t>
            </a:r>
            <a:r>
              <a:rPr lang="en-US" altLang="zh-TW" dirty="0" err="1">
                <a:solidFill>
                  <a:srgbClr val="FF0000"/>
                </a:solidFill>
              </a:rPr>
              <a:t>deleteHas</a:t>
            </a:r>
            <a:r>
              <a:rPr lang="en-US" altLang="zh-TW" dirty="0">
                <a:solidFill>
                  <a:srgbClr val="FF0000"/>
                </a:solidFill>
              </a:rPr>
              <a:t> ang</a:t>
            </a:r>
          </a:p>
          <a:p>
            <a:pPr>
              <a:buFont typeface="Wingdings" panose="05000000000000000000" pitchFamily="2" charset="2"/>
              <a:buChar char="u"/>
              <a:defRPr b="1"/>
            </a:pPr>
            <a:r>
              <a:rPr lang="en-US" altLang="zh-TW" dirty="0"/>
              <a:t>To do: </a:t>
            </a:r>
            <a:r>
              <a:rPr lang="en-US" altLang="zh-TW" b="0" dirty="0"/>
              <a:t>Delete all keywords whose name contains </a:t>
            </a:r>
            <a:r>
              <a:rPr lang="en-US" altLang="zh-TW" dirty="0"/>
              <a:t>s</a:t>
            </a:r>
          </a:p>
          <a:p>
            <a:pPr marL="0" indent="0" algn="l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82994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AD0D-8C77-4F92-9BF8-4A46AFD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Example: </a:t>
            </a:r>
            <a:r>
              <a:rPr lang="en-US" altLang="zh-TW" dirty="0" err="1"/>
              <a:t>deleteName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F6DD5-B48E-4F84-B089-0154933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Input: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Token1 :  a constant “</a:t>
            </a:r>
            <a:r>
              <a:rPr lang="en-US" altLang="zh-TW" dirty="0" err="1"/>
              <a:t>deleteName</a:t>
            </a:r>
            <a:r>
              <a:rPr lang="en-US" altLang="zh-TW" dirty="0"/>
              <a:t>”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Token2 :  a string </a:t>
            </a:r>
            <a:r>
              <a:rPr lang="en-US" altLang="zh-TW" b="1" dirty="0"/>
              <a:t>s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EX: </a:t>
            </a:r>
            <a:r>
              <a:rPr lang="en-US" altLang="zh-TW" dirty="0" err="1">
                <a:solidFill>
                  <a:srgbClr val="FF0000"/>
                </a:solidFill>
              </a:rPr>
              <a:t>deleteName</a:t>
            </a:r>
            <a:r>
              <a:rPr lang="en-US" altLang="zh-TW" dirty="0">
                <a:solidFill>
                  <a:srgbClr val="FF0000"/>
                </a:solidFill>
              </a:rPr>
              <a:t> Fang</a:t>
            </a:r>
          </a:p>
          <a:p>
            <a:pPr>
              <a:buFont typeface="Wingdings" panose="05000000000000000000" pitchFamily="2" charset="2"/>
              <a:buChar char="u"/>
              <a:defRPr b="1"/>
            </a:pPr>
            <a:r>
              <a:rPr lang="en-US" altLang="zh-TW" dirty="0"/>
              <a:t>To do: </a:t>
            </a:r>
            <a:r>
              <a:rPr lang="en-US" altLang="zh-TW" b="0" dirty="0"/>
              <a:t>Delete all keywords whose name is equal to </a:t>
            </a:r>
            <a:r>
              <a:rPr lang="en-US" altLang="zh-TW" dirty="0"/>
              <a:t>s</a:t>
            </a:r>
          </a:p>
          <a:p>
            <a:pPr marL="0" indent="0" algn="l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9600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AD0D-8C77-4F92-9BF8-4A46AFD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Example: </a:t>
            </a:r>
            <a:r>
              <a:rPr lang="en-US" altLang="zh-TW" dirty="0" err="1"/>
              <a:t>deleteFirstN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F6DD5-B48E-4F84-B089-0154933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Input: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Token1 :  a constant “</a:t>
            </a:r>
            <a:r>
              <a:rPr lang="en-US" altLang="zh-TW" dirty="0" err="1"/>
              <a:t>deleteFirstN</a:t>
            </a:r>
            <a:r>
              <a:rPr lang="en-US" altLang="zh-TW" dirty="0"/>
              <a:t>”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Token2 :  an signed integer </a:t>
            </a:r>
            <a:r>
              <a:rPr lang="en-US" altLang="zh-TW" b="1" dirty="0"/>
              <a:t>N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EX: </a:t>
            </a:r>
            <a:r>
              <a:rPr lang="en-US" altLang="zh-TW" dirty="0" err="1">
                <a:solidFill>
                  <a:srgbClr val="FF0000"/>
                </a:solidFill>
              </a:rPr>
              <a:t>deleteName</a:t>
            </a:r>
            <a:r>
              <a:rPr lang="en-US" altLang="zh-TW" dirty="0">
                <a:solidFill>
                  <a:srgbClr val="FF0000"/>
                </a:solidFill>
              </a:rPr>
              <a:t> Fang</a:t>
            </a:r>
          </a:p>
          <a:p>
            <a:pPr>
              <a:buFont typeface="Wingdings" panose="05000000000000000000" pitchFamily="2" charset="2"/>
              <a:buChar char="u"/>
              <a:defRPr b="1"/>
            </a:pPr>
            <a:r>
              <a:rPr lang="en-US" altLang="zh-TW" dirty="0"/>
              <a:t>To do: </a:t>
            </a:r>
            <a:r>
              <a:rPr lang="en-US" altLang="zh-TW" b="0" dirty="0"/>
              <a:t>Delete the first </a:t>
            </a:r>
            <a:r>
              <a:rPr lang="en-US" altLang="zh-TW" dirty="0"/>
              <a:t>N</a:t>
            </a:r>
            <a:r>
              <a:rPr lang="en-US" altLang="zh-TW" b="0" dirty="0"/>
              <a:t> Keywords, if </a:t>
            </a:r>
            <a:r>
              <a:rPr lang="en-US" altLang="zh-TW" dirty="0"/>
              <a:t>N &lt;= size of list</a:t>
            </a:r>
          </a:p>
          <a:p>
            <a:pPr marL="0" indent="0" algn="l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2590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080A8-569A-4422-A704-C13B285F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8978"/>
            <a:ext cx="10058400" cy="1450757"/>
          </a:xfrm>
        </p:spPr>
        <p:txBody>
          <a:bodyPr/>
          <a:lstStyle/>
          <a:p>
            <a:r>
              <a:rPr lang="en-US" altLang="zh-TW" dirty="0"/>
              <a:t>Input file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4A86C1-B569-4B41-AC1B-8171E1C2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998" y="640079"/>
            <a:ext cx="2239378" cy="5673091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370FB69-5545-492A-B98C-B776B215C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u"/>
            </a:pPr>
            <a:r>
              <a:rPr lang="en-US" altLang="zh-TW" sz="1800" b="0" i="0" u="none" strike="noStrike" baseline="0" dirty="0">
                <a:latin typeface="TimesNewRomanPSMT"/>
              </a:rPr>
              <a:t>You need to read the sequence of operations from a </a:t>
            </a:r>
            <a:r>
              <a:rPr lang="en-US" altLang="zh-TW" sz="1800" b="0" i="0" u="none" strike="noStrike" baseline="0" dirty="0">
                <a:solidFill>
                  <a:srgbClr val="FF0000"/>
                </a:solidFill>
                <a:latin typeface="TimesNewRomanPSMT"/>
              </a:rPr>
              <a:t>txt file</a:t>
            </a:r>
          </a:p>
          <a:p>
            <a:pPr algn="l">
              <a:buFont typeface="Wingdings" panose="05000000000000000000" pitchFamily="2" charset="2"/>
              <a:buChar char="u"/>
            </a:pPr>
            <a:r>
              <a:rPr lang="en-US" altLang="zh-TW" sz="1800" b="0" i="0" u="none" strike="noStrike" baseline="0" dirty="0">
                <a:latin typeface="TimesNewRomanPSMT"/>
              </a:rPr>
              <a:t>The format is firm</a:t>
            </a:r>
          </a:p>
          <a:p>
            <a:pPr algn="l">
              <a:buFont typeface="Wingdings" panose="05000000000000000000" pitchFamily="2" charset="2"/>
              <a:buChar char="u"/>
            </a:pPr>
            <a:r>
              <a:rPr lang="en-US" altLang="zh-TW" sz="1800" b="0" i="0" u="none" strike="noStrike" baseline="0" dirty="0">
                <a:latin typeface="TimesNewRomanPSMT"/>
              </a:rPr>
              <a:t>Raise an exception if the input does not match the format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F8FBEF-B058-4E77-A246-202D8FBD1D88}"/>
              </a:ext>
            </a:extLst>
          </p:cNvPr>
          <p:cNvSpPr/>
          <p:nvPr/>
        </p:nvSpPr>
        <p:spPr>
          <a:xfrm>
            <a:off x="8220075" y="3895725"/>
            <a:ext cx="1438275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C7816B-BDBF-42DA-B3B1-73A373D7C8C1}"/>
              </a:ext>
            </a:extLst>
          </p:cNvPr>
          <p:cNvSpPr/>
          <p:nvPr/>
        </p:nvSpPr>
        <p:spPr>
          <a:xfrm>
            <a:off x="8229600" y="4410075"/>
            <a:ext cx="1438275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CA4D69-C2DD-44B5-B03B-E12342933496}"/>
              </a:ext>
            </a:extLst>
          </p:cNvPr>
          <p:cNvSpPr/>
          <p:nvPr/>
        </p:nvSpPr>
        <p:spPr>
          <a:xfrm>
            <a:off x="8220075" y="3609975"/>
            <a:ext cx="1438275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972E96-7827-4CD7-AE44-4F09C274394F}"/>
              </a:ext>
            </a:extLst>
          </p:cNvPr>
          <p:cNvSpPr/>
          <p:nvPr/>
        </p:nvSpPr>
        <p:spPr>
          <a:xfrm>
            <a:off x="8239125" y="4924425"/>
            <a:ext cx="1438275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E9B235-4B81-445C-944F-3C5C3AC1B875}"/>
              </a:ext>
            </a:extLst>
          </p:cNvPr>
          <p:cNvSpPr/>
          <p:nvPr/>
        </p:nvSpPr>
        <p:spPr>
          <a:xfrm>
            <a:off x="8239125" y="5695950"/>
            <a:ext cx="1438275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6D2A99-19C3-4DFC-9361-9F3D0B118638}"/>
              </a:ext>
            </a:extLst>
          </p:cNvPr>
          <p:cNvSpPr/>
          <p:nvPr/>
        </p:nvSpPr>
        <p:spPr>
          <a:xfrm>
            <a:off x="8210550" y="3124200"/>
            <a:ext cx="1438275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516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3FF92-CDD3-4E67-BD62-57083311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428985A-4615-4661-81A6-E347E82BD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7" y="2679015"/>
            <a:ext cx="29051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1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29E41-97C3-419A-A01F-74F8757C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Keyword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2B5E66-9F5C-43D5-9637-AD5A4054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A keyword is a tuple of </a:t>
            </a:r>
            <a:r>
              <a:rPr lang="en-US" altLang="zh-TW" dirty="0">
                <a:solidFill>
                  <a:srgbClr val="FF0000"/>
                </a:solidFill>
              </a:rPr>
              <a:t>[String name, Integer count, Double weight] 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For example:</a:t>
            </a:r>
          </a:p>
          <a:p>
            <a:pPr marL="0" lvl="1" indent="349250">
              <a:spcBef>
                <a:spcPts val="600"/>
              </a:spcBef>
              <a:buSzTx/>
              <a:buNone/>
              <a:defRPr sz="1800"/>
            </a:pPr>
            <a:r>
              <a:rPr lang="en-US" altLang="zh-TW" dirty="0"/>
              <a:t>{</a:t>
            </a:r>
          </a:p>
          <a:p>
            <a:pPr marL="0" lvl="2" indent="685800">
              <a:spcBef>
                <a:spcPts val="600"/>
              </a:spcBef>
              <a:buSzTx/>
              <a:buNone/>
              <a:defRPr sz="1800"/>
            </a:pPr>
            <a:r>
              <a:rPr lang="en-US" altLang="zh-TW" dirty="0"/>
              <a:t>name: “Fang”,</a:t>
            </a:r>
          </a:p>
          <a:p>
            <a:pPr marL="0" lvl="2" indent="685800">
              <a:spcBef>
                <a:spcPts val="600"/>
              </a:spcBef>
              <a:buSzTx/>
              <a:buNone/>
              <a:defRPr sz="1800"/>
            </a:pPr>
            <a:r>
              <a:rPr lang="en-US" altLang="zh-TW" dirty="0"/>
              <a:t>count: 3,</a:t>
            </a:r>
          </a:p>
          <a:p>
            <a:pPr marL="0" lvl="2" indent="685800">
              <a:spcBef>
                <a:spcPts val="600"/>
              </a:spcBef>
              <a:buSzTx/>
              <a:buNone/>
              <a:defRPr sz="1800"/>
            </a:pPr>
            <a:r>
              <a:rPr lang="en-US" altLang="zh-TW" dirty="0"/>
              <a:t>Weight: 5.5</a:t>
            </a:r>
          </a:p>
          <a:p>
            <a:pPr marL="0" lvl="1" indent="349250">
              <a:spcBef>
                <a:spcPts val="600"/>
              </a:spcBef>
              <a:buSzTx/>
              <a:buNone/>
              <a:defRPr sz="1800"/>
            </a:pPr>
            <a:r>
              <a:rPr lang="en-US" altLang="zh-TW" dirty="0"/>
              <a:t>}</a:t>
            </a:r>
          </a:p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A key word should output in format </a:t>
            </a:r>
            <a:r>
              <a:rPr lang="en-US" altLang="zh-TW" b="1" dirty="0"/>
              <a:t>[</a:t>
            </a:r>
            <a:r>
              <a:rPr lang="en-US" altLang="zh-TW" b="1" dirty="0" err="1"/>
              <a:t>name,count,weight</a:t>
            </a:r>
            <a:r>
              <a:rPr lang="en-US" altLang="zh-TW" b="1" dirty="0"/>
              <a:t>] </a:t>
            </a:r>
            <a:r>
              <a:rPr lang="en-US" altLang="zh-TW" dirty="0"/>
              <a:t>:</a:t>
            </a:r>
          </a:p>
          <a:p>
            <a:pPr marL="0" lvl="1" indent="349250">
              <a:spcBef>
                <a:spcPts val="600"/>
              </a:spcBef>
              <a:buNone/>
              <a:defRPr sz="1800"/>
            </a:pPr>
            <a:r>
              <a:rPr lang="en-US" altLang="zh-TW" dirty="0">
                <a:solidFill>
                  <a:srgbClr val="FF0000"/>
                </a:solidFill>
              </a:rPr>
              <a:t>[Fang,3,5.5]</a:t>
            </a:r>
          </a:p>
          <a:p>
            <a:pPr marL="0" lvl="1" indent="349250">
              <a:spcBef>
                <a:spcPts val="600"/>
              </a:spcBef>
              <a:buSzTx/>
              <a:buNone/>
              <a:defRPr sz="1800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126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圖片 3">
            <a:extLst>
              <a:ext uri="{FF2B5EF4-FFF2-40B4-BE49-F238E27FC236}">
                <a16:creationId xmlns:a16="http://schemas.microsoft.com/office/drawing/2014/main" id="{92F8238C-8486-4CEA-9194-CF81E64F0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292006"/>
            <a:ext cx="9448800" cy="603332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1216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AD0D-8C77-4F92-9BF8-4A46AFD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Example: Add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F6DD5-B48E-4F84-B089-0154933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Input:</a:t>
            </a:r>
          </a:p>
          <a:p>
            <a:pPr marL="685800" lvl="1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600"/>
            </a:pPr>
            <a:r>
              <a:rPr lang="en-US" altLang="zh-TW" dirty="0"/>
              <a:t>Token1 :  a constant “add”</a:t>
            </a:r>
          </a:p>
          <a:p>
            <a:pPr marL="685800" lvl="1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600"/>
            </a:pPr>
            <a:r>
              <a:rPr lang="en-US" altLang="zh-TW" dirty="0"/>
              <a:t>Token2 :  keyword name </a:t>
            </a:r>
            <a:r>
              <a:rPr lang="en-US" altLang="zh-TW" b="1" dirty="0"/>
              <a:t>k</a:t>
            </a:r>
          </a:p>
          <a:p>
            <a:pPr marL="685800" lvl="1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600"/>
            </a:pPr>
            <a:r>
              <a:rPr lang="en-US" altLang="zh-TW" dirty="0"/>
              <a:t>Token3:  keyword count </a:t>
            </a:r>
            <a:r>
              <a:rPr lang="en-US" altLang="zh-TW" b="1" dirty="0"/>
              <a:t>c</a:t>
            </a:r>
          </a:p>
          <a:p>
            <a:pPr marL="685800" lvl="1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600"/>
            </a:pPr>
            <a:r>
              <a:rPr lang="en-US" altLang="zh-TW" dirty="0"/>
              <a:t>Token4: keyword weight</a:t>
            </a:r>
            <a:r>
              <a:rPr lang="en-US" altLang="zh-TW" b="1" dirty="0"/>
              <a:t> w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600" b="1"/>
            </a:pPr>
            <a:r>
              <a:rPr lang="en-US" altLang="zh-TW" dirty="0"/>
              <a:t>EX: </a:t>
            </a:r>
            <a:r>
              <a:rPr lang="en-US" altLang="zh-TW" dirty="0">
                <a:solidFill>
                  <a:srgbClr val="FF0000"/>
                </a:solidFill>
              </a:rPr>
              <a:t>add Fang 3 0.5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  <a:defRPr sz="1800" b="1"/>
            </a:pPr>
            <a:r>
              <a:rPr lang="en-US" altLang="zh-TW" dirty="0"/>
              <a:t>To do:  </a:t>
            </a:r>
            <a:r>
              <a:rPr lang="en-US" altLang="zh-TW" b="0" dirty="0"/>
              <a:t>Insert a keyword </a:t>
            </a:r>
            <a:r>
              <a:rPr lang="en-US" altLang="zh-TW" dirty="0"/>
              <a:t>[</a:t>
            </a:r>
            <a:r>
              <a:rPr lang="en-US" altLang="zh-TW" dirty="0" err="1"/>
              <a:t>k,c,w</a:t>
            </a:r>
            <a:r>
              <a:rPr lang="en-US" altLang="zh-TW" dirty="0"/>
              <a:t>]</a:t>
            </a:r>
            <a:r>
              <a:rPr lang="en-US" altLang="zh-TW" b="0" dirty="0"/>
              <a:t> to the list in order</a:t>
            </a:r>
            <a:r>
              <a:rPr lang="en-US" altLang="zh-TW" dirty="0"/>
              <a:t> 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FC4102F-698E-4AE6-8C89-DDCE13D5A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34" y="4542553"/>
            <a:ext cx="11948719" cy="21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0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AD0D-8C77-4F92-9BF8-4A46AFD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Example: </a:t>
            </a:r>
            <a:r>
              <a:rPr lang="en-US" altLang="zh-TW" dirty="0" err="1"/>
              <a:t>outputIndex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F6DD5-B48E-4F84-B089-0154933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Input: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Token1 :  a constant “</a:t>
            </a:r>
            <a:r>
              <a:rPr lang="en-US" altLang="zh-TW" dirty="0" err="1"/>
              <a:t>outputIndex</a:t>
            </a:r>
            <a:r>
              <a:rPr lang="en-US" altLang="zh-TW" dirty="0"/>
              <a:t>”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Token2 :  an index </a:t>
            </a:r>
            <a:r>
              <a:rPr lang="en-US" altLang="zh-TW" b="1" dirty="0" err="1"/>
              <a:t>i</a:t>
            </a:r>
            <a:r>
              <a:rPr lang="en-US" altLang="zh-TW" dirty="0"/>
              <a:t> in our keyword list</a:t>
            </a:r>
            <a:endParaRPr lang="en-US" altLang="zh-TW" b="1" dirty="0"/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EX: </a:t>
            </a:r>
            <a:r>
              <a:rPr lang="en-US" altLang="zh-TW" dirty="0" err="1">
                <a:solidFill>
                  <a:srgbClr val="FF0000"/>
                </a:solidFill>
              </a:rPr>
              <a:t>outputIndex</a:t>
            </a:r>
            <a:r>
              <a:rPr lang="en-US" altLang="zh-TW" dirty="0">
                <a:solidFill>
                  <a:srgbClr val="FF0000"/>
                </a:solidFill>
              </a:rPr>
              <a:t> 3</a:t>
            </a:r>
          </a:p>
          <a:p>
            <a:pPr>
              <a:buFont typeface="Wingdings" panose="05000000000000000000" pitchFamily="2" charset="2"/>
              <a:buChar char="u"/>
              <a:defRPr b="1"/>
            </a:pPr>
            <a:r>
              <a:rPr lang="en-US" altLang="zh-TW" dirty="0"/>
              <a:t>To do:  </a:t>
            </a:r>
            <a:r>
              <a:rPr lang="en-US" altLang="zh-TW" b="0" dirty="0"/>
              <a:t>Output the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en-US" altLang="zh-TW" sz="1400" b="0" dirty="0" err="1"/>
              <a:t>th</a:t>
            </a:r>
            <a:r>
              <a:rPr lang="en-US" altLang="zh-TW" b="0" dirty="0"/>
              <a:t> keyword in the list </a:t>
            </a:r>
          </a:p>
          <a:p>
            <a:pPr>
              <a:buFont typeface="Wingdings" panose="05000000000000000000" pitchFamily="2" charset="2"/>
              <a:buChar char="u"/>
              <a:defRPr b="1"/>
            </a:pPr>
            <a:r>
              <a:rPr lang="en-US" altLang="zh-TW" dirty="0"/>
              <a:t>Output: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If </a:t>
            </a:r>
            <a:r>
              <a:rPr lang="en-US" altLang="zh-TW" b="1" dirty="0" err="1"/>
              <a:t>i</a:t>
            </a:r>
            <a:r>
              <a:rPr lang="en-US" altLang="zh-TW" dirty="0"/>
              <a:t> is out of bound, simply output a line of “</a:t>
            </a:r>
            <a:r>
              <a:rPr lang="en-US" altLang="zh-TW" dirty="0" err="1"/>
              <a:t>InvalidOperation</a:t>
            </a:r>
            <a:r>
              <a:rPr lang="en-US" altLang="zh-TW" dirty="0"/>
              <a:t>”:</a:t>
            </a:r>
          </a:p>
          <a:p>
            <a:pPr marL="349250" lvl="1" indent="0">
              <a:spcBef>
                <a:spcPts val="600"/>
              </a:spcBef>
              <a:buClr>
                <a:srgbClr val="51640B"/>
              </a:buClr>
              <a:buNone/>
              <a:defRPr sz="1800"/>
            </a:pPr>
            <a:r>
              <a:rPr lang="en-US" altLang="zh-TW" dirty="0" err="1">
                <a:solidFill>
                  <a:srgbClr val="FF0000"/>
                </a:solidFill>
              </a:rPr>
              <a:t>InvalidOperation</a:t>
            </a:r>
            <a:endParaRPr lang="en-US" altLang="zh-TW" dirty="0">
              <a:solidFill>
                <a:srgbClr val="FF0000"/>
              </a:solidFill>
            </a:endParaRP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If </a:t>
            </a:r>
            <a:r>
              <a:rPr lang="en-US" altLang="zh-TW" dirty="0" err="1"/>
              <a:t>i</a:t>
            </a:r>
            <a:r>
              <a:rPr lang="en-US" altLang="zh-TW" dirty="0"/>
              <a:t> is legal:</a:t>
            </a:r>
          </a:p>
          <a:p>
            <a:pPr marL="349250" lvl="1" indent="0">
              <a:spcBef>
                <a:spcPts val="600"/>
              </a:spcBef>
              <a:buClr>
                <a:srgbClr val="51640B"/>
              </a:buClr>
              <a:buNone/>
              <a:defRPr sz="1800"/>
            </a:pPr>
            <a:r>
              <a:rPr lang="en-US" altLang="zh-TW" dirty="0">
                <a:solidFill>
                  <a:srgbClr val="FF0000"/>
                </a:solidFill>
              </a:rPr>
              <a:t>[NCCU,4,9.9]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endParaRPr lang="en-US" altLang="zh-TW" dirty="0"/>
          </a:p>
          <a:p>
            <a:pPr marL="0" indent="0" algn="l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229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AD0D-8C77-4F92-9BF8-4A46AFD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Example: </a:t>
            </a:r>
            <a:r>
              <a:rPr lang="en-US" altLang="zh-TW" dirty="0" err="1"/>
              <a:t>outputCount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F6DD5-B48E-4F84-B089-0154933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altLang="zh-TW" dirty="0"/>
              <a:t>Input:</a:t>
            </a:r>
          </a:p>
          <a:p>
            <a:pPr marL="685800" lvl="1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Token1 :  a constant “</a:t>
            </a:r>
            <a:r>
              <a:rPr lang="en-US" altLang="zh-TW" dirty="0" err="1"/>
              <a:t>outputCount</a:t>
            </a:r>
            <a:r>
              <a:rPr lang="en-US" altLang="zh-TW" dirty="0"/>
              <a:t>”</a:t>
            </a:r>
          </a:p>
          <a:p>
            <a:pPr marL="685800" lvl="1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Token2 :  an integer </a:t>
            </a:r>
            <a:r>
              <a:rPr lang="en-US" altLang="zh-TW" b="1" dirty="0"/>
              <a:t>c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EX: </a:t>
            </a:r>
            <a:r>
              <a:rPr lang="en-US" altLang="zh-TW" dirty="0" err="1">
                <a:solidFill>
                  <a:srgbClr val="FF0000"/>
                </a:solidFill>
              </a:rPr>
              <a:t>outputCount</a:t>
            </a:r>
            <a:r>
              <a:rPr lang="en-US" altLang="zh-TW" dirty="0">
                <a:solidFill>
                  <a:srgbClr val="FF0000"/>
                </a:solidFill>
              </a:rPr>
              <a:t> 4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  <a:defRPr b="1"/>
            </a:pPr>
            <a:r>
              <a:rPr lang="en-US" altLang="zh-TW" dirty="0"/>
              <a:t>To do: </a:t>
            </a:r>
            <a:r>
              <a:rPr lang="en-US" altLang="zh-TW" b="0" dirty="0"/>
              <a:t>Output all keywords whose count is equal to </a:t>
            </a:r>
            <a:r>
              <a:rPr lang="en-US" altLang="zh-TW" dirty="0"/>
              <a:t>c </a:t>
            </a:r>
            <a:r>
              <a:rPr lang="en-US" altLang="zh-TW" b="0" dirty="0"/>
              <a:t>in order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  <a:defRPr b="1"/>
            </a:pPr>
            <a:r>
              <a:rPr lang="en-US" altLang="zh-TW" dirty="0"/>
              <a:t>Output:</a:t>
            </a:r>
          </a:p>
          <a:p>
            <a:pPr marL="685800" lvl="1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If there is no keyword whose count is equal to </a:t>
            </a:r>
            <a:r>
              <a:rPr lang="en-US" altLang="zh-TW" b="1" dirty="0"/>
              <a:t>c, </a:t>
            </a:r>
            <a:r>
              <a:rPr lang="en-US" altLang="zh-TW" dirty="0"/>
              <a:t>simply output a line of constant “</a:t>
            </a:r>
            <a:r>
              <a:rPr lang="en-US" altLang="zh-TW" dirty="0" err="1"/>
              <a:t>NotFound</a:t>
            </a:r>
            <a:r>
              <a:rPr lang="en-US" altLang="zh-TW" dirty="0"/>
              <a:t>”:</a:t>
            </a:r>
          </a:p>
          <a:p>
            <a:pPr marL="349250" lvl="1" indent="0">
              <a:spcBef>
                <a:spcPts val="600"/>
              </a:spcBef>
              <a:buClr>
                <a:srgbClr val="51640B"/>
              </a:buClr>
              <a:buNone/>
              <a:defRPr sz="1800"/>
            </a:pPr>
            <a:r>
              <a:rPr lang="en-US" altLang="zh-TW" dirty="0" err="1">
                <a:solidFill>
                  <a:srgbClr val="FF0000"/>
                </a:solidFill>
              </a:rPr>
              <a:t>NotFound</a:t>
            </a:r>
            <a:endParaRPr lang="en-US" altLang="zh-TW" dirty="0">
              <a:solidFill>
                <a:srgbClr val="FF0000"/>
              </a:solidFill>
            </a:endParaRPr>
          </a:p>
          <a:p>
            <a:pPr marL="685800" lvl="1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If there’s any (split them in one space):</a:t>
            </a:r>
          </a:p>
          <a:p>
            <a:pPr marL="349250" lvl="1" indent="0">
              <a:spcBef>
                <a:spcPts val="600"/>
              </a:spcBef>
              <a:buClr>
                <a:srgbClr val="51640B"/>
              </a:buClr>
              <a:buNone/>
              <a:defRPr sz="1800"/>
            </a:pPr>
            <a:r>
              <a:rPr lang="fr-FR" altLang="zh-TW" dirty="0">
                <a:solidFill>
                  <a:srgbClr val="FF0000"/>
                </a:solidFill>
              </a:rPr>
              <a:t>[OK,</a:t>
            </a:r>
            <a:r>
              <a:rPr lang="fr-FR" altLang="zh-TW" u="sng" dirty="0">
                <a:solidFill>
                  <a:srgbClr val="FF0000"/>
                </a:solidFill>
              </a:rPr>
              <a:t>4,2.2</a:t>
            </a:r>
            <a:r>
              <a:rPr lang="fr-FR" altLang="zh-TW" dirty="0">
                <a:solidFill>
                  <a:srgbClr val="FF0000"/>
                </a:solidFill>
              </a:rPr>
              <a:t>] [MIS,</a:t>
            </a:r>
            <a:r>
              <a:rPr lang="fr-FR" altLang="zh-TW" u="sng" dirty="0">
                <a:solidFill>
                  <a:srgbClr val="FF0000"/>
                </a:solidFill>
              </a:rPr>
              <a:t>4,3.3</a:t>
            </a:r>
            <a:r>
              <a:rPr lang="fr-FR" altLang="zh-TW" dirty="0">
                <a:solidFill>
                  <a:srgbClr val="FF0000"/>
                </a:solidFill>
              </a:rPr>
              <a:t>] [NCCU,</a:t>
            </a:r>
            <a:r>
              <a:rPr lang="fr-FR" altLang="zh-TW" u="sng" dirty="0">
                <a:solidFill>
                  <a:srgbClr val="FF0000"/>
                </a:solidFill>
              </a:rPr>
              <a:t>4,9.9</a:t>
            </a:r>
            <a:r>
              <a:rPr lang="fr-FR" altLang="zh-TW" dirty="0">
                <a:solidFill>
                  <a:srgbClr val="FF0000"/>
                </a:solidFill>
              </a:rPr>
              <a:t>] </a:t>
            </a:r>
            <a:endParaRPr lang="en-US" altLang="zh-TW" dirty="0"/>
          </a:p>
          <a:p>
            <a:pPr marL="0" indent="0" algn="l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043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AD0D-8C77-4F92-9BF8-4A46AFD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Example: </a:t>
            </a:r>
            <a:r>
              <a:rPr lang="en-US" altLang="zh-TW" dirty="0" err="1"/>
              <a:t>outputHas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F6DD5-B48E-4F84-B089-0154933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Input: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Token1 :  a constant “</a:t>
            </a:r>
            <a:r>
              <a:rPr lang="en-US" altLang="zh-TW" dirty="0" err="1"/>
              <a:t>outputHas</a:t>
            </a:r>
            <a:r>
              <a:rPr lang="en-US" altLang="zh-TW" dirty="0"/>
              <a:t>”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Token2 :  a pattern string </a:t>
            </a:r>
            <a:r>
              <a:rPr lang="en-US" altLang="zh-TW" b="1" dirty="0"/>
              <a:t>s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EX: </a:t>
            </a:r>
            <a:r>
              <a:rPr lang="en-US" altLang="zh-TW" dirty="0" err="1">
                <a:solidFill>
                  <a:srgbClr val="FF0000"/>
                </a:solidFill>
              </a:rPr>
              <a:t>outputHas</a:t>
            </a:r>
            <a:r>
              <a:rPr lang="en-US" altLang="zh-TW" dirty="0">
                <a:solidFill>
                  <a:srgbClr val="FF0000"/>
                </a:solidFill>
              </a:rPr>
              <a:t> ang</a:t>
            </a:r>
          </a:p>
          <a:p>
            <a:pPr>
              <a:buFont typeface="Wingdings" panose="05000000000000000000" pitchFamily="2" charset="2"/>
              <a:buChar char="u"/>
              <a:defRPr b="1"/>
            </a:pPr>
            <a:r>
              <a:rPr lang="en-US" altLang="zh-TW" dirty="0"/>
              <a:t>To do: </a:t>
            </a:r>
            <a:r>
              <a:rPr lang="en-US" altLang="zh-TW" b="0" dirty="0"/>
              <a:t>Output all keywords whose name contains </a:t>
            </a:r>
            <a:r>
              <a:rPr lang="en-US" altLang="zh-TW" dirty="0"/>
              <a:t>s</a:t>
            </a:r>
          </a:p>
          <a:p>
            <a:pPr>
              <a:buFont typeface="Wingdings" panose="05000000000000000000" pitchFamily="2" charset="2"/>
              <a:buChar char="u"/>
              <a:defRPr b="1"/>
            </a:pPr>
            <a:r>
              <a:rPr lang="en-US" altLang="zh-TW" dirty="0"/>
              <a:t>Output: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If there is no keyword whose name contains </a:t>
            </a:r>
            <a:r>
              <a:rPr lang="en-US" altLang="zh-TW" b="1" dirty="0"/>
              <a:t>s, </a:t>
            </a:r>
            <a:r>
              <a:rPr lang="en-US" altLang="zh-TW" dirty="0"/>
              <a:t>simply output a line of constant “</a:t>
            </a:r>
            <a:r>
              <a:rPr lang="en-US" altLang="zh-TW" dirty="0" err="1"/>
              <a:t>NotFound</a:t>
            </a:r>
            <a:r>
              <a:rPr lang="en-US" altLang="zh-TW" dirty="0"/>
              <a:t>”:</a:t>
            </a:r>
          </a:p>
          <a:p>
            <a:pPr marL="349250" lvl="1" indent="0">
              <a:spcBef>
                <a:spcPts val="600"/>
              </a:spcBef>
              <a:buClr>
                <a:srgbClr val="51640B"/>
              </a:buClr>
              <a:buNone/>
              <a:defRPr sz="1800"/>
            </a:pPr>
            <a:r>
              <a:rPr lang="en-US" altLang="zh-TW" dirty="0" err="1">
                <a:solidFill>
                  <a:srgbClr val="FF0000"/>
                </a:solidFill>
              </a:rPr>
              <a:t>NotFound</a:t>
            </a:r>
            <a:endParaRPr lang="en-US" altLang="zh-TW" dirty="0">
              <a:solidFill>
                <a:srgbClr val="FF0000"/>
              </a:solidFill>
            </a:endParaRP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If there’s any (split them in one space):</a:t>
            </a:r>
          </a:p>
          <a:p>
            <a:pPr marL="349250" lvl="1" indent="0">
              <a:spcBef>
                <a:spcPts val="600"/>
              </a:spcBef>
              <a:buClr>
                <a:srgbClr val="51640B"/>
              </a:buClr>
              <a:buNone/>
              <a:defRPr sz="1800"/>
            </a:pPr>
            <a:r>
              <a:rPr lang="en-US" altLang="zh-TW" dirty="0">
                <a:solidFill>
                  <a:srgbClr val="FF0000"/>
                </a:solidFill>
              </a:rPr>
              <a:t>[Stanger,4,2.2] [Rang,4,3.3] [Fang,4,9.9] </a:t>
            </a:r>
            <a:endParaRPr lang="en-US" altLang="zh-TW" dirty="0"/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endParaRPr lang="en-US" altLang="zh-TW" dirty="0"/>
          </a:p>
          <a:p>
            <a:pPr marL="0" indent="0" algn="l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713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AD0D-8C77-4F92-9BF8-4A46AFD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Example: </a:t>
            </a:r>
            <a:r>
              <a:rPr lang="en-US" altLang="zh-TW" dirty="0" err="1"/>
              <a:t>outputName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F6DD5-B48E-4F84-B089-0154933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Input: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Token1 :  a constant “</a:t>
            </a:r>
            <a:r>
              <a:rPr lang="en-US" altLang="zh-TW" dirty="0" err="1"/>
              <a:t>outputName</a:t>
            </a:r>
            <a:r>
              <a:rPr lang="en-US" altLang="zh-TW" dirty="0"/>
              <a:t>”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Token2 :  a string </a:t>
            </a:r>
            <a:r>
              <a:rPr lang="en-US" altLang="zh-TW" b="1" dirty="0"/>
              <a:t>s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EX: </a:t>
            </a:r>
            <a:r>
              <a:rPr lang="en-US" altLang="zh-TW" dirty="0" err="1">
                <a:solidFill>
                  <a:srgbClr val="FF0000"/>
                </a:solidFill>
              </a:rPr>
              <a:t>outputName</a:t>
            </a:r>
            <a:r>
              <a:rPr lang="en-US" altLang="zh-TW" dirty="0">
                <a:solidFill>
                  <a:srgbClr val="FF0000"/>
                </a:solidFill>
              </a:rPr>
              <a:t> Fang</a:t>
            </a:r>
          </a:p>
          <a:p>
            <a:pPr>
              <a:buFont typeface="Wingdings" panose="05000000000000000000" pitchFamily="2" charset="2"/>
              <a:buChar char="u"/>
              <a:defRPr b="1"/>
            </a:pPr>
            <a:r>
              <a:rPr lang="en-US" altLang="zh-TW" dirty="0"/>
              <a:t>To do: </a:t>
            </a:r>
            <a:r>
              <a:rPr lang="en-US" altLang="zh-TW" b="0" dirty="0"/>
              <a:t>Output all keywords whose name is equal to </a:t>
            </a:r>
            <a:r>
              <a:rPr lang="en-US" altLang="zh-TW" dirty="0"/>
              <a:t>s</a:t>
            </a:r>
          </a:p>
          <a:p>
            <a:pPr>
              <a:buFont typeface="Wingdings" panose="05000000000000000000" pitchFamily="2" charset="2"/>
              <a:buChar char="u"/>
              <a:defRPr b="1"/>
            </a:pPr>
            <a:r>
              <a:rPr lang="en-US" altLang="zh-TW" dirty="0"/>
              <a:t>Output: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If there is no keyword whose name is equal to </a:t>
            </a:r>
            <a:r>
              <a:rPr lang="en-US" altLang="zh-TW" b="1" dirty="0"/>
              <a:t>s, </a:t>
            </a:r>
            <a:r>
              <a:rPr lang="en-US" altLang="zh-TW" dirty="0"/>
              <a:t>simply output a line of constant “</a:t>
            </a:r>
            <a:r>
              <a:rPr lang="en-US" altLang="zh-TW" dirty="0" err="1"/>
              <a:t>NotFound</a:t>
            </a:r>
            <a:r>
              <a:rPr lang="en-US" altLang="zh-TW" dirty="0"/>
              <a:t>”:</a:t>
            </a:r>
          </a:p>
          <a:p>
            <a:pPr marL="349250" lvl="1" indent="0">
              <a:spcBef>
                <a:spcPts val="600"/>
              </a:spcBef>
              <a:buClr>
                <a:srgbClr val="51640B"/>
              </a:buClr>
              <a:buNone/>
              <a:defRPr sz="1800"/>
            </a:pPr>
            <a:r>
              <a:rPr lang="en-US" altLang="zh-TW" dirty="0" err="1">
                <a:solidFill>
                  <a:srgbClr val="FF0000"/>
                </a:solidFill>
              </a:rPr>
              <a:t>NotFound</a:t>
            </a:r>
            <a:endParaRPr lang="en-US" altLang="zh-TW" dirty="0">
              <a:solidFill>
                <a:srgbClr val="FF0000"/>
              </a:solidFill>
            </a:endParaRP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If there’s any (split them in one space):</a:t>
            </a:r>
          </a:p>
          <a:p>
            <a:pPr marL="349250" lvl="1" indent="0">
              <a:spcBef>
                <a:spcPts val="600"/>
              </a:spcBef>
              <a:buClr>
                <a:srgbClr val="51640B"/>
              </a:buClr>
              <a:buNone/>
              <a:defRPr sz="1800"/>
            </a:pPr>
            <a:r>
              <a:rPr lang="en-US" altLang="zh-TW" dirty="0">
                <a:solidFill>
                  <a:srgbClr val="FF0000"/>
                </a:solidFill>
              </a:rPr>
              <a:t>[Fang,4,9.9]</a:t>
            </a:r>
          </a:p>
          <a:p>
            <a:pPr marL="349250" lvl="1" indent="0">
              <a:spcBef>
                <a:spcPts val="600"/>
              </a:spcBef>
              <a:buClr>
                <a:srgbClr val="51640B"/>
              </a:buClr>
              <a:buNone/>
              <a:defRPr sz="1800"/>
            </a:pPr>
            <a:endParaRPr lang="en-US" altLang="zh-TW" dirty="0"/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endParaRPr lang="en-US" altLang="zh-TW" dirty="0"/>
          </a:p>
          <a:p>
            <a:pPr marL="0" indent="0" algn="l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1204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AD0D-8C77-4F92-9BF8-4A46AFD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Example: </a:t>
            </a:r>
            <a:r>
              <a:rPr lang="en-US" altLang="zh-TW" dirty="0" err="1"/>
              <a:t>outputFirstN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F6DD5-B48E-4F84-B089-0154933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Input: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Token1 :  a constant “</a:t>
            </a:r>
            <a:r>
              <a:rPr lang="en-US" altLang="zh-TW" dirty="0" err="1"/>
              <a:t>outputFirstN</a:t>
            </a:r>
            <a:r>
              <a:rPr lang="en-US" altLang="zh-TW" dirty="0"/>
              <a:t>”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Token2 :  an signed integer </a:t>
            </a:r>
            <a:r>
              <a:rPr lang="en-US" altLang="zh-TW" b="1" dirty="0"/>
              <a:t>N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EX: </a:t>
            </a:r>
            <a:r>
              <a:rPr lang="en-US" altLang="zh-TW" dirty="0" err="1">
                <a:solidFill>
                  <a:srgbClr val="FF0000"/>
                </a:solidFill>
              </a:rPr>
              <a:t>outputFirstN</a:t>
            </a:r>
            <a:r>
              <a:rPr lang="en-US" altLang="zh-TW" dirty="0">
                <a:solidFill>
                  <a:srgbClr val="FF0000"/>
                </a:solidFill>
              </a:rPr>
              <a:t> 3</a:t>
            </a:r>
          </a:p>
          <a:p>
            <a:pPr>
              <a:buFont typeface="Wingdings" panose="05000000000000000000" pitchFamily="2" charset="2"/>
              <a:buChar char="u"/>
              <a:defRPr b="1"/>
            </a:pPr>
            <a:r>
              <a:rPr lang="en-US" altLang="zh-TW" dirty="0"/>
              <a:t>To do: </a:t>
            </a:r>
            <a:r>
              <a:rPr lang="en-US" altLang="zh-TW" b="0" dirty="0"/>
              <a:t>Output the first </a:t>
            </a:r>
            <a:r>
              <a:rPr lang="en-US" altLang="zh-TW" dirty="0"/>
              <a:t>N</a:t>
            </a:r>
            <a:r>
              <a:rPr lang="en-US" altLang="zh-TW" b="0" dirty="0"/>
              <a:t> Keywords, if </a:t>
            </a:r>
            <a:r>
              <a:rPr lang="en-US" altLang="zh-TW" dirty="0"/>
              <a:t>N &lt;= size of list</a:t>
            </a:r>
          </a:p>
          <a:p>
            <a:pPr>
              <a:buFont typeface="Wingdings" panose="05000000000000000000" pitchFamily="2" charset="2"/>
              <a:buChar char="u"/>
              <a:defRPr b="1"/>
            </a:pPr>
            <a:r>
              <a:rPr lang="en-US" altLang="zh-TW" dirty="0"/>
              <a:t>Output: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If N &gt; </a:t>
            </a:r>
            <a:r>
              <a:rPr lang="en-US" altLang="zh-TW" b="1" dirty="0"/>
              <a:t>size of keyword list, </a:t>
            </a:r>
            <a:r>
              <a:rPr lang="en-US" altLang="zh-TW" dirty="0"/>
              <a:t>simply output a line of constant “</a:t>
            </a:r>
            <a:r>
              <a:rPr lang="en-US" altLang="zh-TW" dirty="0" err="1"/>
              <a:t>InvalidOperation</a:t>
            </a:r>
            <a:r>
              <a:rPr lang="en-US" altLang="zh-TW" dirty="0"/>
              <a:t>”:</a:t>
            </a:r>
          </a:p>
          <a:p>
            <a:pPr marL="349250" lvl="1" indent="0">
              <a:spcBef>
                <a:spcPts val="600"/>
              </a:spcBef>
              <a:buClr>
                <a:srgbClr val="51640B"/>
              </a:buClr>
              <a:buNone/>
              <a:defRPr sz="1800"/>
            </a:pPr>
            <a:r>
              <a:rPr lang="en-US" altLang="zh-TW" dirty="0" err="1">
                <a:solidFill>
                  <a:srgbClr val="FF0000"/>
                </a:solidFill>
              </a:rPr>
              <a:t>InvalidOperation</a:t>
            </a:r>
            <a:endParaRPr lang="en-US" altLang="zh-TW" dirty="0">
              <a:solidFill>
                <a:srgbClr val="FF0000"/>
              </a:solidFill>
            </a:endParaRP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If N is legal (split them in one space):</a:t>
            </a:r>
          </a:p>
          <a:p>
            <a:pPr marL="349250" lvl="1" indent="0">
              <a:spcBef>
                <a:spcPts val="600"/>
              </a:spcBef>
              <a:buClr>
                <a:srgbClr val="51640B"/>
              </a:buClr>
              <a:buNone/>
              <a:defRPr sz="1800"/>
            </a:pPr>
            <a:r>
              <a:rPr lang="en-US" altLang="zh-TW" dirty="0">
                <a:solidFill>
                  <a:srgbClr val="FF0000"/>
                </a:solidFill>
              </a:rPr>
              <a:t>[Stanger,4,2.2] [Rang,4,3.3] [Fang,4,9.9] </a:t>
            </a:r>
            <a:endParaRPr lang="en-US" altLang="zh-TW" dirty="0"/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endParaRPr lang="en-US" altLang="zh-TW" dirty="0"/>
          </a:p>
          <a:p>
            <a:pPr marL="0" indent="0" algn="l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7264919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548</TotalTime>
  <Words>799</Words>
  <Application>Microsoft Office PowerPoint</Application>
  <PresentationFormat>寬螢幕</PresentationFormat>
  <Paragraphs>205</Paragraphs>
  <Slides>18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TimesNewRomanPSMT</vt:lpstr>
      <vt:lpstr>Calibri</vt:lpstr>
      <vt:lpstr>Calibri Light</vt:lpstr>
      <vt:lpstr>Wingdings</vt:lpstr>
      <vt:lpstr>回顧</vt:lpstr>
      <vt:lpstr>作業4說明</vt:lpstr>
      <vt:lpstr>Keyword</vt:lpstr>
      <vt:lpstr>PowerPoint 簡報</vt:lpstr>
      <vt:lpstr>I/O Example: Add</vt:lpstr>
      <vt:lpstr>I/O Example: outputIndex</vt:lpstr>
      <vt:lpstr>I/O Example: outputCount</vt:lpstr>
      <vt:lpstr>I/O Example: outputHas</vt:lpstr>
      <vt:lpstr>I/O Example: outputName</vt:lpstr>
      <vt:lpstr>I/O Example: outputFirstN</vt:lpstr>
      <vt:lpstr>I/O Example: outputScore</vt:lpstr>
      <vt:lpstr>PowerPoint 簡報</vt:lpstr>
      <vt:lpstr>I/O Example: deleteIndex</vt:lpstr>
      <vt:lpstr>I/O Example: deleteCount</vt:lpstr>
      <vt:lpstr>I/O Example: deleteHas</vt:lpstr>
      <vt:lpstr>I/O Example: deleteName</vt:lpstr>
      <vt:lpstr>I/O Example: deleteFirstN</vt:lpstr>
      <vt:lpstr>Input file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建立JAVA開發環境</dc:title>
  <dc:creator>Lilly Chen</dc:creator>
  <cp:lastModifiedBy>Lilly Chen</cp:lastModifiedBy>
  <cp:revision>86</cp:revision>
  <dcterms:created xsi:type="dcterms:W3CDTF">2021-05-23T14:41:35Z</dcterms:created>
  <dcterms:modified xsi:type="dcterms:W3CDTF">2021-10-24T15:15:07Z</dcterms:modified>
</cp:coreProperties>
</file>