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7" r:id="rId4"/>
    <p:sldId id="268" r:id="rId5"/>
    <p:sldId id="273" r:id="rId6"/>
    <p:sldId id="269" r:id="rId7"/>
    <p:sldId id="274" r:id="rId8"/>
    <p:sldId id="261" r:id="rId9"/>
    <p:sldId id="270" r:id="rId10"/>
    <p:sldId id="271" r:id="rId11"/>
    <p:sldId id="282" r:id="rId12"/>
    <p:sldId id="283" r:id="rId13"/>
    <p:sldId id="284" r:id="rId14"/>
    <p:sldId id="275" r:id="rId15"/>
    <p:sldId id="277" r:id="rId16"/>
    <p:sldId id="280" r:id="rId17"/>
    <p:sldId id="278" r:id="rId18"/>
    <p:sldId id="276" r:id="rId19"/>
    <p:sldId id="281"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4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p:scale>
          <a:sx n="63" d="100"/>
          <a:sy n="63" d="100"/>
        </p:scale>
        <p:origin x="7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1EEE-23F8-4397-A609-1B9B4F6E36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06E9F9-2062-4664-8F90-D110AFA9EF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C64D1F-2A08-4996-B91B-E4C45B939B37}"/>
              </a:ext>
            </a:extLst>
          </p:cNvPr>
          <p:cNvSpPr>
            <a:spLocks noGrp="1"/>
          </p:cNvSpPr>
          <p:nvPr>
            <p:ph type="dt" sz="half" idx="10"/>
          </p:nvPr>
        </p:nvSpPr>
        <p:spPr/>
        <p:txBody>
          <a:bodyPr/>
          <a:lstStyle/>
          <a:p>
            <a:fld id="{7CD0E93C-1A7B-40B1-94C3-27A6A3823D72}" type="datetimeFigureOut">
              <a:rPr lang="en-IN" smtClean="0"/>
              <a:t>09-05-2025</a:t>
            </a:fld>
            <a:endParaRPr lang="en-IN"/>
          </a:p>
        </p:txBody>
      </p:sp>
      <p:sp>
        <p:nvSpPr>
          <p:cNvPr id="5" name="Footer Placeholder 4">
            <a:extLst>
              <a:ext uri="{FF2B5EF4-FFF2-40B4-BE49-F238E27FC236}">
                <a16:creationId xmlns:a16="http://schemas.microsoft.com/office/drawing/2014/main" id="{D575B5A9-52A4-4F9B-AD93-A2B61B084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2C5057-F5C3-4C61-B704-A85575F6F38E}"/>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396555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5C09-5457-43B9-B264-884881D2DC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7798CC-4698-4106-8FDA-DCACE0D8B4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F67DF3-27EB-440F-AED8-EEC71274C9F9}"/>
              </a:ext>
            </a:extLst>
          </p:cNvPr>
          <p:cNvSpPr>
            <a:spLocks noGrp="1"/>
          </p:cNvSpPr>
          <p:nvPr>
            <p:ph type="dt" sz="half" idx="10"/>
          </p:nvPr>
        </p:nvSpPr>
        <p:spPr/>
        <p:txBody>
          <a:bodyPr/>
          <a:lstStyle/>
          <a:p>
            <a:fld id="{7CD0E93C-1A7B-40B1-94C3-27A6A3823D72}" type="datetimeFigureOut">
              <a:rPr lang="en-IN" smtClean="0"/>
              <a:t>09-05-2025</a:t>
            </a:fld>
            <a:endParaRPr lang="en-IN"/>
          </a:p>
        </p:txBody>
      </p:sp>
      <p:sp>
        <p:nvSpPr>
          <p:cNvPr id="5" name="Footer Placeholder 4">
            <a:extLst>
              <a:ext uri="{FF2B5EF4-FFF2-40B4-BE49-F238E27FC236}">
                <a16:creationId xmlns:a16="http://schemas.microsoft.com/office/drawing/2014/main" id="{1ABE3C94-5266-4BE2-88A6-B5E8C0044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BB1195-C37B-4781-89A1-2DE853399FEB}"/>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333772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8FBF95-B559-4018-980C-9DC7A57E30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FB8EE0-AA29-479C-80EF-9FBF2D26BF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DF5B60-13F2-44AF-8E93-793AE49C0C73}"/>
              </a:ext>
            </a:extLst>
          </p:cNvPr>
          <p:cNvSpPr>
            <a:spLocks noGrp="1"/>
          </p:cNvSpPr>
          <p:nvPr>
            <p:ph type="dt" sz="half" idx="10"/>
          </p:nvPr>
        </p:nvSpPr>
        <p:spPr/>
        <p:txBody>
          <a:bodyPr/>
          <a:lstStyle/>
          <a:p>
            <a:fld id="{7CD0E93C-1A7B-40B1-94C3-27A6A3823D72}" type="datetimeFigureOut">
              <a:rPr lang="en-IN" smtClean="0"/>
              <a:t>09-05-2025</a:t>
            </a:fld>
            <a:endParaRPr lang="en-IN"/>
          </a:p>
        </p:txBody>
      </p:sp>
      <p:sp>
        <p:nvSpPr>
          <p:cNvPr id="5" name="Footer Placeholder 4">
            <a:extLst>
              <a:ext uri="{FF2B5EF4-FFF2-40B4-BE49-F238E27FC236}">
                <a16:creationId xmlns:a16="http://schemas.microsoft.com/office/drawing/2014/main" id="{B1920C94-7681-45A9-A314-218049BB5C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BFCF10-50B6-497C-9E04-1118BF5957C2}"/>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80464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C404B-2584-405B-BF2E-35F94D044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FE00CD-071B-486A-BD56-2FC607DD91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C66549-4552-48E8-B597-BF44BBDD112E}"/>
              </a:ext>
            </a:extLst>
          </p:cNvPr>
          <p:cNvSpPr>
            <a:spLocks noGrp="1"/>
          </p:cNvSpPr>
          <p:nvPr>
            <p:ph type="dt" sz="half" idx="10"/>
          </p:nvPr>
        </p:nvSpPr>
        <p:spPr/>
        <p:txBody>
          <a:bodyPr/>
          <a:lstStyle/>
          <a:p>
            <a:fld id="{7CD0E93C-1A7B-40B1-94C3-27A6A3823D72}" type="datetimeFigureOut">
              <a:rPr lang="en-IN" smtClean="0"/>
              <a:t>09-05-2025</a:t>
            </a:fld>
            <a:endParaRPr lang="en-IN"/>
          </a:p>
        </p:txBody>
      </p:sp>
      <p:sp>
        <p:nvSpPr>
          <p:cNvPr id="5" name="Footer Placeholder 4">
            <a:extLst>
              <a:ext uri="{FF2B5EF4-FFF2-40B4-BE49-F238E27FC236}">
                <a16:creationId xmlns:a16="http://schemas.microsoft.com/office/drawing/2014/main" id="{5AB4C52D-ABD5-4248-A23A-CFA4DC8A6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42182-CD45-48DB-ACB5-115DAF8C28AA}"/>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134988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6FCAD-EB27-49C3-ADCB-567453B3B7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FB0736-3B58-44D4-8AD6-B67D9A53A3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768BC-7DB8-44BC-B030-90D7E7D16688}"/>
              </a:ext>
            </a:extLst>
          </p:cNvPr>
          <p:cNvSpPr>
            <a:spLocks noGrp="1"/>
          </p:cNvSpPr>
          <p:nvPr>
            <p:ph type="dt" sz="half" idx="10"/>
          </p:nvPr>
        </p:nvSpPr>
        <p:spPr/>
        <p:txBody>
          <a:bodyPr/>
          <a:lstStyle/>
          <a:p>
            <a:fld id="{7CD0E93C-1A7B-40B1-94C3-27A6A3823D72}" type="datetimeFigureOut">
              <a:rPr lang="en-IN" smtClean="0"/>
              <a:t>09-05-2025</a:t>
            </a:fld>
            <a:endParaRPr lang="en-IN"/>
          </a:p>
        </p:txBody>
      </p:sp>
      <p:sp>
        <p:nvSpPr>
          <p:cNvPr id="5" name="Footer Placeholder 4">
            <a:extLst>
              <a:ext uri="{FF2B5EF4-FFF2-40B4-BE49-F238E27FC236}">
                <a16:creationId xmlns:a16="http://schemas.microsoft.com/office/drawing/2014/main" id="{4C50501F-EEC3-459D-AEE0-0740E8FCE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328B01-37BE-4B2D-ACC8-0A81FDE40BCB}"/>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221212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E2484-70ED-425A-BCEE-75BBE43F6A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2BB42B-ACA5-41BD-8FA9-DB9B9E23D8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E7A450-5341-4BE3-821E-49E46115DA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53D2F4-C560-4AD4-86DD-2C7B17A82DBC}"/>
              </a:ext>
            </a:extLst>
          </p:cNvPr>
          <p:cNvSpPr>
            <a:spLocks noGrp="1"/>
          </p:cNvSpPr>
          <p:nvPr>
            <p:ph type="dt" sz="half" idx="10"/>
          </p:nvPr>
        </p:nvSpPr>
        <p:spPr/>
        <p:txBody>
          <a:bodyPr/>
          <a:lstStyle/>
          <a:p>
            <a:fld id="{7CD0E93C-1A7B-40B1-94C3-27A6A3823D72}" type="datetimeFigureOut">
              <a:rPr lang="en-IN" smtClean="0"/>
              <a:t>09-05-2025</a:t>
            </a:fld>
            <a:endParaRPr lang="en-IN"/>
          </a:p>
        </p:txBody>
      </p:sp>
      <p:sp>
        <p:nvSpPr>
          <p:cNvPr id="6" name="Footer Placeholder 5">
            <a:extLst>
              <a:ext uri="{FF2B5EF4-FFF2-40B4-BE49-F238E27FC236}">
                <a16:creationId xmlns:a16="http://schemas.microsoft.com/office/drawing/2014/main" id="{775B7BF0-41AC-4308-9CED-4376EAC306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BDB180-F869-49CB-9D4D-BC7B3DEE1EE8}"/>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411817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D79F-C593-447D-B49B-8CE76D13A3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FEED66-151D-421C-BE3B-5658F8E0B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3900B-84CD-4079-AB20-F69B6B748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B7FE8E-4029-495B-8767-F533B7214A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B82EB3-2380-42DC-B839-A78E1AEC9B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A981D7-5FF4-4E8F-A0C6-EECB4C69B097}"/>
              </a:ext>
            </a:extLst>
          </p:cNvPr>
          <p:cNvSpPr>
            <a:spLocks noGrp="1"/>
          </p:cNvSpPr>
          <p:nvPr>
            <p:ph type="dt" sz="half" idx="10"/>
          </p:nvPr>
        </p:nvSpPr>
        <p:spPr/>
        <p:txBody>
          <a:bodyPr/>
          <a:lstStyle/>
          <a:p>
            <a:fld id="{7CD0E93C-1A7B-40B1-94C3-27A6A3823D72}" type="datetimeFigureOut">
              <a:rPr lang="en-IN" smtClean="0"/>
              <a:t>09-05-2025</a:t>
            </a:fld>
            <a:endParaRPr lang="en-IN"/>
          </a:p>
        </p:txBody>
      </p:sp>
      <p:sp>
        <p:nvSpPr>
          <p:cNvPr id="8" name="Footer Placeholder 7">
            <a:extLst>
              <a:ext uri="{FF2B5EF4-FFF2-40B4-BE49-F238E27FC236}">
                <a16:creationId xmlns:a16="http://schemas.microsoft.com/office/drawing/2014/main" id="{673A36C2-3AA8-4A16-AFB8-5E20CAD7B8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9E91E7-63C1-4B11-8259-33D129743DDF}"/>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2687726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740A-BDAB-4C35-BD60-26ED998304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E92389-FFA1-4791-90B6-33ADA5D50A79}"/>
              </a:ext>
            </a:extLst>
          </p:cNvPr>
          <p:cNvSpPr>
            <a:spLocks noGrp="1"/>
          </p:cNvSpPr>
          <p:nvPr>
            <p:ph type="dt" sz="half" idx="10"/>
          </p:nvPr>
        </p:nvSpPr>
        <p:spPr/>
        <p:txBody>
          <a:bodyPr/>
          <a:lstStyle/>
          <a:p>
            <a:fld id="{7CD0E93C-1A7B-40B1-94C3-27A6A3823D72}" type="datetimeFigureOut">
              <a:rPr lang="en-IN" smtClean="0"/>
              <a:t>09-05-2025</a:t>
            </a:fld>
            <a:endParaRPr lang="en-IN"/>
          </a:p>
        </p:txBody>
      </p:sp>
      <p:sp>
        <p:nvSpPr>
          <p:cNvPr id="4" name="Footer Placeholder 3">
            <a:extLst>
              <a:ext uri="{FF2B5EF4-FFF2-40B4-BE49-F238E27FC236}">
                <a16:creationId xmlns:a16="http://schemas.microsoft.com/office/drawing/2014/main" id="{0AD4E6EC-EA01-4094-B88F-6540E9132A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1F47EC-3751-46AE-B454-C09995D8F88F}"/>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46022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21A570-0DF4-4A0B-B9AB-1B6DC336E9B7}"/>
              </a:ext>
            </a:extLst>
          </p:cNvPr>
          <p:cNvSpPr>
            <a:spLocks noGrp="1"/>
          </p:cNvSpPr>
          <p:nvPr>
            <p:ph type="dt" sz="half" idx="10"/>
          </p:nvPr>
        </p:nvSpPr>
        <p:spPr/>
        <p:txBody>
          <a:bodyPr/>
          <a:lstStyle/>
          <a:p>
            <a:fld id="{7CD0E93C-1A7B-40B1-94C3-27A6A3823D72}" type="datetimeFigureOut">
              <a:rPr lang="en-IN" smtClean="0"/>
              <a:t>09-05-2025</a:t>
            </a:fld>
            <a:endParaRPr lang="en-IN"/>
          </a:p>
        </p:txBody>
      </p:sp>
      <p:sp>
        <p:nvSpPr>
          <p:cNvPr id="3" name="Footer Placeholder 2">
            <a:extLst>
              <a:ext uri="{FF2B5EF4-FFF2-40B4-BE49-F238E27FC236}">
                <a16:creationId xmlns:a16="http://schemas.microsoft.com/office/drawing/2014/main" id="{E4073E93-1313-4314-BBA9-B183287834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B70830-4642-4D3C-94CD-5F63DC9A1D18}"/>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25153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ED98-6103-429A-B254-2419D0B959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FE1CE2-5AF7-4CF4-8F83-30C4829CBD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96899E-BCD6-4E46-811C-0C603D949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C72B5-2273-48C0-8EB7-20F1A71078A9}"/>
              </a:ext>
            </a:extLst>
          </p:cNvPr>
          <p:cNvSpPr>
            <a:spLocks noGrp="1"/>
          </p:cNvSpPr>
          <p:nvPr>
            <p:ph type="dt" sz="half" idx="10"/>
          </p:nvPr>
        </p:nvSpPr>
        <p:spPr/>
        <p:txBody>
          <a:bodyPr/>
          <a:lstStyle/>
          <a:p>
            <a:fld id="{7CD0E93C-1A7B-40B1-94C3-27A6A3823D72}" type="datetimeFigureOut">
              <a:rPr lang="en-IN" smtClean="0"/>
              <a:t>09-05-2025</a:t>
            </a:fld>
            <a:endParaRPr lang="en-IN"/>
          </a:p>
        </p:txBody>
      </p:sp>
      <p:sp>
        <p:nvSpPr>
          <p:cNvPr id="6" name="Footer Placeholder 5">
            <a:extLst>
              <a:ext uri="{FF2B5EF4-FFF2-40B4-BE49-F238E27FC236}">
                <a16:creationId xmlns:a16="http://schemas.microsoft.com/office/drawing/2014/main" id="{A554E18B-65C7-4C78-A3CE-D9BA121558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E776B6-72F4-45E3-9FC4-58214D9A90FE}"/>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376971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F0AF-5BA2-4EBB-817E-B9136B4A2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CC6A85-364B-4F83-9D4C-D5EFC4561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49C4D5-F6DF-48E3-9CCB-64A3979A1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56E60-8D94-4E7A-A36C-4F863399238D}"/>
              </a:ext>
            </a:extLst>
          </p:cNvPr>
          <p:cNvSpPr>
            <a:spLocks noGrp="1"/>
          </p:cNvSpPr>
          <p:nvPr>
            <p:ph type="dt" sz="half" idx="10"/>
          </p:nvPr>
        </p:nvSpPr>
        <p:spPr/>
        <p:txBody>
          <a:bodyPr/>
          <a:lstStyle/>
          <a:p>
            <a:fld id="{7CD0E93C-1A7B-40B1-94C3-27A6A3823D72}" type="datetimeFigureOut">
              <a:rPr lang="en-IN" smtClean="0"/>
              <a:t>09-05-2025</a:t>
            </a:fld>
            <a:endParaRPr lang="en-IN"/>
          </a:p>
        </p:txBody>
      </p:sp>
      <p:sp>
        <p:nvSpPr>
          <p:cNvPr id="6" name="Footer Placeholder 5">
            <a:extLst>
              <a:ext uri="{FF2B5EF4-FFF2-40B4-BE49-F238E27FC236}">
                <a16:creationId xmlns:a16="http://schemas.microsoft.com/office/drawing/2014/main" id="{641EAA3E-1289-4AAA-A6FF-AF00B02CDC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A5B66D-D0F5-4374-B867-23F3F2EB4440}"/>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72679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84F568-96BC-46EB-9D43-A8F646EBE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42F078-EDAF-4F52-A929-B2B984E2FE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783EE-94ED-458B-9C77-88BCC52F0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D0E93C-1A7B-40B1-94C3-27A6A3823D72}" type="datetimeFigureOut">
              <a:rPr lang="en-IN" smtClean="0"/>
              <a:t>09-05-2025</a:t>
            </a:fld>
            <a:endParaRPr lang="en-IN"/>
          </a:p>
        </p:txBody>
      </p:sp>
      <p:sp>
        <p:nvSpPr>
          <p:cNvPr id="5" name="Footer Placeholder 4">
            <a:extLst>
              <a:ext uri="{FF2B5EF4-FFF2-40B4-BE49-F238E27FC236}">
                <a16:creationId xmlns:a16="http://schemas.microsoft.com/office/drawing/2014/main" id="{AA066F3F-9A0D-47E0-A4D1-42EDEDFE25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CA242D-3DBC-4899-AC1C-49906619E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ED4FD-44AF-4737-AA0D-68A77C9C9091}" type="slidenum">
              <a:rPr lang="en-IN" smtClean="0"/>
              <a:t>‹#›</a:t>
            </a:fld>
            <a:endParaRPr lang="en-IN"/>
          </a:p>
        </p:txBody>
      </p:sp>
    </p:spTree>
    <p:extLst>
      <p:ext uri="{BB962C8B-B14F-4D97-AF65-F5344CB8AC3E}">
        <p14:creationId xmlns:p14="http://schemas.microsoft.com/office/powerpoint/2010/main" val="3065115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B642-E872-4A6B-85E6-BD01ADE0F3D6}"/>
              </a:ext>
            </a:extLst>
          </p:cNvPr>
          <p:cNvSpPr>
            <a:spLocks noGrp="1"/>
          </p:cNvSpPr>
          <p:nvPr>
            <p:ph type="title"/>
          </p:nvPr>
        </p:nvSpPr>
        <p:spPr>
          <a:xfrm>
            <a:off x="812802" y="1119674"/>
            <a:ext cx="10645189" cy="2540598"/>
          </a:xfrm>
        </p:spPr>
        <p:txBody>
          <a:bodyPr>
            <a:noAutofit/>
          </a:bodyPr>
          <a:lstStyle/>
          <a:p>
            <a:pPr algn="ctr">
              <a:lnSpc>
                <a:spcPct val="150000"/>
              </a:lnSpc>
            </a:pPr>
            <a:br>
              <a:rPr lang="en-US" sz="3600" b="1" dirty="0">
                <a:solidFill>
                  <a:schemeClr val="accent1">
                    <a:lumMod val="75000"/>
                  </a:schemeClr>
                </a:solidFill>
                <a:latin typeface="Times New Roman" panose="02020603050405020304" pitchFamily="18" charset="0"/>
                <a:cs typeface="Times New Roman" panose="02020603050405020304" pitchFamily="18" charset="0"/>
              </a:rPr>
            </a:br>
            <a:r>
              <a:rPr lang="en-US" sz="2800" b="1" dirty="0">
                <a:solidFill>
                  <a:schemeClr val="accent1">
                    <a:lumMod val="75000"/>
                  </a:schemeClr>
                </a:solidFill>
                <a:latin typeface="Times New Roman" panose="02020603050405020304" pitchFamily="18" charset="0"/>
                <a:cs typeface="Times New Roman" panose="02020603050405020304" pitchFamily="18" charset="0"/>
              </a:rPr>
              <a:t>Department of Computer Science and Engineering </a:t>
            </a:r>
            <a:br>
              <a:rPr lang="en-US" sz="2800" b="1" dirty="0">
                <a:solidFill>
                  <a:schemeClr val="accent1">
                    <a:lumMod val="75000"/>
                  </a:schemeClr>
                </a:solidFill>
                <a:latin typeface="Times New Roman" panose="02020603050405020304" pitchFamily="18" charset="0"/>
                <a:cs typeface="Times New Roman" panose="02020603050405020304" pitchFamily="18" charset="0"/>
              </a:rPr>
            </a:br>
            <a:r>
              <a:rPr lang="en-US" sz="2800" b="1" dirty="0">
                <a:solidFill>
                  <a:schemeClr val="accent1">
                    <a:lumMod val="75000"/>
                  </a:schemeClr>
                </a:solidFill>
                <a:latin typeface="Times New Roman" panose="02020603050405020304" pitchFamily="18" charset="0"/>
                <a:cs typeface="Times New Roman" panose="02020603050405020304" pitchFamily="18" charset="0"/>
              </a:rPr>
              <a:t>Academic Year (2024-25) </a:t>
            </a:r>
            <a:br>
              <a:rPr lang="en-US" sz="2800" b="1" dirty="0">
                <a:solidFill>
                  <a:schemeClr val="accent1">
                    <a:lumMod val="75000"/>
                  </a:schemeClr>
                </a:solidFill>
                <a:latin typeface="Times New Roman" panose="02020603050405020304" pitchFamily="18" charset="0"/>
                <a:cs typeface="Times New Roman" panose="02020603050405020304" pitchFamily="18" charset="0"/>
              </a:rPr>
            </a:br>
            <a:r>
              <a:rPr lang="en-US" sz="2000" b="1" dirty="0">
                <a:solidFill>
                  <a:srgbClr val="C00000"/>
                </a:solidFill>
                <a:latin typeface="Times New Roman" panose="02020603050405020304" pitchFamily="18" charset="0"/>
                <a:cs typeface="Times New Roman" panose="02020603050405020304" pitchFamily="18" charset="0"/>
              </a:rPr>
              <a:t>22CSE48 - Mini Project using Java</a:t>
            </a:r>
            <a:br>
              <a:rPr lang="en-US" sz="2400" b="1" dirty="0">
                <a:latin typeface="Times New Roman" panose="02020603050405020304" pitchFamily="18" charset="0"/>
                <a:cs typeface="Times New Roman" panose="02020603050405020304" pitchFamily="18" charset="0"/>
              </a:rPr>
            </a:br>
            <a:r>
              <a:rPr lang="en-US" b="1" dirty="0">
                <a:solidFill>
                  <a:srgbClr val="C00000"/>
                </a:solidFill>
                <a:latin typeface="Times New Roman" panose="02020603050405020304" pitchFamily="18" charset="0"/>
                <a:cs typeface="Times New Roman" panose="02020603050405020304" pitchFamily="18" charset="0"/>
              </a:rPr>
              <a:t>Mini Project Competition</a:t>
            </a:r>
            <a:br>
              <a:rPr lang="en-US" sz="2000" b="1" dirty="0">
                <a:solidFill>
                  <a:schemeClr val="accent1">
                    <a:lumMod val="75000"/>
                  </a:schemeClr>
                </a:solidFill>
                <a:latin typeface="Times New Roman" panose="02020603050405020304" pitchFamily="18" charset="0"/>
                <a:cs typeface="Times New Roman" panose="02020603050405020304" pitchFamily="18" charset="0"/>
              </a:rPr>
            </a:br>
            <a:r>
              <a:rPr lang="en-US" sz="2400" b="1" dirty="0">
                <a:solidFill>
                  <a:schemeClr val="accent1">
                    <a:lumMod val="75000"/>
                  </a:schemeClr>
                </a:solidFill>
                <a:latin typeface="Times New Roman" panose="02020603050405020304" pitchFamily="18" charset="0"/>
                <a:cs typeface="Times New Roman" panose="02020603050405020304" pitchFamily="18" charset="0"/>
              </a:rPr>
              <a:t>AES Encrypted Chat Web Application</a:t>
            </a:r>
            <a:endParaRPr lang="en-IN" sz="2400" b="1"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49CDC7B-CFE1-4353-A7A6-61BB4EC58952}"/>
              </a:ext>
            </a:extLst>
          </p:cNvPr>
          <p:cNvSpPr>
            <a:spLocks noGrp="1"/>
          </p:cNvSpPr>
          <p:nvPr>
            <p:ph sz="half" idx="1"/>
          </p:nvPr>
        </p:nvSpPr>
        <p:spPr>
          <a:xfrm>
            <a:off x="812802" y="3919538"/>
            <a:ext cx="5151117" cy="2384337"/>
          </a:xfrm>
        </p:spPr>
        <p:txBody>
          <a:bodyPr>
            <a:normAutofit lnSpcReduction="10000"/>
          </a:bodyPr>
          <a:lstStyle/>
          <a:p>
            <a:pPr marL="0" indent="0">
              <a:lnSpc>
                <a:spcPct val="150000"/>
              </a:lnSpc>
              <a:buNone/>
            </a:pPr>
            <a:endParaRPr lang="en-US" sz="24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buNone/>
            </a:pPr>
            <a:r>
              <a:rPr lang="en-US" sz="2000" b="1" dirty="0">
                <a:solidFill>
                  <a:srgbClr val="C00000"/>
                </a:solidFill>
                <a:latin typeface="Times New Roman" panose="02020603050405020304" pitchFamily="18" charset="0"/>
                <a:cs typeface="Times New Roman" panose="02020603050405020304" pitchFamily="18" charset="0"/>
              </a:rPr>
              <a:t>Team Members</a:t>
            </a:r>
          </a:p>
          <a:p>
            <a:pPr>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1NH23CS075 - Divya Sirvi – IV B</a:t>
            </a:r>
          </a:p>
          <a:p>
            <a:pPr>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1NH23CS100 - Jennifer B Abraham – IV B</a:t>
            </a:r>
          </a:p>
          <a:p>
            <a:pPr marL="0" indent="0">
              <a:buNone/>
            </a:pPr>
            <a:endParaRPr lang="en-IN"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331EB39-098E-49CF-905F-7E94B43AEE9B}"/>
              </a:ext>
            </a:extLst>
          </p:cNvPr>
          <p:cNvSpPr>
            <a:spLocks noGrp="1"/>
          </p:cNvSpPr>
          <p:nvPr>
            <p:ph sz="half" idx="2"/>
          </p:nvPr>
        </p:nvSpPr>
        <p:spPr>
          <a:xfrm>
            <a:off x="8885816" y="4652671"/>
            <a:ext cx="3152863" cy="2166695"/>
          </a:xfrm>
        </p:spPr>
        <p:txBody>
          <a:bodyPr>
            <a:normAutofit lnSpcReduction="10000"/>
          </a:bodyPr>
          <a:lstStyle/>
          <a:p>
            <a:pPr marL="0" indent="0" algn="just">
              <a:lnSpc>
                <a:spcPct val="160000"/>
              </a:lnSpc>
              <a:buNone/>
            </a:pPr>
            <a:r>
              <a:rPr lang="en-US" sz="2400" b="1" dirty="0">
                <a:solidFill>
                  <a:srgbClr val="C00000"/>
                </a:solidFill>
                <a:latin typeface="Times New Roman" panose="02020603050405020304" pitchFamily="18" charset="0"/>
                <a:cs typeface="Times New Roman" panose="02020603050405020304" pitchFamily="18" charset="0"/>
              </a:rPr>
              <a:t>Date:09-05-2025</a:t>
            </a:r>
          </a:p>
          <a:p>
            <a:pPr marL="0" indent="0" algn="just">
              <a:lnSpc>
                <a:spcPct val="160000"/>
              </a:lnSpc>
              <a:buNone/>
            </a:pPr>
            <a:r>
              <a:rPr lang="en-US" sz="2400" b="1" dirty="0">
                <a:solidFill>
                  <a:srgbClr val="C00000"/>
                </a:solidFill>
                <a:latin typeface="Times New Roman" panose="02020603050405020304" pitchFamily="18" charset="0"/>
                <a:cs typeface="Times New Roman" panose="02020603050405020304" pitchFamily="18" charset="0"/>
              </a:rPr>
              <a:t>Venue: Lab-6</a:t>
            </a:r>
          </a:p>
        </p:txBody>
      </p:sp>
      <p:pic>
        <p:nvPicPr>
          <p:cNvPr id="11" name="Picture 10">
            <a:extLst>
              <a:ext uri="{FF2B5EF4-FFF2-40B4-BE49-F238E27FC236}">
                <a16:creationId xmlns:a16="http://schemas.microsoft.com/office/drawing/2014/main" id="{B50314D2-C144-4A46-8261-B6831FBFA13E}"/>
              </a:ext>
            </a:extLst>
          </p:cNvPr>
          <p:cNvPicPr>
            <a:picLocks noChangeAspect="1"/>
          </p:cNvPicPr>
          <p:nvPr/>
        </p:nvPicPr>
        <p:blipFill rotWithShape="1">
          <a:blip r:embed="rId2"/>
          <a:srcRect r="24268"/>
          <a:stretch/>
        </p:blipFill>
        <p:spPr>
          <a:xfrm>
            <a:off x="1371601" y="38634"/>
            <a:ext cx="9489232" cy="1081039"/>
          </a:xfrm>
          <a:prstGeom prst="rect">
            <a:avLst/>
          </a:prstGeom>
        </p:spPr>
      </p:pic>
    </p:spTree>
    <p:extLst>
      <p:ext uri="{BB962C8B-B14F-4D97-AF65-F5344CB8AC3E}">
        <p14:creationId xmlns:p14="http://schemas.microsoft.com/office/powerpoint/2010/main" val="267404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8466640-E6E7-02AC-883A-7E6C5E56FF93}"/>
              </a:ext>
            </a:extLst>
          </p:cNvPr>
          <p:cNvSpPr>
            <a:spLocks noGrp="1"/>
          </p:cNvSpPr>
          <p:nvPr>
            <p:ph type="title"/>
          </p:nvPr>
        </p:nvSpPr>
        <p:spPr>
          <a:xfrm>
            <a:off x="194388" y="-132079"/>
            <a:ext cx="10515600" cy="1532068"/>
          </a:xfrm>
        </p:spPr>
        <p:txBody>
          <a:bodyPr/>
          <a:lstStyle/>
          <a:p>
            <a:pPr marL="536575" algn="l" eaLnBrk="1" fontAlgn="auto" hangingPunct="1">
              <a:lnSpc>
                <a:spcPct val="150000"/>
              </a:lnSpc>
              <a:spcAft>
                <a:spcPts val="0"/>
              </a:spcAft>
              <a:tabLst>
                <a:tab pos="630238" algn="l"/>
              </a:tabLst>
              <a:defRPr/>
            </a:pPr>
            <a:r>
              <a:rPr lang="en-US" sz="4000" b="1" dirty="0">
                <a:solidFill>
                  <a:srgbClr val="C00000"/>
                </a:solidFill>
                <a:latin typeface="Times New Roman" panose="02020603050405020304" pitchFamily="18" charset="0"/>
                <a:cs typeface="Times New Roman" panose="02020603050405020304" pitchFamily="18" charset="0"/>
              </a:rPr>
              <a:t>Implementation </a:t>
            </a:r>
          </a:p>
        </p:txBody>
      </p:sp>
      <p:sp>
        <p:nvSpPr>
          <p:cNvPr id="3" name="Content Placeholder 2">
            <a:extLst>
              <a:ext uri="{FF2B5EF4-FFF2-40B4-BE49-F238E27FC236}">
                <a16:creationId xmlns:a16="http://schemas.microsoft.com/office/drawing/2014/main" id="{6686901F-3789-FB9B-ACAD-87A1256A0C9F}"/>
              </a:ext>
            </a:extLst>
          </p:cNvPr>
          <p:cNvSpPr>
            <a:spLocks noGrp="1"/>
          </p:cNvSpPr>
          <p:nvPr>
            <p:ph idx="1"/>
          </p:nvPr>
        </p:nvSpPr>
        <p:spPr>
          <a:xfrm>
            <a:off x="756920" y="1051560"/>
            <a:ext cx="10515600" cy="2509520"/>
          </a:xfrm>
        </p:spPr>
        <p:txBody>
          <a:bodyPr>
            <a:normAutofit lnSpcReduction="10000"/>
          </a:bodyPr>
          <a:lstStyle/>
          <a:p>
            <a:pPr marL="457200" indent="-457200">
              <a:lnSpc>
                <a:spcPct val="160000"/>
              </a:lnSpc>
              <a:buAutoNum type="alphaUcPeriod"/>
            </a:pPr>
            <a:r>
              <a:rPr lang="en-IN" sz="2400" b="1" u="sng" dirty="0">
                <a:latin typeface="Times New Roman" panose="02020603050405020304" pitchFamily="18" charset="0"/>
                <a:cs typeface="Times New Roman" panose="02020603050405020304" pitchFamily="18" charset="0"/>
              </a:rPr>
              <a:t>Login Window</a:t>
            </a:r>
          </a:p>
          <a:p>
            <a:pPr marL="0" indent="0">
              <a:lnSpc>
                <a:spcPct val="160000"/>
              </a:lnSpc>
              <a:buNone/>
            </a:pPr>
            <a:r>
              <a:rPr lang="en-IN" sz="2400" dirty="0">
                <a:latin typeface="Times New Roman" panose="02020603050405020304" pitchFamily="18" charset="0"/>
                <a:cs typeface="Times New Roman" panose="02020603050405020304" pitchFamily="18" charset="0"/>
              </a:rPr>
              <a:t>This window allows the user to login to the application to chat with counsellors. User credentials are stored in MySQL Database. When the user enters their credentials – it is validated from the database to proceed to the dashboard.</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9ABD6D4-C45F-5521-784C-87EF07D37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20" y="3429000"/>
            <a:ext cx="5481319" cy="2870200"/>
          </a:xfrm>
          <a:prstGeom prst="rect">
            <a:avLst/>
          </a:prstGeom>
        </p:spPr>
      </p:pic>
      <p:pic>
        <p:nvPicPr>
          <p:cNvPr id="6" name="Picture 5">
            <a:extLst>
              <a:ext uri="{FF2B5EF4-FFF2-40B4-BE49-F238E27FC236}">
                <a16:creationId xmlns:a16="http://schemas.microsoft.com/office/drawing/2014/main" id="{DD375158-4478-C9D2-A9A2-3B4BCDF4E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559" y="3429000"/>
            <a:ext cx="5003801" cy="2870200"/>
          </a:xfrm>
          <a:prstGeom prst="rect">
            <a:avLst/>
          </a:prstGeom>
        </p:spPr>
      </p:pic>
      <p:sp>
        <p:nvSpPr>
          <p:cNvPr id="7" name="TextBox 6">
            <a:extLst>
              <a:ext uri="{FF2B5EF4-FFF2-40B4-BE49-F238E27FC236}">
                <a16:creationId xmlns:a16="http://schemas.microsoft.com/office/drawing/2014/main" id="{BD087DB1-24E0-DCA0-5617-02D27870FE77}"/>
              </a:ext>
            </a:extLst>
          </p:cNvPr>
          <p:cNvSpPr txBox="1"/>
          <p:nvPr/>
        </p:nvSpPr>
        <p:spPr>
          <a:xfrm>
            <a:off x="2702561" y="6410960"/>
            <a:ext cx="6959600" cy="369332"/>
          </a:xfrm>
          <a:prstGeom prst="rect">
            <a:avLst/>
          </a:prstGeom>
          <a:noFill/>
        </p:spPr>
        <p:txBody>
          <a:bodyPr wrap="square" rtlCol="0">
            <a:spAutoFit/>
          </a:bodyPr>
          <a:lstStyle/>
          <a:p>
            <a:r>
              <a:rPr lang="en-IN" i="1" u="sng" dirty="0">
                <a:latin typeface="Times New Roman" panose="02020603050405020304" pitchFamily="18" charset="0"/>
                <a:cs typeface="Times New Roman" panose="02020603050405020304" pitchFamily="18" charset="0"/>
              </a:rPr>
              <a:t>Pseudo code for Login Window and Authentication from the database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40D93-66A8-12AB-D1E8-F5F69391E5E0}"/>
              </a:ext>
            </a:extLst>
          </p:cNvPr>
          <p:cNvSpPr>
            <a:spLocks noGrp="1"/>
          </p:cNvSpPr>
          <p:nvPr>
            <p:ph type="title"/>
          </p:nvPr>
        </p:nvSpPr>
        <p:spPr>
          <a:xfrm>
            <a:off x="596900" y="-345440"/>
            <a:ext cx="10998200" cy="4277360"/>
          </a:xfrm>
        </p:spPr>
        <p:txBody>
          <a:bodyPr>
            <a:normAutofit/>
          </a:bodyPr>
          <a:lstStyle/>
          <a:p>
            <a:pPr>
              <a:lnSpc>
                <a:spcPct val="150000"/>
              </a:lnSpc>
            </a:pPr>
            <a:r>
              <a:rPr lang="en-IN" sz="2400" b="1" dirty="0">
                <a:latin typeface="Times New Roman" panose="02020603050405020304" pitchFamily="18" charset="0"/>
                <a:cs typeface="Times New Roman" panose="02020603050405020304" pitchFamily="18" charset="0"/>
              </a:rPr>
              <a:t>B. </a:t>
            </a:r>
            <a:r>
              <a:rPr lang="en-IN" sz="2400" b="1" u="sng" dirty="0">
                <a:latin typeface="Times New Roman" panose="02020603050405020304" pitchFamily="18" charset="0"/>
                <a:cs typeface="Times New Roman" panose="02020603050405020304" pitchFamily="18" charset="0"/>
              </a:rPr>
              <a:t>Dashboards</a:t>
            </a:r>
            <a:br>
              <a:rPr lang="en-IN" sz="2400" b="1" u="sng"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The </a:t>
            </a:r>
            <a:r>
              <a:rPr lang="en-IN" sz="2400" u="sng" dirty="0">
                <a:latin typeface="Times New Roman" panose="02020603050405020304" pitchFamily="18" charset="0"/>
                <a:cs typeface="Times New Roman" panose="02020603050405020304" pitchFamily="18" charset="0"/>
              </a:rPr>
              <a:t>student dashboard</a:t>
            </a:r>
            <a:r>
              <a:rPr lang="en-IN" sz="2400" dirty="0">
                <a:latin typeface="Times New Roman" panose="02020603050405020304" pitchFamily="18" charset="0"/>
                <a:cs typeface="Times New Roman" panose="02020603050405020304" pitchFamily="18" charset="0"/>
              </a:rPr>
              <a:t> contains panels, with information about available counsellors and the option to send a chat request to a suitable counsellor.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The </a:t>
            </a:r>
            <a:r>
              <a:rPr lang="en-IN" sz="2400" u="sng" dirty="0">
                <a:latin typeface="Times New Roman" panose="02020603050405020304" pitchFamily="18" charset="0"/>
                <a:cs typeface="Times New Roman" panose="02020603050405020304" pitchFamily="18" charset="0"/>
              </a:rPr>
              <a:t>counsellor dashboards</a:t>
            </a:r>
            <a:r>
              <a:rPr lang="en-IN" sz="2400" dirty="0">
                <a:latin typeface="Times New Roman" panose="02020603050405020304" pitchFamily="18" charset="0"/>
                <a:cs typeface="Times New Roman" panose="02020603050405020304" pitchFamily="18" charset="0"/>
              </a:rPr>
              <a:t> presents a list of student requests which the counsellor can choose to accept or reject. If accepted, individual Chat Windows open for Counsellor and Student. If rejected, student is informed.</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4325A5-3B8A-183C-FC9E-FA69E293B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999" y="3429000"/>
            <a:ext cx="5481319" cy="2778760"/>
          </a:xfrm>
          <a:prstGeom prst="rect">
            <a:avLst/>
          </a:prstGeom>
        </p:spPr>
      </p:pic>
      <p:pic>
        <p:nvPicPr>
          <p:cNvPr id="7" name="Picture 6">
            <a:extLst>
              <a:ext uri="{FF2B5EF4-FFF2-40B4-BE49-F238E27FC236}">
                <a16:creationId xmlns:a16="http://schemas.microsoft.com/office/drawing/2014/main" id="{73F2A581-1BA9-F4BC-3862-7B9F464A3438}"/>
              </a:ext>
            </a:extLst>
          </p:cNvPr>
          <p:cNvPicPr>
            <a:picLocks noChangeAspect="1"/>
          </p:cNvPicPr>
          <p:nvPr/>
        </p:nvPicPr>
        <p:blipFill>
          <a:blip r:embed="rId3"/>
          <a:stretch>
            <a:fillRect/>
          </a:stretch>
        </p:blipFill>
        <p:spPr>
          <a:xfrm>
            <a:off x="6525175" y="3429000"/>
            <a:ext cx="5334001" cy="2778760"/>
          </a:xfrm>
          <a:prstGeom prst="rect">
            <a:avLst/>
          </a:prstGeom>
        </p:spPr>
      </p:pic>
      <p:sp>
        <p:nvSpPr>
          <p:cNvPr id="9" name="TextBox 8">
            <a:extLst>
              <a:ext uri="{FF2B5EF4-FFF2-40B4-BE49-F238E27FC236}">
                <a16:creationId xmlns:a16="http://schemas.microsoft.com/office/drawing/2014/main" id="{D2951B81-4496-7948-3A10-22BAF918D004}"/>
              </a:ext>
            </a:extLst>
          </p:cNvPr>
          <p:cNvSpPr txBox="1"/>
          <p:nvPr/>
        </p:nvSpPr>
        <p:spPr>
          <a:xfrm>
            <a:off x="1350644" y="6299200"/>
            <a:ext cx="3556635" cy="369332"/>
          </a:xfrm>
          <a:prstGeom prst="rect">
            <a:avLst/>
          </a:prstGeom>
          <a:noFill/>
        </p:spPr>
        <p:txBody>
          <a:bodyPr wrap="square" rtlCol="0">
            <a:spAutoFit/>
          </a:bodyPr>
          <a:lstStyle/>
          <a:p>
            <a:r>
              <a:rPr lang="en-IN" i="1" u="sng" dirty="0">
                <a:latin typeface="Times New Roman" panose="02020603050405020304" pitchFamily="18" charset="0"/>
                <a:cs typeface="Times New Roman" panose="02020603050405020304" pitchFamily="18" charset="0"/>
              </a:rPr>
              <a:t>Pseudo code for Student Dashboard</a:t>
            </a:r>
          </a:p>
        </p:txBody>
      </p:sp>
      <p:sp>
        <p:nvSpPr>
          <p:cNvPr id="10" name="TextBox 9">
            <a:extLst>
              <a:ext uri="{FF2B5EF4-FFF2-40B4-BE49-F238E27FC236}">
                <a16:creationId xmlns:a16="http://schemas.microsoft.com/office/drawing/2014/main" id="{6C91112E-546B-21DF-A750-4B60FFABC93D}"/>
              </a:ext>
            </a:extLst>
          </p:cNvPr>
          <p:cNvSpPr txBox="1"/>
          <p:nvPr/>
        </p:nvSpPr>
        <p:spPr>
          <a:xfrm>
            <a:off x="7203440" y="6299200"/>
            <a:ext cx="3860799" cy="369332"/>
          </a:xfrm>
          <a:prstGeom prst="rect">
            <a:avLst/>
          </a:prstGeom>
          <a:noFill/>
        </p:spPr>
        <p:txBody>
          <a:bodyPr wrap="square" rtlCol="0">
            <a:spAutoFit/>
          </a:bodyPr>
          <a:lstStyle/>
          <a:p>
            <a:r>
              <a:rPr lang="en-IN" i="1" u="sng" dirty="0">
                <a:latin typeface="Times New Roman" panose="02020603050405020304" pitchFamily="18" charset="0"/>
                <a:cs typeface="Times New Roman" panose="02020603050405020304" pitchFamily="18" charset="0"/>
              </a:rPr>
              <a:t>Pseudo code for Counsellor Dashboard</a:t>
            </a:r>
          </a:p>
        </p:txBody>
      </p:sp>
    </p:spTree>
    <p:extLst>
      <p:ext uri="{BB962C8B-B14F-4D97-AF65-F5344CB8AC3E}">
        <p14:creationId xmlns:p14="http://schemas.microsoft.com/office/powerpoint/2010/main" val="4140339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81DD-DE19-F191-38A7-245BE754BB02}"/>
              </a:ext>
            </a:extLst>
          </p:cNvPr>
          <p:cNvSpPr>
            <a:spLocks noGrp="1"/>
          </p:cNvSpPr>
          <p:nvPr>
            <p:ph type="title"/>
          </p:nvPr>
        </p:nvSpPr>
        <p:spPr>
          <a:xfrm>
            <a:off x="381000" y="0"/>
            <a:ext cx="11485880" cy="2875280"/>
          </a:xfrm>
        </p:spPr>
        <p:txBody>
          <a:bodyPr>
            <a:normAutofit/>
          </a:bodyPr>
          <a:lstStyle/>
          <a:p>
            <a:pPr>
              <a:lnSpc>
                <a:spcPct val="150000"/>
              </a:lnSpc>
            </a:pPr>
            <a:r>
              <a:rPr lang="en-IN" sz="2400" b="1" dirty="0">
                <a:latin typeface="Times New Roman" panose="02020603050405020304" pitchFamily="18" charset="0"/>
                <a:cs typeface="Times New Roman" panose="02020603050405020304" pitchFamily="18" charset="0"/>
              </a:rPr>
              <a:t>C. </a:t>
            </a:r>
            <a:r>
              <a:rPr lang="en-IN" sz="2400" b="1" u="sng" dirty="0">
                <a:latin typeface="Times New Roman" panose="02020603050405020304" pitchFamily="18" charset="0"/>
                <a:cs typeface="Times New Roman" panose="02020603050405020304" pitchFamily="18" charset="0"/>
              </a:rPr>
              <a:t>Chat Window</a:t>
            </a:r>
            <a:br>
              <a:rPr lang="en-IN" sz="2400" b="1" u="sng"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The chat window provides a safe space for the student to chat with the counsellor. Messages in this space are encrypted using AES algorithm and are hence secure. Chat history is retained so that student and counsellor can go over previous talks to get a clear idea of where they left off. </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7146DD-58D4-E100-6250-A49DE0A0FE23}"/>
              </a:ext>
            </a:extLst>
          </p:cNvPr>
          <p:cNvPicPr>
            <a:picLocks noChangeAspect="1"/>
          </p:cNvPicPr>
          <p:nvPr/>
        </p:nvPicPr>
        <p:blipFill>
          <a:blip r:embed="rId2"/>
          <a:stretch>
            <a:fillRect/>
          </a:stretch>
        </p:blipFill>
        <p:spPr>
          <a:xfrm>
            <a:off x="6096000" y="2875281"/>
            <a:ext cx="5496560" cy="3338352"/>
          </a:xfrm>
          <a:prstGeom prst="rect">
            <a:avLst/>
          </a:prstGeom>
        </p:spPr>
      </p:pic>
      <p:pic>
        <p:nvPicPr>
          <p:cNvPr id="7" name="Picture 6">
            <a:extLst>
              <a:ext uri="{FF2B5EF4-FFF2-40B4-BE49-F238E27FC236}">
                <a16:creationId xmlns:a16="http://schemas.microsoft.com/office/drawing/2014/main" id="{2A1B83A5-2211-768B-7838-EDB315B4F2B6}"/>
              </a:ext>
            </a:extLst>
          </p:cNvPr>
          <p:cNvPicPr>
            <a:picLocks noChangeAspect="1"/>
          </p:cNvPicPr>
          <p:nvPr/>
        </p:nvPicPr>
        <p:blipFill>
          <a:blip r:embed="rId3"/>
          <a:stretch>
            <a:fillRect/>
          </a:stretch>
        </p:blipFill>
        <p:spPr>
          <a:xfrm>
            <a:off x="724044" y="2875280"/>
            <a:ext cx="5066125" cy="3338352"/>
          </a:xfrm>
          <a:prstGeom prst="rect">
            <a:avLst/>
          </a:prstGeom>
        </p:spPr>
      </p:pic>
      <p:sp>
        <p:nvSpPr>
          <p:cNvPr id="8" name="TextBox 7">
            <a:extLst>
              <a:ext uri="{FF2B5EF4-FFF2-40B4-BE49-F238E27FC236}">
                <a16:creationId xmlns:a16="http://schemas.microsoft.com/office/drawing/2014/main" id="{ECC411D3-79AE-A905-8195-C765FDC9D29B}"/>
              </a:ext>
            </a:extLst>
          </p:cNvPr>
          <p:cNvSpPr txBox="1"/>
          <p:nvPr/>
        </p:nvSpPr>
        <p:spPr>
          <a:xfrm>
            <a:off x="1257300" y="6309360"/>
            <a:ext cx="4866640" cy="369332"/>
          </a:xfrm>
          <a:prstGeom prst="rect">
            <a:avLst/>
          </a:prstGeom>
          <a:noFill/>
        </p:spPr>
        <p:txBody>
          <a:bodyPr wrap="square" rtlCol="0">
            <a:spAutoFit/>
          </a:bodyPr>
          <a:lstStyle/>
          <a:p>
            <a:r>
              <a:rPr lang="en-IN" i="1" u="sng" dirty="0">
                <a:latin typeface="Times New Roman" panose="02020603050405020304" pitchFamily="18" charset="0"/>
                <a:cs typeface="Times New Roman" panose="02020603050405020304" pitchFamily="18" charset="0"/>
              </a:rPr>
              <a:t>Pseudo code to send messages</a:t>
            </a:r>
          </a:p>
        </p:txBody>
      </p:sp>
      <p:sp>
        <p:nvSpPr>
          <p:cNvPr id="9" name="TextBox 8">
            <a:extLst>
              <a:ext uri="{FF2B5EF4-FFF2-40B4-BE49-F238E27FC236}">
                <a16:creationId xmlns:a16="http://schemas.microsoft.com/office/drawing/2014/main" id="{0EA646E9-8746-974A-9867-896253203362}"/>
              </a:ext>
            </a:extLst>
          </p:cNvPr>
          <p:cNvSpPr txBox="1"/>
          <p:nvPr/>
        </p:nvSpPr>
        <p:spPr>
          <a:xfrm>
            <a:off x="7142480" y="6309360"/>
            <a:ext cx="4866640" cy="369332"/>
          </a:xfrm>
          <a:prstGeom prst="rect">
            <a:avLst/>
          </a:prstGeom>
          <a:noFill/>
        </p:spPr>
        <p:txBody>
          <a:bodyPr wrap="square" rtlCol="0">
            <a:spAutoFit/>
          </a:bodyPr>
          <a:lstStyle/>
          <a:p>
            <a:r>
              <a:rPr lang="en-IN" i="1" u="sng" dirty="0">
                <a:latin typeface="Times New Roman" panose="02020603050405020304" pitchFamily="18" charset="0"/>
                <a:cs typeface="Times New Roman" panose="02020603050405020304" pitchFamily="18" charset="0"/>
              </a:rPr>
              <a:t>Pseudo code to receive messages</a:t>
            </a:r>
          </a:p>
        </p:txBody>
      </p:sp>
    </p:spTree>
    <p:extLst>
      <p:ext uri="{BB962C8B-B14F-4D97-AF65-F5344CB8AC3E}">
        <p14:creationId xmlns:p14="http://schemas.microsoft.com/office/powerpoint/2010/main" val="1622085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EACF-FC0D-C023-C4F6-5AD7460FBCA7}"/>
              </a:ext>
            </a:extLst>
          </p:cNvPr>
          <p:cNvSpPr>
            <a:spLocks noGrp="1"/>
          </p:cNvSpPr>
          <p:nvPr>
            <p:ph type="title"/>
          </p:nvPr>
        </p:nvSpPr>
        <p:spPr>
          <a:xfrm>
            <a:off x="447040" y="-76835"/>
            <a:ext cx="11104880" cy="3363595"/>
          </a:xfrm>
        </p:spPr>
        <p:txBody>
          <a:bodyPr>
            <a:normAutofit/>
          </a:bodyPr>
          <a:lstStyle/>
          <a:p>
            <a:pPr>
              <a:lnSpc>
                <a:spcPct val="150000"/>
              </a:lnSpc>
            </a:pPr>
            <a:r>
              <a:rPr lang="en-IN" sz="2400" b="1" dirty="0">
                <a:latin typeface="Times New Roman" panose="02020603050405020304" pitchFamily="18" charset="0"/>
                <a:cs typeface="Times New Roman" panose="02020603050405020304" pitchFamily="18" charset="0"/>
              </a:rPr>
              <a:t>D. </a:t>
            </a:r>
            <a:r>
              <a:rPr lang="en-IN" sz="2400" b="1" u="sng" dirty="0">
                <a:latin typeface="Times New Roman" panose="02020603050405020304" pitchFamily="18" charset="0"/>
                <a:cs typeface="Times New Roman" panose="02020603050405020304" pitchFamily="18" charset="0"/>
              </a:rPr>
              <a:t>AES Encryption</a:t>
            </a:r>
            <a:br>
              <a:rPr lang="en-IN" sz="2400" b="1" u="sng"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This web application uses AES(Advanced Encryption Standard) algorithm to encrypt and decrypt messages. A 16 bit key is used for the process and cipher class is used for effective encryption. Messages sent by user are encrypted and stored in the database, similarly- received messages are retrieved and decrypted using the secret key.   </a:t>
            </a:r>
            <a:endParaRPr lang="en-IN"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3445AD-C509-A3CF-3633-ACD497F71758}"/>
              </a:ext>
            </a:extLst>
          </p:cNvPr>
          <p:cNvPicPr>
            <a:picLocks noChangeAspect="1"/>
          </p:cNvPicPr>
          <p:nvPr/>
        </p:nvPicPr>
        <p:blipFill>
          <a:blip r:embed="rId2">
            <a:extLst>
              <a:ext uri="{28A0092B-C50C-407E-A947-70E740481C1C}">
                <a14:useLocalDpi xmlns:a14="http://schemas.microsoft.com/office/drawing/2010/main" val="0"/>
              </a:ext>
            </a:extLst>
          </a:blip>
          <a:srcRect l="3087" r="5811"/>
          <a:stretch/>
        </p:blipFill>
        <p:spPr>
          <a:xfrm>
            <a:off x="518160" y="3286760"/>
            <a:ext cx="5416128" cy="2545080"/>
          </a:xfrm>
          <a:prstGeom prst="rect">
            <a:avLst/>
          </a:prstGeom>
        </p:spPr>
      </p:pic>
      <p:pic>
        <p:nvPicPr>
          <p:cNvPr id="7" name="Picture 6">
            <a:extLst>
              <a:ext uri="{FF2B5EF4-FFF2-40B4-BE49-F238E27FC236}">
                <a16:creationId xmlns:a16="http://schemas.microsoft.com/office/drawing/2014/main" id="{F0D741F3-9A7E-4109-1C70-69A9E47F8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9481" y="3286760"/>
            <a:ext cx="5867400" cy="2545080"/>
          </a:xfrm>
          <a:prstGeom prst="rect">
            <a:avLst/>
          </a:prstGeom>
        </p:spPr>
      </p:pic>
      <p:sp>
        <p:nvSpPr>
          <p:cNvPr id="8" name="TextBox 7">
            <a:extLst>
              <a:ext uri="{FF2B5EF4-FFF2-40B4-BE49-F238E27FC236}">
                <a16:creationId xmlns:a16="http://schemas.microsoft.com/office/drawing/2014/main" id="{A07314B4-7D04-83E9-7639-F217AAFA2FEA}"/>
              </a:ext>
            </a:extLst>
          </p:cNvPr>
          <p:cNvSpPr txBox="1"/>
          <p:nvPr/>
        </p:nvSpPr>
        <p:spPr>
          <a:xfrm>
            <a:off x="7559040" y="6116320"/>
            <a:ext cx="5059680" cy="369332"/>
          </a:xfrm>
          <a:prstGeom prst="rect">
            <a:avLst/>
          </a:prstGeom>
          <a:noFill/>
        </p:spPr>
        <p:txBody>
          <a:bodyPr wrap="square" rtlCol="0">
            <a:spAutoFit/>
          </a:bodyPr>
          <a:lstStyle/>
          <a:p>
            <a:r>
              <a:rPr lang="en-IN" i="1" u="sng" dirty="0">
                <a:latin typeface="Times New Roman" panose="02020603050405020304" pitchFamily="18" charset="0"/>
                <a:cs typeface="Times New Roman" panose="02020603050405020304" pitchFamily="18" charset="0"/>
              </a:rPr>
              <a:t>Pseudo code for Decryption</a:t>
            </a:r>
          </a:p>
        </p:txBody>
      </p:sp>
      <p:sp>
        <p:nvSpPr>
          <p:cNvPr id="9" name="TextBox 8">
            <a:extLst>
              <a:ext uri="{FF2B5EF4-FFF2-40B4-BE49-F238E27FC236}">
                <a16:creationId xmlns:a16="http://schemas.microsoft.com/office/drawing/2014/main" id="{1CCBC3B0-F536-C84D-0019-A943E071B6C0}"/>
              </a:ext>
            </a:extLst>
          </p:cNvPr>
          <p:cNvSpPr txBox="1"/>
          <p:nvPr/>
        </p:nvSpPr>
        <p:spPr>
          <a:xfrm>
            <a:off x="1849120" y="6116320"/>
            <a:ext cx="5059680" cy="369332"/>
          </a:xfrm>
          <a:prstGeom prst="rect">
            <a:avLst/>
          </a:prstGeom>
          <a:noFill/>
        </p:spPr>
        <p:txBody>
          <a:bodyPr wrap="square" rtlCol="0">
            <a:spAutoFit/>
          </a:bodyPr>
          <a:lstStyle/>
          <a:p>
            <a:r>
              <a:rPr lang="en-IN" i="1" u="sng" dirty="0">
                <a:latin typeface="Times New Roman" panose="02020603050405020304" pitchFamily="18" charset="0"/>
                <a:cs typeface="Times New Roman" panose="02020603050405020304" pitchFamily="18" charset="0"/>
              </a:rPr>
              <a:t>Pseudo code for Encryption</a:t>
            </a:r>
          </a:p>
        </p:txBody>
      </p:sp>
    </p:spTree>
    <p:extLst>
      <p:ext uri="{BB962C8B-B14F-4D97-AF65-F5344CB8AC3E}">
        <p14:creationId xmlns:p14="http://schemas.microsoft.com/office/powerpoint/2010/main" val="96102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897C6-B7AA-457F-469F-4C17422BEBD1}"/>
            </a:ext>
          </a:extLst>
        </p:cNvPr>
        <p:cNvGrpSpPr/>
        <p:nvPr/>
      </p:nvGrpSpPr>
      <p:grpSpPr>
        <a:xfrm>
          <a:off x="0" y="0"/>
          <a:ext cx="0" cy="0"/>
          <a:chOff x="0" y="0"/>
          <a:chExt cx="0" cy="0"/>
        </a:xfrm>
      </p:grpSpPr>
      <p:sp>
        <p:nvSpPr>
          <p:cNvPr id="9218" name="Title 1">
            <a:extLst>
              <a:ext uri="{FF2B5EF4-FFF2-40B4-BE49-F238E27FC236}">
                <a16:creationId xmlns:a16="http://schemas.microsoft.com/office/drawing/2014/main" id="{E31177F8-FFF2-C8FC-27C9-704F3A1EEA9D}"/>
              </a:ext>
            </a:extLst>
          </p:cNvPr>
          <p:cNvSpPr>
            <a:spLocks noGrp="1"/>
          </p:cNvSpPr>
          <p:nvPr>
            <p:ph type="title"/>
          </p:nvPr>
        </p:nvSpPr>
        <p:spPr>
          <a:xfrm>
            <a:off x="184228" y="-288601"/>
            <a:ext cx="10515600" cy="1532068"/>
          </a:xfrm>
        </p:spPr>
        <p:txBody>
          <a:bodyPr/>
          <a:lstStyle/>
          <a:p>
            <a:pPr marL="536575" algn="l" eaLnBrk="1" fontAlgn="auto" hangingPunct="1">
              <a:lnSpc>
                <a:spcPct val="150000"/>
              </a:lnSpc>
              <a:spcAft>
                <a:spcPts val="0"/>
              </a:spcAft>
              <a:tabLst>
                <a:tab pos="630238" algn="l"/>
              </a:tabLst>
              <a:defRPr/>
            </a:pPr>
            <a:r>
              <a:rPr lang="en-US" sz="4000" b="1" dirty="0">
                <a:solidFill>
                  <a:srgbClr val="C00000"/>
                </a:solidFill>
                <a:latin typeface="Times New Roman" panose="02020603050405020304" pitchFamily="18" charset="0"/>
                <a:cs typeface="Times New Roman" panose="02020603050405020304" pitchFamily="18" charset="0"/>
              </a:rPr>
              <a:t>Result</a:t>
            </a:r>
          </a:p>
        </p:txBody>
      </p:sp>
      <p:sp>
        <p:nvSpPr>
          <p:cNvPr id="39" name="TextBox 38">
            <a:extLst>
              <a:ext uri="{FF2B5EF4-FFF2-40B4-BE49-F238E27FC236}">
                <a16:creationId xmlns:a16="http://schemas.microsoft.com/office/drawing/2014/main" id="{1297FC19-E041-6658-E7D7-C43D3A50A433}"/>
              </a:ext>
            </a:extLst>
          </p:cNvPr>
          <p:cNvSpPr txBox="1"/>
          <p:nvPr/>
        </p:nvSpPr>
        <p:spPr>
          <a:xfrm>
            <a:off x="1451799" y="6121399"/>
            <a:ext cx="3292921" cy="400110"/>
          </a:xfrm>
          <a:prstGeom prst="rect">
            <a:avLst/>
          </a:prstGeom>
          <a:noFill/>
        </p:spPr>
        <p:txBody>
          <a:bodyPr wrap="square" rtlCol="0">
            <a:spAutoFit/>
          </a:bodyPr>
          <a:lstStyle/>
          <a:p>
            <a:r>
              <a:rPr lang="en-IN" sz="2000" i="1" dirty="0">
                <a:latin typeface="Times New Roman" panose="02020603050405020304" pitchFamily="18" charset="0"/>
                <a:cs typeface="Times New Roman" panose="02020603050405020304" pitchFamily="18" charset="0"/>
              </a:rPr>
              <a:t>User Role Authentication</a:t>
            </a:r>
          </a:p>
        </p:txBody>
      </p:sp>
      <p:sp>
        <p:nvSpPr>
          <p:cNvPr id="40" name="TextBox 39">
            <a:extLst>
              <a:ext uri="{FF2B5EF4-FFF2-40B4-BE49-F238E27FC236}">
                <a16:creationId xmlns:a16="http://schemas.microsoft.com/office/drawing/2014/main" id="{FD31C62E-C743-3ACA-ACED-2B65292DD0F3}"/>
              </a:ext>
            </a:extLst>
          </p:cNvPr>
          <p:cNvSpPr txBox="1"/>
          <p:nvPr/>
        </p:nvSpPr>
        <p:spPr>
          <a:xfrm>
            <a:off x="7144875" y="6121399"/>
            <a:ext cx="5047125" cy="707886"/>
          </a:xfrm>
          <a:prstGeom prst="rect">
            <a:avLst/>
          </a:prstGeom>
          <a:noFill/>
        </p:spPr>
        <p:txBody>
          <a:bodyPr wrap="square" rtlCol="0">
            <a:spAutoFit/>
          </a:bodyPr>
          <a:lstStyle/>
          <a:p>
            <a:r>
              <a:rPr lang="en-IN" sz="2000" i="1" dirty="0">
                <a:latin typeface="Times New Roman" panose="02020603050405020304" pitchFamily="18" charset="0"/>
                <a:cs typeface="Times New Roman" panose="02020603050405020304" pitchFamily="18" charset="0"/>
              </a:rPr>
              <a:t>Access Denied – Invalid Credentials</a:t>
            </a:r>
          </a:p>
          <a:p>
            <a:endParaRPr lang="en-IN" sz="2000" i="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267FC1F-A4DB-4FB8-A6C0-AD40F773A489}"/>
              </a:ext>
            </a:extLst>
          </p:cNvPr>
          <p:cNvSpPr txBox="1"/>
          <p:nvPr/>
        </p:nvSpPr>
        <p:spPr>
          <a:xfrm>
            <a:off x="508000" y="1243467"/>
            <a:ext cx="2509085"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A. Login Window</a:t>
            </a:r>
          </a:p>
        </p:txBody>
      </p:sp>
      <p:pic>
        <p:nvPicPr>
          <p:cNvPr id="4" name="Picture 3">
            <a:extLst>
              <a:ext uri="{FF2B5EF4-FFF2-40B4-BE49-F238E27FC236}">
                <a16:creationId xmlns:a16="http://schemas.microsoft.com/office/drawing/2014/main" id="{1CC7D1BE-EB70-D2CE-6127-D487213B4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149" y="1867347"/>
            <a:ext cx="5505372" cy="4082465"/>
          </a:xfrm>
          <a:prstGeom prst="rect">
            <a:avLst/>
          </a:prstGeom>
          <a:ln w="28575">
            <a:solidFill>
              <a:schemeClr val="tx1"/>
            </a:solidFill>
          </a:ln>
        </p:spPr>
      </p:pic>
      <p:pic>
        <p:nvPicPr>
          <p:cNvPr id="6" name="Picture 5">
            <a:extLst>
              <a:ext uri="{FF2B5EF4-FFF2-40B4-BE49-F238E27FC236}">
                <a16:creationId xmlns:a16="http://schemas.microsoft.com/office/drawing/2014/main" id="{2ACEE907-0A82-844D-0329-F7F0CD5ED9C8}"/>
              </a:ext>
            </a:extLst>
          </p:cNvPr>
          <p:cNvPicPr>
            <a:picLocks noChangeAspect="1"/>
          </p:cNvPicPr>
          <p:nvPr/>
        </p:nvPicPr>
        <p:blipFill>
          <a:blip r:embed="rId3"/>
          <a:stretch>
            <a:fillRect/>
          </a:stretch>
        </p:blipFill>
        <p:spPr>
          <a:xfrm>
            <a:off x="6218030" y="1863556"/>
            <a:ext cx="5505372" cy="4082465"/>
          </a:xfrm>
          <a:prstGeom prst="rect">
            <a:avLst/>
          </a:prstGeom>
          <a:ln w="28575">
            <a:solidFill>
              <a:schemeClr val="tx1"/>
            </a:solidFill>
          </a:ln>
        </p:spPr>
      </p:pic>
    </p:spTree>
    <p:extLst>
      <p:ext uri="{BB962C8B-B14F-4D97-AF65-F5344CB8AC3E}">
        <p14:creationId xmlns:p14="http://schemas.microsoft.com/office/powerpoint/2010/main" val="684613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15670A-AEF7-3202-2B51-129BC00B2E1B}"/>
              </a:ext>
            </a:extLst>
          </p:cNvPr>
          <p:cNvSpPr txBox="1"/>
          <p:nvPr/>
        </p:nvSpPr>
        <p:spPr>
          <a:xfrm>
            <a:off x="6005693" y="5852563"/>
            <a:ext cx="5941995" cy="400110"/>
          </a:xfrm>
          <a:prstGeom prst="rect">
            <a:avLst/>
          </a:prstGeom>
          <a:noFill/>
        </p:spPr>
        <p:txBody>
          <a:bodyPr wrap="square" rtlCol="0">
            <a:spAutoFit/>
          </a:bodyPr>
          <a:lstStyle/>
          <a:p>
            <a:pPr algn="ctr"/>
            <a:r>
              <a:rPr lang="en-IN" sz="2000" i="1" dirty="0">
                <a:latin typeface="Times New Roman" panose="02020603050405020304" pitchFamily="18" charset="0"/>
                <a:cs typeface="Times New Roman" panose="02020603050405020304" pitchFamily="18" charset="0"/>
              </a:rPr>
              <a:t>Student dashboard-Request Sent to counsellor</a:t>
            </a:r>
          </a:p>
        </p:txBody>
      </p:sp>
      <p:sp>
        <p:nvSpPr>
          <p:cNvPr id="6" name="TextBox 5">
            <a:extLst>
              <a:ext uri="{FF2B5EF4-FFF2-40B4-BE49-F238E27FC236}">
                <a16:creationId xmlns:a16="http://schemas.microsoft.com/office/drawing/2014/main" id="{DAAC4E60-FC07-2833-91C3-AE0147BBA336}"/>
              </a:ext>
            </a:extLst>
          </p:cNvPr>
          <p:cNvSpPr txBox="1"/>
          <p:nvPr/>
        </p:nvSpPr>
        <p:spPr>
          <a:xfrm>
            <a:off x="222831" y="560325"/>
            <a:ext cx="3103735"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B. Student Dashboard</a:t>
            </a:r>
          </a:p>
        </p:txBody>
      </p:sp>
      <p:sp>
        <p:nvSpPr>
          <p:cNvPr id="9" name="TextBox 8">
            <a:extLst>
              <a:ext uri="{FF2B5EF4-FFF2-40B4-BE49-F238E27FC236}">
                <a16:creationId xmlns:a16="http://schemas.microsoft.com/office/drawing/2014/main" id="{0BDC8E4E-6908-C930-422F-2C6563A41CF9}"/>
              </a:ext>
            </a:extLst>
          </p:cNvPr>
          <p:cNvSpPr txBox="1"/>
          <p:nvPr/>
        </p:nvSpPr>
        <p:spPr>
          <a:xfrm>
            <a:off x="1444733" y="5852563"/>
            <a:ext cx="3674532" cy="400110"/>
          </a:xfrm>
          <a:prstGeom prst="rect">
            <a:avLst/>
          </a:prstGeom>
          <a:noFill/>
        </p:spPr>
        <p:txBody>
          <a:bodyPr wrap="none" rtlCol="0">
            <a:spAutoFit/>
          </a:bodyPr>
          <a:lstStyle/>
          <a:p>
            <a:r>
              <a:rPr lang="en-IN" sz="2000" i="1" dirty="0">
                <a:latin typeface="Times New Roman" panose="02020603050405020304" pitchFamily="18" charset="0"/>
                <a:cs typeface="Times New Roman" panose="02020603050405020304" pitchFamily="18" charset="0"/>
              </a:rPr>
              <a:t>Student dashboard-general layout</a:t>
            </a:r>
          </a:p>
        </p:txBody>
      </p:sp>
      <p:pic>
        <p:nvPicPr>
          <p:cNvPr id="3" name="Picture 2">
            <a:extLst>
              <a:ext uri="{FF2B5EF4-FFF2-40B4-BE49-F238E27FC236}">
                <a16:creationId xmlns:a16="http://schemas.microsoft.com/office/drawing/2014/main" id="{5D9AA7FC-E810-1993-6DBF-AC50F71D65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4618" y="1223209"/>
            <a:ext cx="5453085" cy="4411579"/>
          </a:xfrm>
          <a:prstGeom prst="rect">
            <a:avLst/>
          </a:prstGeom>
          <a:ln w="28575">
            <a:solidFill>
              <a:schemeClr val="tx1"/>
            </a:solidFill>
          </a:ln>
        </p:spPr>
      </p:pic>
      <p:pic>
        <p:nvPicPr>
          <p:cNvPr id="7" name="Picture 6">
            <a:extLst>
              <a:ext uri="{FF2B5EF4-FFF2-40B4-BE49-F238E27FC236}">
                <a16:creationId xmlns:a16="http://schemas.microsoft.com/office/drawing/2014/main" id="{0393C0E8-FBAF-C3FF-21B9-94158EA3682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59988" y="1223209"/>
            <a:ext cx="5697394" cy="4411579"/>
          </a:xfrm>
          <a:prstGeom prst="rect">
            <a:avLst/>
          </a:prstGeom>
          <a:ln w="28575">
            <a:solidFill>
              <a:schemeClr val="tx1"/>
            </a:solidFill>
          </a:ln>
        </p:spPr>
      </p:pic>
    </p:spTree>
    <p:extLst>
      <p:ext uri="{BB962C8B-B14F-4D97-AF65-F5344CB8AC3E}">
        <p14:creationId xmlns:p14="http://schemas.microsoft.com/office/powerpoint/2010/main" val="3498332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CA323C-EAE9-7CE2-74BA-A87F8007DEB0}"/>
              </a:ext>
            </a:extLst>
          </p:cNvPr>
          <p:cNvSpPr txBox="1"/>
          <p:nvPr/>
        </p:nvSpPr>
        <p:spPr>
          <a:xfrm>
            <a:off x="363792" y="460052"/>
            <a:ext cx="3524555" cy="461665"/>
          </a:xfrm>
          <a:prstGeom prst="rect">
            <a:avLst/>
          </a:prstGeom>
          <a:noFill/>
        </p:spPr>
        <p:txBody>
          <a:bodyPr wrap="none" rtlCol="0">
            <a:spAutoFit/>
          </a:bodyPr>
          <a:lstStyle/>
          <a:p>
            <a:r>
              <a:rPr lang="en-IN" sz="2400" b="1" dirty="0">
                <a:latin typeface="Times New Roman" panose="02020603050405020304" pitchFamily="18" charset="0"/>
                <a:cs typeface="Times New Roman" panose="02020603050405020304" pitchFamily="18" charset="0"/>
              </a:rPr>
              <a:t>C. Counsellor Dashboard</a:t>
            </a:r>
          </a:p>
        </p:txBody>
      </p:sp>
      <p:sp>
        <p:nvSpPr>
          <p:cNvPr id="9" name="TextBox 8">
            <a:extLst>
              <a:ext uri="{FF2B5EF4-FFF2-40B4-BE49-F238E27FC236}">
                <a16:creationId xmlns:a16="http://schemas.microsoft.com/office/drawing/2014/main" id="{74D49850-CA05-191B-1BB5-C8F284511DF7}"/>
              </a:ext>
            </a:extLst>
          </p:cNvPr>
          <p:cNvSpPr txBox="1"/>
          <p:nvPr/>
        </p:nvSpPr>
        <p:spPr>
          <a:xfrm>
            <a:off x="1050595" y="5917775"/>
            <a:ext cx="4102533" cy="400110"/>
          </a:xfrm>
          <a:prstGeom prst="rect">
            <a:avLst/>
          </a:prstGeom>
          <a:noFill/>
        </p:spPr>
        <p:txBody>
          <a:bodyPr wrap="none" rtlCol="0">
            <a:spAutoFit/>
          </a:bodyPr>
          <a:lstStyle/>
          <a:p>
            <a:r>
              <a:rPr lang="en-IN" sz="2000" i="1" dirty="0">
                <a:latin typeface="Times New Roman" panose="02020603050405020304" pitchFamily="18" charset="0"/>
                <a:cs typeface="Times New Roman" panose="02020603050405020304" pitchFamily="18" charset="0"/>
              </a:rPr>
              <a:t>Counsellor Dashboard-general layout</a:t>
            </a:r>
          </a:p>
        </p:txBody>
      </p:sp>
      <p:sp>
        <p:nvSpPr>
          <p:cNvPr id="10" name="TextBox 9">
            <a:extLst>
              <a:ext uri="{FF2B5EF4-FFF2-40B4-BE49-F238E27FC236}">
                <a16:creationId xmlns:a16="http://schemas.microsoft.com/office/drawing/2014/main" id="{295AF46C-20A3-E902-077F-5EF7DADFFE00}"/>
              </a:ext>
            </a:extLst>
          </p:cNvPr>
          <p:cNvSpPr txBox="1"/>
          <p:nvPr/>
        </p:nvSpPr>
        <p:spPr>
          <a:xfrm>
            <a:off x="6503783" y="5918397"/>
            <a:ext cx="5011565" cy="400110"/>
          </a:xfrm>
          <a:prstGeom prst="rect">
            <a:avLst/>
          </a:prstGeom>
          <a:noFill/>
        </p:spPr>
        <p:txBody>
          <a:bodyPr wrap="none" rtlCol="0">
            <a:spAutoFit/>
          </a:bodyPr>
          <a:lstStyle/>
          <a:p>
            <a:r>
              <a:rPr lang="en-IN" sz="2000" i="1" dirty="0">
                <a:latin typeface="Times New Roman" panose="02020603050405020304" pitchFamily="18" charset="0"/>
                <a:cs typeface="Times New Roman" panose="02020603050405020304" pitchFamily="18" charset="0"/>
              </a:rPr>
              <a:t>Counsellor Dashboard-with a pending request </a:t>
            </a:r>
          </a:p>
        </p:txBody>
      </p:sp>
      <p:pic>
        <p:nvPicPr>
          <p:cNvPr id="3" name="Picture 2">
            <a:extLst>
              <a:ext uri="{FF2B5EF4-FFF2-40B4-BE49-F238E27FC236}">
                <a16:creationId xmlns:a16="http://schemas.microsoft.com/office/drawing/2014/main" id="{A6432924-B669-69AE-1B26-5CB42670BD7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4248" y="1127203"/>
            <a:ext cx="5555226" cy="4603593"/>
          </a:xfrm>
          <a:prstGeom prst="rect">
            <a:avLst/>
          </a:prstGeom>
          <a:ln w="28575">
            <a:solidFill>
              <a:schemeClr val="tx1"/>
            </a:solidFill>
          </a:ln>
        </p:spPr>
      </p:pic>
      <p:pic>
        <p:nvPicPr>
          <p:cNvPr id="7" name="Picture 6">
            <a:extLst>
              <a:ext uri="{FF2B5EF4-FFF2-40B4-BE49-F238E27FC236}">
                <a16:creationId xmlns:a16="http://schemas.microsoft.com/office/drawing/2014/main" id="{183C74E2-FFAA-F65B-2C6D-03C7E9F6DFE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127203"/>
            <a:ext cx="5879474" cy="4603594"/>
          </a:xfrm>
          <a:prstGeom prst="rect">
            <a:avLst/>
          </a:prstGeom>
          <a:ln w="28575">
            <a:solidFill>
              <a:schemeClr val="tx1"/>
            </a:solidFill>
          </a:ln>
        </p:spPr>
      </p:pic>
    </p:spTree>
    <p:extLst>
      <p:ext uri="{BB962C8B-B14F-4D97-AF65-F5344CB8AC3E}">
        <p14:creationId xmlns:p14="http://schemas.microsoft.com/office/powerpoint/2010/main" val="566601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2A4713-C0E0-2E35-7C8E-4DD56B9CCB19}"/>
              </a:ext>
            </a:extLst>
          </p:cNvPr>
          <p:cNvSpPr txBox="1"/>
          <p:nvPr/>
        </p:nvSpPr>
        <p:spPr>
          <a:xfrm>
            <a:off x="1415160" y="5836919"/>
            <a:ext cx="3314846" cy="400110"/>
          </a:xfrm>
          <a:prstGeom prst="rect">
            <a:avLst/>
          </a:prstGeom>
          <a:noFill/>
        </p:spPr>
        <p:txBody>
          <a:bodyPr wrap="square" rtlCol="0">
            <a:spAutoFit/>
          </a:bodyPr>
          <a:lstStyle/>
          <a:p>
            <a:r>
              <a:rPr lang="en-IN" sz="2000" i="1" dirty="0">
                <a:latin typeface="Times New Roman" panose="02020603050405020304" pitchFamily="18" charset="0"/>
                <a:cs typeface="Times New Roman" panose="02020603050405020304" pitchFamily="18" charset="0"/>
              </a:rPr>
              <a:t>Counsellor Chat Window</a:t>
            </a:r>
          </a:p>
        </p:txBody>
      </p:sp>
      <p:sp>
        <p:nvSpPr>
          <p:cNvPr id="7" name="TextBox 6">
            <a:extLst>
              <a:ext uri="{FF2B5EF4-FFF2-40B4-BE49-F238E27FC236}">
                <a16:creationId xmlns:a16="http://schemas.microsoft.com/office/drawing/2014/main" id="{A389ABB6-15A8-0380-2EFC-C9124B4441B7}"/>
              </a:ext>
            </a:extLst>
          </p:cNvPr>
          <p:cNvSpPr txBox="1"/>
          <p:nvPr/>
        </p:nvSpPr>
        <p:spPr>
          <a:xfrm>
            <a:off x="7701281" y="5836919"/>
            <a:ext cx="2903365" cy="400110"/>
          </a:xfrm>
          <a:prstGeom prst="rect">
            <a:avLst/>
          </a:prstGeom>
          <a:noFill/>
        </p:spPr>
        <p:txBody>
          <a:bodyPr wrap="square" rtlCol="0">
            <a:spAutoFit/>
          </a:bodyPr>
          <a:lstStyle/>
          <a:p>
            <a:r>
              <a:rPr lang="en-IN" sz="2000" i="1" dirty="0">
                <a:latin typeface="Times New Roman" panose="02020603050405020304" pitchFamily="18" charset="0"/>
                <a:cs typeface="Times New Roman" panose="02020603050405020304" pitchFamily="18" charset="0"/>
              </a:rPr>
              <a:t>Student Chat Window</a:t>
            </a:r>
          </a:p>
        </p:txBody>
      </p:sp>
      <p:sp>
        <p:nvSpPr>
          <p:cNvPr id="2" name="TextBox 1">
            <a:extLst>
              <a:ext uri="{FF2B5EF4-FFF2-40B4-BE49-F238E27FC236}">
                <a16:creationId xmlns:a16="http://schemas.microsoft.com/office/drawing/2014/main" id="{ACF90CDE-C6F7-FC47-3083-B2EE62692070}"/>
              </a:ext>
            </a:extLst>
          </p:cNvPr>
          <p:cNvSpPr txBox="1"/>
          <p:nvPr/>
        </p:nvSpPr>
        <p:spPr>
          <a:xfrm>
            <a:off x="351669" y="559416"/>
            <a:ext cx="279465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D. Chat UI Window</a:t>
            </a:r>
          </a:p>
        </p:txBody>
      </p:sp>
      <p:pic>
        <p:nvPicPr>
          <p:cNvPr id="4" name="Picture 3">
            <a:extLst>
              <a:ext uri="{FF2B5EF4-FFF2-40B4-BE49-F238E27FC236}">
                <a16:creationId xmlns:a16="http://schemas.microsoft.com/office/drawing/2014/main" id="{DFD44227-E071-523F-5FDE-B00AD049E0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1668" y="1238270"/>
            <a:ext cx="5454771" cy="4381459"/>
          </a:xfrm>
          <a:prstGeom prst="rect">
            <a:avLst/>
          </a:prstGeom>
          <a:ln w="28575">
            <a:solidFill>
              <a:schemeClr val="tx1"/>
            </a:solidFill>
          </a:ln>
        </p:spPr>
      </p:pic>
      <p:pic>
        <p:nvPicPr>
          <p:cNvPr id="11" name="Picture 10">
            <a:extLst>
              <a:ext uri="{FF2B5EF4-FFF2-40B4-BE49-F238E27FC236}">
                <a16:creationId xmlns:a16="http://schemas.microsoft.com/office/drawing/2014/main" id="{7AE05940-79EF-B835-6E7C-43905C7E8D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48400" y="1223210"/>
            <a:ext cx="5614543" cy="4381459"/>
          </a:xfrm>
          <a:prstGeom prst="rect">
            <a:avLst/>
          </a:prstGeom>
          <a:ln w="28575">
            <a:solidFill>
              <a:schemeClr val="tx1"/>
            </a:solidFill>
          </a:ln>
        </p:spPr>
      </p:pic>
    </p:spTree>
    <p:extLst>
      <p:ext uri="{BB962C8B-B14F-4D97-AF65-F5344CB8AC3E}">
        <p14:creationId xmlns:p14="http://schemas.microsoft.com/office/powerpoint/2010/main" val="157452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76CB7-EDFA-2AA5-F29C-ADF78DDF3175}"/>
            </a:ext>
          </a:extLst>
        </p:cNvPr>
        <p:cNvGrpSpPr/>
        <p:nvPr/>
      </p:nvGrpSpPr>
      <p:grpSpPr>
        <a:xfrm>
          <a:off x="0" y="0"/>
          <a:ext cx="0" cy="0"/>
          <a:chOff x="0" y="0"/>
          <a:chExt cx="0" cy="0"/>
        </a:xfrm>
      </p:grpSpPr>
      <p:sp>
        <p:nvSpPr>
          <p:cNvPr id="9218" name="Title 1">
            <a:extLst>
              <a:ext uri="{FF2B5EF4-FFF2-40B4-BE49-F238E27FC236}">
                <a16:creationId xmlns:a16="http://schemas.microsoft.com/office/drawing/2014/main" id="{33C84854-B0BC-FF83-A4EF-B97C86FC0A34}"/>
              </a:ext>
            </a:extLst>
          </p:cNvPr>
          <p:cNvSpPr>
            <a:spLocks noGrp="1"/>
          </p:cNvSpPr>
          <p:nvPr>
            <p:ph type="title"/>
          </p:nvPr>
        </p:nvSpPr>
        <p:spPr>
          <a:xfrm>
            <a:off x="194388" y="1"/>
            <a:ext cx="10515600" cy="1532068"/>
          </a:xfrm>
        </p:spPr>
        <p:txBody>
          <a:bodyPr/>
          <a:lstStyle/>
          <a:p>
            <a:pPr marL="536575" algn="l" eaLnBrk="1" fontAlgn="auto" hangingPunct="1">
              <a:lnSpc>
                <a:spcPct val="150000"/>
              </a:lnSpc>
              <a:spcAft>
                <a:spcPts val="0"/>
              </a:spcAft>
              <a:tabLst>
                <a:tab pos="630238" algn="l"/>
              </a:tabLst>
              <a:defRPr/>
            </a:pPr>
            <a:r>
              <a:rPr lang="en-US" sz="4000" b="1" dirty="0">
                <a:solidFill>
                  <a:srgbClr val="C00000"/>
                </a:solidFill>
                <a:latin typeface="Times New Roman" panose="02020603050405020304" pitchFamily="18" charset="0"/>
                <a:cs typeface="Times New Roman" panose="02020603050405020304" pitchFamily="18" charset="0"/>
              </a:rPr>
              <a:t>Conclusion</a:t>
            </a:r>
          </a:p>
        </p:txBody>
      </p:sp>
      <p:sp>
        <p:nvSpPr>
          <p:cNvPr id="5" name="Rectangle 1">
            <a:extLst>
              <a:ext uri="{FF2B5EF4-FFF2-40B4-BE49-F238E27FC236}">
                <a16:creationId xmlns:a16="http://schemas.microsoft.com/office/drawing/2014/main" id="{FABFF870-8A28-218F-AE1E-D10E5E09F426}"/>
              </a:ext>
            </a:extLst>
          </p:cNvPr>
          <p:cNvSpPr>
            <a:spLocks noGrp="1" noChangeArrowheads="1"/>
          </p:cNvSpPr>
          <p:nvPr>
            <p:ph idx="1"/>
          </p:nvPr>
        </p:nvSpPr>
        <p:spPr bwMode="auto">
          <a:xfrm>
            <a:off x="818148" y="1532069"/>
            <a:ext cx="1010652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a secure chat platform for students and counsellors.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Implemented role-based login system (student/counsellor).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Ensured message privacy using AES encryption.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Enabled real-time communication with a user-friendly interface.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Demonstrated integration of security and usability in a chat system.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is scalable, reliable, and meets core project objectives.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165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53FC13-5317-1897-200F-7D9F08AA0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172" y="594360"/>
            <a:ext cx="8490857" cy="5409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71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65D5-E228-4BC4-98BA-B1C6045F1E55}"/>
              </a:ext>
            </a:extLst>
          </p:cNvPr>
          <p:cNvSpPr>
            <a:spLocks noGrp="1"/>
          </p:cNvSpPr>
          <p:nvPr>
            <p:ph type="ctrTitle"/>
          </p:nvPr>
        </p:nvSpPr>
        <p:spPr>
          <a:xfrm>
            <a:off x="1524000" y="298937"/>
            <a:ext cx="9144000" cy="839787"/>
          </a:xfrm>
        </p:spPr>
        <p:txBody>
          <a:bodyPr>
            <a:normAutofit fontScale="90000"/>
          </a:bodyPr>
          <a:lstStyle/>
          <a:p>
            <a:r>
              <a:rPr lang="en-US" b="1" dirty="0">
                <a:solidFill>
                  <a:srgbClr val="C00000"/>
                </a:solidFill>
                <a:latin typeface="Times New Roman" panose="02020603050405020304" pitchFamily="18" charset="0"/>
                <a:cs typeface="Times New Roman" panose="02020603050405020304" pitchFamily="18" charset="0"/>
              </a:rPr>
              <a:t>Contents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49B645-3271-4353-8BE5-8405349E88F3}"/>
              </a:ext>
            </a:extLst>
          </p:cNvPr>
          <p:cNvSpPr>
            <a:spLocks noGrp="1"/>
          </p:cNvSpPr>
          <p:nvPr>
            <p:ph type="subTitle" idx="1"/>
          </p:nvPr>
        </p:nvSpPr>
        <p:spPr>
          <a:xfrm>
            <a:off x="788669" y="1138724"/>
            <a:ext cx="10963275" cy="5187781"/>
          </a:xfrm>
        </p:spPr>
        <p:txBody>
          <a:bodyPr>
            <a:normAutofit fontScale="92500" lnSpcReduction="20000"/>
          </a:bodyPr>
          <a:lstStyle/>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b="1" dirty="0">
                <a:latin typeface="Times New Roman" pitchFamily="18" charset="0"/>
                <a:cs typeface="Times New Roman" pitchFamily="18" charset="0"/>
              </a:rPr>
              <a:t>Objectives</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b="1" dirty="0">
                <a:latin typeface="Times New Roman" pitchFamily="18" charset="0"/>
                <a:cs typeface="Times New Roman" pitchFamily="18" charset="0"/>
              </a:rPr>
              <a:t>Abstract</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b="1" dirty="0">
                <a:latin typeface="Times New Roman" pitchFamily="18" charset="0"/>
                <a:cs typeface="Times New Roman" pitchFamily="18" charset="0"/>
              </a:rPr>
              <a:t>Problem Definition</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b="1" dirty="0">
                <a:latin typeface="Times New Roman" pitchFamily="18" charset="0"/>
                <a:cs typeface="Times New Roman" pitchFamily="18" charset="0"/>
              </a:rPr>
              <a:t>Requirement Specification</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b="1" dirty="0">
                <a:latin typeface="Times New Roman" pitchFamily="18" charset="0"/>
                <a:cs typeface="Times New Roman" pitchFamily="18" charset="0"/>
              </a:rPr>
              <a:t>Design</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b="1" dirty="0">
                <a:latin typeface="Times New Roman" pitchFamily="18" charset="0"/>
                <a:cs typeface="Times New Roman" pitchFamily="18" charset="0"/>
              </a:rPr>
              <a:t>Methodology </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b="1" dirty="0">
                <a:latin typeface="Times New Roman" pitchFamily="18" charset="0"/>
                <a:cs typeface="Times New Roman" pitchFamily="18" charset="0"/>
              </a:rPr>
              <a:t>Implementation</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IN" b="1" dirty="0">
                <a:latin typeface="Times New Roman" panose="02020603050405020304" pitchFamily="18" charset="0"/>
                <a:cs typeface="Times New Roman" panose="02020603050405020304" pitchFamily="18" charset="0"/>
              </a:rPr>
              <a:t>Result</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IN"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620063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C8D756-B75B-CE7F-8687-16AC2C6DAE15}"/>
              </a:ext>
            </a:extLst>
          </p:cNvPr>
          <p:cNvSpPr txBox="1"/>
          <p:nvPr/>
        </p:nvSpPr>
        <p:spPr>
          <a:xfrm>
            <a:off x="929951" y="2520324"/>
            <a:ext cx="9591869" cy="1569660"/>
          </a:xfrm>
          <a:prstGeom prst="rect">
            <a:avLst/>
          </a:prstGeom>
          <a:noFill/>
        </p:spPr>
        <p:txBody>
          <a:bodyPr wrap="square" rtlCol="0">
            <a:spAutoFit/>
          </a:bodyPr>
          <a:lstStyle/>
          <a:p>
            <a:pPr algn="ctr"/>
            <a:r>
              <a:rPr lang="en-IN" sz="9600" b="1" dirty="0">
                <a:solidFill>
                  <a:srgbClr val="0070C0"/>
                </a:solidFill>
                <a:latin typeface="Blackadder ITC" panose="04020505050007020D02" pitchFamily="82" charset="0"/>
                <a:cs typeface="Arabic Typesetting" panose="03020402040406030203" pitchFamily="66" charset="-78"/>
              </a:rPr>
              <a:t>Thank You</a:t>
            </a:r>
          </a:p>
        </p:txBody>
      </p:sp>
      <p:pic>
        <p:nvPicPr>
          <p:cNvPr id="4" name="Content Placeholder 6">
            <a:extLst>
              <a:ext uri="{FF2B5EF4-FFF2-40B4-BE49-F238E27FC236}">
                <a16:creationId xmlns:a16="http://schemas.microsoft.com/office/drawing/2014/main" id="{9B5E2E4B-6AC3-31E9-8A9E-38E27B132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84250" y="557212"/>
            <a:ext cx="10223500" cy="57435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5C44A5E-8EE2-1DED-281A-8DDC46EA1F15}"/>
              </a:ext>
            </a:extLst>
          </p:cNvPr>
          <p:cNvSpPr>
            <a:spLocks noGrp="1"/>
          </p:cNvSpPr>
          <p:nvPr>
            <p:ph type="title"/>
          </p:nvPr>
        </p:nvSpPr>
        <p:spPr>
          <a:xfrm>
            <a:off x="838200" y="0"/>
            <a:ext cx="10515600" cy="1690689"/>
          </a:xfrm>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F73F9BBE-23D7-5AD2-6F40-F98059B1FE3A}"/>
              </a:ext>
            </a:extLst>
          </p:cNvPr>
          <p:cNvSpPr>
            <a:spLocks noGrp="1" noChangeArrowheads="1"/>
          </p:cNvSpPr>
          <p:nvPr>
            <p:ph idx="1"/>
          </p:nvPr>
        </p:nvSpPr>
        <p:spPr bwMode="auto">
          <a:xfrm>
            <a:off x="716280" y="1294800"/>
            <a:ext cx="10515600" cy="44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Develop a real-time chat application for students and counsellors using Java and Swing for an interactive GUI.</a:t>
            </a:r>
            <a:endParaRPr lang="en-US" sz="2400" dirty="0"/>
          </a:p>
          <a:p>
            <a:pPr marL="0" marR="0" lvl="0" indent="0" algn="l" defTabSz="914400" rtl="0" eaLnBrk="0" fontAlgn="base" latinLnBrk="0" hangingPunct="0">
              <a:lnSpc>
                <a:spcPct val="15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Implement secure user authentication with encrypted credential storage to ensure data privacy</a:t>
            </a:r>
            <a:r>
              <a:rPr lang="en-US" sz="2400" dirty="0"/>
              <a:t>.</a:t>
            </a:r>
          </a:p>
          <a:p>
            <a:pPr marL="0" marR="0" lvl="0" indent="0" algn="l" defTabSz="914400" rtl="0" eaLnBrk="0" fontAlgn="base" latinLnBrk="0" hangingPunct="0">
              <a:lnSpc>
                <a:spcPct val="15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Allow students to view and select counsellors based on their preferences and needs.</a:t>
            </a:r>
          </a:p>
          <a:p>
            <a:pPr marL="0" marR="0" lvl="0" indent="0" algn="l" defTabSz="914400" rtl="0" eaLnBrk="0" fontAlgn="base" latinLnBrk="0" hangingPunct="0">
              <a:lnSpc>
                <a:spcPct val="15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Enable real-time communication using client-server architecture.</a:t>
            </a:r>
          </a:p>
          <a:p>
            <a:pPr marL="0" marR="0" lvl="0" indent="0" algn="l" defTabSz="914400" rtl="0" eaLnBrk="0" fontAlgn="base" latinLnBrk="0" hangingPunct="0">
              <a:lnSpc>
                <a:spcPct val="15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Ensure end-to-end message security through AES encryption, providing an additional layer of privacy.</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A2C1F57-351D-0D47-A18F-8B37F02285F9}"/>
              </a:ext>
            </a:extLst>
          </p:cNvPr>
          <p:cNvSpPr>
            <a:spLocks noGrp="1"/>
          </p:cNvSpPr>
          <p:nvPr>
            <p:ph type="title"/>
          </p:nvPr>
        </p:nvSpPr>
        <p:spPr>
          <a:xfrm>
            <a:off x="838200" y="-152399"/>
            <a:ext cx="10515600" cy="1690688"/>
          </a:xfrm>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Abstract</a:t>
            </a:r>
          </a:p>
        </p:txBody>
      </p:sp>
      <p:sp>
        <p:nvSpPr>
          <p:cNvPr id="5123" name="Content Placeholder 2">
            <a:extLst>
              <a:ext uri="{FF2B5EF4-FFF2-40B4-BE49-F238E27FC236}">
                <a16:creationId xmlns:a16="http://schemas.microsoft.com/office/drawing/2014/main" id="{77D8CD95-5FBF-BC20-71C7-61B28FE1E07A}"/>
              </a:ext>
            </a:extLst>
          </p:cNvPr>
          <p:cNvSpPr>
            <a:spLocks noGrp="1"/>
          </p:cNvSpPr>
          <p:nvPr>
            <p:ph idx="1"/>
          </p:nvPr>
        </p:nvSpPr>
        <p:spPr>
          <a:xfrm>
            <a:off x="685800" y="1076960"/>
            <a:ext cx="10815320" cy="6370320"/>
          </a:xfrm>
        </p:spPr>
        <p:txBody>
          <a:bodyPr>
            <a:normAutofit fontScale="32500" lnSpcReduction="20000"/>
          </a:bodyPr>
          <a:lstStyle/>
          <a:p>
            <a:pPr>
              <a:lnSpc>
                <a:spcPct val="170000"/>
              </a:lnSpc>
              <a:buFont typeface="Arial" panose="020B0604020202020204" pitchFamily="34" charset="0"/>
              <a:buChar char="•"/>
            </a:pPr>
            <a:r>
              <a:rPr lang="en-US" sz="7400" dirty="0">
                <a:latin typeface="Times New Roman" panose="02020603050405020304" pitchFamily="18" charset="0"/>
                <a:cs typeface="Times New Roman" panose="02020603050405020304" pitchFamily="18" charset="0"/>
              </a:rPr>
              <a:t>The AES Encrypted Chat Application aims to build a secure chat webpage where students can communicate with counsellors in real time  after logging in with their credentials.</a:t>
            </a:r>
          </a:p>
          <a:p>
            <a:pPr>
              <a:lnSpc>
                <a:spcPct val="170000"/>
              </a:lnSpc>
              <a:buFont typeface="Arial" panose="020B0604020202020204" pitchFamily="34" charset="0"/>
              <a:buChar char="•"/>
            </a:pPr>
            <a:r>
              <a:rPr lang="en-US" sz="7400" dirty="0">
                <a:latin typeface="Times New Roman" panose="02020603050405020304" pitchFamily="18" charset="0"/>
                <a:cs typeface="Times New Roman" panose="02020603050405020304" pitchFamily="18" charset="0"/>
              </a:rPr>
              <a:t>The login page presents an option to either login as counsellor or as a student.</a:t>
            </a:r>
          </a:p>
          <a:p>
            <a:pPr>
              <a:lnSpc>
                <a:spcPct val="170000"/>
              </a:lnSpc>
              <a:buFont typeface="Arial" panose="020B0604020202020204" pitchFamily="34" charset="0"/>
              <a:buChar char="•"/>
            </a:pPr>
            <a:r>
              <a:rPr lang="en-US" sz="7400" dirty="0">
                <a:latin typeface="Times New Roman" panose="02020603050405020304" pitchFamily="18" charset="0"/>
                <a:cs typeface="Times New Roman" panose="02020603050405020304" pitchFamily="18" charset="0"/>
              </a:rPr>
              <a:t>Allow students to initiate chats with available counsellors.</a:t>
            </a:r>
          </a:p>
          <a:p>
            <a:pPr>
              <a:lnSpc>
                <a:spcPct val="170000"/>
              </a:lnSpc>
              <a:buFont typeface="Arial" panose="020B0604020202020204" pitchFamily="34" charset="0"/>
              <a:buChar char="•"/>
            </a:pPr>
            <a:r>
              <a:rPr lang="en-US" sz="7400" dirty="0">
                <a:latin typeface="Times New Roman" panose="02020603050405020304" pitchFamily="18" charset="0"/>
                <a:cs typeface="Times New Roman" panose="02020603050405020304" pitchFamily="18" charset="0"/>
              </a:rPr>
              <a:t>Enable real-time messaging upon counsellor approval.</a:t>
            </a:r>
          </a:p>
          <a:p>
            <a:pPr>
              <a:lnSpc>
                <a:spcPct val="170000"/>
              </a:lnSpc>
              <a:buFont typeface="Arial" panose="020B0604020202020204" pitchFamily="34" charset="0"/>
              <a:buChar char="•"/>
            </a:pPr>
            <a:r>
              <a:rPr lang="en-US" sz="7400" dirty="0">
                <a:latin typeface="Times New Roman" panose="02020603050405020304" pitchFamily="18" charset="0"/>
                <a:cs typeface="Times New Roman" panose="02020603050405020304" pitchFamily="18" charset="0"/>
              </a:rPr>
              <a:t>AES encryption will be applied to ensure message confidentiality.</a:t>
            </a:r>
          </a:p>
          <a:p>
            <a:pPr>
              <a:lnSpc>
                <a:spcPct val="170000"/>
              </a:lnSpc>
              <a:buFont typeface="Arial" panose="020B0604020202020204" pitchFamily="34" charset="0"/>
              <a:buChar char="•"/>
            </a:pPr>
            <a:r>
              <a:rPr lang="en-US" sz="7400" dirty="0">
                <a:latin typeface="Times New Roman" panose="02020603050405020304" pitchFamily="18" charset="0"/>
                <a:cs typeface="Times New Roman" panose="02020603050405020304" pitchFamily="18" charset="0"/>
              </a:rPr>
              <a:t>The project aims to demonstrate the integration of security mechanisms in a web-based chat system.</a:t>
            </a:r>
          </a:p>
          <a:p>
            <a:pPr eaLnBrk="1" hangingPunct="1"/>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68EF9-602F-5DAD-EBCA-538E9399F52B}"/>
            </a:ext>
          </a:extLst>
        </p:cNvPr>
        <p:cNvGrpSpPr/>
        <p:nvPr/>
      </p:nvGrpSpPr>
      <p:grpSpPr>
        <a:xfrm>
          <a:off x="0" y="0"/>
          <a:ext cx="0" cy="0"/>
          <a:chOff x="0" y="0"/>
          <a:chExt cx="0" cy="0"/>
        </a:xfrm>
      </p:grpSpPr>
      <p:sp>
        <p:nvSpPr>
          <p:cNvPr id="5122" name="Title 1">
            <a:extLst>
              <a:ext uri="{FF2B5EF4-FFF2-40B4-BE49-F238E27FC236}">
                <a16:creationId xmlns:a16="http://schemas.microsoft.com/office/drawing/2014/main" id="{2E26B63D-5F99-8F6D-D65B-6534B1EDAF8E}"/>
              </a:ext>
            </a:extLst>
          </p:cNvPr>
          <p:cNvSpPr>
            <a:spLocks noGrp="1"/>
          </p:cNvSpPr>
          <p:nvPr>
            <p:ph type="title"/>
          </p:nvPr>
        </p:nvSpPr>
        <p:spPr>
          <a:xfrm>
            <a:off x="838200" y="1"/>
            <a:ext cx="10515600" cy="1690688"/>
          </a:xfrm>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Problem Definition</a:t>
            </a:r>
          </a:p>
        </p:txBody>
      </p:sp>
      <p:sp>
        <p:nvSpPr>
          <p:cNvPr id="5123" name="Content Placeholder 2">
            <a:extLst>
              <a:ext uri="{FF2B5EF4-FFF2-40B4-BE49-F238E27FC236}">
                <a16:creationId xmlns:a16="http://schemas.microsoft.com/office/drawing/2014/main" id="{0EA86466-6661-7B0C-1C64-DE65E1202C97}"/>
              </a:ext>
            </a:extLst>
          </p:cNvPr>
          <p:cNvSpPr>
            <a:spLocks noGrp="1"/>
          </p:cNvSpPr>
          <p:nvPr>
            <p:ph idx="1"/>
          </p:nvPr>
        </p:nvSpPr>
        <p:spPr>
          <a:xfrm>
            <a:off x="604520" y="858520"/>
            <a:ext cx="10515600" cy="5140960"/>
          </a:xfrm>
        </p:spPr>
        <p:txBody>
          <a:bodyPr>
            <a:noAutofit/>
          </a:bodyPr>
          <a:lstStyle/>
          <a:p>
            <a:pPr marL="0" indent="0" eaLnBrk="1" hangingPunct="1">
              <a:buNone/>
            </a:pPr>
            <a:endParaRPr lang="en-US" sz="2400" dirty="0">
              <a:latin typeface="Times New Roman" panose="02020603050405020304" pitchFamily="18" charset="0"/>
              <a:cs typeface="Times New Roman" panose="02020603050405020304" pitchFamily="18" charset="0"/>
            </a:endParaRPr>
          </a:p>
          <a:p>
            <a:pPr eaLnBrk="1" hangingPunct="1">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Lack of a secure communication platform between students and counsellors.</a:t>
            </a:r>
          </a:p>
          <a:p>
            <a:pPr eaLnBrk="1" hangingPunct="1">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Absence of real-time interaction in many traditional systems.</a:t>
            </a:r>
          </a:p>
          <a:p>
            <a:pPr>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Risk of unauthorized access to sensitive student-counsellor discussions.</a:t>
            </a:r>
          </a:p>
          <a:p>
            <a:pPr eaLnBrk="1" hangingPunct="1">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Students have no option to choose counsellors based on specific needs.</a:t>
            </a:r>
          </a:p>
          <a:p>
            <a:pPr eaLnBrk="1" hangingPunct="1">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Need for a dedicated, role-based login system to separate student and counsellor access.</a:t>
            </a:r>
          </a:p>
          <a:p>
            <a:pPr eaLnBrk="1" hangingPunct="1">
              <a:lnSpc>
                <a:spcPct val="150000"/>
              </a:lnSpc>
            </a:pPr>
            <a:r>
              <a:rPr lang="en-US" sz="2400" dirty="0">
                <a:latin typeface="Times New Roman" panose="02020603050405020304" pitchFamily="18" charset="0"/>
                <a:ea typeface="Tahoma" panose="020B0604030504040204" pitchFamily="34" charset="0"/>
                <a:cs typeface="Times New Roman" panose="02020603050405020304" pitchFamily="18" charset="0"/>
              </a:rPr>
              <a:t>Ensuring end-to-end encrypted messaging to maintain trust and confidentiality.</a:t>
            </a:r>
          </a:p>
        </p:txBody>
      </p:sp>
    </p:spTree>
    <p:extLst>
      <p:ext uri="{BB962C8B-B14F-4D97-AF65-F5344CB8AC3E}">
        <p14:creationId xmlns:p14="http://schemas.microsoft.com/office/powerpoint/2010/main" val="206640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BD214B4-976C-4FF6-D07D-62467C5620A1}"/>
              </a:ext>
            </a:extLst>
          </p:cNvPr>
          <p:cNvSpPr>
            <a:spLocks noGrp="1"/>
          </p:cNvSpPr>
          <p:nvPr>
            <p:ph type="title"/>
          </p:nvPr>
        </p:nvSpPr>
        <p:spPr>
          <a:xfrm>
            <a:off x="769620" y="-304264"/>
            <a:ext cx="10515600" cy="1320799"/>
          </a:xfrm>
        </p:spPr>
        <p:txBody>
          <a:bodyPr/>
          <a:lstStyle/>
          <a:p>
            <a:pPr eaLnBrk="1" hangingPunct="1"/>
            <a:br>
              <a:rPr lang="en-US" altLang="en-US" sz="4000" b="1" dirty="0">
                <a:solidFill>
                  <a:srgbClr val="C00000"/>
                </a:solidFill>
                <a:latin typeface="Times New Roman" panose="02020603050405020304" pitchFamily="18" charset="0"/>
                <a:cs typeface="Times New Roman" panose="02020603050405020304" pitchFamily="18" charset="0"/>
              </a:rPr>
            </a:br>
            <a:r>
              <a:rPr lang="en-US" altLang="en-US" sz="4000" b="1" dirty="0">
                <a:solidFill>
                  <a:srgbClr val="C00000"/>
                </a:solidFill>
                <a:latin typeface="Times New Roman" panose="02020603050405020304" pitchFamily="18" charset="0"/>
                <a:cs typeface="Times New Roman" panose="02020603050405020304" pitchFamily="18" charset="0"/>
              </a:rPr>
              <a:t>Requirement Specification</a:t>
            </a:r>
          </a:p>
        </p:txBody>
      </p:sp>
      <p:sp>
        <p:nvSpPr>
          <p:cNvPr id="6147" name="Content Placeholder 2">
            <a:extLst>
              <a:ext uri="{FF2B5EF4-FFF2-40B4-BE49-F238E27FC236}">
                <a16:creationId xmlns:a16="http://schemas.microsoft.com/office/drawing/2014/main" id="{18F537AB-194E-800C-4741-8C2F1F3BC5CE}"/>
              </a:ext>
            </a:extLst>
          </p:cNvPr>
          <p:cNvSpPr>
            <a:spLocks noGrp="1"/>
          </p:cNvSpPr>
          <p:nvPr>
            <p:ph idx="1"/>
          </p:nvPr>
        </p:nvSpPr>
        <p:spPr>
          <a:xfrm>
            <a:off x="723900" y="523507"/>
            <a:ext cx="10561320" cy="6243053"/>
          </a:xfrm>
        </p:spPr>
        <p:txBody>
          <a:bodyPr>
            <a:normAutofit/>
          </a:bodyPr>
          <a:lstStyle/>
          <a:p>
            <a:pPr>
              <a:buFont typeface="Wingdings" panose="05000000000000000000" pitchFamily="2" charset="2"/>
              <a:buChar char="v"/>
            </a:pPr>
            <a:endParaRPr lang="en-IN" sz="3400" b="1" u="sng"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v"/>
            </a:pPr>
            <a:r>
              <a:rPr lang="en-IN" sz="2400" b="1" u="sng" dirty="0">
                <a:latin typeface="Times New Roman" panose="02020603050405020304" pitchFamily="18" charset="0"/>
                <a:cs typeface="Times New Roman" panose="02020603050405020304" pitchFamily="18" charset="0"/>
              </a:rPr>
              <a:t>Functional Requirements:</a:t>
            </a:r>
          </a:p>
          <a:p>
            <a:pPr>
              <a:lnSpc>
                <a:spcPct val="120000"/>
              </a:lnSpc>
            </a:pPr>
            <a:r>
              <a:rPr lang="en-US" sz="2400" dirty="0">
                <a:latin typeface="Times New Roman" panose="02020603050405020304" pitchFamily="18" charset="0"/>
                <a:cs typeface="Times New Roman" panose="02020603050405020304" pitchFamily="18" charset="0"/>
              </a:rPr>
              <a:t>Login system with role (Student/counsellor)</a:t>
            </a:r>
          </a:p>
          <a:p>
            <a:pPr>
              <a:lnSpc>
                <a:spcPct val="150000"/>
              </a:lnSpc>
            </a:pPr>
            <a:r>
              <a:rPr lang="en-US" sz="2400" dirty="0">
                <a:latin typeface="Times New Roman" panose="02020603050405020304" pitchFamily="18" charset="0"/>
                <a:cs typeface="Times New Roman" panose="02020603050405020304" pitchFamily="18" charset="0"/>
              </a:rPr>
              <a:t>AES encryption for message security</a:t>
            </a:r>
          </a:p>
          <a:p>
            <a:pPr>
              <a:lnSpc>
                <a:spcPct val="150000"/>
              </a:lnSpc>
            </a:pPr>
            <a:r>
              <a:rPr lang="en-IN" sz="2400" dirty="0">
                <a:latin typeface="Times New Roman" panose="02020603050405020304" pitchFamily="18" charset="0"/>
                <a:cs typeface="Times New Roman" panose="02020603050405020304" pitchFamily="18" charset="0"/>
              </a:rPr>
              <a:t>Counsellor selection by student</a:t>
            </a:r>
            <a:r>
              <a:rPr lang="en-US" sz="2400" dirty="0">
                <a:latin typeface="Times New Roman" panose="02020603050405020304" pitchFamily="18" charset="0"/>
                <a:cs typeface="Times New Roman" panose="02020603050405020304" pitchFamily="18" charset="0"/>
              </a:rPr>
              <a:t>, Chat session request and approval</a:t>
            </a:r>
          </a:p>
          <a:p>
            <a:pPr>
              <a:lnSpc>
                <a:spcPct val="150000"/>
              </a:lnSpc>
            </a:pPr>
            <a:r>
              <a:rPr lang="en-US" sz="2400" dirty="0">
                <a:latin typeface="Times New Roman" panose="02020603050405020304" pitchFamily="18" charset="0"/>
                <a:cs typeface="Times New Roman" panose="02020603050405020304" pitchFamily="18" charset="0"/>
              </a:rPr>
              <a:t>Real-time chat between authenticated users</a:t>
            </a:r>
            <a:endParaRPr lang="en-US" sz="2400" b="1" u="sng" dirty="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v"/>
            </a:pPr>
            <a:r>
              <a:rPr lang="en-US" sz="2400" b="1" u="sng" dirty="0">
                <a:latin typeface="Times New Roman" panose="02020603050405020304" pitchFamily="18" charset="0"/>
                <a:cs typeface="Times New Roman" panose="02020603050405020304" pitchFamily="18" charset="0"/>
              </a:rPr>
              <a:t>Non-functional Requirements:</a:t>
            </a:r>
          </a:p>
          <a:p>
            <a:pPr>
              <a:lnSpc>
                <a:spcPct val="120000"/>
              </a:lnSpc>
            </a:pPr>
            <a:r>
              <a:rPr lang="en-IN" sz="2400" dirty="0">
                <a:latin typeface="Times New Roman" panose="02020603050405020304" pitchFamily="18" charset="0"/>
                <a:cs typeface="Times New Roman" panose="02020603050405020304" pitchFamily="18" charset="0"/>
              </a:rPr>
              <a:t>Secure credential storage</a:t>
            </a:r>
            <a:endParaRPr lang="en-US" sz="2400" b="1" u="sng"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Fast and responsive Swing UI</a:t>
            </a:r>
            <a:endParaRPr lang="en-US" sz="2400" b="1" u="sng"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Scalable for more users and features</a:t>
            </a:r>
            <a:endParaRPr lang="en-IN" sz="2400" b="1" u="sng"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9C312-FD3D-EE7F-8D19-8C193F4A2696}"/>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72ECF9E7-7E1C-BA31-89D5-D83CF767E834}"/>
              </a:ext>
            </a:extLst>
          </p:cNvPr>
          <p:cNvSpPr>
            <a:spLocks noGrp="1"/>
          </p:cNvSpPr>
          <p:nvPr>
            <p:ph type="title"/>
          </p:nvPr>
        </p:nvSpPr>
        <p:spPr>
          <a:xfrm>
            <a:off x="838200" y="1"/>
            <a:ext cx="10515600" cy="1690688"/>
          </a:xfrm>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Requirement Specification</a:t>
            </a:r>
          </a:p>
        </p:txBody>
      </p:sp>
      <p:sp>
        <p:nvSpPr>
          <p:cNvPr id="6147" name="Content Placeholder 2">
            <a:extLst>
              <a:ext uri="{FF2B5EF4-FFF2-40B4-BE49-F238E27FC236}">
                <a16:creationId xmlns:a16="http://schemas.microsoft.com/office/drawing/2014/main" id="{DD859456-35AC-C2CB-2382-242D2485A49A}"/>
              </a:ext>
            </a:extLst>
          </p:cNvPr>
          <p:cNvSpPr>
            <a:spLocks noGrp="1"/>
          </p:cNvSpPr>
          <p:nvPr>
            <p:ph idx="1"/>
          </p:nvPr>
        </p:nvSpPr>
        <p:spPr>
          <a:xfrm>
            <a:off x="711200" y="1117600"/>
            <a:ext cx="11399520" cy="5537199"/>
          </a:xfrm>
        </p:spPr>
        <p:txBody>
          <a:bodyPr>
            <a:normAutofit lnSpcReduction="10000"/>
          </a:bodyPr>
          <a:lstStyle/>
          <a:p>
            <a:pPr marL="0" indent="0">
              <a:buNone/>
            </a:pPr>
            <a:endParaRPr lang="en-IN" sz="2400"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b="1" u="sng" dirty="0">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Processor: Intel Core i3 or higher</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RAM: 4GB minimum</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Storage: 20GB free disk space</a:t>
            </a:r>
          </a:p>
          <a:p>
            <a:pPr marL="0" indent="0">
              <a:buNone/>
            </a:pPr>
            <a:endParaRPr lang="en-IN" sz="2400" b="1"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b="1" u="sng" dirty="0">
                <a:latin typeface="Times New Roman" panose="02020603050405020304" pitchFamily="18" charset="0"/>
                <a:cs typeface="Times New Roman" panose="02020603050405020304" pitchFamily="18" charset="0"/>
              </a:rPr>
              <a:t>Software Requirements: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Java Development Kit (JDK 8)</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MySQL Database</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VS Code</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Java Swing </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WebSocket API</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AES Encryption Libraries</a:t>
            </a:r>
          </a:p>
          <a:p>
            <a:pPr marL="0" indent="0">
              <a:buNone/>
            </a:pP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702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18F5363-F392-C9E2-AE43-E4F6C906FBC4}"/>
              </a:ext>
            </a:extLst>
          </p:cNvPr>
          <p:cNvSpPr>
            <a:spLocks noGrp="1"/>
          </p:cNvSpPr>
          <p:nvPr>
            <p:ph type="title"/>
          </p:nvPr>
        </p:nvSpPr>
        <p:spPr>
          <a:xfrm>
            <a:off x="838200" y="1"/>
            <a:ext cx="9606280" cy="1320799"/>
          </a:xfrm>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Design</a:t>
            </a:r>
          </a:p>
        </p:txBody>
      </p:sp>
      <p:pic>
        <p:nvPicPr>
          <p:cNvPr id="5" name="Content Placeholder 4">
            <a:extLst>
              <a:ext uri="{FF2B5EF4-FFF2-40B4-BE49-F238E27FC236}">
                <a16:creationId xmlns:a16="http://schemas.microsoft.com/office/drawing/2014/main" id="{462A733A-A7F0-064D-BAE7-A5869D8BE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 y="1127759"/>
            <a:ext cx="11262360" cy="5512521"/>
          </a:xfrm>
          <a:prstGeom prst="rect">
            <a:avLst/>
          </a:prstGeom>
          <a:ln w="28575">
            <a:solidFill>
              <a:schemeClr val="tx1"/>
            </a:solidFill>
          </a:ln>
        </p:spPr>
      </p:pic>
      <p:sp>
        <p:nvSpPr>
          <p:cNvPr id="7" name="TextBox 6">
            <a:extLst>
              <a:ext uri="{FF2B5EF4-FFF2-40B4-BE49-F238E27FC236}">
                <a16:creationId xmlns:a16="http://schemas.microsoft.com/office/drawing/2014/main" id="{6F892A24-1477-C2C0-FDBF-C016CD53433A}"/>
              </a:ext>
            </a:extLst>
          </p:cNvPr>
          <p:cNvSpPr txBox="1"/>
          <p:nvPr/>
        </p:nvSpPr>
        <p:spPr>
          <a:xfrm>
            <a:off x="624840" y="1340399"/>
            <a:ext cx="6096000" cy="461665"/>
          </a:xfrm>
          <a:prstGeom prst="rect">
            <a:avLst/>
          </a:prstGeom>
          <a:noFill/>
        </p:spPr>
        <p:txBody>
          <a:bodyPr wrap="square">
            <a:spAutoFit/>
          </a:bodyPr>
          <a:lstStyle/>
          <a:p>
            <a:r>
              <a:rPr lang="en-US" altLang="en-US" sz="2400" b="1" u="sng" dirty="0">
                <a:latin typeface="Times New Roman" panose="02020603050405020304" pitchFamily="18" charset="0"/>
                <a:cs typeface="Times New Roman" panose="02020603050405020304" pitchFamily="18" charset="0"/>
              </a:rPr>
              <a:t>Block diagram </a:t>
            </a:r>
            <a:endParaRPr lang="en-US" sz="24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CBD452D2-54FB-0140-B879-934768E5A333}"/>
              </a:ext>
            </a:extLst>
          </p:cNvPr>
          <p:cNvSpPr>
            <a:spLocks noGrp="1"/>
          </p:cNvSpPr>
          <p:nvPr>
            <p:ph type="title"/>
          </p:nvPr>
        </p:nvSpPr>
        <p:spPr>
          <a:xfrm>
            <a:off x="838200" y="1"/>
            <a:ext cx="10515600" cy="1361439"/>
          </a:xfrm>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Methodology</a:t>
            </a:r>
          </a:p>
        </p:txBody>
      </p:sp>
      <p:sp>
        <p:nvSpPr>
          <p:cNvPr id="8195" name="Content Placeholder 2">
            <a:extLst>
              <a:ext uri="{FF2B5EF4-FFF2-40B4-BE49-F238E27FC236}">
                <a16:creationId xmlns:a16="http://schemas.microsoft.com/office/drawing/2014/main" id="{71054BFE-E22B-29A1-9287-DE50CC836810}"/>
              </a:ext>
            </a:extLst>
          </p:cNvPr>
          <p:cNvSpPr>
            <a:spLocks noGrp="1"/>
          </p:cNvSpPr>
          <p:nvPr>
            <p:ph idx="1"/>
          </p:nvPr>
        </p:nvSpPr>
        <p:spPr>
          <a:xfrm>
            <a:off x="838200" y="1127760"/>
            <a:ext cx="10734040" cy="5496560"/>
          </a:xfrm>
        </p:spPr>
        <p:txBody>
          <a:bodyPr>
            <a:noAutofit/>
          </a:bodyPr>
          <a:lstStyle/>
          <a:p>
            <a:pPr>
              <a:buFont typeface="+mj-lt"/>
              <a:buAutoNum type="arabicPeriod"/>
            </a:pPr>
            <a:r>
              <a:rPr lang="en-IN" sz="2400" b="1" dirty="0">
                <a:latin typeface="Times New Roman" panose="02020603050405020304" pitchFamily="18" charset="0"/>
                <a:cs typeface="Times New Roman" panose="02020603050405020304" pitchFamily="18" charset="0"/>
              </a:rPr>
              <a:t> Frontend Development: </a:t>
            </a:r>
            <a:r>
              <a:rPr lang="en-IN" sz="2400" dirty="0">
                <a:latin typeface="Times New Roman" panose="02020603050405020304" pitchFamily="18" charset="0"/>
                <a:cs typeface="Times New Roman" panose="02020603050405020304" pitchFamily="18" charset="0"/>
              </a:rPr>
              <a:t>UI using Java Swing, user authentication form.</a:t>
            </a: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b="1" dirty="0">
                <a:latin typeface="Times New Roman" panose="02020603050405020304" pitchFamily="18" charset="0"/>
                <a:cs typeface="Times New Roman" panose="02020603050405020304" pitchFamily="18" charset="0"/>
              </a:rPr>
              <a:t> Backend Development: </a:t>
            </a:r>
            <a:r>
              <a:rPr lang="en-IN" sz="2400" dirty="0">
                <a:latin typeface="Times New Roman" panose="02020603050405020304" pitchFamily="18" charset="0"/>
                <a:cs typeface="Times New Roman" panose="02020603050405020304" pitchFamily="18" charset="0"/>
              </a:rPr>
              <a:t>Java Servlet-based server.</a:t>
            </a: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b="1" dirty="0">
                <a:latin typeface="Times New Roman" panose="02020603050405020304" pitchFamily="18" charset="0"/>
                <a:cs typeface="Times New Roman" panose="02020603050405020304" pitchFamily="18" charset="0"/>
              </a:rPr>
              <a:t> Database Setup: </a:t>
            </a:r>
            <a:r>
              <a:rPr lang="en-IN" sz="2400" dirty="0">
                <a:latin typeface="Times New Roman" panose="02020603050405020304" pitchFamily="18" charset="0"/>
                <a:cs typeface="Times New Roman" panose="02020603050405020304" pitchFamily="18" charset="0"/>
              </a:rPr>
              <a:t>Tables for user authentication and message logs, encrypt stored passwords using hashing.</a:t>
            </a: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4. Encryption Mechanism: </a:t>
            </a:r>
            <a:r>
              <a:rPr lang="en-IN" sz="2400" dirty="0">
                <a:latin typeface="Times New Roman" panose="02020603050405020304" pitchFamily="18" charset="0"/>
                <a:cs typeface="Times New Roman" panose="02020603050405020304" pitchFamily="18" charset="0"/>
              </a:rPr>
              <a:t>AES encryption for secure message transmission.</a:t>
            </a: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5. Testing, Debugging &amp; Deployment: </a:t>
            </a:r>
            <a:r>
              <a:rPr lang="en-IN" sz="2400" dirty="0">
                <a:latin typeface="Times New Roman" panose="02020603050405020304" pitchFamily="18" charset="0"/>
                <a:cs typeface="Times New Roman" panose="02020603050405020304" pitchFamily="18" charset="0"/>
              </a:rPr>
              <a:t>Ensure real time messaging works correctly and verify encrypted data.</a:t>
            </a: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marL="0" indent="0">
              <a:buNone/>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2921</TotalTime>
  <Words>840</Words>
  <Application>Microsoft Office PowerPoint</Application>
  <PresentationFormat>Widescreen</PresentationFormat>
  <Paragraphs>118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Blackadder ITC</vt:lpstr>
      <vt:lpstr>Calibri</vt:lpstr>
      <vt:lpstr>Calibri Light</vt:lpstr>
      <vt:lpstr>Times New Roman</vt:lpstr>
      <vt:lpstr>Wingdings</vt:lpstr>
      <vt:lpstr>Office Theme</vt:lpstr>
      <vt:lpstr> Department of Computer Science and Engineering  Academic Year (2024-25)  22CSE48 - Mini Project using Java Mini Project Competition AES Encrypted Chat Web Application</vt:lpstr>
      <vt:lpstr>Contents</vt:lpstr>
      <vt:lpstr>Objectives</vt:lpstr>
      <vt:lpstr>Abstract</vt:lpstr>
      <vt:lpstr>Problem Definition</vt:lpstr>
      <vt:lpstr> Requirement Specification</vt:lpstr>
      <vt:lpstr>Requirement Specification</vt:lpstr>
      <vt:lpstr>Design</vt:lpstr>
      <vt:lpstr>Methodology</vt:lpstr>
      <vt:lpstr>Implementation </vt:lpstr>
      <vt:lpstr>B. Dashboards The student dashboard contains panels, with information about available counsellors and the option to send a chat request to a suitable counsellor.  The counsellor dashboards presents a list of student requests which the counsellor can choose to accept or reject. If accepted, individual Chat Windows open for Counsellor and Student. If rejected, student is informed.</vt:lpstr>
      <vt:lpstr>C. Chat Window The chat window provides a safe space for the student to chat with the counsellor. Messages in this space are encrypted using AES algorithm and are hence secure. Chat history is retained so that student and counsellor can go over previous talks to get a clear idea of where they left off. </vt:lpstr>
      <vt:lpstr>D. AES Encryption This web application uses AES(Advanced Encryption Standard) algorithm to encrypt and decrypt messages. A 16 bit key is used for the process and cipher class is used for effective encryption. Messages sent by user are encrypted and stored in the database, similarly- received messages are retrieved and decrypted using the secret key.   </vt:lpstr>
      <vt:lpstr>Result</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HELMET</dc:title>
  <dc:creator>Deepti Rai</dc:creator>
  <cp:lastModifiedBy>Jennifer B Abraham</cp:lastModifiedBy>
  <cp:revision>45</cp:revision>
  <dcterms:created xsi:type="dcterms:W3CDTF">2020-10-20T04:21:28Z</dcterms:created>
  <dcterms:modified xsi:type="dcterms:W3CDTF">2025-05-08T21:54:30Z</dcterms:modified>
</cp:coreProperties>
</file>