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4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3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FF2FF-CC10-4A5B-B0B3-DFD8B415383D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A7BCD-8CDF-4077-BCB2-8A296302A1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100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28A3A-BD82-4EF6-B806-657BFEDF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299CDE-D967-425C-A77C-C86CD85699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21479-5D66-4960-A99A-E8D0E03AE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E1A0F-FE3C-4495-B68D-7635DCA5E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9AC5C-2147-4165-A394-DA575A68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01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19FD9-2FAD-4563-BF28-6E76380E1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A15241-D062-4B22-8165-1706106485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8BE27B-6615-442D-BC2B-2B00F3398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DDE196-AE64-4B43-B50F-92636A4D5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2F0210-1F08-4CA1-8AD5-227CEBAD3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15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FE518F-5DF7-4496-80AE-64A8853308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D85901-E3CE-4C5D-B704-7AFAE2AE3C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E4902-DC18-47D1-AE00-8B420319D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9199E-66F1-4F8C-BB25-FA2B86143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DFBC8-BEDD-4A5E-A76C-D81BB2CB9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573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9CD00-AAE4-4F37-8AB1-3F8C8B389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7CB81-C84E-43C6-88D4-F11F826B9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6913A-D29E-4DD8-A663-E5FD26C9A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0C881-6032-4450-B97C-790C34558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CC34D-5787-4CEF-BEA3-D2024D04B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02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EF30B-E319-47D7-96F1-41DC98EFB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A6FF6C-A920-458D-B498-769DDA6E1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CFDD2C-151B-4DD6-A037-FCA96AB2B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470CF0-F5D6-425F-93D8-59661FC08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E92872-4812-43E4-9C64-C35B01030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600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1F6A-059E-4249-9311-E5F6F2BA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348F8-6D8D-45DB-87B3-6ABE7EDDCE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F2239-1596-4888-BB08-BCAB2890CD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DF0813-9B84-4178-B834-C6DECEC70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7F6FB3-A893-4F5D-BA61-90ABD99B5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6B4B7A-51FD-41B9-8144-A2F5F564A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4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6F2B2-0E38-47C4-BD48-51B804C577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4F3A68-8A40-46D7-8E8D-12A140EB6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398934-1958-4B73-8C84-9EC8043696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2DA5-39CE-4978-A99F-3D2D22D9F6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7EFE88-2898-4A1C-BAAB-C7CCA50C27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876AFA-0F20-41AA-A294-EF60E2669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97E952-9E74-459E-A3E1-B66E8EF9C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DD9789-E138-4DCA-842D-DBEEB9EF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49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DECDE-A59D-41C5-9603-2B00C1EB4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25616B-68A5-4272-94F7-FBC85F333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897544-17B3-4E0C-A637-361B84047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9A76E9-3E5F-4325-80AF-B4767D74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56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89433-E4A7-4E82-9465-587068A2B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96C419-CBD6-460A-9364-6BFFA391B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6BE14D-6A72-4C29-8B72-A9CBED30B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18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F7178-6B6C-4EB6-BA26-EB945FC8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9164F-E21D-4800-8914-44B0C3DD57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ECFF3E-387A-4AF8-B1BB-CC3A8120F9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880F69-32E7-479E-9FA5-F78DAB15E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90F7E-416D-4636-BE84-D7679CF14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9206DE-9786-4AB5-9877-33E979D59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482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C27B2-BA2D-430A-B040-DFA5DEFD4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6CB8EF-3442-4201-BA93-759B3CA419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BE1B27-CE1D-4057-89C3-530101DCB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A4EC7B-1DBE-41CB-9C57-79DB8426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0EEE1-3BDF-4685-BB75-8305F9B0F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B48B3-46F2-4AA4-A1E9-CCCFF680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336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8F116-713C-4AE8-A97E-3D94536DA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B08ED7-AA58-4D0E-B39C-B1E15CDC28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AAFC67-15D5-4A0C-89EA-34B0BC33B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992A3E-8101-494D-B8D1-B1A26D251C24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2D6EE-4C0E-4B31-A91F-BB00FD0BF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1BC8-5B8E-4169-B3D7-9471DBF935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3770F-0AF7-4343-BB60-D672063462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6455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il@JenniferYoon.com" TargetMode="External"/><Relationship Id="rId2" Type="http://schemas.openxmlformats.org/officeDocument/2006/relationships/hyperlink" Target="https://www.scipy2025.scipy.org/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ennEYoon/ECG-transform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towardsdatascience.com/introduction-to-squeeze-excitation-networks-f22ce3a43348/" TargetMode="Externa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ennEYoon/ECG-transform/tree/main/Tech07-project" TargetMode="External"/><Relationship Id="rId7" Type="http://schemas.openxmlformats.org/officeDocument/2006/relationships/hyperlink" Target="https://youtu.be/3b7kMvrPZX8?si=g0JY09P5dIPMXwRj" TargetMode="External"/><Relationship Id="rId2" Type="http://schemas.openxmlformats.org/officeDocument/2006/relationships/hyperlink" Target="mailto:mail@JenniferYoon.com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rxiv.org/abs/1709.01507" TargetMode="External"/><Relationship Id="rId5" Type="http://schemas.openxmlformats.org/officeDocument/2006/relationships/hyperlink" Target="https://www.youtube.com/watch?v=GWt6Fu05voI" TargetMode="External"/><Relationship Id="rId4" Type="http://schemas.openxmlformats.org/officeDocument/2006/relationships/hyperlink" Target="https://arxiv.org/abs/1512.0338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F4EFC-CF12-4740-8830-F994BC416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475" y="518858"/>
            <a:ext cx="9144000" cy="3720591"/>
          </a:xfrm>
        </p:spPr>
        <p:txBody>
          <a:bodyPr>
            <a:normAutofit fontScale="90000"/>
          </a:bodyPr>
          <a:lstStyle/>
          <a:p>
            <a:br>
              <a:rPr lang="en-US" sz="2700" dirty="0"/>
            </a:br>
            <a:r>
              <a:rPr lang="en-US" sz="5300" dirty="0"/>
              <a:t>AI for wearable ECG prototype</a:t>
            </a:r>
            <a:br>
              <a:rPr lang="en-US" sz="5300" dirty="0"/>
            </a:br>
            <a:r>
              <a:rPr lang="en-US" sz="5300" dirty="0"/>
              <a:t>(</a:t>
            </a:r>
            <a:r>
              <a:rPr lang="en-US" sz="5300" dirty="0" err="1"/>
              <a:t>ResNet</a:t>
            </a:r>
            <a:r>
              <a:rPr lang="en-US" sz="5300" dirty="0"/>
              <a:t> + SE model)</a:t>
            </a:r>
            <a:br>
              <a:rPr lang="en-US" sz="5300" dirty="0"/>
            </a:br>
            <a:r>
              <a:rPr lang="en-US" sz="5300" dirty="0"/>
              <a:t>Tech 07 class project</a:t>
            </a:r>
            <a:br>
              <a:rPr lang="en-US" sz="5300" dirty="0"/>
            </a:br>
            <a:br>
              <a:rPr lang="en-US" sz="2700" dirty="0"/>
            </a:br>
            <a:r>
              <a:rPr lang="en-US" sz="3600" dirty="0"/>
              <a:t>Related to a virtual poster presentation at SciPy 2025 </a:t>
            </a:r>
            <a:r>
              <a:rPr lang="en-US" sz="3600" dirty="0">
                <a:hlinkClick r:id="rId2"/>
              </a:rPr>
              <a:t>https://www.scipy2025.scipy.org/</a:t>
            </a:r>
            <a:br>
              <a:rPr lang="en-US" sz="2200" dirty="0"/>
            </a:br>
            <a:endParaRPr lang="en-US" sz="2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61BD99-DD78-4726-8B09-F4C12011B9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81525"/>
            <a:ext cx="9144000" cy="1473708"/>
          </a:xfrm>
        </p:spPr>
        <p:txBody>
          <a:bodyPr>
            <a:noAutofit/>
          </a:bodyPr>
          <a:lstStyle/>
          <a:p>
            <a:r>
              <a:rPr lang="en-US" sz="3200" dirty="0"/>
              <a:t>Jennifer E Yoon:  </a:t>
            </a:r>
            <a:r>
              <a:rPr lang="en-US" sz="3200" dirty="0">
                <a:hlinkClick r:id="rId3"/>
              </a:rPr>
              <a:t>mail@JenniferYoon.com</a:t>
            </a:r>
            <a:r>
              <a:rPr lang="en-US" sz="3200" dirty="0"/>
              <a:t>  </a:t>
            </a:r>
          </a:p>
          <a:p>
            <a:r>
              <a:rPr lang="en-US" sz="3200" dirty="0" err="1"/>
              <a:t>github</a:t>
            </a:r>
            <a:r>
              <a:rPr lang="en-US" sz="3200" dirty="0"/>
              <a:t>: </a:t>
            </a:r>
            <a:r>
              <a:rPr lang="en-US" sz="3200" dirty="0">
                <a:hlinkClick r:id="rId4"/>
              </a:rPr>
              <a:t>https://github.com/JennEYoon/ECG-transform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249075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1FA2-1E1C-450D-B687-6353C6949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en-US" dirty="0" err="1"/>
              <a:t>Areteus</a:t>
            </a:r>
            <a:r>
              <a:rPr lang="en-US" dirty="0"/>
              <a:t> ECG prototype (Areteus</a:t>
            </a:r>
            <a:r>
              <a:rPr lang="en-US"/>
              <a:t>.us)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F883234-26A3-43E3-95A5-62A5CADF7CB2}"/>
              </a:ext>
            </a:extLst>
          </p:cNvPr>
          <p:cNvSpPr/>
          <p:nvPr/>
        </p:nvSpPr>
        <p:spPr>
          <a:xfrm>
            <a:off x="1313895" y="1882066"/>
            <a:ext cx="45719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FF2A6F-972F-4CFE-8C86-510823AF3C6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118"/>
          <a:stretch/>
        </p:blipFill>
        <p:spPr>
          <a:xfrm>
            <a:off x="475950" y="1419285"/>
            <a:ext cx="3524436" cy="4270773"/>
          </a:xfrm>
          <a:prstGeom prst="rect">
            <a:avLst/>
          </a:prstGeom>
          <a:ln>
            <a:noFill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ACC4B4-E981-4CCD-AD92-6BB6C55860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20" y="1419459"/>
            <a:ext cx="3713087" cy="436198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6E4E16-6347-4750-80FA-D2660DDCFD8F}"/>
              </a:ext>
            </a:extLst>
          </p:cNvPr>
          <p:cNvSpPr txBox="1"/>
          <p:nvPr/>
        </p:nvSpPr>
        <p:spPr>
          <a:xfrm>
            <a:off x="4730005" y="5846544"/>
            <a:ext cx="31432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Electrodes placement diagram Source: ECGpedia.org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79EB6E-0B08-4658-92A2-5968213BC78A}"/>
              </a:ext>
            </a:extLst>
          </p:cNvPr>
          <p:cNvSpPr txBox="1"/>
          <p:nvPr/>
        </p:nvSpPr>
        <p:spPr>
          <a:xfrm>
            <a:off x="8837710" y="5846544"/>
            <a:ext cx="2856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Sample ECG plot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562067-65A3-4164-AB73-49C2E4C13D97}"/>
              </a:ext>
            </a:extLst>
          </p:cNvPr>
          <p:cNvSpPr txBox="1"/>
          <p:nvPr/>
        </p:nvSpPr>
        <p:spPr>
          <a:xfrm>
            <a:off x="798227" y="5846544"/>
            <a:ext cx="3143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ECG 12-signal device, on t-shirt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6A9A2F-8BE8-4A3E-853F-AEDD8B5B0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1193" y="1510840"/>
            <a:ext cx="3318375" cy="41792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225401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B72A-D6D8-4333-90EB-BBFFB2580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ECG Datasets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364FBA-7EFE-440F-A8D8-4FF89C201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219329"/>
            <a:ext cx="5157787" cy="800100"/>
          </a:xfrm>
        </p:spPr>
        <p:txBody>
          <a:bodyPr/>
          <a:lstStyle/>
          <a:p>
            <a:r>
              <a:rPr lang="en-US" dirty="0"/>
              <a:t>ECG datasets used for 47 years (&lt;2018)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CF5AF7-1FA0-4545-A0F8-287167AF5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069307"/>
            <a:ext cx="5157787" cy="3684588"/>
          </a:xfrm>
        </p:spPr>
        <p:txBody>
          <a:bodyPr>
            <a:noAutofit/>
          </a:bodyPr>
          <a:lstStyle/>
          <a:p>
            <a:r>
              <a:rPr lang="en-US" sz="2000" dirty="0"/>
              <a:t>MIT-BIH   </a:t>
            </a:r>
          </a:p>
          <a:p>
            <a:pPr marL="457200" lvl="1" indent="0">
              <a:buNone/>
            </a:pPr>
            <a:r>
              <a:rPr lang="en-US" sz="2000" dirty="0"/>
              <a:t>Hospital recording on 2 channels, 47 patients, 30 minute recording time. Old recordings and machines, 1975-79. </a:t>
            </a:r>
          </a:p>
          <a:p>
            <a:pPr marL="457200" lvl="1" indent="0">
              <a:buNone/>
            </a:pPr>
            <a:r>
              <a:rPr lang="en-US" sz="2000" dirty="0"/>
              <a:t>Patients were moving around. Some non-readable signals were hand corrected by doctors &amp; may have biases. </a:t>
            </a:r>
          </a:p>
          <a:p>
            <a:r>
              <a:rPr lang="en-US" sz="2000" dirty="0"/>
              <a:t>PTB original  </a:t>
            </a:r>
          </a:p>
          <a:p>
            <a:pPr marL="457200" lvl="1" indent="0">
              <a:buNone/>
            </a:pPr>
            <a:r>
              <a:rPr lang="en-US" sz="2000" dirty="0"/>
              <a:t>Hospital recording on 15 channels, 294 patients, 10 second recording time, using newer machines, 1990-1997.  </a:t>
            </a:r>
          </a:p>
          <a:p>
            <a:pPr marL="457200" lvl="1" indent="0">
              <a:buNone/>
            </a:pPr>
            <a:r>
              <a:rPr lang="en-US" sz="2000" dirty="0"/>
              <a:t>Good quality data, but too small patient number to run complex models or output more than a few diagnostic classes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87C4A2-2EC9-40FB-A524-1369D173AD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188092"/>
            <a:ext cx="5183188" cy="823912"/>
          </a:xfrm>
        </p:spPr>
        <p:txBody>
          <a:bodyPr/>
          <a:lstStyle/>
          <a:p>
            <a:r>
              <a:rPr lang="en-US" dirty="0"/>
              <a:t>New 12-signal datasets (2018-2021)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B8AF8A-5ACD-4ECE-B68F-86ADE78000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9024" y="2028630"/>
            <a:ext cx="5183188" cy="241935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Large patient numbers, about 100,000 total</a:t>
            </a:r>
          </a:p>
          <a:p>
            <a:r>
              <a:rPr lang="en-US" sz="1800" dirty="0"/>
              <a:t>High Quality 12-signal (latest hospital ECG machines) </a:t>
            </a:r>
          </a:p>
          <a:p>
            <a:r>
              <a:rPr lang="en-US" sz="1800" dirty="0"/>
              <a:t>Multiple hospitals, multiple countries (China, USA, Germany, Europe)</a:t>
            </a:r>
          </a:p>
          <a:p>
            <a:r>
              <a:rPr lang="en-US" sz="1800" dirty="0"/>
              <a:t>Efforts to standardize diagnostic class labels </a:t>
            </a:r>
          </a:p>
          <a:p>
            <a:r>
              <a:rPr lang="en-US" sz="1800" dirty="0"/>
              <a:t>Developed with recent deep learning models in mind (</a:t>
            </a:r>
            <a:r>
              <a:rPr lang="en-US" sz="1800" dirty="0" err="1"/>
              <a:t>ResNet</a:t>
            </a:r>
            <a:r>
              <a:rPr lang="en-US" sz="1800" dirty="0"/>
              <a:t>, </a:t>
            </a:r>
            <a:r>
              <a:rPr lang="en-US" sz="1800" dirty="0" err="1"/>
              <a:t>SENetworks</a:t>
            </a:r>
            <a:r>
              <a:rPr lang="en-US" sz="1800" dirty="0"/>
              <a:t>, Transformers, RNN)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A6192B8-387F-40FA-B57D-BFB83EDD96F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96" r="1699"/>
          <a:stretch/>
        </p:blipFill>
        <p:spPr>
          <a:xfrm>
            <a:off x="6314400" y="4520011"/>
            <a:ext cx="5157787" cy="205603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11516C28-C686-E376-8384-B085F3DBCCBC}"/>
              </a:ext>
            </a:extLst>
          </p:cNvPr>
          <p:cNvSpPr/>
          <p:nvPr/>
        </p:nvSpPr>
        <p:spPr>
          <a:xfrm>
            <a:off x="6255587" y="5320799"/>
            <a:ext cx="5157787" cy="1104939"/>
          </a:xfrm>
          <a:prstGeom prst="rect">
            <a:avLst/>
          </a:prstGeom>
          <a:solidFill>
            <a:schemeClr val="accent1">
              <a:alpha val="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101F27-3A7F-1A73-D2CC-DF13ED2EE120}"/>
              </a:ext>
            </a:extLst>
          </p:cNvPr>
          <p:cNvSpPr txBox="1"/>
          <p:nvPr/>
        </p:nvSpPr>
        <p:spPr>
          <a:xfrm>
            <a:off x="8001307" y="6391383"/>
            <a:ext cx="13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Datasets Used</a:t>
            </a:r>
          </a:p>
        </p:txBody>
      </p:sp>
    </p:spTree>
    <p:extLst>
      <p:ext uri="{BB962C8B-B14F-4D97-AF65-F5344CB8AC3E}">
        <p14:creationId xmlns:p14="http://schemas.microsoft.com/office/powerpoint/2010/main" val="4034301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76E8B-B88C-41E2-9410-269F685B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 Processing </a:t>
            </a:r>
            <a:br>
              <a:rPr lang="en-US" dirty="0"/>
            </a:br>
            <a:r>
              <a:rPr lang="en-US" sz="2000" dirty="0"/>
              <a:t>From new, large 12-signal datasets </a:t>
            </a:r>
            <a:r>
              <a:rPr lang="en-US" sz="2000" b="1" dirty="0">
                <a:highlight>
                  <a:srgbClr val="FFFF00"/>
                </a:highlight>
              </a:rPr>
              <a:t>(2018-2021 collections)</a:t>
            </a:r>
            <a:r>
              <a:rPr lang="en-US" sz="2000" b="1" dirty="0"/>
              <a:t> </a:t>
            </a:r>
            <a:r>
              <a:rPr lang="en-US" sz="2000" dirty="0"/>
              <a:t>PTB-XL dataset was selected with about 22,000 patients, 10 second recording length. From this, 1,000 patients were selected for a test run.  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464BF-893D-4BD3-9F80-5F2D978453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ECG signals data processing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551C2-DF05-4455-AAA7-F4512F4F74C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Peak center, split into 1.5 sec.  windows, zero pad left &amp; right. </a:t>
            </a:r>
          </a:p>
          <a:p>
            <a:r>
              <a:rPr lang="en-US" dirty="0"/>
              <a:t>Baseline meander fix to zero</a:t>
            </a:r>
          </a:p>
          <a:p>
            <a:r>
              <a:rPr lang="en-US" dirty="0"/>
              <a:t>Filters usually applied but not performed since may have information value:  </a:t>
            </a:r>
          </a:p>
          <a:p>
            <a:pPr lvl="1"/>
            <a:r>
              <a:rPr lang="en-US" dirty="0"/>
              <a:t>Peak to peak distance standardizing</a:t>
            </a:r>
          </a:p>
          <a:p>
            <a:pPr lvl="1"/>
            <a:r>
              <a:rPr lang="en-US" dirty="0"/>
              <a:t>Peak amplitude standardizing </a:t>
            </a:r>
          </a:p>
          <a:p>
            <a:pPr lvl="1"/>
            <a:r>
              <a:rPr lang="en-US" dirty="0"/>
              <a:t>Removing negative values (squaring)</a:t>
            </a:r>
          </a:p>
          <a:p>
            <a:pPr lvl="1"/>
            <a:r>
              <a:rPr lang="en-US" dirty="0"/>
              <a:t>random split, overlapping split (less accuracy, image models also center object)</a:t>
            </a:r>
          </a:p>
          <a:p>
            <a:pPr lvl="1"/>
            <a:r>
              <a:rPr lang="en-US" dirty="0"/>
              <a:t>much longer time windows (not relevant for deep learning, better suited for time-series)</a:t>
            </a:r>
          </a:p>
          <a:p>
            <a:pPr lvl="1"/>
            <a:r>
              <a:rPr lang="en-US" dirty="0"/>
              <a:t>no relationship, feed each one of 12 signals independently (not as accurate for some conditions)</a:t>
            </a:r>
          </a:p>
          <a:p>
            <a:endParaRPr lang="en-US" sz="20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B933D6-389F-4A88-8484-99EC4EF97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Image, peak centering, zero padding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350DC59D-A050-4B60-AC70-9D9BE51296E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tretch>
            <a:fillRect/>
          </a:stretch>
        </p:blipFill>
        <p:spPr>
          <a:xfrm>
            <a:off x="6366857" y="2600325"/>
            <a:ext cx="4793873" cy="358933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145936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9FB96B61-A239-42B0-8A08-8E2B23EC2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416" y="270389"/>
            <a:ext cx="11129167" cy="731261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ResNet</a:t>
            </a:r>
            <a:r>
              <a:rPr lang="en-US" dirty="0"/>
              <a:t> (Residual Network) + SE (Squeeze and Excite)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0DD7BD-8F1D-EADC-F5FD-D7B4CBFB1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656" y="1783350"/>
            <a:ext cx="4935344" cy="38031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F0A54E-281C-0896-95F3-AEC9A67187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531" y="2950092"/>
            <a:ext cx="6805084" cy="38542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799B34-00BA-4095-9EF2-EE83C4BBFFC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3015" t="8082" r="12578" b="8011"/>
          <a:stretch/>
        </p:blipFill>
        <p:spPr>
          <a:xfrm>
            <a:off x="1926385" y="1001650"/>
            <a:ext cx="2659380" cy="169741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EDB051B-F0C3-E35F-2316-77AB017C75DD}"/>
              </a:ext>
            </a:extLst>
          </p:cNvPr>
          <p:cNvSpPr txBox="1"/>
          <p:nvPr/>
        </p:nvSpPr>
        <p:spPr>
          <a:xfrm>
            <a:off x="2162812" y="6488668"/>
            <a:ext cx="30705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 Block Diagram from </a:t>
            </a:r>
            <a:r>
              <a:rPr lang="en-US" dirty="0">
                <a:hlinkClick r:id="rId5"/>
              </a:rPr>
              <a:t>TY Yang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8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41181-6BDD-46CF-A920-C01012FC12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8960"/>
            <a:ext cx="10515600" cy="1116685"/>
          </a:xfrm>
        </p:spPr>
        <p:txBody>
          <a:bodyPr/>
          <a:lstStyle/>
          <a:p>
            <a:r>
              <a:rPr lang="en-US" dirty="0"/>
              <a:t>Results &amp; Future Steps: What I hope to show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085FC1-B94B-47A7-83CA-E73E6F614E55}"/>
              </a:ext>
            </a:extLst>
          </p:cNvPr>
          <p:cNvSpPr txBox="1"/>
          <p:nvPr/>
        </p:nvSpPr>
        <p:spPr>
          <a:xfrm>
            <a:off x="838200" y="1465645"/>
            <a:ext cx="4543425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r>
              <a:rPr lang="en-US" b="1" dirty="0"/>
              <a:t>CNN, Random Forest, old MIT-BIH, PTB data:</a:t>
            </a:r>
          </a:p>
          <a:p>
            <a:r>
              <a:rPr lang="en-US" dirty="0"/>
              <a:t>Accuracy, F1 score: earlier models  </a:t>
            </a:r>
          </a:p>
          <a:p>
            <a:r>
              <a:rPr lang="en-US" dirty="0"/>
              <a:t> * MIT-BIH (2-signals, small sample) </a:t>
            </a:r>
          </a:p>
          <a:p>
            <a:r>
              <a:rPr lang="en-US" dirty="0"/>
              <a:t> * PTB original (12-signals, small sample)  </a:t>
            </a:r>
          </a:p>
          <a:p>
            <a:endParaRPr lang="en-US" dirty="0"/>
          </a:p>
          <a:p>
            <a:r>
              <a:rPr lang="en-US" b="1" dirty="0" err="1"/>
              <a:t>Areteus</a:t>
            </a:r>
            <a:r>
              <a:rPr lang="en-US" b="1" dirty="0"/>
              <a:t> device inference:  </a:t>
            </a:r>
          </a:p>
          <a:p>
            <a:r>
              <a:rPr lang="en-US" dirty="0"/>
              <a:t>- proof of concept, using one person, healthy heart data, 30 recordings taken over 2 days.  </a:t>
            </a:r>
          </a:p>
          <a:p>
            <a:r>
              <a:rPr lang="en-US" dirty="0"/>
              <a:t>Translate binary/hex into usable </a:t>
            </a:r>
            <a:r>
              <a:rPr lang="en-US" dirty="0" err="1"/>
              <a:t>numpy</a:t>
            </a:r>
            <a:r>
              <a:rPr lang="en-US" dirty="0"/>
              <a:t> format  </a:t>
            </a:r>
          </a:p>
          <a:p>
            <a:endParaRPr lang="en-US" dirty="0"/>
          </a:p>
          <a:p>
            <a:endParaRPr lang="en-US" b="1" dirty="0"/>
          </a:p>
          <a:p>
            <a:r>
              <a:rPr lang="en-US" b="1" dirty="0" err="1"/>
              <a:t>ResNet</a:t>
            </a:r>
            <a:r>
              <a:rPr lang="en-US" b="1" dirty="0"/>
              <a:t>+ SE, PTB-XL 12-signal data:</a:t>
            </a:r>
          </a:p>
          <a:p>
            <a:r>
              <a:rPr lang="en-US" dirty="0"/>
              <a:t>Accuracy, F1 score  </a:t>
            </a:r>
          </a:p>
          <a:p>
            <a:r>
              <a:rPr lang="en-US" dirty="0"/>
              <a:t>Binary classification  </a:t>
            </a:r>
          </a:p>
          <a:p>
            <a:r>
              <a:rPr lang="en-US" dirty="0"/>
              <a:t>4-6 class classification  </a:t>
            </a:r>
          </a:p>
          <a:p>
            <a:r>
              <a:rPr lang="en-US" dirty="0"/>
              <a:t>24 class classification  </a:t>
            </a:r>
          </a:p>
          <a:p>
            <a:r>
              <a:rPr lang="en-US" dirty="0"/>
              <a:t>Comparison of PTB-XL with SPH data 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7487D4-F94E-4F69-8EB5-22E03A7ED394}"/>
              </a:ext>
            </a:extLst>
          </p:cNvPr>
          <p:cNvSpPr txBox="1"/>
          <p:nvPr/>
        </p:nvSpPr>
        <p:spPr>
          <a:xfrm>
            <a:off x="6096000" y="1465645"/>
            <a:ext cx="542721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Future Steps:  </a:t>
            </a:r>
          </a:p>
          <a:p>
            <a:r>
              <a:rPr lang="en-US" dirty="0" err="1"/>
              <a:t>Areteus</a:t>
            </a:r>
            <a:r>
              <a:rPr lang="en-US" dirty="0"/>
              <a:t> device: to gather many more patient data, and from large number of abnormal diagnostic classes.  </a:t>
            </a:r>
          </a:p>
          <a:p>
            <a:endParaRPr lang="en-US" dirty="0"/>
          </a:p>
          <a:p>
            <a:r>
              <a:rPr lang="en-US" dirty="0" err="1"/>
              <a:t>Areteus</a:t>
            </a:r>
            <a:r>
              <a:rPr lang="en-US" dirty="0"/>
              <a:t> device:  to test for model accuracy when user moves or when user did not attach all 12-nodes at right locations. </a:t>
            </a:r>
          </a:p>
          <a:p>
            <a:endParaRPr lang="en-US" dirty="0"/>
          </a:p>
          <a:p>
            <a:r>
              <a:rPr lang="en-US" dirty="0" err="1"/>
              <a:t>Areteus</a:t>
            </a:r>
            <a:r>
              <a:rPr lang="en-US" dirty="0"/>
              <a:t> device: how to adapt the device to different body sizes? Initially medium t-shirt size is available, but small and large sizes are planned.  Will need to test device accuracy on users with varying body sizes.  </a:t>
            </a:r>
          </a:p>
          <a:p>
            <a:endParaRPr lang="en-US" dirty="0"/>
          </a:p>
          <a:p>
            <a:r>
              <a:rPr lang="en-US" dirty="0"/>
              <a:t>AI models: Transformer + RNN model is also a good candidate. Uses 2-stage training to makes full use of 12-signal dataset.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B7FF9E-593C-29A5-D5EB-D5DC2832CB37}"/>
              </a:ext>
            </a:extLst>
          </p:cNvPr>
          <p:cNvSpPr txBox="1"/>
          <p:nvPr/>
        </p:nvSpPr>
        <p:spPr>
          <a:xfrm>
            <a:off x="838200" y="4398113"/>
            <a:ext cx="18646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FUTURE WORK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91FBCB-4E1A-7974-3D61-923D5CFB0D2D}"/>
              </a:ext>
            </a:extLst>
          </p:cNvPr>
          <p:cNvSpPr txBox="1"/>
          <p:nvPr/>
        </p:nvSpPr>
        <p:spPr>
          <a:xfrm>
            <a:off x="838199" y="1380147"/>
            <a:ext cx="224539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COMPLETED WORK</a:t>
            </a:r>
          </a:p>
        </p:txBody>
      </p:sp>
    </p:spTree>
    <p:extLst>
      <p:ext uri="{BB962C8B-B14F-4D97-AF65-F5344CB8AC3E}">
        <p14:creationId xmlns:p14="http://schemas.microsoft.com/office/powerpoint/2010/main" val="2521126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CBF6A-3B8E-458E-94C7-4E7D83E40010}"/>
              </a:ext>
            </a:extLst>
          </p:cNvPr>
          <p:cNvSpPr txBox="1">
            <a:spLocks/>
          </p:cNvSpPr>
          <p:nvPr/>
        </p:nvSpPr>
        <p:spPr>
          <a:xfrm>
            <a:off x="1601165" y="399327"/>
            <a:ext cx="9144000" cy="106258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3200" dirty="0"/>
              <a:t>AI for wearable ECG prototype</a:t>
            </a:r>
            <a:br>
              <a:rPr lang="en-US" sz="3200" dirty="0"/>
            </a:br>
            <a:r>
              <a:rPr lang="en-US" sz="3200" dirty="0"/>
              <a:t>(</a:t>
            </a:r>
            <a:r>
              <a:rPr lang="en-US" sz="3200" dirty="0" err="1"/>
              <a:t>ResNet</a:t>
            </a:r>
            <a:r>
              <a:rPr lang="en-US" sz="3200" dirty="0"/>
              <a:t> + SE model)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B8E280D-1EDF-499F-82B2-BA8488291B3C}"/>
              </a:ext>
            </a:extLst>
          </p:cNvPr>
          <p:cNvSpPr txBox="1">
            <a:spLocks/>
          </p:cNvSpPr>
          <p:nvPr/>
        </p:nvSpPr>
        <p:spPr>
          <a:xfrm>
            <a:off x="1524000" y="1736203"/>
            <a:ext cx="9144000" cy="459514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We’re looking for volunteers to contribute abnormal heart beats data.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We’re planning a kick-starter funding, </a:t>
            </a:r>
            <a:r>
              <a:rPr lang="en-US" sz="2400" dirty="0" err="1"/>
              <a:t>Areteus</a:t>
            </a:r>
            <a:r>
              <a:rPr lang="en-US" sz="2400" dirty="0"/>
              <a:t> ECG (https://areteus.us/)  </a:t>
            </a:r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/>
              <a:t>Jennifer E Yoon  </a:t>
            </a:r>
            <a:r>
              <a:rPr lang="en-US" sz="2400" dirty="0">
                <a:hlinkClick r:id="rId2"/>
              </a:rPr>
              <a:t>mail@JenniferYoon.com</a:t>
            </a: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400" dirty="0">
                <a:hlinkClick r:id="rId3"/>
              </a:rPr>
              <a:t>https://github.com/JennEYoon/ECG-transform/tree/main/Tech07-project</a:t>
            </a:r>
            <a:endParaRPr lang="en-US" sz="24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1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Deep Residual Networks, c. 2015: </a:t>
            </a:r>
            <a:r>
              <a:rPr lang="en-US" sz="2000" dirty="0">
                <a:hlinkClick r:id="rId4"/>
              </a:rPr>
              <a:t>https://arxiv.org/abs/1512.03385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 err="1"/>
              <a:t>Yannic</a:t>
            </a:r>
            <a:r>
              <a:rPr lang="en-US" sz="2000" dirty="0"/>
              <a:t> </a:t>
            </a:r>
            <a:r>
              <a:rPr lang="en-US" sz="2000" dirty="0" err="1"/>
              <a:t>Kilcher</a:t>
            </a:r>
            <a:r>
              <a:rPr lang="en-US" sz="2000" dirty="0"/>
              <a:t>:  </a:t>
            </a:r>
            <a:r>
              <a:rPr lang="en-US" sz="2000" dirty="0">
                <a:hlinkClick r:id="rId5"/>
              </a:rPr>
              <a:t>https://www.youtube.com/watch?v=GWt6Fu05voI</a:t>
            </a:r>
            <a:endParaRPr lang="en-US" sz="2000" dirty="0"/>
          </a:p>
          <a:p>
            <a:pPr marL="0" indent="0" algn="ctr">
              <a:lnSpc>
                <a:spcPct val="100000"/>
              </a:lnSpc>
              <a:buNone/>
            </a:pPr>
            <a:endParaRPr lang="en-US" sz="1000" dirty="0"/>
          </a:p>
          <a:p>
            <a:pPr marL="0" indent="0" algn="ctr">
              <a:lnSpc>
                <a:spcPct val="100000"/>
              </a:lnSpc>
              <a:buNone/>
            </a:pPr>
            <a:r>
              <a:rPr lang="en-US" sz="2000" dirty="0"/>
              <a:t>Squeeze-and-Excitation (SE) Networks, c. 2017: </a:t>
            </a:r>
            <a:r>
              <a:rPr lang="en-US" sz="2000" dirty="0">
                <a:hlinkClick r:id="rId6"/>
              </a:rPr>
              <a:t>https://arxiv.org/abs/1709.01507</a:t>
            </a:r>
            <a:r>
              <a:rPr lang="en-US" sz="2000" dirty="0"/>
              <a:t>   </a:t>
            </a:r>
            <a:br>
              <a:rPr lang="en-US" sz="2000" dirty="0"/>
            </a:br>
            <a:r>
              <a:rPr lang="en-US" sz="2000" b="1" i="0" dirty="0">
                <a:solidFill>
                  <a:srgbClr val="0F0F0F"/>
                </a:solidFill>
                <a:effectLst/>
                <a:latin typeface="+mj-lt"/>
              </a:rPr>
              <a:t>Soroush </a:t>
            </a:r>
            <a:r>
              <a:rPr lang="en-US" sz="2000" b="1" i="0" dirty="0" err="1">
                <a:solidFill>
                  <a:srgbClr val="0F0F0F"/>
                </a:solidFill>
                <a:effectLst/>
                <a:latin typeface="+mj-lt"/>
              </a:rPr>
              <a:t>Mehraban</a:t>
            </a:r>
            <a:r>
              <a:rPr lang="en-US" sz="2000" b="1" i="0" dirty="0">
                <a:solidFill>
                  <a:srgbClr val="0F0F0F"/>
                </a:solidFill>
                <a:effectLst/>
                <a:latin typeface="+mj-lt"/>
              </a:rPr>
              <a:t>: </a:t>
            </a:r>
            <a:r>
              <a:rPr lang="en-US" sz="2000" dirty="0">
                <a:hlinkClick r:id="rId7"/>
              </a:rPr>
              <a:t>https://youtu.be/3b7kMvrPZX8?si=g0JY09P5dIPMXwRj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64896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751</Words>
  <Application>Microsoft Office PowerPoint</Application>
  <PresentationFormat>Widescreen</PresentationFormat>
  <Paragraphs>74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 AI for wearable ECG prototype (ResNet + SE model) Tech 07 class project  Related to a virtual poster presentation at SciPy 2025 https://www.scipy2025.scipy.org/ </vt:lpstr>
      <vt:lpstr>Areteus ECG prototype (Areteus.us) </vt:lpstr>
      <vt:lpstr>ECG Datasets</vt:lpstr>
      <vt:lpstr>Data Processing  From new, large 12-signal datasets (2018-2021 collections) PTB-XL dataset was selected with about 22,000 patients, 10 second recording length. From this, 1,000 patients were selected for a test run.  </vt:lpstr>
      <vt:lpstr>ResNet (Residual Network) + SE (Squeeze and Excite)</vt:lpstr>
      <vt:lpstr>Results &amp; Future Steps: What I hope to show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ResNet + SE model for ECG prototype</dc:title>
  <dc:creator>Jennifer Yoon</dc:creator>
  <cp:lastModifiedBy>Katz, William</cp:lastModifiedBy>
  <cp:revision>92</cp:revision>
  <dcterms:created xsi:type="dcterms:W3CDTF">2025-05-30T03:35:00Z</dcterms:created>
  <dcterms:modified xsi:type="dcterms:W3CDTF">2025-06-02T05:24:04Z</dcterms:modified>
</cp:coreProperties>
</file>