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5" r:id="rId2"/>
    <p:sldId id="306" r:id="rId3"/>
    <p:sldId id="31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991B-7E9D-46D4-996B-321F843D927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C4A20-EFCC-4EFC-91F2-C52A79D1D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2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6C2670-3342-473C-969D-FDFF399F20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66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27" indent="0" algn="ctr">
              <a:buNone/>
              <a:defRPr sz="2000"/>
            </a:lvl2pPr>
            <a:lvl3pPr marL="914254" indent="0" algn="ctr">
              <a:buNone/>
              <a:defRPr sz="1800"/>
            </a:lvl3pPr>
            <a:lvl4pPr marL="1371381" indent="0" algn="ctr">
              <a:buNone/>
              <a:defRPr sz="1600"/>
            </a:lvl4pPr>
            <a:lvl5pPr marL="1828507" indent="0" algn="ctr">
              <a:buNone/>
              <a:defRPr sz="1600"/>
            </a:lvl5pPr>
            <a:lvl6pPr marL="2285634" indent="0" algn="ctr">
              <a:buNone/>
              <a:defRPr sz="1600"/>
            </a:lvl6pPr>
            <a:lvl7pPr marL="2742761" indent="0" algn="ctr">
              <a:buNone/>
              <a:defRPr sz="1600"/>
            </a:lvl7pPr>
            <a:lvl8pPr marL="3199888" indent="0" algn="ctr">
              <a:buNone/>
              <a:defRPr sz="1600"/>
            </a:lvl8pPr>
            <a:lvl9pPr marL="36570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8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2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27" indent="0">
              <a:buNone/>
              <a:defRPr sz="1400"/>
            </a:lvl2pPr>
            <a:lvl3pPr marL="914254" indent="0">
              <a:buNone/>
              <a:defRPr sz="1200"/>
            </a:lvl3pPr>
            <a:lvl4pPr marL="1371381" indent="0">
              <a:buNone/>
              <a:defRPr sz="1000"/>
            </a:lvl4pPr>
            <a:lvl5pPr marL="1828507" indent="0">
              <a:buNone/>
              <a:defRPr sz="1000"/>
            </a:lvl5pPr>
            <a:lvl6pPr marL="2285634" indent="0">
              <a:buNone/>
              <a:defRPr sz="1000"/>
            </a:lvl6pPr>
            <a:lvl7pPr marL="2742761" indent="0">
              <a:buNone/>
              <a:defRPr sz="1000"/>
            </a:lvl7pPr>
            <a:lvl8pPr marL="3199888" indent="0">
              <a:buNone/>
              <a:defRPr sz="1000"/>
            </a:lvl8pPr>
            <a:lvl9pPr marL="365701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3" indent="-228563" algn="l" defTabSz="9142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90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JenniferYoon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9176446" y="0"/>
            <a:ext cx="20802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Non-Cognitive Predictors of Student Success:</a:t>
            </a:r>
            <a:br>
              <a:rPr kumimoji="0" lang="en-US" sz="37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</a:br>
            <a:r>
              <a:rPr kumimoji="0" lang="en-US" sz="37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952500" y="0"/>
            <a:ext cx="2410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962" y="436330"/>
            <a:ext cx="5411799" cy="2243161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63023" y="1234725"/>
            <a:ext cx="1992498" cy="506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BACKGROUND: Who cares?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8C161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8C161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8C161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METHODS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Collected [what] from [population]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Tested it with X process.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Illustrate your methods if you can.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Try a flowchart!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RESULTS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Graph/table with </a:t>
            </a: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essential results only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All the other correlations in the ammo bar.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HELLO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My Own text goes here!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Sample test.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9418428" y="381598"/>
            <a:ext cx="1596258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AMMO BAR</a:t>
            </a: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2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Delete this and replace it with your…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Graphs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Correlation tables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Figures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Keep it messy!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4771114" y="5917185"/>
            <a:ext cx="261834" cy="452902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5121315" y="5937796"/>
            <a:ext cx="168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Arial" panose="020B0604020202020204" pitchFamily="34" charset="0"/>
              </a:rPr>
              <a:t>Take a picture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 to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Arial" panose="020B0604020202020204" pitchFamily="34" charset="0"/>
              </a:rPr>
              <a:t>download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 the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Arial" panose="020B0604020202020204" pitchFamily="34" charset="0"/>
              </a:rPr>
              <a:t>full paper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7B10-D6D9-4BF7-9A8B-B3113FDC3D80}"/>
              </a:ext>
            </a:extLst>
          </p:cNvPr>
          <p:cNvSpPr/>
          <p:nvPr/>
        </p:nvSpPr>
        <p:spPr>
          <a:xfrm>
            <a:off x="1196154" y="669302"/>
            <a:ext cx="348099" cy="3314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5C0A9-48EF-4957-80A2-58536789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51" y="6001495"/>
            <a:ext cx="658813" cy="53776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4480869" y="6126830"/>
            <a:ext cx="270305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1279262" y="761016"/>
            <a:ext cx="165438" cy="15385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1574883" y="652930"/>
            <a:ext cx="1005403" cy="384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PRESENTER:</a:t>
            </a: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C107"/>
                </a:highlight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Leeroy</a:t>
            </a: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Jenkins</a:t>
            </a:r>
            <a:endParaRPr kumimoji="0" lang="en-US" sz="91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165524" y="226206"/>
            <a:ext cx="15962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Title:</a:t>
            </a:r>
            <a:br>
              <a:rPr kumimoji="0" lang="en-US" sz="112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12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Subtitle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9520873" y="5288091"/>
            <a:ext cx="1566109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Leeroy</a:t>
            </a: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Jenkins, author2, </a:t>
            </a:r>
            <a:b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91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author3, author4, author5, author6, author7, author42</a:t>
            </a:r>
            <a:endParaRPr kumimoji="0" lang="en-US" sz="91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9418428" y="5330001"/>
            <a:ext cx="75090" cy="6983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4814110" y="4644253"/>
            <a:ext cx="51435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469FA09-6407-4240-A302-A9681C46F1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6500" y="5749567"/>
            <a:ext cx="788138" cy="7881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9604" y="2782957"/>
            <a:ext cx="2546603" cy="1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8880707" y="-2"/>
            <a:ext cx="3110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5235"/>
            <a:r>
              <a:rPr lang="en-US" sz="375" b="1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75" i="1" dirty="0">
                <a:solidFill>
                  <a:prstClr val="white"/>
                </a:solidFill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201284" y="-2"/>
            <a:ext cx="31100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37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962" y="436330"/>
            <a:ext cx="5411799" cy="2243161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Main finding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goes here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, translated into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plain English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</a:t>
            </a:r>
            <a:r>
              <a:rPr lang="en-US" sz="2604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Emphasize</a:t>
            </a:r>
            <a:r>
              <a:rPr lang="en-US" sz="2604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the important words.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54945" y="1234725"/>
            <a:ext cx="2956350" cy="465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BACKGROUND: Who cares?</a:t>
            </a: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Collected [what] from [population]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Tested it with X process.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Illustrate your methods if you can.</a:t>
            </a:r>
          </a:p>
          <a:p>
            <a:pPr marL="154756" indent="-154756" defTabSz="95235">
              <a:lnSpc>
                <a:spcPct val="120000"/>
              </a:lnSpc>
              <a:buFont typeface="+mj-lt"/>
              <a:buAutoNum type="arabicPeriod"/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Try a flowchart!</a:t>
            </a: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Graph/table with </a:t>
            </a: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essential results only</a:t>
            </a: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All the other correlations in the ammo bar.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HELLO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My Own text goes here!</a:t>
            </a:r>
          </a:p>
          <a:p>
            <a:pPr marL="119043" indent="-119043" defTabSz="9523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Sample test.</a:t>
            </a: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>
              <a:lnSpc>
                <a:spcPct val="120000"/>
              </a:lnSpc>
            </a:pPr>
            <a:endParaRPr lang="en-US" sz="750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8943033" y="381598"/>
            <a:ext cx="3014505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125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AMMO BAR</a:t>
            </a:r>
          </a:p>
          <a:p>
            <a:pPr defTabSz="95235"/>
            <a:endParaRPr lang="en-US" sz="1125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defTabSz="95235"/>
            <a:r>
              <a:rPr lang="en-US" sz="100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Delete this and replace it with your…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Graphs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Correlation tables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Figures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238087" indent="-238087" defTabSz="95235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Keep it messy!</a:t>
            </a:r>
            <a:r>
              <a:rPr lang="en-US" sz="1000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1614589" y="6066711"/>
            <a:ext cx="261834" cy="452902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white">
                  <a:lumMod val="85000"/>
                </a:prstClr>
              </a:solidFill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1894454" y="6097370"/>
            <a:ext cx="1682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000" dirty="0"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1000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1000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Lato Black" panose="020F0A02020204030203" pitchFamily="34" charset="0"/>
                <a:cs typeface="Arial" panose="020B0604020202020204" pitchFamily="34" charset="0"/>
              </a:rPr>
              <a:t>see poster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7B10-D6D9-4BF7-9A8B-B3113FDC3D80}"/>
              </a:ext>
            </a:extLst>
          </p:cNvPr>
          <p:cNvSpPr/>
          <p:nvPr/>
        </p:nvSpPr>
        <p:spPr>
          <a:xfrm>
            <a:off x="445347" y="784888"/>
            <a:ext cx="348099" cy="3314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235"/>
            <a:endParaRPr lang="en-US" sz="375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5C0A9-48EF-4957-80A2-58536789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51" y="6001495"/>
            <a:ext cx="658813" cy="53776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1326778" y="6267532"/>
            <a:ext cx="270305" cy="0"/>
          </a:xfrm>
          <a:prstGeom prst="straightConnector1">
            <a:avLst/>
          </a:prstGeom>
          <a:ln w="66675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528455" y="876602"/>
            <a:ext cx="165438" cy="15385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824076" y="768516"/>
            <a:ext cx="1005403" cy="384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5235">
              <a:lnSpc>
                <a:spcPct val="120000"/>
              </a:lnSpc>
            </a:pPr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750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 defTabSz="95235">
              <a:lnSpc>
                <a:spcPct val="120000"/>
              </a:lnSpc>
            </a:pPr>
            <a:r>
              <a:rPr lang="en-US" sz="917" b="1" dirty="0">
                <a:solidFill>
                  <a:prstClr val="black"/>
                </a:solidFill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Leeroy</a:t>
            </a:r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Jenkins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354943" y="236176"/>
            <a:ext cx="29563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1125" b="1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Title:</a:t>
            </a:r>
            <a:b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1125" i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Subtitle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9520873" y="5288091"/>
            <a:ext cx="1566109" cy="51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235"/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Leeroy</a:t>
            </a:r>
            <a:r>
              <a:rPr lang="en-US" sz="917" b="1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Jenkins, author2, </a:t>
            </a:r>
            <a:b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917" dirty="0">
                <a:solidFill>
                  <a:prstClr val="black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author3, author4, author5, author6, author7, author42</a:t>
            </a:r>
            <a:endParaRPr lang="en-US" sz="917" b="1" dirty="0">
              <a:solidFill>
                <a:prstClr val="black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9418428" y="5330001"/>
            <a:ext cx="75090" cy="6983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defTabSz="95235"/>
            <a:endParaRPr lang="en-US" sz="37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4814110" y="4644253"/>
            <a:ext cx="51435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5235"/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pPr defTabSz="95235"/>
            <a:endParaRPr lang="en-US" sz="750" dirty="0">
              <a:solidFill>
                <a:prstClr val="white">
                  <a:lumMod val="50000"/>
                </a:prstClr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469FA09-6407-4240-A302-A9681C46F1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945" y="5876309"/>
            <a:ext cx="788138" cy="7881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9604" y="2782957"/>
            <a:ext cx="2546603" cy="1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8880707" y="-3"/>
            <a:ext cx="31100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5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Non-Cognitive Predictors of Student Success:</a:t>
            </a:r>
            <a:br>
              <a:rPr kumimoji="0" lang="en-US" sz="37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</a:br>
            <a:r>
              <a:rPr kumimoji="0" lang="en-US" sz="375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150803" y="1416"/>
            <a:ext cx="31100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393" y="436330"/>
            <a:ext cx="5051136" cy="3123299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effectLst/>
                <a:latin typeface="Lato Black" panose="020B0604020202020204" charset="0"/>
              </a:rPr>
              <a:t>To address the inherent noise in wearable ECG data, deep learning models have been combined with data augmentation techniques. </a:t>
            </a:r>
            <a:endParaRPr lang="en-US" sz="2400" dirty="0">
              <a:latin typeface="Lato Black" panose="020B060402020202020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54458" y="1617414"/>
            <a:ext cx="2956351" cy="451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BACKGROUND: Who cares?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8C161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srgbClr val="8C161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srgbClr val="8C161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METHODS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Collected [what] from [population]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Tested it with X process.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Illustrate your methods if you can.</a:t>
            </a:r>
          </a:p>
          <a:p>
            <a:pPr marL="154756" marR="0" lvl="0" indent="-154756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Try a flowchart!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RESULTS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Graph/table with </a:t>
            </a: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essential results only</a:t>
            </a: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All the other correlations in the ammo bar.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HELLO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My Own text goes here!</a:t>
            </a:r>
          </a:p>
          <a:p>
            <a:pPr marL="119043" marR="0" lvl="0" indent="-119043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Sample test.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8943033" y="381598"/>
            <a:ext cx="3014505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AMMO BAR</a:t>
            </a: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25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Delete this and replace it with your…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Graphs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Correlation tables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Figures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Extra nuance that you’re worried about leaving out.</a:t>
            </a:r>
          </a:p>
          <a:p>
            <a:pPr marL="238087" marR="0" lvl="0" indent="-238087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Keep it messy!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This section is just for you.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7B10-D6D9-4BF7-9A8B-B3113FDC3D80}"/>
              </a:ext>
            </a:extLst>
          </p:cNvPr>
          <p:cNvSpPr/>
          <p:nvPr/>
        </p:nvSpPr>
        <p:spPr>
          <a:xfrm>
            <a:off x="445347" y="784888"/>
            <a:ext cx="348099" cy="33141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id="{C1210836-80D5-470E-883D-041B85957069}"/>
              </a:ext>
            </a:extLst>
          </p:cNvPr>
          <p:cNvSpPr/>
          <p:nvPr/>
        </p:nvSpPr>
        <p:spPr>
          <a:xfrm>
            <a:off x="528455" y="876602"/>
            <a:ext cx="165438" cy="15385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bg1"/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7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822583" y="754635"/>
            <a:ext cx="2400817" cy="72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PRESENTER:</a:t>
            </a:r>
            <a:r>
              <a:rPr kumimoji="0" lang="en-US" sz="7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C107"/>
                </a:highlight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Jennifer Yoon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17" b="1" dirty="0">
                <a:solidFill>
                  <a:prstClr val="black"/>
                </a:solidFill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  <a:hlinkClick r:id="rId3"/>
              </a:rPr>
              <a:t>mail@JenniferYoon.com</a:t>
            </a:r>
            <a:r>
              <a:rPr lang="en-US" sz="917" b="1" dirty="0">
                <a:solidFill>
                  <a:prstClr val="black"/>
                </a:solidFill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523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1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C107"/>
                </a:highlight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Github.com/JennEYoon/ECG-transform</a:t>
            </a:r>
            <a:endParaRPr kumimoji="0" lang="en-US" sz="91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354943" y="236176"/>
            <a:ext cx="295635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Title: AI for wearable ECG prototype</a:t>
            </a:r>
            <a:br>
              <a:rPr kumimoji="0" lang="en-US" sz="112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125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Subtitle: Quantified Health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988AD-FB82-4850-84BE-0F496EB3BDC0}"/>
              </a:ext>
            </a:extLst>
          </p:cNvPr>
          <p:cNvSpPr/>
          <p:nvPr/>
        </p:nvSpPr>
        <p:spPr>
          <a:xfrm>
            <a:off x="4699536" y="5704691"/>
            <a:ext cx="52988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 panose="020F0502020204030203" pitchFamily="34" charset="0"/>
                <a:ea typeface="+mn-ea"/>
                <a:cs typeface="Segoe UI" panose="020B0502040204020203" pitchFamily="34" charset="0"/>
              </a:rPr>
              <a:t>Visualize your findings with an image, graphic, or a key figure.</a:t>
            </a:r>
          </a:p>
          <a:p>
            <a:pPr marL="0" marR="0" lvl="0" indent="0" algn="l" defTabSz="952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62BF9C0-8774-4458-8210-ACA478800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4244" y="3843395"/>
            <a:ext cx="2623512" cy="16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49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944</Words>
  <Application>Microsoft Office PowerPoint</Application>
  <PresentationFormat>Widescreen</PresentationFormat>
  <Paragraphs>156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Lato Black</vt:lpstr>
      <vt:lpstr>1_Office Theme</vt:lpstr>
      <vt:lpstr>Main finding goes here, translated into plain English. Emphasize the important words.</vt:lpstr>
      <vt:lpstr>Main finding goes here, translated into plain English. Emphasize the important words.</vt:lpstr>
      <vt:lpstr>To address the inherent noise in wearable ECG data, deep learning models have been combined with data augmentation techniques.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finding goes here, translated into plain English. Emphasize the important words.</dc:title>
  <dc:creator>Jennifer Yoon</dc:creator>
  <cp:lastModifiedBy>Jennifer Yoon</cp:lastModifiedBy>
  <cp:revision>19</cp:revision>
  <dcterms:created xsi:type="dcterms:W3CDTF">2025-06-29T22:11:19Z</dcterms:created>
  <dcterms:modified xsi:type="dcterms:W3CDTF">2025-06-30T01:52:59Z</dcterms:modified>
</cp:coreProperties>
</file>