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F2FF-CC10-4A5B-B0B3-DFD8B415383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A7BCD-8CDF-4077-BCB2-8A29630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8A3A-BD82-4EF6-B806-657BFEDF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9CDE-D967-425C-A77C-C86CD856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1479-5D66-4960-A99A-E8D0E03A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1A0F-FE3C-4495-B68D-7635DCA5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AC5C-2147-4165-A394-DA575A68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9FD9-2FAD-4563-BF28-6E76380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15241-D062-4B22-8165-17061064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E27B-6615-442D-BC2B-2B00F339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E196-AE64-4B43-B50F-92636A4D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0210-1F08-4CA1-8AD5-227CEBA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E518F-5DF7-4496-80AE-64A885330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85901-E3CE-4C5D-B704-7AFAE2AE3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4902-DC18-47D1-AE00-8B42031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199E-66F1-4F8C-BB25-FA2B8614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FBC8-BEDD-4A5E-A76C-D81BB2C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CD00-AAE4-4F37-8AB1-3F8C8B38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CB81-C84E-43C6-88D4-F11F826B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913A-D29E-4DD8-A663-E5FD26C9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C881-6032-4450-B97C-790C3455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34D-5787-4CEF-BEA3-D2024D04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F30B-E319-47D7-96F1-41DC98EF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FF6C-A920-458D-B498-769DDA6E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DD2C-151B-4DD6-A037-FCA96AB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0CF0-F5D6-425F-93D8-59661FC0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2872-4812-43E4-9C64-C35B0103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0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1F6A-059E-4249-9311-E5F6F2BA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48F8-6D8D-45DB-87B3-6ABE7EDDC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2239-1596-4888-BB08-BCAB2890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0813-9B84-4178-B834-C6DECEC7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F6FB3-A893-4F5D-BA61-90ABD99B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B4B7A-51FD-41B9-8144-A2F5F564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2B2-0E38-47C4-BD48-51B804C5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3A68-8A40-46D7-8E8D-12A140EB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98934-1958-4B73-8C84-9EC80436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2DA5-39CE-4978-A99F-3D2D22D9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EFE88-2898-4A1C-BAAB-C7CCA50C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76AFA-0F20-41AA-A294-EF60E26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7E952-9E74-459E-A3E1-B66E8EF9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D9789-E138-4DCA-842D-DBEEB9EF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ECDE-A59D-41C5-9603-2B00C1EB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5616B-68A5-4272-94F7-FBC85F33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7544-17B3-4E0C-A637-361B8404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76E9-3E5F-4325-80AF-B4767D74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89433-E4A7-4E82-9465-587068A2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6C419-CBD6-460A-9364-6BFFA391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BE14D-6A72-4C29-8B72-A9CBED30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7178-6B6C-4EB6-BA26-EB945FC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164F-E21D-4800-8914-44B0C3DD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CFF3E-387A-4AF8-B1BB-CC3A8120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0F69-32E7-479E-9FA5-F78DAB15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90F7E-416D-4636-BE84-D7679CF1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206DE-9786-4AB5-9877-33E979D5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27B2-BA2D-430A-B040-DFA5DEFD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CB8EF-3442-4201-BA93-759B3CA41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E1B27-CE1D-4057-89C3-530101DC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EC7B-1DBE-41CB-9C57-79DB8426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0EEE1-3BDF-4685-BB75-8305F9B0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B48B3-46F2-4AA4-A1E9-CCCFF68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F116-713C-4AE8-A97E-3D94536D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8ED7-AA58-4D0E-B39C-B1E15CDC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FC67-15D5-4A0C-89EA-34B0BC33B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2A3E-8101-494D-B8D1-B1A26D251C2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D6EE-4C0E-4B31-A91F-BB00FD0BF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1BC8-5B8E-4169-B3D7-9471DBF93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JenniferYoon.com" TargetMode="External"/><Relationship Id="rId2" Type="http://schemas.openxmlformats.org/officeDocument/2006/relationships/hyperlink" Target="https://www.scipy2025.scipy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ennEYoon/ECG-transfor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nEYoon/ECG-transform" TargetMode="External"/><Relationship Id="rId7" Type="http://schemas.openxmlformats.org/officeDocument/2006/relationships/hyperlink" Target="https://youtu.be/3b7kMvrPZX8?si=g0JY09P5dIPMXwRj" TargetMode="External"/><Relationship Id="rId2" Type="http://schemas.openxmlformats.org/officeDocument/2006/relationships/hyperlink" Target="mailto:mail@JenniferYoon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1709.01507" TargetMode="External"/><Relationship Id="rId5" Type="http://schemas.openxmlformats.org/officeDocument/2006/relationships/hyperlink" Target="https://www.youtube.com/watch?v=GWt6Fu05voI" TargetMode="External"/><Relationship Id="rId4" Type="http://schemas.openxmlformats.org/officeDocument/2006/relationships/hyperlink" Target="https://arxiv.org/abs/1512.033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4EFC-CF12-4740-8830-F994BC416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518858"/>
            <a:ext cx="9144000" cy="3720591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r>
              <a:rPr lang="en-US" sz="5300" dirty="0"/>
              <a:t>AI for wearable ECG prototype</a:t>
            </a:r>
            <a:br>
              <a:rPr lang="en-US" sz="5300" dirty="0"/>
            </a:br>
            <a:r>
              <a:rPr lang="en-US" sz="5300" dirty="0"/>
              <a:t>(</a:t>
            </a:r>
            <a:r>
              <a:rPr lang="en-US" sz="5300" dirty="0" err="1"/>
              <a:t>ResNet</a:t>
            </a:r>
            <a:r>
              <a:rPr lang="en-US" sz="5300" dirty="0"/>
              <a:t> + SE model)</a:t>
            </a:r>
            <a:br>
              <a:rPr lang="en-US" sz="5300" dirty="0"/>
            </a:br>
            <a:r>
              <a:rPr lang="en-US" sz="5300" dirty="0"/>
              <a:t>Tech 07 class project</a:t>
            </a:r>
            <a:br>
              <a:rPr lang="en-US" sz="5300" dirty="0"/>
            </a:br>
            <a:br>
              <a:rPr lang="en-US" sz="2700" dirty="0"/>
            </a:br>
            <a:r>
              <a:rPr lang="en-US" sz="3600" dirty="0"/>
              <a:t>Related to a virtual poster presentation at SciPy 2025 </a:t>
            </a:r>
            <a:r>
              <a:rPr lang="en-US" sz="3600" dirty="0">
                <a:hlinkClick r:id="rId2"/>
              </a:rPr>
              <a:t>https://www.scipy2025.scipy.org/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BD99-DD78-4726-8B09-F4C12011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1525"/>
            <a:ext cx="9144000" cy="1473708"/>
          </a:xfrm>
        </p:spPr>
        <p:txBody>
          <a:bodyPr>
            <a:noAutofit/>
          </a:bodyPr>
          <a:lstStyle/>
          <a:p>
            <a:r>
              <a:rPr lang="en-US" sz="3200" dirty="0"/>
              <a:t>Jennifer E Yoon, </a:t>
            </a:r>
            <a:r>
              <a:rPr lang="en-US" sz="3200" dirty="0">
                <a:hlinkClick r:id="rId3"/>
              </a:rPr>
              <a:t>mail@JenniferYoon.com</a:t>
            </a:r>
            <a:r>
              <a:rPr lang="en-US" sz="3200" dirty="0"/>
              <a:t>  </a:t>
            </a:r>
          </a:p>
          <a:p>
            <a:r>
              <a:rPr lang="en-US" sz="3200" dirty="0" err="1"/>
              <a:t>github</a:t>
            </a:r>
            <a:r>
              <a:rPr lang="en-US" sz="3200" dirty="0"/>
              <a:t>: </a:t>
            </a:r>
            <a:r>
              <a:rPr lang="en-US" sz="3200" dirty="0">
                <a:hlinkClick r:id="rId4"/>
              </a:rPr>
              <a:t>https://github.com/JennEYoon/ECG-transform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9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1FA2-1E1C-450D-B687-6353C694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/>
              <a:t>Areteus</a:t>
            </a:r>
            <a:r>
              <a:rPr lang="en-US" dirty="0"/>
              <a:t> ECG prototype (Areteus.us.com)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83234-26A3-43E3-95A5-62A5CADF7CB2}"/>
              </a:ext>
            </a:extLst>
          </p:cNvPr>
          <p:cNvSpPr/>
          <p:nvPr/>
        </p:nvSpPr>
        <p:spPr>
          <a:xfrm>
            <a:off x="1313895" y="188206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F2A6F-972F-4CFE-8C86-510823AF3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8"/>
          <a:stretch/>
        </p:blipFill>
        <p:spPr>
          <a:xfrm>
            <a:off x="475950" y="1419285"/>
            <a:ext cx="3524436" cy="42707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CC4B4-E981-4CCD-AD92-6BB6C558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20" y="1419459"/>
            <a:ext cx="3713087" cy="4361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E4E16-6347-4750-80FA-D2660DDCFD8F}"/>
              </a:ext>
            </a:extLst>
          </p:cNvPr>
          <p:cNvSpPr txBox="1"/>
          <p:nvPr/>
        </p:nvSpPr>
        <p:spPr>
          <a:xfrm>
            <a:off x="4730005" y="5846544"/>
            <a:ext cx="314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Electrodes placement diagram Source: ECGpedia.org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EB6E-0B08-4658-92A2-5968213BC78A}"/>
              </a:ext>
            </a:extLst>
          </p:cNvPr>
          <p:cNvSpPr txBox="1"/>
          <p:nvPr/>
        </p:nvSpPr>
        <p:spPr>
          <a:xfrm>
            <a:off x="8837710" y="5846544"/>
            <a:ext cx="28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ECG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62067-65A3-4164-AB73-49C2E4C13D97}"/>
              </a:ext>
            </a:extLst>
          </p:cNvPr>
          <p:cNvSpPr txBox="1"/>
          <p:nvPr/>
        </p:nvSpPr>
        <p:spPr>
          <a:xfrm>
            <a:off x="798227" y="584654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ECG 12-signal device, on t-shirt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6A9A2F-8BE8-4A3E-853F-AEDD8B5B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193" y="1510840"/>
            <a:ext cx="3318375" cy="41792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54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6E8B-B88C-41E2-9410-269F685B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</a:t>
            </a:r>
            <a:r>
              <a:rPr lang="en-US" dirty="0">
                <a:highlight>
                  <a:srgbClr val="FFFF00"/>
                </a:highlight>
              </a:rPr>
              <a:t>(to do)</a:t>
            </a:r>
            <a:br>
              <a:rPr lang="en-US" dirty="0"/>
            </a:br>
            <a:r>
              <a:rPr lang="en-US" sz="2000" dirty="0"/>
              <a:t>From new, large 12-signal datasets </a:t>
            </a:r>
            <a:r>
              <a:rPr lang="en-US" sz="2000" dirty="0">
                <a:highlight>
                  <a:srgbClr val="FFFF00"/>
                </a:highlight>
              </a:rPr>
              <a:t>(2018-2021 collections) </a:t>
            </a:r>
            <a:r>
              <a:rPr lang="en-US" sz="2000" dirty="0"/>
              <a:t>PTB-XL dataset was selected with about 22,000 patients, 10 second recording length. From this, 1,000 patients were selected for a test run.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464BF-893D-4BD3-9F80-5F2D97845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ECG signals data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551C2-DF05-4455-AAA7-F4512F4F74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Peak center, split into 1.5 sec.  windows, zero pad left &amp; right. </a:t>
            </a:r>
          </a:p>
          <a:p>
            <a:r>
              <a:rPr lang="en-US" dirty="0"/>
              <a:t>Baseline meander fix to zero</a:t>
            </a:r>
          </a:p>
          <a:p>
            <a:r>
              <a:rPr lang="en-US" dirty="0"/>
              <a:t>Filters not applied:  </a:t>
            </a:r>
          </a:p>
          <a:p>
            <a:pPr lvl="1"/>
            <a:r>
              <a:rPr lang="en-US" dirty="0"/>
              <a:t>Peak to peak distance standardizing</a:t>
            </a:r>
          </a:p>
          <a:p>
            <a:pPr lvl="1"/>
            <a:r>
              <a:rPr lang="en-US" dirty="0"/>
              <a:t>Peak amplitude standardizing </a:t>
            </a:r>
          </a:p>
          <a:p>
            <a:pPr lvl="1"/>
            <a:r>
              <a:rPr lang="en-US" dirty="0"/>
              <a:t>Removing negative values (squaring)</a:t>
            </a:r>
          </a:p>
          <a:p>
            <a:pPr lvl="1"/>
            <a:r>
              <a:rPr lang="en-US" dirty="0"/>
              <a:t>random split, overlapping split</a:t>
            </a:r>
          </a:p>
          <a:p>
            <a:pPr lvl="1"/>
            <a:r>
              <a:rPr lang="en-US" dirty="0"/>
              <a:t>much longer time windows</a:t>
            </a:r>
          </a:p>
          <a:p>
            <a:pPr lvl="1"/>
            <a:r>
              <a:rPr lang="en-US" dirty="0"/>
              <a:t>no relationship, feed each one of 12 signals independently 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933D6-389F-4A88-8484-99EC4EF97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Image, peak centering, zero padding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0DC59D-A050-4B60-AC70-9D9BE51296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857" y="2600325"/>
            <a:ext cx="4793873" cy="3589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593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220811-396B-4345-9212-BD4E6B46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6" y="1121786"/>
            <a:ext cx="11129167" cy="3059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2BC54-8D20-4C85-8E81-EDD3D518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547" y="4028064"/>
            <a:ext cx="2172670" cy="2439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497A1F-0A89-4A91-A640-A626510BA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599" y="3950434"/>
            <a:ext cx="1821932" cy="2594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A1C3AA-C1B7-407F-9E9D-F33ABFD014AE}"/>
              </a:ext>
            </a:extLst>
          </p:cNvPr>
          <p:cNvSpPr txBox="1"/>
          <p:nvPr/>
        </p:nvSpPr>
        <p:spPr>
          <a:xfrm>
            <a:off x="847725" y="4924425"/>
            <a:ext cx="2486372" cy="64633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draw sheets, signals, 12-channels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B96B61-A239-42B0-8A08-8E2B23E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16" y="390525"/>
            <a:ext cx="11129167" cy="7312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ResNet</a:t>
            </a:r>
            <a:r>
              <a:rPr lang="en-US" dirty="0"/>
              <a:t> (Residual Network) + SE (Squeeze and Excite)</a:t>
            </a:r>
          </a:p>
        </p:txBody>
      </p:sp>
    </p:spTree>
    <p:extLst>
      <p:ext uri="{BB962C8B-B14F-4D97-AF65-F5344CB8AC3E}">
        <p14:creationId xmlns:p14="http://schemas.microsoft.com/office/powerpoint/2010/main" val="12416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1181-6BDD-46CF-A920-C01012FC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r>
              <a:rPr lang="en-US" dirty="0">
                <a:highlight>
                  <a:srgbClr val="FFFF00"/>
                </a:highlight>
              </a:rPr>
              <a:t>(to do) </a:t>
            </a:r>
            <a:r>
              <a:rPr lang="en-US" dirty="0"/>
              <a:t>and Future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85FC1-B94B-47A7-83CA-E73E6F614E55}"/>
              </a:ext>
            </a:extLst>
          </p:cNvPr>
          <p:cNvSpPr txBox="1"/>
          <p:nvPr/>
        </p:nvSpPr>
        <p:spPr>
          <a:xfrm>
            <a:off x="923925" y="1690688"/>
            <a:ext cx="4543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</a:p>
          <a:p>
            <a:r>
              <a:rPr lang="en-US" dirty="0"/>
              <a:t>Accuracy, F1 score  </a:t>
            </a:r>
          </a:p>
          <a:p>
            <a:r>
              <a:rPr lang="en-US" dirty="0"/>
              <a:t>Binary classification  </a:t>
            </a:r>
          </a:p>
          <a:p>
            <a:r>
              <a:rPr lang="en-US" dirty="0"/>
              <a:t>4-6 class classification  </a:t>
            </a:r>
          </a:p>
          <a:p>
            <a:endParaRPr lang="en-US" dirty="0"/>
          </a:p>
          <a:p>
            <a:r>
              <a:rPr lang="en-US" dirty="0" err="1"/>
              <a:t>Areteus</a:t>
            </a:r>
            <a:r>
              <a:rPr lang="en-US" dirty="0"/>
              <a:t> device inference  - proof of concept. </a:t>
            </a:r>
          </a:p>
          <a:p>
            <a:r>
              <a:rPr lang="en-US" dirty="0"/>
              <a:t>Translate binary/hex into usable </a:t>
            </a:r>
            <a:r>
              <a:rPr lang="en-US" dirty="0" err="1"/>
              <a:t>numpy</a:t>
            </a:r>
            <a:r>
              <a:rPr lang="en-US" dirty="0"/>
              <a:t> format  </a:t>
            </a:r>
          </a:p>
          <a:p>
            <a:endParaRPr lang="en-US" dirty="0"/>
          </a:p>
          <a:p>
            <a:r>
              <a:rPr lang="en-US" b="1" dirty="0"/>
              <a:t>Future Steps:  </a:t>
            </a:r>
          </a:p>
          <a:p>
            <a:r>
              <a:rPr lang="en-US" dirty="0"/>
              <a:t>Need to test what happens when person moves, if user does not attach notes at right positions.  </a:t>
            </a:r>
          </a:p>
          <a:p>
            <a:endParaRPr lang="en-US" dirty="0"/>
          </a:p>
          <a:p>
            <a:r>
              <a:rPr lang="en-US" dirty="0"/>
              <a:t>Transformer + RNN model, also a good candidate. 2-stage training, makes full use of 12-signal dataset.  Future work</a:t>
            </a:r>
          </a:p>
        </p:txBody>
      </p:sp>
    </p:spTree>
    <p:extLst>
      <p:ext uri="{BB962C8B-B14F-4D97-AF65-F5344CB8AC3E}">
        <p14:creationId xmlns:p14="http://schemas.microsoft.com/office/powerpoint/2010/main" val="252112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F6A-3B8E-458E-94C7-4E7D83E40010}"/>
              </a:ext>
            </a:extLst>
          </p:cNvPr>
          <p:cNvSpPr txBox="1">
            <a:spLocks/>
          </p:cNvSpPr>
          <p:nvPr/>
        </p:nvSpPr>
        <p:spPr>
          <a:xfrm>
            <a:off x="1590675" y="581025"/>
            <a:ext cx="9144000" cy="164782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/>
              <a:t>AI for wearable ECG prototype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dirty="0" err="1"/>
              <a:t>ResNet</a:t>
            </a:r>
            <a:r>
              <a:rPr lang="en-US" sz="3200" dirty="0"/>
              <a:t> + SE model)</a:t>
            </a:r>
          </a:p>
          <a:p>
            <a:pPr algn="ctr">
              <a:lnSpc>
                <a:spcPct val="100000"/>
              </a:lnSpc>
            </a:pPr>
            <a:r>
              <a:rPr lang="en-US" sz="3200" dirty="0"/>
              <a:t>Tech 07 class project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8E280D-1EDF-499F-82B2-BA8488291B3C}"/>
              </a:ext>
            </a:extLst>
          </p:cNvPr>
          <p:cNvSpPr txBox="1">
            <a:spLocks/>
          </p:cNvSpPr>
          <p:nvPr/>
        </p:nvSpPr>
        <p:spPr>
          <a:xfrm>
            <a:off x="1524000" y="2562226"/>
            <a:ext cx="9144000" cy="34480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Jennifer E Yoon  </a:t>
            </a:r>
            <a:r>
              <a:rPr lang="en-US" sz="2400" dirty="0">
                <a:hlinkClick r:id="rId2"/>
              </a:rPr>
              <a:t>mail@JenniferYoon.com</a:t>
            </a:r>
            <a:r>
              <a:rPr lang="en-US" sz="2400" dirty="0"/>
              <a:t> 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 err="1"/>
              <a:t>github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https://github.com/JennEYoon/ECG-transform</a:t>
            </a: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1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Deep Residual Networks, c. 2015: </a:t>
            </a:r>
            <a:r>
              <a:rPr lang="en-US" sz="2000" dirty="0">
                <a:hlinkClick r:id="rId4"/>
              </a:rPr>
              <a:t>https://arxiv.org/abs/1512.03385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/>
              <a:t>Yannic</a:t>
            </a:r>
            <a:r>
              <a:rPr lang="en-US" sz="2000" dirty="0"/>
              <a:t> </a:t>
            </a:r>
            <a:r>
              <a:rPr lang="en-US" sz="2000" dirty="0" err="1"/>
              <a:t>Kilcher:</a:t>
            </a:r>
            <a:r>
              <a:rPr lang="en-US" sz="2000" dirty="0" err="1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://www.youtube.com/watch?v=GWt6Fu05voI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Squeeze-and-Excitation (SE) Networks, c. 2017: </a:t>
            </a:r>
            <a:r>
              <a:rPr lang="en-US" sz="2000" dirty="0">
                <a:hlinkClick r:id="rId6"/>
              </a:rPr>
              <a:t>https://arxiv.org/abs/1709.01507</a:t>
            </a:r>
            <a:r>
              <a:rPr lang="en-US" sz="2000" dirty="0"/>
              <a:t>   </a:t>
            </a:r>
            <a:br>
              <a:rPr lang="en-US" sz="2000" dirty="0"/>
            </a:br>
            <a:r>
              <a:rPr lang="en-US" sz="2000" b="0" i="0" dirty="0">
                <a:solidFill>
                  <a:srgbClr val="0F0F0F"/>
                </a:solidFill>
                <a:effectLst/>
                <a:latin typeface="Roboto"/>
              </a:rPr>
              <a:t>Soroush </a:t>
            </a:r>
            <a:r>
              <a:rPr lang="en-US" sz="2000" b="0" i="0" dirty="0" err="1">
                <a:solidFill>
                  <a:srgbClr val="0F0F0F"/>
                </a:solidFill>
                <a:effectLst/>
                <a:latin typeface="Roboto"/>
              </a:rPr>
              <a:t>Mehraban</a:t>
            </a:r>
            <a:r>
              <a:rPr lang="en-US" sz="2000" b="0" i="0" dirty="0">
                <a:solidFill>
                  <a:srgbClr val="0F0F0F"/>
                </a:solidFill>
                <a:effectLst/>
                <a:latin typeface="Roboto"/>
              </a:rPr>
              <a:t>: </a:t>
            </a:r>
            <a:r>
              <a:rPr lang="en-US" sz="2000" dirty="0">
                <a:hlinkClick r:id="rId7"/>
              </a:rPr>
              <a:t>https://youtu.be/3b7kMvrPZX8?si=g0JY09P5dIPMXwRj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489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398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</vt:lpstr>
      <vt:lpstr>Arial</vt:lpstr>
      <vt:lpstr>Calibri</vt:lpstr>
      <vt:lpstr>Calibri Light</vt:lpstr>
      <vt:lpstr>Office Theme</vt:lpstr>
      <vt:lpstr> AI for wearable ECG prototype (ResNet + SE model) Tech 07 class project  Related to a virtual poster presentation at SciPy 2025 https://www.scipy2025.scipy.org/ </vt:lpstr>
      <vt:lpstr>Areteus ECG prototype (Areteus.us.com) </vt:lpstr>
      <vt:lpstr>Data Processing (to do) From new, large 12-signal datasets (2018-2021 collections) PTB-XL dataset was selected with about 22,000 patients, 10 second recording length. From this, 1,000 patients were selected for a test run.  </vt:lpstr>
      <vt:lpstr>ResNet (Residual Network) + SE (Squeeze and Excite)</vt:lpstr>
      <vt:lpstr>Results (to do) and Future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+ SE model for ECG prototype</dc:title>
  <dc:creator>Jennifer Yoon</dc:creator>
  <cp:lastModifiedBy>Jennifer Yoon</cp:lastModifiedBy>
  <cp:revision>53</cp:revision>
  <dcterms:created xsi:type="dcterms:W3CDTF">2025-05-30T03:35:00Z</dcterms:created>
  <dcterms:modified xsi:type="dcterms:W3CDTF">2025-05-30T07:27:45Z</dcterms:modified>
</cp:coreProperties>
</file>