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4" r:id="rId3"/>
    <p:sldId id="258" r:id="rId4"/>
    <p:sldId id="259" r:id="rId5"/>
    <p:sldId id="260" r:id="rId6"/>
    <p:sldId id="261" r:id="rId7"/>
    <p:sldId id="266" r:id="rId8"/>
    <p:sldId id="262" r:id="rId9"/>
    <p:sldId id="263"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24846-0A11-4E89-BC10-1C07882CEC8B}" type="datetimeFigureOut">
              <a:rPr lang="en-US" smtClean="0"/>
              <a:t>6/11/2021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2AD0-B3A8-4146-9495-0862F1DAC64E}" type="slidenum">
              <a:rPr lang="en-US" smtClean="0"/>
              <a:t>‹#›</a:t>
            </a:fld>
            <a:endParaRPr lang="en-US"/>
          </a:p>
        </p:txBody>
      </p:sp>
    </p:spTree>
    <p:extLst>
      <p:ext uri="{BB962C8B-B14F-4D97-AF65-F5344CB8AC3E}">
        <p14:creationId xmlns:p14="http://schemas.microsoft.com/office/powerpoint/2010/main" val="2378594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a:t>
            </a:r>
            <a:endParaRPr lang="en-US" dirty="0"/>
          </a:p>
        </p:txBody>
      </p:sp>
      <p:sp>
        <p:nvSpPr>
          <p:cNvPr id="4" name="Slide Number Placeholder 3"/>
          <p:cNvSpPr>
            <a:spLocks noGrp="1"/>
          </p:cNvSpPr>
          <p:nvPr>
            <p:ph type="sldNum" sz="quarter" idx="10"/>
          </p:nvPr>
        </p:nvSpPr>
        <p:spPr/>
        <p:txBody>
          <a:bodyPr/>
          <a:lstStyle/>
          <a:p>
            <a:fld id="{A8B02AD0-B3A8-4146-9495-0862F1DAC64E}" type="slidenum">
              <a:rPr lang="en-US" smtClean="0"/>
              <a:t>11</a:t>
            </a:fld>
            <a:endParaRPr lang="en-US"/>
          </a:p>
        </p:txBody>
      </p:sp>
    </p:spTree>
    <p:extLst>
      <p:ext uri="{BB962C8B-B14F-4D97-AF65-F5344CB8AC3E}">
        <p14:creationId xmlns:p14="http://schemas.microsoft.com/office/powerpoint/2010/main" val="4103512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F83908-172D-4933-B748-4F6D7C4C63E2}"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68908-CC4B-4C88-A6E6-841879688800}" type="slidenum">
              <a:rPr lang="en-US" smtClean="0"/>
              <a:t>‹#›</a:t>
            </a:fld>
            <a:endParaRPr lang="en-US"/>
          </a:p>
        </p:txBody>
      </p:sp>
    </p:spTree>
    <p:extLst>
      <p:ext uri="{BB962C8B-B14F-4D97-AF65-F5344CB8AC3E}">
        <p14:creationId xmlns:p14="http://schemas.microsoft.com/office/powerpoint/2010/main" val="559585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83908-172D-4933-B748-4F6D7C4C63E2}"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68908-CC4B-4C88-A6E6-841879688800}" type="slidenum">
              <a:rPr lang="en-US" smtClean="0"/>
              <a:t>‹#›</a:t>
            </a:fld>
            <a:endParaRPr lang="en-US"/>
          </a:p>
        </p:txBody>
      </p:sp>
    </p:spTree>
    <p:extLst>
      <p:ext uri="{BB962C8B-B14F-4D97-AF65-F5344CB8AC3E}">
        <p14:creationId xmlns:p14="http://schemas.microsoft.com/office/powerpoint/2010/main" val="473246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83908-172D-4933-B748-4F6D7C4C63E2}"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68908-CC4B-4C88-A6E6-841879688800}" type="slidenum">
              <a:rPr lang="en-US" smtClean="0"/>
              <a:t>‹#›</a:t>
            </a:fld>
            <a:endParaRPr lang="en-US"/>
          </a:p>
        </p:txBody>
      </p:sp>
    </p:spTree>
    <p:extLst>
      <p:ext uri="{BB962C8B-B14F-4D97-AF65-F5344CB8AC3E}">
        <p14:creationId xmlns:p14="http://schemas.microsoft.com/office/powerpoint/2010/main" val="48569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83908-172D-4933-B748-4F6D7C4C63E2}"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68908-CC4B-4C88-A6E6-841879688800}" type="slidenum">
              <a:rPr lang="en-US" smtClean="0"/>
              <a:t>‹#›</a:t>
            </a:fld>
            <a:endParaRPr lang="en-US"/>
          </a:p>
        </p:txBody>
      </p:sp>
    </p:spTree>
    <p:extLst>
      <p:ext uri="{BB962C8B-B14F-4D97-AF65-F5344CB8AC3E}">
        <p14:creationId xmlns:p14="http://schemas.microsoft.com/office/powerpoint/2010/main" val="356590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83908-172D-4933-B748-4F6D7C4C63E2}"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68908-CC4B-4C88-A6E6-841879688800}" type="slidenum">
              <a:rPr lang="en-US" smtClean="0"/>
              <a:t>‹#›</a:t>
            </a:fld>
            <a:endParaRPr lang="en-US"/>
          </a:p>
        </p:txBody>
      </p:sp>
    </p:spTree>
    <p:extLst>
      <p:ext uri="{BB962C8B-B14F-4D97-AF65-F5344CB8AC3E}">
        <p14:creationId xmlns:p14="http://schemas.microsoft.com/office/powerpoint/2010/main" val="3960426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F83908-172D-4933-B748-4F6D7C4C63E2}" type="datetimeFigureOut">
              <a:rPr lang="en-US" smtClean="0"/>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68908-CC4B-4C88-A6E6-841879688800}" type="slidenum">
              <a:rPr lang="en-US" smtClean="0"/>
              <a:t>‹#›</a:t>
            </a:fld>
            <a:endParaRPr lang="en-US"/>
          </a:p>
        </p:txBody>
      </p:sp>
    </p:spTree>
    <p:extLst>
      <p:ext uri="{BB962C8B-B14F-4D97-AF65-F5344CB8AC3E}">
        <p14:creationId xmlns:p14="http://schemas.microsoft.com/office/powerpoint/2010/main" val="423170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F83908-172D-4933-B748-4F6D7C4C63E2}" type="datetimeFigureOut">
              <a:rPr lang="en-US" smtClean="0"/>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68908-CC4B-4C88-A6E6-841879688800}" type="slidenum">
              <a:rPr lang="en-US" smtClean="0"/>
              <a:t>‹#›</a:t>
            </a:fld>
            <a:endParaRPr lang="en-US"/>
          </a:p>
        </p:txBody>
      </p:sp>
    </p:spTree>
    <p:extLst>
      <p:ext uri="{BB962C8B-B14F-4D97-AF65-F5344CB8AC3E}">
        <p14:creationId xmlns:p14="http://schemas.microsoft.com/office/powerpoint/2010/main" val="118197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F83908-172D-4933-B748-4F6D7C4C63E2}" type="datetimeFigureOut">
              <a:rPr lang="en-US" smtClean="0"/>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68908-CC4B-4C88-A6E6-841879688800}" type="slidenum">
              <a:rPr lang="en-US" smtClean="0"/>
              <a:t>‹#›</a:t>
            </a:fld>
            <a:endParaRPr lang="en-US"/>
          </a:p>
        </p:txBody>
      </p:sp>
    </p:spTree>
    <p:extLst>
      <p:ext uri="{BB962C8B-B14F-4D97-AF65-F5344CB8AC3E}">
        <p14:creationId xmlns:p14="http://schemas.microsoft.com/office/powerpoint/2010/main" val="202717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83908-172D-4933-B748-4F6D7C4C63E2}" type="datetimeFigureOut">
              <a:rPr lang="en-US" smtClean="0"/>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68908-CC4B-4C88-A6E6-841879688800}" type="slidenum">
              <a:rPr lang="en-US" smtClean="0"/>
              <a:t>‹#›</a:t>
            </a:fld>
            <a:endParaRPr lang="en-US"/>
          </a:p>
        </p:txBody>
      </p:sp>
    </p:spTree>
    <p:extLst>
      <p:ext uri="{BB962C8B-B14F-4D97-AF65-F5344CB8AC3E}">
        <p14:creationId xmlns:p14="http://schemas.microsoft.com/office/powerpoint/2010/main" val="112036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83908-172D-4933-B748-4F6D7C4C63E2}" type="datetimeFigureOut">
              <a:rPr lang="en-US" smtClean="0"/>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68908-CC4B-4C88-A6E6-841879688800}" type="slidenum">
              <a:rPr lang="en-US" smtClean="0"/>
              <a:t>‹#›</a:t>
            </a:fld>
            <a:endParaRPr lang="en-US"/>
          </a:p>
        </p:txBody>
      </p:sp>
    </p:spTree>
    <p:extLst>
      <p:ext uri="{BB962C8B-B14F-4D97-AF65-F5344CB8AC3E}">
        <p14:creationId xmlns:p14="http://schemas.microsoft.com/office/powerpoint/2010/main" val="44675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83908-172D-4933-B748-4F6D7C4C63E2}" type="datetimeFigureOut">
              <a:rPr lang="en-US" smtClean="0"/>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68908-CC4B-4C88-A6E6-841879688800}" type="slidenum">
              <a:rPr lang="en-US" smtClean="0"/>
              <a:t>‹#›</a:t>
            </a:fld>
            <a:endParaRPr lang="en-US"/>
          </a:p>
        </p:txBody>
      </p:sp>
    </p:spTree>
    <p:extLst>
      <p:ext uri="{BB962C8B-B14F-4D97-AF65-F5344CB8AC3E}">
        <p14:creationId xmlns:p14="http://schemas.microsoft.com/office/powerpoint/2010/main" val="533269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83908-172D-4933-B748-4F6D7C4C63E2}" type="datetimeFigureOut">
              <a:rPr lang="en-US" smtClean="0"/>
              <a:t>6/11/2021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68908-CC4B-4C88-A6E6-841879688800}" type="slidenum">
              <a:rPr lang="en-US" smtClean="0"/>
              <a:t>‹#›</a:t>
            </a:fld>
            <a:endParaRPr lang="en-US"/>
          </a:p>
        </p:txBody>
      </p:sp>
    </p:spTree>
    <p:extLst>
      <p:ext uri="{BB962C8B-B14F-4D97-AF65-F5344CB8AC3E}">
        <p14:creationId xmlns:p14="http://schemas.microsoft.com/office/powerpoint/2010/main" val="2068028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owardsdatascience.com/random-forest-explained-7eae084f3e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random-forest-explained-7eae084f3ebe"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5128" y="1252727"/>
            <a:ext cx="9144000" cy="1260539"/>
          </a:xfrm>
        </p:spPr>
        <p:txBody>
          <a:bodyPr/>
          <a:lstStyle/>
          <a:p>
            <a:r>
              <a:rPr lang="en-US" dirty="0" smtClean="0"/>
              <a:t>Random Forest</a:t>
            </a:r>
            <a:endParaRPr lang="en-US" dirty="0"/>
          </a:p>
        </p:txBody>
      </p:sp>
      <p:sp>
        <p:nvSpPr>
          <p:cNvPr id="3" name="Subtitle 2"/>
          <p:cNvSpPr>
            <a:spLocks noGrp="1"/>
          </p:cNvSpPr>
          <p:nvPr>
            <p:ph type="subTitle" idx="1"/>
          </p:nvPr>
        </p:nvSpPr>
        <p:spPr>
          <a:xfrm>
            <a:off x="1377696" y="2705926"/>
            <a:ext cx="9144000" cy="3155378"/>
          </a:xfrm>
        </p:spPr>
        <p:txBody>
          <a:bodyPr>
            <a:normAutofit lnSpcReduction="10000"/>
          </a:bodyPr>
          <a:lstStyle/>
          <a:p>
            <a:r>
              <a:rPr lang="en-US" sz="3600" dirty="0" smtClean="0"/>
              <a:t>A Visual Explanation</a:t>
            </a:r>
          </a:p>
          <a:p>
            <a:endParaRPr lang="en-US" dirty="0"/>
          </a:p>
          <a:p>
            <a:r>
              <a:rPr lang="en-US" dirty="0" smtClean="0"/>
              <a:t>by Jennifer </a:t>
            </a:r>
            <a:r>
              <a:rPr lang="en-US" dirty="0" smtClean="0"/>
              <a:t>Yoon</a:t>
            </a:r>
          </a:p>
          <a:p>
            <a:r>
              <a:rPr lang="en-US" dirty="0" smtClean="0"/>
              <a:t>Presented to DSML Meetup, on June 8, 2021</a:t>
            </a:r>
            <a:endParaRPr lang="en-US" dirty="0" smtClean="0"/>
          </a:p>
          <a:p>
            <a:endParaRPr lang="en-US" dirty="0"/>
          </a:p>
          <a:p>
            <a:r>
              <a:rPr lang="en-US" dirty="0"/>
              <a:t>H</a:t>
            </a:r>
            <a:r>
              <a:rPr lang="en-US" dirty="0" smtClean="0"/>
              <a:t>eavily based on “Random Forest Explained” blog </a:t>
            </a:r>
          </a:p>
          <a:p>
            <a:r>
              <a:rPr lang="en-US" sz="1800" u="sng"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hlinkClick r:id="rId2"/>
              </a:rPr>
              <a:t>https://towardsdatascience.com/random-forest-explained-7eae084f3ebe</a:t>
            </a:r>
            <a:endParaRPr lang="en-US" sz="1800" u="sng"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47930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883"/>
          </a:xfrm>
        </p:spPr>
        <p:txBody>
          <a:bodyPr/>
          <a:lstStyle/>
          <a:p>
            <a:pPr algn="ctr"/>
            <a:r>
              <a:rPr lang="en-US" dirty="0" smtClean="0"/>
              <a:t>Overlapping </a:t>
            </a:r>
            <a:r>
              <a:rPr lang="en-US" dirty="0" smtClean="0"/>
              <a:t>Tree Variances </a:t>
            </a:r>
            <a:r>
              <a:rPr lang="en-US" dirty="0" smtClean="0"/>
              <a:t>Diagram</a:t>
            </a:r>
            <a:endParaRPr lang="en-US" dirty="0"/>
          </a:p>
        </p:txBody>
      </p:sp>
      <p:sp>
        <p:nvSpPr>
          <p:cNvPr id="7" name="Oval 6"/>
          <p:cNvSpPr/>
          <p:nvPr/>
        </p:nvSpPr>
        <p:spPr>
          <a:xfrm>
            <a:off x="4115773" y="2085653"/>
            <a:ext cx="3358896" cy="2987992"/>
          </a:xfrm>
          <a:prstGeom prst="ellipse">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279250" y="1478669"/>
            <a:ext cx="3358896" cy="2970276"/>
          </a:xfrm>
          <a:prstGeom prst="ellipse">
            <a:avLst/>
          </a:prstGeom>
          <a:gradFill flip="none" rotWithShape="1">
            <a:gsLst>
              <a:gs pos="0">
                <a:srgbClr val="92D050">
                  <a:tint val="66000"/>
                  <a:satMod val="160000"/>
                  <a:alpha val="0"/>
                </a:srgbClr>
              </a:gs>
              <a:gs pos="56000">
                <a:srgbClr val="92D050">
                  <a:tint val="44500"/>
                  <a:satMod val="160000"/>
                </a:srgbClr>
              </a:gs>
              <a:gs pos="100000">
                <a:srgbClr val="92D050">
                  <a:tint val="23500"/>
                  <a:satMod val="160000"/>
                </a:srgbClr>
              </a:gs>
            </a:gsLst>
            <a:path path="circle">
              <a:fillToRect l="50000" t="50000" r="50000" b="50000"/>
            </a:path>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98876" y="1726935"/>
            <a:ext cx="3705265" cy="3232501"/>
          </a:xfrm>
          <a:prstGeom prst="ellipse">
            <a:avLst/>
          </a:prstGeom>
          <a:gradFill>
            <a:gsLst>
              <a:gs pos="0">
                <a:schemeClr val="accent1">
                  <a:tint val="66000"/>
                  <a:satMod val="160000"/>
                </a:schemeClr>
              </a:gs>
              <a:gs pos="89000">
                <a:schemeClr val="accent1">
                  <a:tint val="44500"/>
                  <a:satMod val="160000"/>
                  <a:alpha val="0"/>
                </a:schemeClr>
              </a:gs>
              <a:gs pos="100000">
                <a:schemeClr val="accent1">
                  <a:tint val="23500"/>
                  <a:satMod val="160000"/>
                </a:schemeClr>
              </a:gs>
            </a:gsLst>
            <a:path path="circle">
              <a:fillToRect l="50000" t="50000" r="50000" b="50000"/>
            </a:path>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818694" y="2581429"/>
            <a:ext cx="2194560" cy="1984248"/>
          </a:xfrm>
          <a:prstGeom prst="ellipse">
            <a:avLst/>
          </a:prstGeom>
          <a:gradFill>
            <a:gsLst>
              <a:gs pos="0">
                <a:srgbClr val="FFC000"/>
              </a:gs>
              <a:gs pos="50000">
                <a:schemeClr val="accent1">
                  <a:tint val="44500"/>
                  <a:satMod val="160000"/>
                  <a:alpha val="0"/>
                </a:schemeClr>
              </a:gs>
              <a:gs pos="100000">
                <a:schemeClr val="accent1">
                  <a:tint val="23500"/>
                  <a:satMod val="160000"/>
                </a:schemeClr>
              </a:gs>
            </a:gsLst>
            <a:path path="circle">
              <a:fillToRect l="50000" t="50000" r="50000" b="50000"/>
            </a:path>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34440" y="5401780"/>
            <a:ext cx="9592056" cy="1080296"/>
          </a:xfrm>
          <a:prstGeom prst="rect">
            <a:avLst/>
          </a:prstGeom>
        </p:spPr>
        <p:txBody>
          <a:bodyPr wrap="square">
            <a:spAutoFit/>
          </a:bodyPr>
          <a:lstStyle/>
          <a:p>
            <a:pPr>
              <a:lnSpc>
                <a:spcPct val="107000"/>
              </a:lnSpc>
              <a:spcAft>
                <a:spcPts val="800"/>
              </a:spcAft>
            </a:pPr>
            <a:r>
              <a:rPr lang="en-US" sz="2000" spc="-5" dirty="0" smtClean="0">
                <a:solidFill>
                  <a:srgbClr val="292929"/>
                </a:solidFill>
                <a:ea typeface="Times New Roman" panose="02020603050405020304" pitchFamily="18" charset="0"/>
                <a:cs typeface="Times New Roman" panose="02020603050405020304" pitchFamily="18" charset="0"/>
              </a:rPr>
              <a:t>Note: Centers (means) of each circle falls inside the edges (variances, tolerances) of other circles.  If the circles were widely separated, i.e., they did not overlap, the random forest model will produce an unusable result.  This is unlikely with most data, but worth noting.   </a:t>
            </a:r>
            <a:endParaRPr lang="en-US" sz="2000" dirty="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2388419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9984" y="1502967"/>
            <a:ext cx="6096000" cy="3572901"/>
          </a:xfrm>
          <a:prstGeom prst="rect">
            <a:avLst/>
          </a:prstGeom>
        </p:spPr>
        <p:txBody>
          <a:bodyPr>
            <a:spAutoFit/>
          </a:bodyPr>
          <a:lstStyle/>
          <a:p>
            <a:pPr>
              <a:lnSpc>
                <a:spcPct val="107000"/>
              </a:lnSpc>
              <a:spcAft>
                <a:spcPts val="800"/>
              </a:spcAft>
            </a:pPr>
            <a:r>
              <a:rPr lang="en-US" sz="2400" spc="-5" dirty="0" smtClean="0">
                <a:solidFill>
                  <a:srgbClr val="292929"/>
                </a:solidFill>
                <a:effectLst/>
                <a:ea typeface="Times New Roman" panose="02020603050405020304" pitchFamily="18" charset="0"/>
                <a:cs typeface="Times New Roman" panose="02020603050405020304" pitchFamily="18" charset="0"/>
              </a:rPr>
              <a:t>Reference:  Random Forest Explained, </a:t>
            </a:r>
            <a:r>
              <a:rPr lang="en-US" sz="2400" u="sng" spc="-5" dirty="0" smtClean="0">
                <a:solidFill>
                  <a:srgbClr val="292929"/>
                </a:solidFill>
                <a:effectLst/>
                <a:ea typeface="Times New Roman" panose="02020603050405020304" pitchFamily="18" charset="0"/>
                <a:cs typeface="Times New Roman" panose="02020603050405020304" pitchFamily="18" charset="0"/>
                <a:hlinkClick r:id="rId3"/>
              </a:rPr>
              <a:t>https://towardsdatascience.com/random-forest-explained-7eae084f3ebe</a:t>
            </a:r>
            <a:endParaRPr lang="en-US" sz="2400" u="sng" spc="-5" dirty="0" smtClean="0">
              <a:solidFill>
                <a:srgbClr val="292929"/>
              </a:solidFill>
              <a:effectLst/>
              <a:ea typeface="Times New Roman" panose="02020603050405020304" pitchFamily="18" charset="0"/>
              <a:cs typeface="Times New Roman" panose="02020603050405020304" pitchFamily="18" charset="0"/>
            </a:endParaRPr>
          </a:p>
          <a:p>
            <a:pPr>
              <a:lnSpc>
                <a:spcPct val="107000"/>
              </a:lnSpc>
              <a:spcAft>
                <a:spcPts val="800"/>
              </a:spcAft>
            </a:pPr>
            <a:endParaRPr lang="en-US" u="sng" spc="-5" dirty="0">
              <a:solidFill>
                <a:srgbClr val="292929"/>
              </a:solidFill>
              <a:latin typeface="Georgia" panose="02040502050405020303"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US" sz="2400" spc="-5" dirty="0">
                <a:solidFill>
                  <a:srgbClr val="292929"/>
                </a:solidFill>
                <a:ea typeface="Times New Roman" panose="02020603050405020304" pitchFamily="18" charset="0"/>
                <a:cs typeface="Times New Roman" panose="02020603050405020304" pitchFamily="18" charset="0"/>
              </a:rPr>
              <a:t>Reference:  </a:t>
            </a:r>
            <a:r>
              <a:rPr lang="en-US" sz="2400" spc="-5" dirty="0" err="1">
                <a:solidFill>
                  <a:srgbClr val="292929"/>
                </a:solidFill>
                <a:ea typeface="Times New Roman" panose="02020603050405020304" pitchFamily="18" charset="0"/>
                <a:cs typeface="Times New Roman" panose="02020603050405020304" pitchFamily="18" charset="0"/>
              </a:rPr>
              <a:t>Pierian</a:t>
            </a:r>
            <a:r>
              <a:rPr lang="en-US" sz="2400" spc="-5" dirty="0">
                <a:solidFill>
                  <a:srgbClr val="292929"/>
                </a:solidFill>
                <a:ea typeface="Times New Roman" panose="02020603050405020304" pitchFamily="18" charset="0"/>
                <a:cs typeface="Times New Roman" panose="02020603050405020304" pitchFamily="18" charset="0"/>
              </a:rPr>
              <a:t> Data, Udemy</a:t>
            </a:r>
          </a:p>
          <a:p>
            <a:pPr>
              <a:lnSpc>
                <a:spcPct val="107000"/>
              </a:lnSpc>
              <a:spcAft>
                <a:spcPts val="800"/>
              </a:spcAft>
            </a:pPr>
            <a:endParaRPr lang="en-US" u="sng" spc="-5" dirty="0"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US" u="sng" spc="-5" dirty="0" smtClean="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US" sz="1200" u="sng" spc="-5" dirty="0">
              <a:solidFill>
                <a:srgbClr val="292929"/>
              </a:solidFill>
              <a:latin typeface="Georgia" panose="02040502050405020303" pitchFamily="18" charset="0"/>
              <a:ea typeface="Malgun Gothic" panose="020B0503020000020004" pitchFamily="34" charset="-127"/>
              <a:cs typeface="Times New Roman" panose="02020603050405020304" pitchFamily="18" charset="0"/>
            </a:endParaRPr>
          </a:p>
          <a:p>
            <a:pPr>
              <a:lnSpc>
                <a:spcPct val="107000"/>
              </a:lnSpc>
              <a:spcAft>
                <a:spcPts val="800"/>
              </a:spcAft>
            </a:pP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p:txBody>
      </p:sp>
      <p:pic>
        <p:nvPicPr>
          <p:cNvPr id="4" name="Picture 3"/>
          <p:cNvPicPr>
            <a:picLocks noChangeAspect="1"/>
          </p:cNvPicPr>
          <p:nvPr/>
        </p:nvPicPr>
        <p:blipFill>
          <a:blip r:embed="rId4"/>
          <a:stretch>
            <a:fillRect/>
          </a:stretch>
        </p:blipFill>
        <p:spPr>
          <a:xfrm>
            <a:off x="2940064" y="3757088"/>
            <a:ext cx="2776925" cy="461074"/>
          </a:xfrm>
          <a:prstGeom prst="rect">
            <a:avLst/>
          </a:prstGeom>
        </p:spPr>
      </p:pic>
    </p:spTree>
    <p:extLst>
      <p:ext uri="{BB962C8B-B14F-4D97-AF65-F5344CB8AC3E}">
        <p14:creationId xmlns:p14="http://schemas.microsoft.com/office/powerpoint/2010/main" val="158323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2496" y="1152144"/>
            <a:ext cx="8878824" cy="3046988"/>
          </a:xfrm>
          <a:prstGeom prst="rect">
            <a:avLst/>
          </a:prstGeom>
        </p:spPr>
        <p:txBody>
          <a:bodyPr wrap="square">
            <a:spAutoFit/>
          </a:bodyPr>
          <a:lstStyle/>
          <a:p>
            <a:r>
              <a:rPr lang="en-US" sz="3200" dirty="0" smtClean="0"/>
              <a:t>Random Forest is a combination of Decision Trees.  </a:t>
            </a:r>
          </a:p>
          <a:p>
            <a:endParaRPr lang="en-US" sz="3200" dirty="0" smtClean="0"/>
          </a:p>
          <a:p>
            <a:r>
              <a:rPr lang="en-US" sz="3200" dirty="0" smtClean="0"/>
              <a:t>One of the main</a:t>
            </a:r>
            <a:r>
              <a:rPr lang="en-US" sz="3200" b="1" dirty="0" smtClean="0"/>
              <a:t> drawbacks of Decision Trees</a:t>
            </a:r>
            <a:r>
              <a:rPr lang="en-US" sz="3200" dirty="0" smtClean="0"/>
              <a:t> is that they are very prone to over-fitting: they do well on training data, but are not so flexible for making predictions on unseen samples.</a:t>
            </a:r>
            <a:endParaRPr lang="en-US" sz="3200" dirty="0"/>
          </a:p>
        </p:txBody>
      </p:sp>
    </p:spTree>
    <p:extLst>
      <p:ext uri="{BB962C8B-B14F-4D97-AF65-F5344CB8AC3E}">
        <p14:creationId xmlns:p14="http://schemas.microsoft.com/office/powerpoint/2010/main" val="103642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123" y="605545"/>
            <a:ext cx="10058400" cy="5629361"/>
          </a:xfrm>
          <a:prstGeom prst="rect">
            <a:avLst/>
          </a:prstGeom>
        </p:spPr>
      </p:pic>
    </p:spTree>
    <p:extLst>
      <p:ext uri="{BB962C8B-B14F-4D97-AF65-F5344CB8AC3E}">
        <p14:creationId xmlns:p14="http://schemas.microsoft.com/office/powerpoint/2010/main" val="348049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1832" y="746222"/>
            <a:ext cx="10479024" cy="5552802"/>
          </a:xfrm>
          <a:prstGeom prst="rect">
            <a:avLst/>
          </a:prstGeom>
        </p:spPr>
        <p:txBody>
          <a:bodyPr wrap="square">
            <a:spAutoFit/>
          </a:bodyPr>
          <a:lstStyle/>
          <a:p>
            <a:pPr>
              <a:lnSpc>
                <a:spcPct val="107000"/>
              </a:lnSpc>
              <a:spcAft>
                <a:spcPts val="800"/>
              </a:spcAft>
            </a:pPr>
            <a:r>
              <a:rPr lang="en-US" sz="3600" spc="-5" dirty="0" smtClean="0">
                <a:solidFill>
                  <a:srgbClr val="292929"/>
                </a:solidFill>
                <a:effectLst/>
                <a:ea typeface="Times New Roman" panose="02020603050405020304" pitchFamily="18" charset="0"/>
                <a:cs typeface="Times New Roman" panose="02020603050405020304" pitchFamily="18" charset="0"/>
              </a:rPr>
              <a:t>We use random sampling to overcome over fitting.  </a:t>
            </a:r>
            <a:endParaRPr lang="en-US" sz="3600" dirty="0" smtClean="0">
              <a:effectLst/>
              <a:ea typeface="Malgun Gothic" panose="020B0503020000020004" pitchFamily="34" charset="-127"/>
              <a:cs typeface="Times New Roman" panose="02020603050405020304" pitchFamily="18" charset="0"/>
            </a:endParaRPr>
          </a:p>
          <a:p>
            <a:pPr marR="0" lvl="0">
              <a:lnSpc>
                <a:spcPct val="107000"/>
              </a:lnSpc>
              <a:spcBef>
                <a:spcPts val="0"/>
              </a:spcBef>
              <a:spcAft>
                <a:spcPts val="800"/>
              </a:spcAft>
              <a:buClr>
                <a:srgbClr val="292929"/>
              </a:buClr>
              <a:buSzPts val="1600"/>
            </a:pPr>
            <a:endParaRPr lang="en-US" sz="3600" spc="-5" dirty="0">
              <a:solidFill>
                <a:srgbClr val="292929"/>
              </a:solidFill>
              <a:ea typeface="Malgun Gothic" panose="020B0503020000020004" pitchFamily="34" charset="-127"/>
              <a:cs typeface="Times New Roman" panose="02020603050405020304" pitchFamily="18" charset="0"/>
            </a:endParaRPr>
          </a:p>
          <a:p>
            <a:pPr marR="0" lvl="0">
              <a:lnSpc>
                <a:spcPct val="107000"/>
              </a:lnSpc>
              <a:spcBef>
                <a:spcPts val="0"/>
              </a:spcBef>
              <a:spcAft>
                <a:spcPts val="800"/>
              </a:spcAft>
              <a:buClr>
                <a:srgbClr val="292929"/>
              </a:buClr>
              <a:buSzPts val="1600"/>
            </a:pPr>
            <a:r>
              <a:rPr lang="en-US" sz="3600" spc="-5" dirty="0" smtClean="0">
                <a:solidFill>
                  <a:srgbClr val="292929"/>
                </a:solidFill>
                <a:ea typeface="Times New Roman" panose="02020603050405020304" pitchFamily="18" charset="0"/>
                <a:cs typeface="Times New Roman" panose="02020603050405020304" pitchFamily="18" charset="0"/>
              </a:rPr>
              <a:t>1. </a:t>
            </a:r>
            <a:r>
              <a:rPr lang="en-US" sz="3600" spc="-5" dirty="0" smtClean="0">
                <a:solidFill>
                  <a:srgbClr val="292929"/>
                </a:solidFill>
                <a:effectLst/>
                <a:ea typeface="Times New Roman" panose="02020603050405020304" pitchFamily="18" charset="0"/>
                <a:cs typeface="Times New Roman" panose="02020603050405020304" pitchFamily="18" charset="0"/>
              </a:rPr>
              <a:t>Randomly select partial rows (data sample)</a:t>
            </a:r>
            <a:endParaRPr lang="en-US" sz="3600" dirty="0" smtClean="0">
              <a:effectLst/>
              <a:ea typeface="Times New Roman" panose="02020603050405020304" pitchFamily="18" charset="0"/>
              <a:cs typeface="Times New Roman" panose="02020603050405020304" pitchFamily="18" charset="0"/>
            </a:endParaRPr>
          </a:p>
          <a:p>
            <a:pPr>
              <a:lnSpc>
                <a:spcPct val="107000"/>
              </a:lnSpc>
              <a:spcAft>
                <a:spcPts val="800"/>
              </a:spcAft>
            </a:pPr>
            <a:r>
              <a:rPr lang="en-US" sz="3600" spc="-5" dirty="0" smtClean="0">
                <a:solidFill>
                  <a:srgbClr val="292929"/>
                </a:solidFill>
                <a:effectLst/>
                <a:ea typeface="Times New Roman" panose="02020603050405020304" pitchFamily="18" charset="0"/>
                <a:cs typeface="Times New Roman" panose="02020603050405020304" pitchFamily="18" charset="0"/>
              </a:rPr>
              <a:t> </a:t>
            </a:r>
            <a:endParaRPr lang="en-US" sz="3600" dirty="0" smtClean="0">
              <a:effectLst/>
              <a:ea typeface="Malgun Gothic" panose="020B0503020000020004" pitchFamily="34" charset="-127"/>
              <a:cs typeface="Times New Roman" panose="02020603050405020304" pitchFamily="18" charset="0"/>
            </a:endParaRPr>
          </a:p>
          <a:p>
            <a:pPr marR="0" lvl="0">
              <a:lnSpc>
                <a:spcPct val="107000"/>
              </a:lnSpc>
              <a:spcBef>
                <a:spcPts val="0"/>
              </a:spcBef>
              <a:spcAft>
                <a:spcPts val="800"/>
              </a:spcAft>
              <a:buClr>
                <a:srgbClr val="292929"/>
              </a:buClr>
              <a:buSzPts val="1600"/>
            </a:pPr>
            <a:r>
              <a:rPr lang="en-US" sz="3600" spc="-5" dirty="0" smtClean="0">
                <a:solidFill>
                  <a:srgbClr val="292929"/>
                </a:solidFill>
                <a:effectLst/>
                <a:ea typeface="Times New Roman" panose="02020603050405020304" pitchFamily="18" charset="0"/>
                <a:cs typeface="Times New Roman" panose="02020603050405020304" pitchFamily="18" charset="0"/>
              </a:rPr>
              <a:t>2. Randomly select partial columns (features)</a:t>
            </a:r>
            <a:endParaRPr lang="en-US" sz="3600" dirty="0" smtClean="0">
              <a:effectLst/>
              <a:ea typeface="Times New Roman" panose="02020603050405020304" pitchFamily="18" charset="0"/>
              <a:cs typeface="Times New Roman" panose="02020603050405020304" pitchFamily="18" charset="0"/>
            </a:endParaRPr>
          </a:p>
          <a:p>
            <a:pPr>
              <a:lnSpc>
                <a:spcPct val="107000"/>
              </a:lnSpc>
              <a:spcAft>
                <a:spcPts val="800"/>
              </a:spcAft>
            </a:pPr>
            <a:r>
              <a:rPr lang="en-US" sz="3600" dirty="0" smtClean="0">
                <a:effectLst/>
                <a:ea typeface="Malgun Gothic" panose="020B0503020000020004" pitchFamily="34" charset="-127"/>
                <a:cs typeface="Times New Roman" panose="02020603050405020304" pitchFamily="18" charset="0"/>
              </a:rPr>
              <a:t> </a:t>
            </a:r>
          </a:p>
          <a:p>
            <a:pPr marR="0" lvl="0">
              <a:lnSpc>
                <a:spcPct val="107000"/>
              </a:lnSpc>
              <a:spcBef>
                <a:spcPts val="0"/>
              </a:spcBef>
              <a:spcAft>
                <a:spcPts val="800"/>
              </a:spcAft>
              <a:buClr>
                <a:srgbClr val="292929"/>
              </a:buClr>
              <a:buSzPts val="1600"/>
            </a:pPr>
            <a:r>
              <a:rPr lang="en-US" sz="3600" spc="-5" dirty="0" smtClean="0">
                <a:solidFill>
                  <a:srgbClr val="292929"/>
                </a:solidFill>
                <a:effectLst/>
                <a:ea typeface="Times New Roman" panose="02020603050405020304" pitchFamily="18" charset="0"/>
                <a:cs typeface="Times New Roman" panose="02020603050405020304" pitchFamily="18" charset="0"/>
              </a:rPr>
              <a:t>3. Combine and average to get </a:t>
            </a:r>
            <a:r>
              <a:rPr lang="en-US" sz="3600" spc="-5" dirty="0" smtClean="0">
                <a:solidFill>
                  <a:srgbClr val="292929"/>
                </a:solidFill>
                <a:effectLst/>
                <a:ea typeface="Times New Roman" panose="02020603050405020304" pitchFamily="18" charset="0"/>
                <a:cs typeface="Times New Roman" panose="02020603050405020304" pitchFamily="18" charset="0"/>
              </a:rPr>
              <a:t>better predictions</a:t>
            </a:r>
          </a:p>
          <a:p>
            <a:pPr marR="0" lvl="0">
              <a:lnSpc>
                <a:spcPct val="107000"/>
              </a:lnSpc>
              <a:spcBef>
                <a:spcPts val="0"/>
              </a:spcBef>
              <a:spcAft>
                <a:spcPts val="800"/>
              </a:spcAft>
              <a:buClr>
                <a:srgbClr val="292929"/>
              </a:buClr>
              <a:buSzPts val="1600"/>
            </a:pPr>
            <a:r>
              <a:rPr lang="en-US" sz="3600" spc="-5" dirty="0">
                <a:solidFill>
                  <a:srgbClr val="292929"/>
                </a:solidFill>
                <a:ea typeface="Times New Roman" panose="02020603050405020304" pitchFamily="18" charset="0"/>
                <a:cs typeface="Times New Roman" panose="02020603050405020304" pitchFamily="18" charset="0"/>
              </a:rPr>
              <a:t> </a:t>
            </a:r>
            <a:r>
              <a:rPr lang="en-US" sz="3600" spc="-5" dirty="0" smtClean="0">
                <a:solidFill>
                  <a:srgbClr val="292929"/>
                </a:solidFill>
                <a:ea typeface="Times New Roman" panose="02020603050405020304" pitchFamily="18" charset="0"/>
                <a:cs typeface="Times New Roman" panose="02020603050405020304" pitchFamily="18" charset="0"/>
              </a:rPr>
              <a:t>   (</a:t>
            </a:r>
            <a:r>
              <a:rPr lang="en-US" sz="3600" spc="-5" dirty="0">
                <a:solidFill>
                  <a:srgbClr val="292929"/>
                </a:solidFill>
                <a:ea typeface="Times New Roman" panose="02020603050405020304" pitchFamily="18" charset="0"/>
                <a:cs typeface="Times New Roman" panose="02020603050405020304" pitchFamily="18" charset="0"/>
              </a:rPr>
              <a:t>T</a:t>
            </a:r>
            <a:r>
              <a:rPr lang="en-US" sz="3600" spc="-5" dirty="0" smtClean="0">
                <a:solidFill>
                  <a:srgbClr val="292929"/>
                </a:solidFill>
                <a:ea typeface="Times New Roman" panose="02020603050405020304" pitchFamily="18" charset="0"/>
                <a:cs typeface="Times New Roman" panose="02020603050405020304" pitchFamily="18" charset="0"/>
              </a:rPr>
              <a:t>his statistical concept occurs over and over in ML)</a:t>
            </a:r>
            <a:endParaRPr lang="en-US" sz="36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71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251" y="941832"/>
            <a:ext cx="7523497" cy="5614416"/>
          </a:xfrm>
          <a:prstGeom prst="rect">
            <a:avLst/>
          </a:prstGeom>
        </p:spPr>
      </p:pic>
      <p:sp>
        <p:nvSpPr>
          <p:cNvPr id="4" name="Rectangle 3"/>
          <p:cNvSpPr/>
          <p:nvPr/>
        </p:nvSpPr>
        <p:spPr>
          <a:xfrm>
            <a:off x="2487169" y="400012"/>
            <a:ext cx="7406640" cy="553357"/>
          </a:xfrm>
          <a:prstGeom prst="rect">
            <a:avLst/>
          </a:prstGeom>
        </p:spPr>
        <p:txBody>
          <a:bodyPr wrap="square">
            <a:spAutoFit/>
          </a:bodyPr>
          <a:lstStyle/>
          <a:p>
            <a:pPr algn="ctr">
              <a:lnSpc>
                <a:spcPct val="107000"/>
              </a:lnSpc>
              <a:spcAft>
                <a:spcPts val="800"/>
              </a:spcAft>
            </a:pPr>
            <a:r>
              <a:rPr lang="en-US" sz="2800" spc="-5" dirty="0" smtClean="0">
                <a:solidFill>
                  <a:srgbClr val="292929"/>
                </a:solidFill>
                <a:ea typeface="Times New Roman" panose="02020603050405020304" pitchFamily="18" charset="0"/>
                <a:cs typeface="Times New Roman" panose="02020603050405020304" pitchFamily="18" charset="0"/>
              </a:rPr>
              <a:t>Randomly Select Partial Rows (data points) </a:t>
            </a:r>
            <a:endParaRPr lang="en-US" sz="2800" dirty="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320351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56" y="1124596"/>
            <a:ext cx="11292840" cy="4956163"/>
          </a:xfrm>
          <a:prstGeom prst="rect">
            <a:avLst/>
          </a:prstGeom>
        </p:spPr>
      </p:pic>
      <p:sp>
        <p:nvSpPr>
          <p:cNvPr id="3" name="Rectangle 2"/>
          <p:cNvSpPr/>
          <p:nvPr/>
        </p:nvSpPr>
        <p:spPr>
          <a:xfrm>
            <a:off x="2487169" y="400012"/>
            <a:ext cx="7406640" cy="553357"/>
          </a:xfrm>
          <a:prstGeom prst="rect">
            <a:avLst/>
          </a:prstGeom>
        </p:spPr>
        <p:txBody>
          <a:bodyPr wrap="square">
            <a:spAutoFit/>
          </a:bodyPr>
          <a:lstStyle/>
          <a:p>
            <a:pPr algn="ctr">
              <a:lnSpc>
                <a:spcPct val="107000"/>
              </a:lnSpc>
              <a:spcAft>
                <a:spcPts val="800"/>
              </a:spcAft>
            </a:pPr>
            <a:r>
              <a:rPr lang="en-US" sz="2800" spc="-5" dirty="0" smtClean="0">
                <a:solidFill>
                  <a:srgbClr val="292929"/>
                </a:solidFill>
                <a:ea typeface="Times New Roman" panose="02020603050405020304" pitchFamily="18" charset="0"/>
                <a:cs typeface="Times New Roman" panose="02020603050405020304" pitchFamily="18" charset="0"/>
              </a:rPr>
              <a:t>Randomly Select Partial Columns (features) </a:t>
            </a:r>
            <a:endParaRPr lang="en-US" sz="2800" dirty="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096879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1669"/>
            <a:ext cx="10597896" cy="6420347"/>
          </a:xfrm>
          <a:prstGeom prst="rect">
            <a:avLst/>
          </a:prstGeom>
        </p:spPr>
        <p:txBody>
          <a:bodyPr wrap="square">
            <a:spAutoFit/>
          </a:bodyPr>
          <a:lstStyle/>
          <a:p>
            <a:pPr>
              <a:lnSpc>
                <a:spcPct val="107000"/>
              </a:lnSpc>
              <a:spcBef>
                <a:spcPts val="600"/>
              </a:spcBef>
              <a:spcAft>
                <a:spcPts val="800"/>
              </a:spcAft>
            </a:pPr>
            <a:r>
              <a:rPr lang="en-US" sz="2800" spc="-5" dirty="0">
                <a:solidFill>
                  <a:srgbClr val="292929"/>
                </a:solidFill>
                <a:ea typeface="Times New Roman" panose="02020603050405020304" pitchFamily="18" charset="0"/>
                <a:cs typeface="Times New Roman" panose="02020603050405020304" pitchFamily="18" charset="0"/>
              </a:rPr>
              <a:t>In conclusion, the whole process goes as follows</a:t>
            </a:r>
            <a:r>
              <a:rPr lang="en-US" sz="2800" spc="-5" dirty="0" smtClean="0">
                <a:solidFill>
                  <a:srgbClr val="292929"/>
                </a:solidFill>
                <a:ea typeface="Times New Roman" panose="02020603050405020304" pitchFamily="18" charset="0"/>
                <a:cs typeface="Times New Roman" panose="02020603050405020304" pitchFamily="18" charset="0"/>
              </a:rPr>
              <a:t>:</a:t>
            </a:r>
            <a:endParaRPr lang="en-US" sz="2800" spc="-5" dirty="0">
              <a:solidFill>
                <a:srgbClr val="292929"/>
              </a:solidFill>
              <a:ea typeface="Times New Roman" panose="02020603050405020304" pitchFamily="18" charset="0"/>
              <a:cs typeface="Times New Roman" panose="02020603050405020304" pitchFamily="18" charset="0"/>
            </a:endParaRPr>
          </a:p>
          <a:p>
            <a:pPr marR="0" lvl="0" indent="-342900">
              <a:lnSpc>
                <a:spcPct val="107000"/>
              </a:lnSpc>
              <a:spcBef>
                <a:spcPts val="600"/>
              </a:spcBef>
              <a:spcAft>
                <a:spcPts val="800"/>
              </a:spcAft>
              <a:tabLst>
                <a:tab pos="457200" algn="l"/>
              </a:tabLst>
            </a:pPr>
            <a:r>
              <a:rPr lang="en-US" sz="2800" spc="-5" dirty="0">
                <a:solidFill>
                  <a:srgbClr val="292929"/>
                </a:solidFill>
                <a:ea typeface="Times New Roman" panose="02020603050405020304" pitchFamily="18" charset="0"/>
                <a:cs typeface="Times New Roman" panose="02020603050405020304" pitchFamily="18" charset="0"/>
              </a:rPr>
              <a:t> 1. Create a bootstrapped data set for each tree. </a:t>
            </a:r>
          </a:p>
          <a:p>
            <a:pPr marR="0" lvl="0" indent="-342900">
              <a:lnSpc>
                <a:spcPct val="107000"/>
              </a:lnSpc>
              <a:spcBef>
                <a:spcPts val="600"/>
              </a:spcBef>
              <a:spcAft>
                <a:spcPts val="800"/>
              </a:spcAft>
              <a:tabLst>
                <a:tab pos="457200" algn="l"/>
              </a:tabLst>
            </a:pPr>
            <a:r>
              <a:rPr lang="en-US" sz="2800" spc="-5" dirty="0">
                <a:solidFill>
                  <a:srgbClr val="292929"/>
                </a:solidFill>
                <a:ea typeface="Times New Roman" panose="02020603050405020304" pitchFamily="18" charset="0"/>
                <a:cs typeface="Times New Roman" panose="02020603050405020304" pitchFamily="18" charset="0"/>
              </a:rPr>
              <a:t>	  	- Randomly select partial </a:t>
            </a:r>
            <a:r>
              <a:rPr lang="en-US" sz="2800" spc="-5" dirty="0" smtClean="0">
                <a:solidFill>
                  <a:srgbClr val="292929"/>
                </a:solidFill>
                <a:ea typeface="Times New Roman" panose="02020603050405020304" pitchFamily="18" charset="0"/>
                <a:cs typeface="Times New Roman" panose="02020603050405020304" pitchFamily="18" charset="0"/>
              </a:rPr>
              <a:t>rows (data items)</a:t>
            </a:r>
            <a:endParaRPr lang="en-US" sz="2800" spc="-5" dirty="0">
              <a:solidFill>
                <a:srgbClr val="292929"/>
              </a:solidFill>
              <a:ea typeface="Times New Roman" panose="02020603050405020304" pitchFamily="18" charset="0"/>
              <a:cs typeface="Times New Roman" panose="02020603050405020304" pitchFamily="18" charset="0"/>
            </a:endParaRPr>
          </a:p>
          <a:p>
            <a:pPr marR="0" lvl="0" indent="-342900">
              <a:lnSpc>
                <a:spcPct val="107000"/>
              </a:lnSpc>
              <a:spcBef>
                <a:spcPts val="600"/>
              </a:spcBef>
              <a:spcAft>
                <a:spcPts val="800"/>
              </a:spcAft>
              <a:tabLst>
                <a:tab pos="457200" algn="l"/>
              </a:tabLst>
            </a:pPr>
            <a:r>
              <a:rPr lang="en-US" sz="2800" spc="-5" dirty="0">
                <a:solidFill>
                  <a:srgbClr val="292929"/>
                </a:solidFill>
                <a:ea typeface="Times New Roman" panose="02020603050405020304" pitchFamily="18" charset="0"/>
                <a:cs typeface="Times New Roman" panose="02020603050405020304" pitchFamily="18" charset="0"/>
              </a:rPr>
              <a:t> 2. Create a decision tree using its corresponding data set, but at each node use a random sub sample of variables or features to split on. </a:t>
            </a:r>
          </a:p>
          <a:p>
            <a:pPr marL="0" marR="0" lvl="1">
              <a:lnSpc>
                <a:spcPct val="107000"/>
              </a:lnSpc>
              <a:spcBef>
                <a:spcPts val="600"/>
              </a:spcBef>
              <a:spcAft>
                <a:spcPts val="800"/>
              </a:spcAft>
            </a:pPr>
            <a:r>
              <a:rPr lang="en-US" sz="2800" spc="-5" dirty="0">
                <a:solidFill>
                  <a:srgbClr val="292929"/>
                </a:solidFill>
                <a:ea typeface="Times New Roman" panose="02020603050405020304" pitchFamily="18" charset="0"/>
                <a:cs typeface="Times New Roman" panose="02020603050405020304" pitchFamily="18" charset="0"/>
              </a:rPr>
              <a:t>	- Randomly select partial columns (features</a:t>
            </a:r>
            <a:r>
              <a:rPr lang="en-US" sz="2800" spc="-5" dirty="0" smtClean="0">
                <a:solidFill>
                  <a:srgbClr val="292929"/>
                </a:solidFill>
                <a:ea typeface="Times New Roman" panose="02020603050405020304" pitchFamily="18" charset="0"/>
                <a:cs typeface="Times New Roman" panose="02020603050405020304" pitchFamily="18" charset="0"/>
              </a:rPr>
              <a:t>)</a:t>
            </a:r>
            <a:endParaRPr lang="en-US" sz="2800" spc="-5" dirty="0">
              <a:solidFill>
                <a:srgbClr val="292929"/>
              </a:solidFill>
              <a:ea typeface="Times New Roman" panose="02020603050405020304" pitchFamily="18" charset="0"/>
              <a:cs typeface="Times New Roman" panose="02020603050405020304" pitchFamily="18" charset="0"/>
            </a:endParaRPr>
          </a:p>
          <a:p>
            <a:pPr marR="0" lvl="0" indent="-342900">
              <a:lnSpc>
                <a:spcPct val="107000"/>
              </a:lnSpc>
              <a:spcBef>
                <a:spcPts val="600"/>
              </a:spcBef>
              <a:spcAft>
                <a:spcPts val="800"/>
              </a:spcAft>
              <a:tabLst>
                <a:tab pos="457200" algn="l"/>
              </a:tabLst>
            </a:pPr>
            <a:r>
              <a:rPr lang="en-US" sz="2800" spc="-5" dirty="0">
                <a:solidFill>
                  <a:srgbClr val="292929"/>
                </a:solidFill>
                <a:ea typeface="Times New Roman" panose="02020603050405020304" pitchFamily="18" charset="0"/>
                <a:cs typeface="Times New Roman" panose="02020603050405020304" pitchFamily="18" charset="0"/>
              </a:rPr>
              <a:t> 3. Repeat </a:t>
            </a:r>
            <a:r>
              <a:rPr lang="en-US" sz="2800" spc="-5" dirty="0" smtClean="0">
                <a:solidFill>
                  <a:srgbClr val="292929"/>
                </a:solidFill>
                <a:ea typeface="Times New Roman" panose="02020603050405020304" pitchFamily="18" charset="0"/>
                <a:cs typeface="Times New Roman" panose="02020603050405020304" pitchFamily="18" charset="0"/>
              </a:rPr>
              <a:t>these steps </a:t>
            </a:r>
            <a:r>
              <a:rPr lang="en-US" sz="2800" spc="-5" dirty="0">
                <a:solidFill>
                  <a:srgbClr val="292929"/>
                </a:solidFill>
                <a:ea typeface="Times New Roman" panose="02020603050405020304" pitchFamily="18" charset="0"/>
                <a:cs typeface="Times New Roman" panose="02020603050405020304" pitchFamily="18" charset="0"/>
              </a:rPr>
              <a:t>hundreds of times to build a massive forest with a wide variety of trees. This variety is what makes a Random Forest way better than a single decision tree.</a:t>
            </a:r>
          </a:p>
          <a:p>
            <a:pPr marL="0" marR="0" lvl="1">
              <a:spcBef>
                <a:spcPts val="600"/>
              </a:spcBef>
            </a:pPr>
            <a:r>
              <a:rPr lang="en-US" sz="2800" spc="-5" dirty="0">
                <a:solidFill>
                  <a:srgbClr val="292929"/>
                </a:solidFill>
                <a:ea typeface="Times New Roman" panose="02020603050405020304" pitchFamily="18" charset="0"/>
                <a:cs typeface="Times New Roman" panose="02020603050405020304" pitchFamily="18" charset="0"/>
              </a:rPr>
              <a:t>   	- Each tree has high variance but low bias (centered)</a:t>
            </a:r>
          </a:p>
          <a:p>
            <a:pPr marL="0" marR="0" lvl="1">
              <a:spcBef>
                <a:spcPts val="600"/>
              </a:spcBef>
            </a:pPr>
            <a:r>
              <a:rPr lang="en-US" sz="2800" spc="-5" dirty="0">
                <a:solidFill>
                  <a:srgbClr val="292929"/>
                </a:solidFill>
                <a:ea typeface="Times New Roman" panose="02020603050405020304" pitchFamily="18" charset="0"/>
                <a:cs typeface="Times New Roman" panose="02020603050405020304" pitchFamily="18" charset="0"/>
              </a:rPr>
              <a:t>   	- Many overlapping tree variances average to </a:t>
            </a:r>
            <a:r>
              <a:rPr lang="en-US" sz="2800" spc="-5" dirty="0" smtClean="0">
                <a:solidFill>
                  <a:srgbClr val="292929"/>
                </a:solidFill>
                <a:ea typeface="Times New Roman" panose="02020603050405020304" pitchFamily="18" charset="0"/>
                <a:cs typeface="Times New Roman" panose="02020603050405020304" pitchFamily="18" charset="0"/>
              </a:rPr>
              <a:t>a better predictor</a:t>
            </a:r>
            <a:endParaRPr lang="en-US" sz="2800" spc="-5" dirty="0">
              <a:solidFill>
                <a:srgbClr val="292929"/>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4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6736" y="1124480"/>
            <a:ext cx="9628632" cy="4059445"/>
          </a:xfrm>
          <a:prstGeom prst="rect">
            <a:avLst/>
          </a:prstGeom>
        </p:spPr>
        <p:txBody>
          <a:bodyPr wrap="square">
            <a:spAutoFit/>
          </a:bodyPr>
          <a:lstStyle/>
          <a:p>
            <a:pPr>
              <a:lnSpc>
                <a:spcPct val="107000"/>
              </a:lnSpc>
              <a:spcAft>
                <a:spcPts val="800"/>
              </a:spcAft>
            </a:pPr>
            <a:r>
              <a:rPr lang="en-US" sz="3600" spc="-5" dirty="0">
                <a:solidFill>
                  <a:srgbClr val="292929"/>
                </a:solidFill>
                <a:ea typeface="Times New Roman" panose="02020603050405020304" pitchFamily="18" charset="0"/>
                <a:cs typeface="Times New Roman" panose="02020603050405020304" pitchFamily="18" charset="0"/>
              </a:rPr>
              <a:t>Once we have built our forest, we are ready to use it to make our predictions.  </a:t>
            </a:r>
          </a:p>
          <a:p>
            <a:pPr>
              <a:lnSpc>
                <a:spcPct val="107000"/>
              </a:lnSpc>
              <a:spcAft>
                <a:spcPts val="800"/>
              </a:spcAft>
            </a:pPr>
            <a:r>
              <a:rPr lang="en-US" sz="3600" spc="-5" dirty="0">
                <a:solidFill>
                  <a:srgbClr val="292929"/>
                </a:solidFill>
                <a:ea typeface="Times New Roman" panose="02020603050405020304" pitchFamily="18" charset="0"/>
                <a:cs typeface="Times New Roman" panose="02020603050405020304" pitchFamily="18" charset="0"/>
              </a:rPr>
              <a:t> </a:t>
            </a:r>
          </a:p>
          <a:p>
            <a:pPr marR="0" lvl="0">
              <a:lnSpc>
                <a:spcPct val="107000"/>
              </a:lnSpc>
              <a:spcBef>
                <a:spcPts val="0"/>
              </a:spcBef>
              <a:spcAft>
                <a:spcPts val="800"/>
              </a:spcAft>
            </a:pPr>
            <a:r>
              <a:rPr lang="en-US" sz="3600" spc="-5" dirty="0" smtClean="0">
                <a:solidFill>
                  <a:srgbClr val="292929"/>
                </a:solidFill>
                <a:ea typeface="Times New Roman" panose="02020603050405020304" pitchFamily="18" charset="0"/>
                <a:cs typeface="Times New Roman" panose="02020603050405020304" pitchFamily="18" charset="0"/>
              </a:rPr>
              <a:t>1. Categorical </a:t>
            </a:r>
            <a:r>
              <a:rPr lang="en-US" sz="3600" spc="-5" dirty="0">
                <a:solidFill>
                  <a:srgbClr val="292929"/>
                </a:solidFill>
                <a:ea typeface="Times New Roman" panose="02020603050405020304" pitchFamily="18" charset="0"/>
                <a:cs typeface="Times New Roman" panose="02020603050405020304" pitchFamily="18" charset="0"/>
              </a:rPr>
              <a:t>Model – discrete levels predictor</a:t>
            </a:r>
          </a:p>
          <a:p>
            <a:pPr marR="0">
              <a:lnSpc>
                <a:spcPct val="107000"/>
              </a:lnSpc>
              <a:spcBef>
                <a:spcPts val="0"/>
              </a:spcBef>
              <a:spcAft>
                <a:spcPts val="800"/>
              </a:spcAft>
            </a:pPr>
            <a:r>
              <a:rPr lang="en-US" sz="3600" spc="-5" dirty="0">
                <a:solidFill>
                  <a:srgbClr val="292929"/>
                </a:solidFill>
                <a:ea typeface="Times New Roman" panose="02020603050405020304" pitchFamily="18" charset="0"/>
                <a:cs typeface="Times New Roman" panose="02020603050405020304" pitchFamily="18" charset="0"/>
              </a:rPr>
              <a:t> </a:t>
            </a:r>
          </a:p>
          <a:p>
            <a:pPr marR="0" lvl="0">
              <a:lnSpc>
                <a:spcPct val="107000"/>
              </a:lnSpc>
              <a:spcBef>
                <a:spcPts val="0"/>
              </a:spcBef>
              <a:spcAft>
                <a:spcPts val="800"/>
              </a:spcAft>
            </a:pPr>
            <a:r>
              <a:rPr lang="en-US" sz="3600" spc="-5" dirty="0" smtClean="0">
                <a:solidFill>
                  <a:srgbClr val="292929"/>
                </a:solidFill>
                <a:ea typeface="Times New Roman" panose="02020603050405020304" pitchFamily="18" charset="0"/>
                <a:cs typeface="Times New Roman" panose="02020603050405020304" pitchFamily="18" charset="0"/>
              </a:rPr>
              <a:t>2. Regression </a:t>
            </a:r>
            <a:r>
              <a:rPr lang="en-US" sz="3600" spc="-5" dirty="0">
                <a:solidFill>
                  <a:srgbClr val="292929"/>
                </a:solidFill>
                <a:ea typeface="Times New Roman" panose="02020603050405020304" pitchFamily="18" charset="0"/>
                <a:cs typeface="Times New Roman" panose="02020603050405020304" pitchFamily="18" charset="0"/>
              </a:rPr>
              <a:t>Model – continuous </a:t>
            </a:r>
            <a:r>
              <a:rPr lang="en-US" sz="3600" spc="-5" dirty="0" smtClean="0">
                <a:solidFill>
                  <a:srgbClr val="292929"/>
                </a:solidFill>
                <a:ea typeface="Times New Roman" panose="02020603050405020304" pitchFamily="18" charset="0"/>
                <a:cs typeface="Times New Roman" panose="02020603050405020304" pitchFamily="18" charset="0"/>
              </a:rPr>
              <a:t>levels predictor</a:t>
            </a:r>
            <a:endParaRPr lang="en-US" sz="3600" spc="-5" dirty="0">
              <a:solidFill>
                <a:srgbClr val="292929"/>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10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95" y="301752"/>
            <a:ext cx="10058400" cy="6340128"/>
          </a:xfrm>
          <a:prstGeom prst="rect">
            <a:avLst/>
          </a:prstGeom>
        </p:spPr>
      </p:pic>
    </p:spTree>
    <p:extLst>
      <p:ext uri="{BB962C8B-B14F-4D97-AF65-F5344CB8AC3E}">
        <p14:creationId xmlns:p14="http://schemas.microsoft.com/office/powerpoint/2010/main" val="1903624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195</Words>
  <Application>Microsoft Office PowerPoint</Application>
  <PresentationFormat>Widescreen</PresentationFormat>
  <Paragraphs>43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Malgun Gothic</vt:lpstr>
      <vt:lpstr>Arial</vt:lpstr>
      <vt:lpstr>Calibri</vt:lpstr>
      <vt:lpstr>Calibri Light</vt:lpstr>
      <vt:lpstr>Georgia</vt:lpstr>
      <vt:lpstr>Times New Roman</vt:lpstr>
      <vt:lpstr>Office Theme</vt:lpstr>
      <vt:lpstr>Random Forest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Overlapping Tree Variances Diagram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Yoon</dc:creator>
  <cp:lastModifiedBy>Jennifer Yoon</cp:lastModifiedBy>
  <cp:revision>26</cp:revision>
  <dcterms:created xsi:type="dcterms:W3CDTF">2021-06-08T21:44:24Z</dcterms:created>
  <dcterms:modified xsi:type="dcterms:W3CDTF">2021-06-11T21:47:26Z</dcterms:modified>
</cp:coreProperties>
</file>