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Open Sans SemiBold"/>
      <p:regular r:id="rId21"/>
      <p:bold r:id="rId22"/>
      <p:italic r:id="rId23"/>
      <p:boldItalic r:id="rId24"/>
    </p:embeddedFont>
    <p:embeddedFont>
      <p:font typeface="Open Sans Light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3" roundtripDataSignature="AMtx7mhQey06JB7VpWfVkX/FsLbPXFID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Light-bold.fntdata"/><Relationship Id="rId25" Type="http://schemas.openxmlformats.org/officeDocument/2006/relationships/font" Target="fonts/OpenSansLight-regular.fntdata"/><Relationship Id="rId28" Type="http://schemas.openxmlformats.org/officeDocument/2006/relationships/font" Target="fonts/OpenSansLight-boldItalic.fntdata"/><Relationship Id="rId27" Type="http://schemas.openxmlformats.org/officeDocument/2006/relationships/font" Target="fonts/OpenSans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b7fb2f2d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1b7fb2f2d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11b7fb2f2d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ba61a7a5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11ba61a7a5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11ba61a7a5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9c73bdb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11b9c73bd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">
  <p:cSld name="Title ">
    <p:bg>
      <p:bgPr>
        <a:solidFill>
          <a:srgbClr val="F2ECE9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/>
          <p:nvPr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6" name="Google Shape;16;p15"/>
          <p:cNvSpPr/>
          <p:nvPr>
            <p:ph idx="2" type="pic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" name="Google Shape;17;p15"/>
          <p:cNvCxnSpPr/>
          <p:nvPr/>
        </p:nvCxnSpPr>
        <p:spPr>
          <a:xfrm>
            <a:off x="739466" y="0"/>
            <a:ext cx="0" cy="6187736"/>
          </a:xfrm>
          <a:prstGeom prst="straightConnector1">
            <a:avLst/>
          </a:prstGeom>
          <a:noFill/>
          <a:ln cap="flat" cmpd="sng" w="19050">
            <a:solidFill>
              <a:srgbClr val="F2ECE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ECE9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2ECE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3" type="body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type="title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ECE9"/>
              </a:buClr>
              <a:buSzPts val="5000"/>
              <a:buFont typeface="Arial"/>
              <a:buNone/>
              <a:defRPr b="0" i="0" sz="5000" u="none" cap="none" strike="noStrike">
                <a:solidFill>
                  <a:srgbClr val="F2EC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ng Contoso to the Competition​">
  <p:cSld name="Comparing Contoso to the Competition​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3" type="body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Presenter">
  <p:cSld name="Meet The Presenter">
    <p:bg>
      <p:bgPr>
        <a:solidFill>
          <a:srgbClr val="F2ECE9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/>
          <p:nvPr>
            <p:ph idx="2" type="pic"/>
          </p:nvPr>
        </p:nvSpPr>
        <p:spPr>
          <a:xfrm>
            <a:off x="1482906" y="0"/>
            <a:ext cx="4635426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5"/>
          <p:cNvSpPr txBox="1"/>
          <p:nvPr>
            <p:ph idx="10" type="dt"/>
          </p:nvPr>
        </p:nvSpPr>
        <p:spPr>
          <a:xfrm>
            <a:off x="15718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ECE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1" type="ftr"/>
          </p:nvPr>
        </p:nvSpPr>
        <p:spPr>
          <a:xfrm>
            <a:off x="6519230" y="6356350"/>
            <a:ext cx="31529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B3D2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10510344" y="6356350"/>
            <a:ext cx="8434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1" name="Google Shape;121;p25"/>
          <p:cNvSpPr txBox="1"/>
          <p:nvPr>
            <p:ph idx="3" type="body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cxnSp>
        <p:nvCxnSpPr>
          <p:cNvPr id="122" name="Google Shape;122;p25"/>
          <p:cNvCxnSpPr/>
          <p:nvPr/>
        </p:nvCxnSpPr>
        <p:spPr>
          <a:xfrm>
            <a:off x="740834" y="0"/>
            <a:ext cx="0" cy="2757488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25"/>
          <p:cNvCxnSpPr/>
          <p:nvPr/>
        </p:nvCxnSpPr>
        <p:spPr>
          <a:xfrm>
            <a:off x="8729133" y="2551471"/>
            <a:ext cx="3462867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25"/>
          <p:cNvSpPr txBox="1"/>
          <p:nvPr>
            <p:ph type="title"/>
          </p:nvPr>
        </p:nvSpPr>
        <p:spPr>
          <a:xfrm rot="-5400000">
            <a:off x="-810973" y="4189152"/>
            <a:ext cx="3121302" cy="4694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out Questions">
  <p:cSld name="Breakout Question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p27"/>
          <p:cNvCxnSpPr/>
          <p:nvPr/>
        </p:nvCxnSpPr>
        <p:spPr>
          <a:xfrm>
            <a:off x="0" y="1510815"/>
            <a:ext cx="12192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27"/>
          <p:cNvCxnSpPr/>
          <p:nvPr/>
        </p:nvCxnSpPr>
        <p:spPr>
          <a:xfrm>
            <a:off x="739785" y="0"/>
            <a:ext cx="0" cy="25146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27"/>
          <p:cNvSpPr/>
          <p:nvPr>
            <p:ph idx="2" type="pic"/>
          </p:nvPr>
        </p:nvSpPr>
        <p:spPr>
          <a:xfrm>
            <a:off x="4582510" y="0"/>
            <a:ext cx="760948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1" name="Google Shape;131;p27"/>
          <p:cNvSpPr txBox="1"/>
          <p:nvPr>
            <p:ph idx="11" type="ftr"/>
          </p:nvPr>
        </p:nvSpPr>
        <p:spPr>
          <a:xfrm>
            <a:off x="6519230" y="6356350"/>
            <a:ext cx="31529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7"/>
          <p:cNvSpPr txBox="1"/>
          <p:nvPr>
            <p:ph idx="12" type="sldNum"/>
          </p:nvPr>
        </p:nvSpPr>
        <p:spPr>
          <a:xfrm>
            <a:off x="10510344" y="6356350"/>
            <a:ext cx="8434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7"/>
          <p:cNvSpPr txBox="1"/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ps for Businesses">
  <p:cSld name="Tips for Businesse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/>
          <p:nvPr>
            <p:ph idx="2" type="pic"/>
          </p:nvPr>
        </p:nvSpPr>
        <p:spPr>
          <a:xfrm>
            <a:off x="0" y="2804630"/>
            <a:ext cx="12192000" cy="4062247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cxnSp>
        <p:nvCxnSpPr>
          <p:cNvPr id="140" name="Google Shape;140;p28"/>
          <p:cNvCxnSpPr/>
          <p:nvPr/>
        </p:nvCxnSpPr>
        <p:spPr>
          <a:xfrm>
            <a:off x="0" y="1689250"/>
            <a:ext cx="160637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28"/>
          <p:cNvSpPr txBox="1"/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48" name="Google Shape;148;p29"/>
          <p:cNvSpPr txBox="1"/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6"/>
          <p:cNvSpPr txBox="1"/>
          <p:nvPr>
            <p:ph idx="1" type="body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7" name="Google Shape;27;p16"/>
          <p:cNvSpPr txBox="1"/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1b9c73bdb7_0_92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11b9c73bdb7_0_92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>
            <p:ph idx="2" type="pic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F2F2F2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1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None/>
              <a:defRPr b="0" i="0" sz="18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story">
  <p:cSld name="Histor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6" name="Google Shape;46;p19"/>
          <p:cNvSpPr txBox="1"/>
          <p:nvPr>
            <p:ph idx="5" type="body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6" type="body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7" type="body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8" type="body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9" type="body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3" type="body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2" name="Google Shape;52;p19"/>
          <p:cNvSpPr txBox="1"/>
          <p:nvPr>
            <p:ph idx="14" type="body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15" type="body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6" type="body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5" name="Google Shape;55;p19"/>
          <p:cNvSpPr txBox="1"/>
          <p:nvPr>
            <p:ph idx="17" type="body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6" name="Google Shape;56;p19"/>
          <p:cNvSpPr txBox="1"/>
          <p:nvPr>
            <p:ph idx="18" type="body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7" name="Google Shape;57;p19"/>
          <p:cNvSpPr txBox="1"/>
          <p:nvPr>
            <p:ph idx="19" type="body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8" name="Google Shape;58;p19"/>
          <p:cNvSpPr txBox="1"/>
          <p:nvPr>
            <p:ph idx="20" type="body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59" name="Google Shape;59;p19"/>
          <p:cNvSpPr txBox="1"/>
          <p:nvPr>
            <p:ph idx="21" type="body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0" name="Google Shape;60;p19"/>
          <p:cNvSpPr txBox="1"/>
          <p:nvPr>
            <p:ph idx="22" type="body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1" name="Google Shape;61;p19"/>
          <p:cNvSpPr txBox="1"/>
          <p:nvPr>
            <p:ph idx="23" type="body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2" name="Google Shape;62;p19"/>
          <p:cNvSpPr txBox="1"/>
          <p:nvPr>
            <p:ph idx="24" type="body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3" name="Google Shape;63;p19"/>
          <p:cNvSpPr txBox="1"/>
          <p:nvPr>
            <p:ph idx="25" type="body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4" name="Google Shape;64;p19"/>
          <p:cNvSpPr txBox="1"/>
          <p:nvPr>
            <p:ph idx="26" type="body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5" name="Google Shape;65;p19"/>
          <p:cNvSpPr txBox="1"/>
          <p:nvPr>
            <p:ph idx="27" type="body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28" type="body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4B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D4B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7" name="Google Shape;67;p19"/>
          <p:cNvSpPr txBox="1"/>
          <p:nvPr>
            <p:ph idx="29" type="body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4B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6D4B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8" name="Google Shape;68;p19"/>
          <p:cNvSpPr txBox="1"/>
          <p:nvPr>
            <p:ph idx="30" type="body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69" name="Google Shape;69;p19"/>
          <p:cNvSpPr txBox="1"/>
          <p:nvPr>
            <p:ph idx="31" type="body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32" type="body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33" type="body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2" name="Google Shape;72;p19"/>
          <p:cNvSpPr txBox="1"/>
          <p:nvPr>
            <p:ph idx="34" type="body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accent6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35" type="body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D4B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6D4B3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cxnSp>
        <p:nvCxnSpPr>
          <p:cNvPr id="74" name="Google Shape;74;p19"/>
          <p:cNvCxnSpPr/>
          <p:nvPr/>
        </p:nvCxnSpPr>
        <p:spPr>
          <a:xfrm>
            <a:off x="0" y="755452"/>
            <a:ext cx="980936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19"/>
          <p:cNvSpPr txBox="1"/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s">
  <p:cSld name="Key Takeaways">
    <p:bg>
      <p:bgPr>
        <a:solidFill>
          <a:srgbClr val="F2ECE9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6519230" y="6356350"/>
            <a:ext cx="31529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B3D2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10510344" y="6356350"/>
            <a:ext cx="8434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" name="Google Shape;82;p23"/>
          <p:cNvCxnSpPr/>
          <p:nvPr/>
        </p:nvCxnSpPr>
        <p:spPr>
          <a:xfrm>
            <a:off x="6834820" y="-3976"/>
            <a:ext cx="0" cy="215934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23"/>
          <p:cNvSpPr txBox="1"/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6"/>
          <p:cNvSpPr txBox="1"/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6"/>
          <p:cNvSpPr/>
          <p:nvPr>
            <p:ph idx="2" type="pic"/>
          </p:nvPr>
        </p:nvSpPr>
        <p:spPr>
          <a:xfrm>
            <a:off x="0" y="2795752"/>
            <a:ext cx="12192000" cy="4062247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6"/>
          <p:cNvSpPr txBox="1"/>
          <p:nvPr>
            <p:ph idx="1" type="body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88" name="Google Shape;8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1" name="Google Shape;91;p26"/>
          <p:cNvCxnSpPr/>
          <p:nvPr/>
        </p:nvCxnSpPr>
        <p:spPr>
          <a:xfrm>
            <a:off x="0" y="1689250"/>
            <a:ext cx="1606378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ll to Action">
  <p:cSld name="Call to Action">
    <p:bg>
      <p:bgPr>
        <a:solidFill>
          <a:srgbClr val="F2ECE9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4" name="Google Shape;94;p24"/>
          <p:cNvSpPr/>
          <p:nvPr>
            <p:ph idx="2" type="pic"/>
          </p:nvPr>
        </p:nvSpPr>
        <p:spPr>
          <a:xfrm>
            <a:off x="1" y="0"/>
            <a:ext cx="63118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1" type="ftr"/>
          </p:nvPr>
        </p:nvSpPr>
        <p:spPr>
          <a:xfrm>
            <a:off x="6519230" y="6356350"/>
            <a:ext cx="31529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B3D2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10510344" y="6356350"/>
            <a:ext cx="8434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99" name="Google Shape;99;p24"/>
          <p:cNvSpPr txBox="1"/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king Great Products">
  <p:cSld name="Making Great Products">
    <p:bg>
      <p:bgPr>
        <a:solidFill>
          <a:srgbClr val="F2ECE9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/>
          <p:nvPr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2" name="Google Shape;102;p21"/>
          <p:cNvSpPr/>
          <p:nvPr>
            <p:ph idx="2" type="pic"/>
          </p:nvPr>
        </p:nvSpPr>
        <p:spPr>
          <a:xfrm>
            <a:off x="1" y="0"/>
            <a:ext cx="63118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6519230" y="6356350"/>
            <a:ext cx="31529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9B3D2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10510344" y="6356350"/>
            <a:ext cx="8434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9B3D2A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07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4"/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title"/>
          </p:nvPr>
        </p:nvSpPr>
        <p:spPr>
          <a:xfrm>
            <a:off x="782320" y="1409536"/>
            <a:ext cx="7752080" cy="1389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ECE9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Graduate Medical School Project</a:t>
            </a:r>
            <a:endParaRPr/>
          </a:p>
        </p:txBody>
      </p:sp>
      <p:sp>
        <p:nvSpPr>
          <p:cNvPr id="154" name="Google Shape;154;p1"/>
          <p:cNvSpPr txBox="1"/>
          <p:nvPr>
            <p:ph idx="3" type="body"/>
          </p:nvPr>
        </p:nvSpPr>
        <p:spPr>
          <a:xfrm>
            <a:off x="9147263" y="6172571"/>
            <a:ext cx="2459114" cy="685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</a:pPr>
            <a:r>
              <a:rPr lang="en-US"/>
              <a:t>05/09/2022</a:t>
            </a:r>
            <a:endParaRPr/>
          </a:p>
        </p:txBody>
      </p:sp>
      <p:sp>
        <p:nvSpPr>
          <p:cNvPr id="155" name="Google Shape;155;p1"/>
          <p:cNvSpPr txBox="1"/>
          <p:nvPr/>
        </p:nvSpPr>
        <p:spPr>
          <a:xfrm>
            <a:off x="782320" y="3850641"/>
            <a:ext cx="5852160" cy="17554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ECE9"/>
              </a:buClr>
              <a:buSzPts val="1800"/>
              <a:buFont typeface="Open Sans Light"/>
              <a:buNone/>
            </a:pPr>
            <a:r>
              <a:rPr b="0" i="0" lang="en-US" sz="1800" u="none" cap="none" strike="noStrike">
                <a:solidFill>
                  <a:srgbClr val="F2ECE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Supervised Professor: Benjamin P Harris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ECE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2ECE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ECE9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2ECE9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ECE9"/>
              </a:buClr>
              <a:buSzPts val="1800"/>
              <a:buFont typeface="Open Sans Light"/>
              <a:buNone/>
            </a:pPr>
            <a:r>
              <a:rPr b="0" i="0" lang="en-US" sz="1800" u="none" cap="none" strike="noStrike">
                <a:solidFill>
                  <a:srgbClr val="F2ECE9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Team:  Zhen Fu, Usman Khan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ECE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2ECE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863125" y="908951"/>
            <a:ext cx="4257516" cy="942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2ECE9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2ECE9"/>
                </a:solidFill>
                <a:latin typeface="Arial"/>
                <a:ea typeface="Arial"/>
                <a:cs typeface="Arial"/>
                <a:sym typeface="Arial"/>
              </a:rPr>
              <a:t>Boston University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880" y="2407920"/>
            <a:ext cx="4131345" cy="350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101509" y="1105169"/>
            <a:ext cx="4288971" cy="53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 sz="3200"/>
              <a:t>Key Takeaways​</a:t>
            </a:r>
            <a:endParaRPr sz="3200"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6890657" y="2601686"/>
            <a:ext cx="5301343" cy="35596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Virtual communication with results: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Programs like P06, P11 deviated from the prediction</a:t>
            </a:r>
            <a:endParaRPr/>
          </a:p>
          <a:p>
            <a:pPr indent="-196850" lvl="0" marL="2857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Programs like P14, P16 above expection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8/05/20XX</a:t>
            </a:r>
            <a:endParaRPr/>
          </a:p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10510344" y="6356350"/>
            <a:ext cx="8434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2652"/>
            <a:ext cx="3385457" cy="2778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" y="3886203"/>
            <a:ext cx="3385457" cy="290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 rotWithShape="1">
          <a:blip r:embed="rId5">
            <a:alphaModFix/>
          </a:blip>
          <a:srcRect b="0" l="4020" r="0" t="0"/>
          <a:stretch/>
        </p:blipFill>
        <p:spPr>
          <a:xfrm>
            <a:off x="3445327" y="3951517"/>
            <a:ext cx="3385457" cy="290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 rotWithShape="1">
          <a:blip r:embed="rId6">
            <a:alphaModFix/>
          </a:blip>
          <a:srcRect b="0" l="3404" r="0" t="0"/>
          <a:stretch/>
        </p:blipFill>
        <p:spPr>
          <a:xfrm>
            <a:off x="3308667" y="432651"/>
            <a:ext cx="3447928" cy="2603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2" name="Google Shape;232;p34"/>
          <p:cNvCxnSpPr/>
          <p:nvPr/>
        </p:nvCxnSpPr>
        <p:spPr>
          <a:xfrm>
            <a:off x="628058" y="3646714"/>
            <a:ext cx="5361217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/>
          <p:nvPr/>
        </p:nvSpPr>
        <p:spPr>
          <a:xfrm>
            <a:off x="2819401" y="2506342"/>
            <a:ext cx="6901542" cy="2002971"/>
          </a:xfrm>
          <a:prstGeom prst="rect">
            <a:avLst/>
          </a:prstGeom>
          <a:solidFill>
            <a:srgbClr val="CA553E">
              <a:alpha val="87843"/>
            </a:srgbClr>
          </a:solidFill>
          <a:ln cap="flat" cmpd="sng" w="25400">
            <a:solidFill>
              <a:srgbClr val="404C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5"/>
          <p:cNvSpPr txBox="1"/>
          <p:nvPr>
            <p:ph type="title"/>
          </p:nvPr>
        </p:nvSpPr>
        <p:spPr>
          <a:xfrm>
            <a:off x="3037114" y="3151226"/>
            <a:ext cx="6455229" cy="713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Control Analysis &amp; Dashboard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45" name="Google Shape;245;p10"/>
          <p:cNvSpPr txBox="1"/>
          <p:nvPr>
            <p:ph type="title"/>
          </p:nvPr>
        </p:nvSpPr>
        <p:spPr>
          <a:xfrm>
            <a:off x="1424985" y="945954"/>
            <a:ext cx="5362575" cy="495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2800"/>
              <a:t>Control Chart </a:t>
            </a:r>
            <a:endParaRPr sz="2800"/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1755120" y="2020890"/>
            <a:ext cx="6705983" cy="312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5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47" name="Google Shape;24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8/05/20XX</a:t>
            </a:r>
            <a:endParaRPr/>
          </a:p>
        </p:txBody>
      </p:sp>
      <p:sp>
        <p:nvSpPr>
          <p:cNvPr id="248" name="Google Shape;2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10"/>
          <p:cNvSpPr txBox="1"/>
          <p:nvPr/>
        </p:nvSpPr>
        <p:spPr>
          <a:xfrm>
            <a:off x="1130280" y="1647013"/>
            <a:ext cx="4750756" cy="1981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342900" lvl="0" marL="469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Calculated the average percentage for each week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Set up the expectation applicant number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Calculated the expectation number for each week-----baseline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Compared ongoing records with baseline and also with 95% confident interval</a:t>
            </a:r>
            <a:endParaRPr/>
          </a:p>
          <a:p>
            <a:pPr indent="-215900" lvl="0" marL="469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/>
          </a:p>
        </p:txBody>
      </p:sp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1951" y="1040738"/>
            <a:ext cx="4017298" cy="476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b7fb2f2db_0_0"/>
          <p:cNvSpPr txBox="1"/>
          <p:nvPr>
            <p:ph type="title"/>
          </p:nvPr>
        </p:nvSpPr>
        <p:spPr>
          <a:xfrm>
            <a:off x="1671381" y="1344155"/>
            <a:ext cx="29094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Triggers</a:t>
            </a:r>
            <a:endParaRPr sz="3200"/>
          </a:p>
        </p:txBody>
      </p:sp>
      <p:sp>
        <p:nvSpPr>
          <p:cNvPr id="257" name="Google Shape;257;g11b7fb2f2db_0_0"/>
          <p:cNvSpPr txBox="1"/>
          <p:nvPr>
            <p:ph idx="1" type="body"/>
          </p:nvPr>
        </p:nvSpPr>
        <p:spPr>
          <a:xfrm>
            <a:off x="2605119" y="2002055"/>
            <a:ext cx="7915500" cy="37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Four characteristics indicate a warning: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5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1) Five continuous weeks out of the 95% CI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2) Seven continuous weeks below the average, 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3) Three continuous weeks out of lower limit,</a:t>
            </a:r>
            <a:endParaRPr sz="20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4) Seven points trending down</a:t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❖"/>
            </a:pPr>
            <a:r>
              <a:rPr lang="en-US" sz="1800">
                <a:solidFill>
                  <a:srgbClr val="DF978A"/>
                </a:solidFill>
                <a:latin typeface="Arial"/>
                <a:ea typeface="Arial"/>
                <a:cs typeface="Arial"/>
                <a:sym typeface="Arial"/>
              </a:rPr>
              <a:t>All the situation count after week 10.</a:t>
            </a:r>
            <a:endParaRPr/>
          </a:p>
        </p:txBody>
      </p:sp>
      <p:sp>
        <p:nvSpPr>
          <p:cNvPr id="258" name="Google Shape;258;g11b7fb2f2db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"/>
          <p:cNvSpPr txBox="1"/>
          <p:nvPr>
            <p:ph type="title"/>
          </p:nvPr>
        </p:nvSpPr>
        <p:spPr>
          <a:xfrm>
            <a:off x="9606361" y="136525"/>
            <a:ext cx="1943381" cy="1268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/>
              <a:t>Dashboard</a:t>
            </a:r>
            <a:endParaRPr/>
          </a:p>
        </p:txBody>
      </p:sp>
      <p:sp>
        <p:nvSpPr>
          <p:cNvPr id="264" name="Google Shape;2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11"/>
          <p:cNvSpPr txBox="1"/>
          <p:nvPr/>
        </p:nvSpPr>
        <p:spPr>
          <a:xfrm>
            <a:off x="254524" y="935610"/>
            <a:ext cx="512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Dashboard in Powe</a:t>
            </a:r>
            <a:r>
              <a:rPr lang="en-US" sz="2800">
                <a:solidFill>
                  <a:schemeClr val="dk2"/>
                </a:solidFill>
              </a:rPr>
              <a:t>r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 b="0" l="-3379" r="3380" t="0"/>
          <a:stretch/>
        </p:blipFill>
        <p:spPr>
          <a:xfrm>
            <a:off x="152400" y="1611200"/>
            <a:ext cx="11397349" cy="524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ba61a7a5b_0_0"/>
          <p:cNvSpPr txBox="1"/>
          <p:nvPr>
            <p:ph type="title"/>
          </p:nvPr>
        </p:nvSpPr>
        <p:spPr>
          <a:xfrm>
            <a:off x="1883136" y="1360309"/>
            <a:ext cx="6727463" cy="65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accent1"/>
                </a:solidFill>
              </a:rPr>
              <a:t>Topics for Further Analysis by future teams</a:t>
            </a:r>
            <a:endParaRPr b="1"/>
          </a:p>
        </p:txBody>
      </p:sp>
      <p:sp>
        <p:nvSpPr>
          <p:cNvPr id="273" name="Google Shape;273;g11ba61a7a5b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g11ba61a7a5b_0_0"/>
          <p:cNvSpPr txBox="1"/>
          <p:nvPr/>
        </p:nvSpPr>
        <p:spPr>
          <a:xfrm>
            <a:off x="1567702" y="2541312"/>
            <a:ext cx="90567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i="0" lang="en-US" sz="2400" u="none" cap="none" strike="noStrike">
                <a:solidFill>
                  <a:schemeClr val="dk2"/>
                </a:solidFill>
              </a:rPr>
              <a:t>Direct upload from Boston University systems to automate Dashboard</a:t>
            </a:r>
            <a:endParaRPr/>
          </a:p>
          <a:p>
            <a:pPr indent="-1524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  <a:p>
            <a:pPr indent="-3429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i="0" lang="en-US" sz="2400" u="none" cap="none" strike="noStrike">
                <a:solidFill>
                  <a:schemeClr val="dk2"/>
                </a:solidFill>
              </a:rPr>
              <a:t>Utilize Web analytics combined with application to pre forecast numbers</a:t>
            </a:r>
            <a:endParaRPr/>
          </a:p>
          <a:p>
            <a:pPr indent="-1524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2"/>
              </a:solidFill>
            </a:endParaRPr>
          </a:p>
          <a:p>
            <a:pPr indent="-3429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i="0" lang="en-US" sz="2400" u="none" cap="none" strike="noStrike">
                <a:solidFill>
                  <a:schemeClr val="dk2"/>
                </a:solidFill>
              </a:rPr>
              <a:t>Do cluster analysis of applicants to further analyze who says yes and who say no.</a:t>
            </a:r>
            <a:endParaRPr i="0" sz="2400" u="none" cap="none" strike="noStrike">
              <a:solidFill>
                <a:schemeClr val="dk2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title"/>
          </p:nvPr>
        </p:nvSpPr>
        <p:spPr>
          <a:xfrm>
            <a:off x="7447124" y="3124350"/>
            <a:ext cx="38274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4400"/>
              <a:t>Thank You</a:t>
            </a:r>
            <a:endParaRPr sz="4400"/>
          </a:p>
        </p:txBody>
      </p:sp>
      <p:pic>
        <p:nvPicPr>
          <p:cNvPr descr="A person of a person clapping" id="280" name="Google Shape;280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63118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8/05/20XX</a:t>
            </a:r>
            <a:endParaRPr/>
          </a:p>
        </p:txBody>
      </p:sp>
      <p:sp>
        <p:nvSpPr>
          <p:cNvPr id="282" name="Google Shape;282;p13"/>
          <p:cNvSpPr txBox="1"/>
          <p:nvPr>
            <p:ph idx="12" type="sldNum"/>
          </p:nvPr>
        </p:nvSpPr>
        <p:spPr>
          <a:xfrm>
            <a:off x="10510344" y="6356350"/>
            <a:ext cx="8434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63" name="Google Shape;163;p2"/>
          <p:cNvCxnSpPr/>
          <p:nvPr/>
        </p:nvCxnSpPr>
        <p:spPr>
          <a:xfrm>
            <a:off x="1389360" y="0"/>
            <a:ext cx="0" cy="1713387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"/>
          <p:cNvSpPr txBox="1"/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dk2"/>
                </a:solidFill>
              </a:rPr>
              <a:t>Agenda</a:t>
            </a:r>
            <a:endParaRPr/>
          </a:p>
        </p:txBody>
      </p:sp>
      <p:sp>
        <p:nvSpPr>
          <p:cNvPr id="165" name="Google Shape;165;p2"/>
          <p:cNvSpPr txBox="1"/>
          <p:nvPr>
            <p:ph idx="1" type="body"/>
          </p:nvPr>
        </p:nvSpPr>
        <p:spPr>
          <a:xfrm>
            <a:off x="2404585" y="2065139"/>
            <a:ext cx="5690758" cy="4004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Project Overview &amp; Background​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Application Prediction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Control Chart  &amp; Warning Signs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Visualization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66" name="Google Shape;16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"/>
          <p:cNvSpPr txBox="1"/>
          <p:nvPr/>
        </p:nvSpPr>
        <p:spPr>
          <a:xfrm>
            <a:off x="3048000" y="3275112"/>
            <a:ext cx="6096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/>
          <p:nvPr/>
        </p:nvSpPr>
        <p:spPr>
          <a:xfrm>
            <a:off x="2645227" y="2427514"/>
            <a:ext cx="6901542" cy="2002971"/>
          </a:xfrm>
          <a:prstGeom prst="rect">
            <a:avLst/>
          </a:prstGeom>
          <a:solidFill>
            <a:srgbClr val="CA553E">
              <a:alpha val="87843"/>
            </a:srgbClr>
          </a:solidFill>
          <a:ln cap="flat" cmpd="sng" w="25400">
            <a:solidFill>
              <a:srgbClr val="404C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3"/>
          <p:cNvSpPr txBox="1"/>
          <p:nvPr>
            <p:ph type="title"/>
          </p:nvPr>
        </p:nvSpPr>
        <p:spPr>
          <a:xfrm>
            <a:off x="4142703" y="3072399"/>
            <a:ext cx="3906591" cy="713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Project Overview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b9c73bdb7_0_3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b="1" lang="en-US" sz="2800">
                <a:solidFill>
                  <a:schemeClr val="dk2"/>
                </a:solidFill>
              </a:rPr>
              <a:t>Project Overview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180" name="Google Shape;180;g11b9c73bdb7_0_3"/>
          <p:cNvSpPr txBox="1"/>
          <p:nvPr/>
        </p:nvSpPr>
        <p:spPr>
          <a:xfrm>
            <a:off x="684225" y="1835025"/>
            <a:ext cx="9175200" cy="4416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Background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Medical school takes efforts to keep their program healthy, they need to understand whether their marketing really  has an impact on  the number of student enroll each year. Thus, have a better sense of application trend in early is important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accen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Proposal </a:t>
            </a:r>
            <a:endParaRPr b="1" i="0" sz="2100" u="none" cap="none" strike="noStrike">
              <a:solidFill>
                <a:schemeClr val="accen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Understanding enrollment process and predicting the application trending of ongoing cycle.  Target to certain programs which have low performance, try to Identify its potential trends and provide early warning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3005667" y="3029579"/>
            <a:ext cx="61806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675" l="0" r="0" t="167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88" l="0" r="0" t="188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 Light"/>
              <a:buNone/>
            </a:pPr>
            <a:r>
              <a:t/>
            </a:r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3005667" y="3029579"/>
            <a:ext cx="61806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ECE9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/>
          <p:nvPr/>
        </p:nvSpPr>
        <p:spPr>
          <a:xfrm>
            <a:off x="2895601" y="2506341"/>
            <a:ext cx="6901542" cy="2002971"/>
          </a:xfrm>
          <a:prstGeom prst="rect">
            <a:avLst/>
          </a:prstGeom>
          <a:solidFill>
            <a:srgbClr val="CA553E">
              <a:alpha val="87843"/>
            </a:srgbClr>
          </a:solidFill>
          <a:ln cap="flat" cmpd="sng" w="25400">
            <a:solidFill>
              <a:srgbClr val="404C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4"/>
          <p:cNvSpPr txBox="1"/>
          <p:nvPr>
            <p:ph type="title"/>
          </p:nvPr>
        </p:nvSpPr>
        <p:spPr>
          <a:xfrm>
            <a:off x="3856609" y="3151226"/>
            <a:ext cx="4827125" cy="713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Application Prediction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/>
              <a:t>Prediction</a:t>
            </a:r>
            <a:endParaRPr/>
          </a:p>
        </p:txBody>
      </p:sp>
      <p:sp>
        <p:nvSpPr>
          <p:cNvPr id="208" name="Google Shape;20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art, line chart&#10;&#10;Description automatically generated" id="209" name="Google Shape;2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9088" y="2414011"/>
            <a:ext cx="9636755" cy="352112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7"/>
          <p:cNvSpPr txBox="1"/>
          <p:nvPr/>
        </p:nvSpPr>
        <p:spPr>
          <a:xfrm>
            <a:off x="973667" y="1691646"/>
            <a:ext cx="76369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Choose the degree of polynomial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en-US"/>
              <a:t>Prediction</a:t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7" name="Google Shape;217;p33"/>
          <p:cNvSpPr txBox="1"/>
          <p:nvPr/>
        </p:nvSpPr>
        <p:spPr>
          <a:xfrm>
            <a:off x="838199" y="1253985"/>
            <a:ext cx="512233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Polynomial Prediction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267" y="1811848"/>
            <a:ext cx="4775200" cy="3937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976823"/>
            <a:ext cx="5124713" cy="3772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2022-05-06T02:53:49Z</dcterms:created>
  <dc:creator>Joyce 付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