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16"/>
  </p:notesMasterIdLst>
  <p:handoutMasterIdLst>
    <p:handoutMasterId r:id="rId17"/>
  </p:handoutMasterIdLst>
  <p:sldIdLst>
    <p:sldId id="256" r:id="rId2"/>
    <p:sldId id="344" r:id="rId3"/>
    <p:sldId id="346" r:id="rId4"/>
    <p:sldId id="257" r:id="rId5"/>
    <p:sldId id="261" r:id="rId6"/>
    <p:sldId id="347" r:id="rId7"/>
    <p:sldId id="323" r:id="rId8"/>
    <p:sldId id="324" r:id="rId9"/>
    <p:sldId id="327" r:id="rId10"/>
    <p:sldId id="348" r:id="rId11"/>
    <p:sldId id="329" r:id="rId12"/>
    <p:sldId id="331" r:id="rId13"/>
    <p:sldId id="291" r:id="rId14"/>
    <p:sldId id="349" r:id="rId15"/>
  </p:sldIdLst>
  <p:sldSz cx="17340263" cy="9753600"/>
  <p:notesSz cx="6881813" cy="9296400"/>
  <p:embeddedFontLst>
    <p:embeddedFont>
      <p:font typeface="Avenir" panose="02000503020000020003" pitchFamily="2" charset="0"/>
      <p:regular r:id="rId18"/>
      <p:italic r:id="rId19"/>
    </p:embeddedFont>
    <p:embeddedFont>
      <p:font typeface="Merriweather Sans" pitchFamily="2" charset="77"/>
      <p:regular r:id="rId20"/>
      <p:bold r:id="rId21"/>
      <p:italic r:id="rId22"/>
      <p:boldItalic r:id="rId23"/>
    </p:embeddedFont>
    <p:embeddedFont>
      <p:font typeface="Rockwell" panose="02060603020205020403" pitchFamily="18" charset="77"/>
      <p:regular r:id="rId24"/>
      <p:bold r:id="rId25"/>
      <p:italic r:id="rId26"/>
      <p:boldItalic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89"/>
    <p:restoredTop sz="92788" autoAdjust="0"/>
  </p:normalViewPr>
  <p:slideViewPr>
    <p:cSldViewPr snapToGrid="0">
      <p:cViewPr varScale="1">
        <p:scale>
          <a:sx n="82" d="100"/>
          <a:sy n="82" d="100"/>
        </p:scale>
        <p:origin x="472" y="184"/>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1/7/20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3600" dirty="0"/>
              <a:t>Participants will take about 15 minutes to write down daily job tasks for the role </a:t>
            </a:r>
          </a:p>
          <a:p>
            <a:pPr marL="0" lvl="0" indent="0" algn="l" rtl="0">
              <a:spcBef>
                <a:spcPts val="0"/>
              </a:spcBef>
              <a:spcAft>
                <a:spcPts val="0"/>
              </a:spcAft>
              <a:buNone/>
            </a:pPr>
            <a:r>
              <a:rPr lang="en-US" sz="3600" dirty="0"/>
              <a:t>Then group similar tasks</a:t>
            </a:r>
          </a:p>
          <a:p>
            <a:pPr marL="0" lvl="0" indent="0" algn="l" rtl="0">
              <a:spcBef>
                <a:spcPts val="0"/>
              </a:spcBef>
              <a:spcAft>
                <a:spcPts val="0"/>
              </a:spcAft>
              <a:buNone/>
            </a:pPr>
            <a:r>
              <a:rPr lang="en-US" sz="3600" dirty="0"/>
              <a:t>Name each group</a:t>
            </a:r>
          </a:p>
          <a:p>
            <a:pPr marL="0" lvl="0" indent="0" algn="l" rtl="0">
              <a:spcBef>
                <a:spcPts val="0"/>
              </a:spcBef>
              <a:spcAft>
                <a:spcPts val="0"/>
              </a:spcAft>
              <a:buNone/>
            </a:pPr>
            <a:r>
              <a:rPr lang="en-US" sz="3600" dirty="0"/>
              <a:t>Name for each group becomes a competency</a:t>
            </a:r>
          </a:p>
          <a:p>
            <a:pPr marL="0" lvl="0" indent="0" algn="l" rtl="0">
              <a:spcBef>
                <a:spcPts val="0"/>
              </a:spcBef>
              <a:spcAft>
                <a:spcPts val="0"/>
              </a:spcAft>
              <a:buNone/>
            </a:pPr>
            <a:r>
              <a:rPr lang="en-US" sz="3600" dirty="0"/>
              <a:t>Add in more competencies as needed to cover “EQ” (emotional intelligence) and technical knowledge if they weren’t covered by job task exercise</a:t>
            </a:r>
            <a:endParaRPr sz="3600" dirty="0"/>
          </a:p>
        </p:txBody>
      </p:sp>
    </p:spTree>
    <p:extLst>
      <p:ext uri="{BB962C8B-B14F-4D97-AF65-F5344CB8AC3E}">
        <p14:creationId xmlns:p14="http://schemas.microsoft.com/office/powerpoint/2010/main" val="18422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400" dirty="0"/>
              <a:t>Participants will take about 15 minutes to write down daily job tasks for the role </a:t>
            </a:r>
          </a:p>
          <a:p>
            <a:pPr marL="0" lvl="0" indent="0" algn="l" rtl="0">
              <a:spcBef>
                <a:spcPts val="0"/>
              </a:spcBef>
              <a:spcAft>
                <a:spcPts val="0"/>
              </a:spcAft>
              <a:buNone/>
            </a:pPr>
            <a:r>
              <a:rPr lang="en-US" sz="2400" dirty="0"/>
              <a:t>Then group similar tasks</a:t>
            </a:r>
          </a:p>
          <a:p>
            <a:pPr marL="0" lvl="0" indent="0" algn="l" rtl="0">
              <a:spcBef>
                <a:spcPts val="0"/>
              </a:spcBef>
              <a:spcAft>
                <a:spcPts val="0"/>
              </a:spcAft>
              <a:buNone/>
            </a:pPr>
            <a:r>
              <a:rPr lang="en-US" sz="2400" dirty="0"/>
              <a:t>Name each group</a:t>
            </a:r>
          </a:p>
          <a:p>
            <a:pPr marL="0" lvl="0" indent="0" algn="l" rtl="0">
              <a:spcBef>
                <a:spcPts val="0"/>
              </a:spcBef>
              <a:spcAft>
                <a:spcPts val="0"/>
              </a:spcAft>
              <a:buNone/>
            </a:pPr>
            <a:r>
              <a:rPr lang="en-US" sz="2400" dirty="0"/>
              <a:t>Name for each group becomes a competency</a:t>
            </a:r>
          </a:p>
          <a:p>
            <a:pPr marL="0" lvl="0" indent="0" algn="l" rtl="0">
              <a:spcBef>
                <a:spcPts val="0"/>
              </a:spcBef>
              <a:spcAft>
                <a:spcPts val="0"/>
              </a:spcAft>
              <a:buNone/>
            </a:pPr>
            <a:r>
              <a:rPr lang="en-US" sz="2400" dirty="0"/>
              <a:t>Add in more competencies as needed to cover “EQ” (emotional intelligence) and technical knowledge if they weren’t covered by job task exercise</a:t>
            </a: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the resume review exercise elicited discussions about the required level for each competency</a:t>
            </a:r>
          </a:p>
          <a:p>
            <a:endParaRPr lang="en-US" dirty="0"/>
          </a:p>
          <a:p>
            <a:r>
              <a:rPr lang="en-US" dirty="0"/>
              <a:t>Define what “meets” vs. “exceeds” means for each competency and document </a:t>
            </a:r>
          </a:p>
          <a:p>
            <a:endParaRPr lang="en-US" dirty="0"/>
          </a:p>
        </p:txBody>
      </p:sp>
    </p:spTree>
    <p:extLst>
      <p:ext uri="{BB962C8B-B14F-4D97-AF65-F5344CB8AC3E}">
        <p14:creationId xmlns:p14="http://schemas.microsoft.com/office/powerpoint/2010/main" val="3067309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Example proficiency levels for a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what is minimally required from day one. </a:t>
            </a:r>
          </a:p>
          <a:p>
            <a:r>
              <a:rPr lang="en-US" dirty="0"/>
              <a:t>The same set of competencies can be used for different positions because roles that require more seniority set the minimum qualification bar higher than more junior roles.</a:t>
            </a:r>
          </a:p>
        </p:txBody>
      </p:sp>
    </p:spTree>
    <p:extLst>
      <p:ext uri="{BB962C8B-B14F-4D97-AF65-F5344CB8AC3E}">
        <p14:creationId xmlns:p14="http://schemas.microsoft.com/office/powerpoint/2010/main" val="368935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Example competencies and proficiencies from other hiring actions???</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pPr marL="742967" indent="-571500">
              <a:buClr>
                <a:schemeClr val="tx2"/>
              </a:buClr>
              <a:buFont typeface="Arial" panose="020B0604020202020204" pitchFamily="34" charset="0"/>
              <a:buChar char="•"/>
            </a:pPr>
            <a:r>
              <a:rPr lang="en-US" dirty="0"/>
              <a:t>Developing Core Competencies and Interview Questions handout</a:t>
            </a:r>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r>
              <a:rPr lang="en-US" dirty="0"/>
              <a:t>Thank you for coming!</a:t>
            </a:r>
          </a:p>
        </p:txBody>
      </p:sp>
    </p:spTree>
    <p:extLst>
      <p:ext uri="{BB962C8B-B14F-4D97-AF65-F5344CB8AC3E}">
        <p14:creationId xmlns:p14="http://schemas.microsoft.com/office/powerpoint/2010/main" val="14529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580566" cy="1290459"/>
          </a:xfrm>
        </p:spPr>
        <p:txBody>
          <a:bodyPr/>
          <a:lstStyle/>
          <a:p>
            <a:pPr lvl="0"/>
            <a:r>
              <a:rPr lang="en-US" dirty="0"/>
              <a:t>Agenda for today: Tasks     Competencies     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
        <p:nvSpPr>
          <p:cNvPr id="4" name="Right Arrow 3">
            <a:extLst>
              <a:ext uri="{FF2B5EF4-FFF2-40B4-BE49-F238E27FC236}">
                <a16:creationId xmlns:a16="http://schemas.microsoft.com/office/drawing/2014/main" id="{06C288B4-6B25-C34D-8358-F206E29C81CE}"/>
              </a:ext>
            </a:extLst>
          </p:cNvPr>
          <p:cNvSpPr/>
          <p:nvPr/>
        </p:nvSpPr>
        <p:spPr>
          <a:xfrm>
            <a:off x="8098304"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C7C9A79A-439B-9E44-84F0-D575C0CC4E5E}"/>
              </a:ext>
            </a:extLst>
          </p:cNvPr>
          <p:cNvSpPr/>
          <p:nvPr/>
        </p:nvSpPr>
        <p:spPr>
          <a:xfrm>
            <a:off x="12342543"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Picture 2">
            <a:extLst>
              <a:ext uri="{FF2B5EF4-FFF2-40B4-BE49-F238E27FC236}">
                <a16:creationId xmlns:a16="http://schemas.microsoft.com/office/drawing/2014/main" id="{ADA9474B-4EDA-384A-82A2-EA680DF39D9F}"/>
              </a:ext>
            </a:extLst>
          </p:cNvPr>
          <p:cNvPicPr>
            <a:picLocks noChangeAspect="1"/>
          </p:cNvPicPr>
          <p:nvPr/>
        </p:nvPicPr>
        <p:blipFill>
          <a:blip r:embed="rId3"/>
          <a:stretch>
            <a:fillRect/>
          </a:stretch>
        </p:blipFill>
        <p:spPr>
          <a:xfrm>
            <a:off x="330200" y="2106153"/>
            <a:ext cx="16730663" cy="575083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write down The job tasks for this position</a:t>
            </a:r>
          </a:p>
        </p:txBody>
      </p:sp>
      <p:sp>
        <p:nvSpPr>
          <p:cNvPr id="166" name="Google Shape;166;p33"/>
          <p:cNvSpPr txBox="1">
            <a:spLocks noGrp="1"/>
          </p:cNvSpPr>
          <p:nvPr>
            <p:ph type="body" idx="1"/>
          </p:nvPr>
        </p:nvSpPr>
        <p:spPr/>
        <p:txBody>
          <a:bodyPr>
            <a:normAutofit/>
          </a:bodyPr>
          <a:lstStyle/>
          <a:p>
            <a:r>
              <a:rPr lang="en-US" dirty="0"/>
              <a:t>Be specific—actual tasks performed in the past month.</a:t>
            </a:r>
          </a:p>
          <a:p>
            <a:r>
              <a:rPr lang="en-US" dirty="0"/>
              <a:t>The tasks should begin with a verb, indicating that they’re an action a person in that position would actively take.</a:t>
            </a:r>
          </a:p>
          <a:p>
            <a:r>
              <a:rPr lang="en-US" dirty="0"/>
              <a:t>Write one task per sticky note. Aim to write 10-15 tasks.</a:t>
            </a:r>
          </a:p>
          <a:p>
            <a:r>
              <a:rPr lang="en-US" dirty="0"/>
              <a:t>We will group similar tasks, then give each group a title.</a:t>
            </a:r>
          </a:p>
          <a:p>
            <a:r>
              <a:rPr lang="en-US" dirty="0"/>
              <a:t>These titles are the competencies for this job.</a:t>
            </a:r>
          </a:p>
        </p:txBody>
      </p:sp>
    </p:spTree>
    <p:extLst>
      <p:ext uri="{BB962C8B-B14F-4D97-AF65-F5344CB8AC3E}">
        <p14:creationId xmlns:p14="http://schemas.microsoft.com/office/powerpoint/2010/main" val="34668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Responded to customer requests and customer-related incidents</a:t>
            </a:r>
          </a:p>
          <a:p>
            <a:r>
              <a:rPr lang="en-US" dirty="0"/>
              <a:t>Negotiated procurement with technology vendors</a:t>
            </a:r>
          </a:p>
          <a:p>
            <a:r>
              <a:rPr lang="en-US" dirty="0"/>
              <a:t>Developed information tracking procedures</a:t>
            </a:r>
          </a:p>
          <a:p>
            <a:r>
              <a:rPr lang="en-US" dirty="0"/>
              <a:t>Interpreted data and other information</a:t>
            </a:r>
          </a:p>
          <a:p>
            <a:r>
              <a:rPr lang="en-US" dirty="0"/>
              <a:t>Collected and analyzed internet services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is to select 4–6 critical competencies.</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our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44423</TotalTime>
  <Words>1943</Words>
  <Application>Microsoft Macintosh PowerPoint</Application>
  <PresentationFormat>Custom</PresentationFormat>
  <Paragraphs>118</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Merriweather Sans</vt:lpstr>
      <vt:lpstr>Source Sans Pro</vt:lpstr>
      <vt:lpstr>Arial</vt:lpstr>
      <vt:lpstr>Rockwell</vt:lpstr>
      <vt:lpstr>Wingdings</vt:lpstr>
      <vt:lpstr>Avenir</vt:lpstr>
      <vt:lpstr>White</vt:lpstr>
      <vt:lpstr>PowerPoint Presentation</vt:lpstr>
      <vt:lpstr>&lt;Delete THIS SLIDE BEFORE PRESENTING&gt;</vt:lpstr>
      <vt:lpstr>Thank you for coming!</vt:lpstr>
      <vt:lpstr>Agenda for today: Tasks     Competencies     Proficiencies</vt:lpstr>
      <vt:lpstr>Multi-Hurdle SME Assessment Process</vt:lpstr>
      <vt:lpstr>write down The job tasks for this position</vt:lpstr>
      <vt:lpstr>Example tasks</vt:lpstr>
      <vt:lpstr>Dot Voting and discussion</vt:lpstr>
      <vt:lpstr>Now we define our critical competencies</vt:lpstr>
      <vt:lpstr>Example proficiency levels for a competency</vt:lpstr>
      <vt:lpstr>Determining Proficiency levels</vt:lpstr>
      <vt:lpstr>Final step – decide proficiency level for this position for each Competency</vt:lpstr>
      <vt:lpstr>PowerPoint Presentation</vt:lpstr>
      <vt:lpstr>&lt;Delete THIS SLIDE BEFORE PRESENTING&gt;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Matthew J Dingee</cp:lastModifiedBy>
  <cp:revision>315</cp:revision>
  <dcterms:modified xsi:type="dcterms:W3CDTF">2020-01-07T22:22:28Z</dcterms:modified>
</cp:coreProperties>
</file>