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4" r:id="rId3"/>
    <p:sldId id="257" r:id="rId4"/>
    <p:sldId id="348" r:id="rId5"/>
    <p:sldId id="269" r:id="rId6"/>
    <p:sldId id="317" r:id="rId7"/>
    <p:sldId id="345" r:id="rId8"/>
    <p:sldId id="346" r:id="rId9"/>
    <p:sldId id="347" r:id="rId10"/>
    <p:sldId id="308" r:id="rId11"/>
    <p:sldId id="270" r:id="rId12"/>
    <p:sldId id="330" r:id="rId13"/>
    <p:sldId id="332" r:id="rId14"/>
    <p:sldId id="339" r:id="rId15"/>
    <p:sldId id="333" r:id="rId16"/>
    <p:sldId id="340" r:id="rId17"/>
    <p:sldId id="338" r:id="rId18"/>
    <p:sldId id="341" r:id="rId19"/>
    <p:sldId id="342" r:id="rId20"/>
    <p:sldId id="329" r:id="rId21"/>
    <p:sldId id="29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90" r:id="rId33"/>
    <p:sldId id="287" r:id="rId34"/>
    <p:sldId id="291" r:id="rId35"/>
  </p:sldIdLst>
  <p:sldSz cx="17340263" cy="9753600"/>
  <p:notesSz cx="6881813" cy="9296400"/>
  <p:embeddedFontLs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Rockwell" panose="02060603020205020403" pitchFamily="18" charset="0"/>
      <p:regular r:id="rId42"/>
      <p:bold r:id="rId43"/>
      <p:italic r:id="rId44"/>
      <p:boldItalic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  <p:embeddedFont>
      <p:font typeface="Merriweather" panose="00000500000000000000" pitchFamily="2" charset="0"/>
      <p:regular r:id="rId50"/>
      <p:bold r:id="rId51"/>
      <p:italic r:id="rId52"/>
      <p:boldItalic r:id="rId53"/>
    </p:embeddedFont>
    <p:embeddedFont>
      <p:font typeface="Source Sans Pro SemiBold" panose="020B0603030403020204" pitchFamily="34" charset="0"/>
      <p:bold r:id="rId54"/>
      <p:boldItalic r:id="rId55"/>
    </p:embeddedFont>
    <p:embeddedFont>
      <p:font typeface="Merriweather Sans"/>
      <p:regular r:id="rId56"/>
      <p:bold r:id="rId57"/>
      <p:italic r:id="rId58"/>
      <p:boldItalic r:id="rId59"/>
    </p:embeddedFont>
    <p:embeddedFont>
      <p:font typeface="Avenir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er, Stephanie F. EOP/OMB" initials="GSFE" lastIdx="8" clrIdx="0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695"/>
    <a:srgbClr val="2378C3"/>
    <a:srgbClr val="EAF4DD"/>
    <a:srgbClr val="103C68"/>
    <a:srgbClr val="2C608A"/>
    <a:srgbClr val="0084CE"/>
    <a:srgbClr val="0D71BC"/>
    <a:srgbClr val="103052"/>
    <a:srgbClr val="DC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F46F-A2BC-4B3A-8706-6CA7D9F997B3}">
  <a:tblStyle styleId="{A228F46F-A2BC-4B3A-8706-6CA7D9F997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FE7"/>
          </a:solidFill>
        </a:fill>
      </a:tcStyle>
    </a:wholeTbl>
    <a:band1H>
      <a:tcTxStyle/>
      <a:tcStyle>
        <a:tcBdr/>
        <a:fill>
          <a:solidFill>
            <a:srgbClr val="DFDD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D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85357" autoAdjust="0"/>
  </p:normalViewPr>
  <p:slideViewPr>
    <p:cSldViewPr snapToGrid="0">
      <p:cViewPr varScale="1">
        <p:scale>
          <a:sx n="39" d="100"/>
          <a:sy n="39" d="100"/>
        </p:scale>
        <p:origin x="1344" y="42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88045-918C-A649-9635-3584A8A5B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0003-CEB8-6B40-854F-714A23CDD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44B9-655E-9143-8F11-143B7EBD7C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1E80-4CFF-7740-81A3-10972C54D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6CA7-7DDB-0348-8CCD-77EC0C441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83DF8-21B3-2446-BC70-B86632B4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proxy.app.cloud.gov/site/labopm/competitive-hiring-pilot/hiring-phases/reviewing-resum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95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Start your note with your move forward/do not move forward determination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5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Then state if the core competency and required proficiency level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competency and note the decision:    [decision] ([role]) - [competency] was/was not met. [reason]</a:t>
            </a:r>
          </a:p>
        </p:txBody>
      </p:sp>
    </p:spTree>
    <p:extLst>
      <p:ext uri="{BB962C8B-B14F-4D97-AF65-F5344CB8AC3E}">
        <p14:creationId xmlns:p14="http://schemas.microsoft.com/office/powerpoint/2010/main" val="15893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exactly which parentheticals/roles for which the applicant is moving on</a:t>
            </a:r>
          </a:p>
        </p:txBody>
      </p:sp>
    </p:spTree>
    <p:extLst>
      <p:ext uri="{BB962C8B-B14F-4D97-AF65-F5344CB8AC3E}">
        <p14:creationId xmlns:p14="http://schemas.microsoft.com/office/powerpoint/2010/main" val="380667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Make sure and note the 1 year experience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applicant may only move on for a subset of all the parentheticals/roles they applied for, make sure and note that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884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applicant does not move forward despite many decades of experience because the required proficiency level was not evidenced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423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If your role has a Technical Communication proficiency, it is OK to not move the applicant forward if the resume itself shows a lack of attention to detail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3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Don’t know if you looked at the core competencies, don’t know if you looked at duration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You need to cite the specific competency they do not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relevant legal requirements around personnel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858E-FC7F-4A5E-A224-2E688F0702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fbf5f0a7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fbf5f0a7_1_316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39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ffbf5f0a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ffbf5f0a7_1_5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5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fbf5f0a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fbf5f0a7_1_6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6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fbf5f0a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fbf5f0a7_1_6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ffbf5f0a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ffbf5f0a7_1_7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74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ffbf5f0a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ffbf5f0a7_1_7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545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ffbf5f0a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ffbf5f0a7_1_8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918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ffbf5f0a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ffbf5f0a7_1_92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44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ffbf5f0a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ffbf5f0a7_1_98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70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Reminder of the overall hiring process and where we are now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Job analysis workshop and Job Announcement already done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now preparing for Resume Review stage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200" b="0" i="0" u="sng" strike="noStrike" cap="none" dirty="0">
              <a:solidFill>
                <a:srgbClr val="000000"/>
              </a:solidFill>
              <a:effectLst/>
              <a:latin typeface="Merriweather Sans"/>
              <a:ea typeface="Merriweather Sans"/>
              <a:cs typeface="Merriweather Sans"/>
              <a:sym typeface="Merriweather Sans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Two SMEs will independently review each remaining applicant’s resume to determine whether they adequately reflect the core competencies and proficiencies to warrant the first of two phone assessment interviews.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applicants move on from the resume review stage, they will each have up to 2 phone interviews</a:t>
            </a:r>
          </a:p>
        </p:txBody>
      </p:sp>
    </p:spTree>
    <p:extLst>
      <p:ext uri="{BB962C8B-B14F-4D97-AF65-F5344CB8AC3E}">
        <p14:creationId xmlns:p14="http://schemas.microsoft.com/office/powerpoint/2010/main" val="2863669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fbf5f0a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fbf5f0a7_1_104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103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PREPARE AHEAD OF TIME – 1 PRINTED COPY OF EACH PER ATTENDEE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3-4 sample resumes (should be relevant to the job you’re hiring for)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Copy of competencies and proficiency levels doc that the team created in Job Analysis Workshop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sample resume: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Review first 2-3 pages (or whatever the team decided) silently for about 5 minutes until everyone has completed writing their review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Read aloud each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Discuss as a team after all statements are read aloud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Should take 15-20 minutes per 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exercise is intended to calibrate all SMEs so they agree on how strict/lenient they want to be with each competency.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Calibration as an SME resume reviewing team is vital to ensure as much consistency as possible across the competencies and proficiency levels.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SMEs must set the bar high for the assessment</a:t>
            </a:r>
            <a:endParaRPr dirty="0"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Fill in your team’s dates on 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Typically this slide sparks a discussion among the team as to who’s on vacation, who cannot make the proposed times, etc.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SME who cannot participate in the allotted time, the time-to-hire gets that much longer, and that’s another SME </a:t>
            </a:r>
            <a:r>
              <a:rPr lang="en-US"/>
              <a:t>who must fill in</a:t>
            </a:r>
            <a:endParaRPr dirty="0"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{PAGES} on this slide with number of pages the team agreed to review and which appears in the JOA.</a:t>
            </a:r>
          </a:p>
          <a:p>
            <a:endParaRPr lang="en-US" dirty="0"/>
          </a:p>
          <a:p>
            <a:r>
              <a:rPr lang="en-US" dirty="0"/>
              <a:t>SMEs should not consider an applicant’s vet status at all, positively or negatively. Only the applicant’s competencies are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1440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0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  <a:p>
            <a:r>
              <a:rPr lang="en-US" dirty="0"/>
              <a:t>If an applicant does not meet one requirement, there’s no need to continue evaluating for remaining ones</a:t>
            </a:r>
          </a:p>
          <a:p>
            <a:endParaRPr lang="en-US" dirty="0"/>
          </a:p>
          <a:p>
            <a:r>
              <a:rPr lang="en-US" dirty="0"/>
              <a:t>By definition, applicants must meet ALL minimum qualifications to move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Bulle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+mn-lt"/>
                <a:ea typeface="Source Sans Pro SemiBold" panose="020B0503030403020204" pitchFamily="34" charset="0"/>
                <a:cs typeface="Source Sans Pro SemiBold" panose="020B0503030403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46" lvl="0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1 column">
  <p:cSld name="White - 1 column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4900"/>
              <a:buNone/>
              <a:defRPr sz="49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3400"/>
              <a:buChar char="●"/>
              <a:defRPr>
                <a:solidFill>
                  <a:srgbClr val="1C304A"/>
                </a:solidFill>
              </a:defRPr>
            </a:lvl1pPr>
            <a:lvl2pPr marL="914400" lvl="1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○"/>
              <a:defRPr>
                <a:solidFill>
                  <a:srgbClr val="1C304A"/>
                </a:solidFill>
              </a:defRPr>
            </a:lvl2pPr>
            <a:lvl3pPr marL="1371600" lvl="2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■"/>
              <a:defRPr>
                <a:solidFill>
                  <a:srgbClr val="1C304A"/>
                </a:solidFill>
              </a:defRPr>
            </a:lvl3pPr>
            <a:lvl4pPr marL="1828800" lvl="3" indent="-3746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300"/>
              <a:buChar char="●"/>
              <a:defRPr>
                <a:solidFill>
                  <a:srgbClr val="1C304A"/>
                </a:solidFill>
              </a:defRPr>
            </a:lvl4pPr>
            <a:lvl5pPr marL="2286000" lvl="4" indent="-3492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900"/>
              <a:buChar char="○"/>
              <a:defRPr>
                <a:solidFill>
                  <a:srgbClr val="1C304A"/>
                </a:solidFill>
              </a:defRPr>
            </a:lvl5pPr>
            <a:lvl6pPr marL="2743200" lvl="5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6pPr>
            <a:lvl7pPr marL="3200400" lvl="6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●"/>
              <a:defRPr>
                <a:solidFill>
                  <a:srgbClr val="1C304A"/>
                </a:solidFill>
              </a:defRPr>
            </a:lvl7pPr>
            <a:lvl8pPr marL="3657600" lvl="7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○"/>
              <a:defRPr>
                <a:solidFill>
                  <a:srgbClr val="1C304A"/>
                </a:solidFill>
              </a:defRPr>
            </a:lvl8pPr>
            <a:lvl9pPr marL="4114800" lvl="8" indent="-323850" rtl="0">
              <a:spcBef>
                <a:spcPts val="3000"/>
              </a:spcBef>
              <a:spcAft>
                <a:spcPts val="300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5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- dark" userDrawn="1">
  <p:cSld name="Title">
    <p:bg>
      <p:bgPr>
        <a:solidFill>
          <a:schemeClr val="bg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46" lvl="0" indent="-228623" algn="ctr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3605633" y="7290379"/>
            <a:ext cx="10129509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000" b="1" i="0" cap="all" baseline="0">
                <a:solidFill>
                  <a:srgbClr val="FFFFFF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842788C9-DC01-0441-AC34-80444725DF67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white">
  <p:cSld name="Section Title - 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Silver">
  <p:cSld name="Section Title - Lighter Blue">
    <p:bg>
      <p:bgPr>
        <a:solidFill>
          <a:schemeClr val="bg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61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+mn-lt"/>
                <a:ea typeface="Merriweather" pitchFamily="2" charset="77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Final"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w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985325" y="2615190"/>
            <a:ext cx="15317232" cy="633211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246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806297"/>
            <a:ext cx="17340263" cy="1456538"/>
          </a:xfrm>
          <a:prstGeom prst="rect">
            <a:avLst/>
          </a:prstGeom>
          <a:solidFill>
            <a:schemeClr val="accent2"/>
          </a:solidFill>
        </p:spPr>
        <p:txBody>
          <a:bodyPr lIns="630936" tIns="27432" rIns="630936" bIns="0" anchor="b" anchorCtr="0"/>
          <a:lstStyle>
            <a:lvl1pPr>
              <a:lnSpc>
                <a:spcPts val="5120"/>
              </a:lnSpc>
              <a:defRPr sz="4001" b="1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Content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D41BD8-F932-40AA-8DAC-647898DB09A3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6237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130CC6-AF16-4E75-B386-B0184CCD3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3">
            <a:extLst>
              <a:ext uri="{FF2B5EF4-FFF2-40B4-BE49-F238E27FC236}">
                <a16:creationId xmlns:a16="http://schemas.microsoft.com/office/drawing/2014/main" id="{899A0C6F-3431-5B4C-BB4C-43CE10C55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7" name="Google Shape;13;p3">
            <a:extLst>
              <a:ext uri="{FF2B5EF4-FFF2-40B4-BE49-F238E27FC236}">
                <a16:creationId xmlns:a16="http://schemas.microsoft.com/office/drawing/2014/main" id="{44567A6E-0AEA-2044-A82E-53A4A437C242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171467" lv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28714" lvl="1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3444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rgbClr val="1C30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CFFF"/>
                </a:solidFill>
              </a:defRPr>
            </a:lvl1pPr>
            <a:lvl2pPr lvl="1" rtl="0">
              <a:buNone/>
              <a:defRPr sz="1100">
                <a:solidFill>
                  <a:srgbClr val="00CFFF"/>
                </a:solidFill>
              </a:defRPr>
            </a:lvl2pPr>
            <a:lvl3pPr lvl="2" rtl="0">
              <a:buNone/>
              <a:defRPr sz="1100">
                <a:solidFill>
                  <a:srgbClr val="00CFFF"/>
                </a:solidFill>
              </a:defRPr>
            </a:lvl3pPr>
            <a:lvl4pPr lvl="3" rtl="0">
              <a:buNone/>
              <a:defRPr sz="1100">
                <a:solidFill>
                  <a:srgbClr val="00CFFF"/>
                </a:solidFill>
              </a:defRPr>
            </a:lvl4pPr>
            <a:lvl5pPr lvl="4" rtl="0">
              <a:buNone/>
              <a:defRPr sz="1100">
                <a:solidFill>
                  <a:srgbClr val="00CFFF"/>
                </a:solidFill>
              </a:defRPr>
            </a:lvl5pPr>
            <a:lvl6pPr lvl="5" rtl="0">
              <a:buNone/>
              <a:defRPr sz="1100">
                <a:solidFill>
                  <a:srgbClr val="00CFFF"/>
                </a:solidFill>
              </a:defRPr>
            </a:lvl6pPr>
            <a:lvl7pPr lvl="6" rtl="0">
              <a:buNone/>
              <a:defRPr sz="1100">
                <a:solidFill>
                  <a:srgbClr val="00CFFF"/>
                </a:solidFill>
              </a:defRPr>
            </a:lvl7pPr>
            <a:lvl8pPr lvl="7" rtl="0">
              <a:buNone/>
              <a:defRPr sz="1100">
                <a:solidFill>
                  <a:srgbClr val="00CFFF"/>
                </a:solidFill>
              </a:defRPr>
            </a:lvl8pPr>
            <a:lvl9pPr lvl="8" rtl="0">
              <a:buNone/>
              <a:defRPr sz="1100">
                <a:solidFill>
                  <a:srgbClr val="00C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11400"/>
              <a:buNone/>
              <a:defRPr sz="114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1414817" y="554193"/>
            <a:ext cx="9515100" cy="12657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rgbClr val="FFFFFF"/>
                </a:solidFill>
              </a:defRPr>
            </a:lvl1pPr>
            <a:lvl2pPr lvl="1" rtl="0">
              <a:spcBef>
                <a:spcPts val="30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30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30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30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30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30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30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3000"/>
              </a:spcBef>
              <a:spcAft>
                <a:spcPts val="300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447" y="8659152"/>
            <a:ext cx="381866" cy="381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40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G quote">
  <p:cSld name="White - LG quot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100"/>
              <a:buNone/>
              <a:defRPr sz="61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9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052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►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&gt;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 err="1"/>
              <a:t>jhbljhv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2" r:id="rId3"/>
    <p:sldLayoutId id="214748365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103C68"/>
        </a:buClr>
        <a:buSzPct val="112000"/>
        <a:buFont typeface="Wingdings" pitchFamily="2" charset="2"/>
        <a:buChar char="§"/>
        <a:defRPr sz="1400" b="0" i="0" u="none" strike="noStrike" cap="none">
          <a:solidFill>
            <a:srgbClr val="103C68"/>
          </a:solidFill>
          <a:latin typeface="+mn-lt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mbria"/>
              </a:rPr>
              <a:t>&lt;</a:t>
            </a:r>
            <a:r>
              <a:rPr lang="en-US" dirty="0" err="1">
                <a:sym typeface="Cambria"/>
              </a:rPr>
              <a:t>AgencyName</a:t>
            </a:r>
            <a:r>
              <a:rPr lang="en-US" dirty="0">
                <a:sym typeface="Cambria"/>
              </a:rPr>
              <a:t>&gt;</a:t>
            </a:r>
            <a:br>
              <a:rPr lang="en-US" dirty="0">
                <a:sym typeface="Cambria"/>
              </a:rPr>
            </a:br>
            <a:r>
              <a:rPr lang="en-US" dirty="0">
                <a:sym typeface="Cambria"/>
              </a:rPr>
              <a:t>SME Training: Resume Review</a:t>
            </a:r>
            <a:endParaRPr lang="en-US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>
                <a:sym typeface="Cambria"/>
              </a:rPr>
              <a:t>&lt;insert 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7B9-70B6-DF41-A8DC-C38D5773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written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8966-81FF-B047-B5CB-C2728DB3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rating with 2-4 sentences tied back to proficiencies.</a:t>
            </a:r>
          </a:p>
          <a:p>
            <a:r>
              <a:rPr lang="en-US" dirty="0"/>
              <a:t>Mention if applicant has met duration requirements (at least a year of relevant job experience, 3 years of modern IT practices).</a:t>
            </a:r>
          </a:p>
          <a:p>
            <a:r>
              <a:rPr lang="en-US" dirty="0"/>
              <a:t>Provide enough detail to retrace decision point later. When not moving an applicant forward, cite the specific core competency not reflected.</a:t>
            </a:r>
          </a:p>
          <a:p>
            <a:r>
              <a:rPr lang="en-US" dirty="0"/>
              <a:t>Evidence of the competencies and proficiency levels must be in the resume. If you are making an assumption, write it down. </a:t>
            </a:r>
          </a:p>
          <a:p>
            <a:r>
              <a:rPr lang="en-US" dirty="0"/>
              <a:t>For non-generalist roles, be clear about which competency you are rating.</a:t>
            </a:r>
          </a:p>
        </p:txBody>
      </p:sp>
    </p:spTree>
    <p:extLst>
      <p:ext uri="{BB962C8B-B14F-4D97-AF65-F5344CB8AC3E}">
        <p14:creationId xmlns:p14="http://schemas.microsoft.com/office/powerpoint/2010/main" val="122016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Ratings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EE2DF-49EC-4D46-8F84-96FA406D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67" indent="0">
              <a:buNone/>
            </a:pPr>
            <a:r>
              <a:rPr lang="en-US" b="1" dirty="0"/>
              <a:t>Move Forward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Required competencies and proficiency levels adequately reflected to warrant further evaluation.</a:t>
            </a:r>
          </a:p>
          <a:p>
            <a:pPr marL="171467" indent="0">
              <a:buNone/>
            </a:pPr>
            <a:endParaRPr lang="en-US" dirty="0"/>
          </a:p>
          <a:p>
            <a:pPr marL="171467" indent="0">
              <a:buNone/>
            </a:pPr>
            <a:r>
              <a:rPr lang="en-US" b="1" dirty="0"/>
              <a:t>Does Not Move Forward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Required competencies and proficiency levels not adequately reflected; no further evaluation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Start with decision (Move forward/Do Not Move Forward), then Role(s)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79923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</a:t>
            </a:r>
          </a:p>
        </p:txBody>
      </p:sp>
    </p:spTree>
    <p:extLst>
      <p:ext uri="{BB962C8B-B14F-4D97-AF65-F5344CB8AC3E}">
        <p14:creationId xmlns:p14="http://schemas.microsoft.com/office/powerpoint/2010/main" val="22025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that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competency proficiency levels adequately reflected. </a:t>
            </a:r>
          </a:p>
        </p:txBody>
      </p:sp>
    </p:spTree>
    <p:extLst>
      <p:ext uri="{BB962C8B-B14F-4D97-AF65-F5344CB8AC3E}">
        <p14:creationId xmlns:p14="http://schemas.microsoft.com/office/powerpoint/2010/main" val="33985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Core competencies/proficiency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communications/collaboration because she implemented a company-wide program that had success results and metrics.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additional role(s)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competency proficiency levels adequately reflected for both the Patch Management and the Network Infrastructure roles to warrant further evaluation. </a:t>
            </a:r>
          </a:p>
        </p:txBody>
      </p:sp>
    </p:spTree>
    <p:extLst>
      <p:ext uri="{BB962C8B-B14F-4D97-AF65-F5344CB8AC3E}">
        <p14:creationId xmlns:p14="http://schemas.microsoft.com/office/powerpoint/2010/main" val="213764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durations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>
            <a:normAutofit/>
          </a:bodyPr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Additional competency proficiency levels adequately reflected for both the Patch Management and the Network Infrastructure roles to warrant further evaluation.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of experience is met.”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75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If resume meets only one of two selected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“Move Forward (Generalist/Data Center): …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Does Not Move Forward (Active Directory): …”</a:t>
            </a:r>
          </a:p>
        </p:txBody>
      </p:sp>
    </p:spTree>
    <p:extLst>
      <p:ext uri="{BB962C8B-B14F-4D97-AF65-F5344CB8AC3E}">
        <p14:creationId xmlns:p14="http://schemas.microsoft.com/office/powerpoint/2010/main" val="332183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(all roles): Though Eugene’s resume shows 43 years experience as an IT Specialist, there is no evidence that he is experienced at security and policy and communications/collaboration at the levels required by the position.”</a:t>
            </a:r>
          </a:p>
        </p:txBody>
      </p:sp>
    </p:spTree>
    <p:extLst>
      <p:ext uri="{BB962C8B-B14F-4D97-AF65-F5344CB8AC3E}">
        <p14:creationId xmlns:p14="http://schemas.microsoft.com/office/powerpoint/2010/main" val="639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 (typos and grammatical 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“Does Not Move Forward (Generalist/Data Center): Kevin’s resume does not show the communications/collaboration competency at the level required for this position because it contains significant spelling and grammatical errors.” </a:t>
            </a:r>
          </a:p>
        </p:txBody>
      </p:sp>
    </p:spTree>
    <p:extLst>
      <p:ext uri="{BB962C8B-B14F-4D97-AF65-F5344CB8AC3E}">
        <p14:creationId xmlns:p14="http://schemas.microsoft.com/office/powerpoint/2010/main" val="3775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B72-DF93-D54D-850F-1292896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&lt;Delete THIS SLIDE BEFORE PRESENTING&gt;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6529-1517-6D4F-B2C1-4578D2693A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PREPARE THE FOLLOWING AHEAD OF TIME – 1 PRINTED COPY OF EACH PER ATTENDEE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3-4 sample resumes (should be relevant to the job you’re hiring for)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Copy of competencies and proficiency levels doc that the team created out of Job Analysis </a:t>
            </a:r>
            <a:r>
              <a:rPr lang="en-US" dirty="0" smtClean="0"/>
              <a:t>Workshop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Decide if your resume review with use 1-4 sentences or a different method like a competency checklist and reflect that in the </a:t>
            </a:r>
            <a:r>
              <a:rPr lang="en-US" dirty="0" smtClean="0"/>
              <a:t>slides</a:t>
            </a:r>
            <a:endParaRPr lang="en-US" dirty="0"/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Optional: copies of SME Background Info Sheet if they haven’t all submitted them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90C-2EA0-F743-9E48-9AEEF7B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these bad example statements?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D3E7-9FFB-7C47-BC1D-058605C9E8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Additional competency proficiency levels adequately reflected for both the Patch Management and the Network Infrastructure roles to warrant further evaluation.”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(Generalist/Data Center): Kevin’s resume does not meet required proficiency levels for this position.”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2797D-211B-BE4E-A617-C3D508B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Prohibited Personnel Practices</a:t>
            </a:r>
            <a:br>
              <a:rPr lang="en-US" dirty="0"/>
            </a:br>
            <a:r>
              <a:rPr lang="en-US" dirty="0"/>
              <a:t>5 U.S.C. 2302(b)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Giving an unauthorized preference or advantage to improve or injure the prospects of any particular person for employment (also, don’t promise anyone they’re going to get this job--you don’t know that!)</a:t>
            </a:r>
          </a:p>
          <a:p>
            <a:r>
              <a:rPr lang="en-US" altLang="en-US" dirty="0"/>
              <a:t>Engaging in nepotism</a:t>
            </a:r>
          </a:p>
          <a:p>
            <a:r>
              <a:rPr lang="en-US" altLang="en-US" dirty="0"/>
              <a:t>Discriminating (including discrimination based on marital status and political affiliation)</a:t>
            </a:r>
          </a:p>
          <a:p>
            <a:r>
              <a:rPr lang="en-US" altLang="en-US" dirty="0"/>
              <a:t>Considering employment based on factors other than personal knowledge or records of job-related abilities</a:t>
            </a:r>
          </a:p>
          <a:p>
            <a:r>
              <a:rPr lang="en-US" altLang="en-US" dirty="0"/>
              <a:t>Influencing any person to withdraw from job competition </a:t>
            </a:r>
          </a:p>
          <a:p>
            <a:pPr marL="114312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A130CC6-AF16-4E75-B386-B0184CCD31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Correcting for unconscious bias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CFFF"/>
                </a:solidFill>
              </a:rPr>
              <a:t>22</a:t>
            </a:fld>
            <a:endParaRPr>
              <a:solidFill>
                <a:srgbClr val="00C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8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have biases that can have profound effects on our ability to hire the best team.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45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“Job applicants with white names needed to send about 10 resumes to get one callback; those with African-American names needed to send around 15 resumes to get one callback.”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— National Bureau of Economic Research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2390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Unconscious bias doesn’t mean we’re bad people. All humans are biased.</a:t>
            </a:r>
            <a:endParaRPr/>
          </a:p>
        </p:txBody>
      </p:sp>
      <p:sp>
        <p:nvSpPr>
          <p:cNvPr id="402" name="Google Shape;402;p53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03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have to </a:t>
            </a:r>
            <a:r>
              <a:rPr lang="en-US">
                <a:solidFill>
                  <a:srgbClr val="046B99"/>
                </a:solidFill>
              </a:rPr>
              <a:t>recognize</a:t>
            </a:r>
            <a:r>
              <a:rPr lang="en-US"/>
              <a:t> our bias and </a:t>
            </a:r>
            <a:r>
              <a:rPr lang="en-US">
                <a:solidFill>
                  <a:srgbClr val="046B99"/>
                </a:solidFill>
              </a:rPr>
              <a:t>correct for it</a:t>
            </a:r>
            <a:r>
              <a:rPr lang="en-US"/>
              <a:t>.</a:t>
            </a: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1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ctrTitle"/>
          </p:nvPr>
        </p:nvSpPr>
        <p:spPr>
          <a:xfrm>
            <a:off x="1761248" y="1098681"/>
            <a:ext cx="15000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1</a:t>
            </a:r>
            <a:r>
              <a:rPr lang="en-US" dirty="0" smtClean="0">
                <a:solidFill>
                  <a:srgbClr val="046B99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Don’t look up candidates</a:t>
            </a:r>
            <a:endParaRPr dirty="0"/>
          </a:p>
          <a:p>
            <a:pPr lvl="0"/>
            <a:r>
              <a:rPr lang="en-US" dirty="0" smtClean="0">
                <a:solidFill>
                  <a:srgbClr val="046B99"/>
                </a:solidFill>
              </a:rPr>
              <a:t>2</a:t>
            </a:r>
            <a:r>
              <a:rPr lang="en-US" dirty="0">
                <a:solidFill>
                  <a:srgbClr val="046B99"/>
                </a:solidFill>
              </a:rPr>
              <a:t>/</a:t>
            </a:r>
            <a:r>
              <a:rPr lang="en-US" dirty="0"/>
              <a:t> Question your </a:t>
            </a:r>
            <a:r>
              <a:rPr lang="en-US" dirty="0"/>
              <a:t>assumptions</a:t>
            </a:r>
            <a:br>
              <a:rPr lang="en-US" dirty="0"/>
            </a:br>
            <a:r>
              <a:rPr lang="en-US" dirty="0" smtClean="0">
                <a:solidFill>
                  <a:srgbClr val="046B99"/>
                </a:solidFill>
              </a:rPr>
              <a:t>3/</a:t>
            </a:r>
            <a:r>
              <a:rPr lang="en-US" dirty="0" smtClean="0"/>
              <a:t> Use competencies/proficiency levels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4</a:t>
            </a:r>
            <a:r>
              <a:rPr lang="en-US" dirty="0" smtClean="0">
                <a:solidFill>
                  <a:srgbClr val="046B99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Look at how you describe </a:t>
            </a:r>
            <a:r>
              <a:rPr lang="en-US" dirty="0" smtClean="0"/>
              <a:t>people</a:t>
            </a:r>
            <a:endParaRPr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6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1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Don’t look up candidates</a:t>
            </a:r>
            <a:endParaRPr dirty="0"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a candidate’s internet presence can lead you to make conclusions about them before you even meet them! 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dirty="0"/>
              <a:t>Don’t search for candidates online. Instead, use the application materials </a:t>
            </a:r>
            <a:r>
              <a:rPr lang="en-US" dirty="0" smtClean="0"/>
              <a:t>provided. </a:t>
            </a:r>
            <a:endParaRPr dirty="0"/>
          </a:p>
        </p:txBody>
      </p:sp>
      <p:sp>
        <p:nvSpPr>
          <p:cNvPr id="421" name="Google Shape;421;p56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78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2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Question your assumptions</a:t>
            </a:r>
            <a:endParaRPr dirty="0"/>
          </a:p>
        </p:txBody>
      </p:sp>
      <p:sp>
        <p:nvSpPr>
          <p:cNvPr id="434" name="Google Shape;434;p58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Society has taught us to assume that certain people (like women, people of color, people with disabilities, etc.) are less capable than others. When considering candidates from under-estimated backgrounds, check your thinking about qualification.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Ask yourself: am I reading this person's qualifications the same as if they were white, male, etc?</a:t>
            </a:r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7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 for this session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72C36-486C-0348-B94D-9EE828C9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Learn how to review resumes</a:t>
            </a:r>
          </a:p>
          <a:p>
            <a:pPr lvl="1"/>
            <a:r>
              <a:rPr lang="en-US" dirty="0"/>
              <a:t>Learn how to write a good resume review statement</a:t>
            </a:r>
          </a:p>
          <a:p>
            <a:pPr lvl="1"/>
            <a:r>
              <a:rPr lang="en-US" dirty="0"/>
              <a:t>Learn basic principles behind the merit system and about preventing bias</a:t>
            </a:r>
          </a:p>
          <a:p>
            <a:pPr lvl="1"/>
            <a:r>
              <a:rPr lang="en-US" dirty="0"/>
              <a:t>Practice resume review</a:t>
            </a:r>
          </a:p>
          <a:p>
            <a:pPr lvl="1"/>
            <a:r>
              <a:rPr lang="en-US" dirty="0"/>
              <a:t>Reminder: Turn in filled out SME Background Info Sheet</a:t>
            </a:r>
          </a:p>
          <a:p>
            <a:pPr marL="105738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3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Use the </a:t>
            </a:r>
            <a:r>
              <a:rPr lang="en-US" dirty="0" smtClean="0"/>
              <a:t>competencies and proficiency levels</a:t>
            </a:r>
            <a:endParaRPr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the guides consistently helps us assess candidates more fairly, because we’ve had time to write down what we’re looking for in an answer </a:t>
            </a:r>
            <a:r>
              <a:rPr lang="en-US" i="1" dirty="0"/>
              <a:t>before</a:t>
            </a:r>
            <a:r>
              <a:rPr lang="en-US" dirty="0"/>
              <a:t> we look at their application. That means that the bar we’re holding a candidate to isn’t a moving target based on our perception of them.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dirty="0"/>
              <a:t>Make sure to double check your reviews against </a:t>
            </a:r>
            <a:r>
              <a:rPr lang="en-US" dirty="0" smtClean="0"/>
              <a:t>the pre-established qualifications.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 sz="2300" dirty="0"/>
          </a:p>
        </p:txBody>
      </p:sp>
      <p:sp>
        <p:nvSpPr>
          <p:cNvPr id="442" name="Google Shape;442;p59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24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C304A"/>
                </a:solidFill>
              </a:rPr>
              <a:t>3/</a:t>
            </a:r>
            <a:r>
              <a:rPr lang="en-US" dirty="0" smtClean="0"/>
              <a:t> </a:t>
            </a:r>
            <a:r>
              <a:rPr lang="en-US" dirty="0"/>
              <a:t>Look at how you describe people</a:t>
            </a:r>
            <a:endParaRPr dirty="0"/>
          </a:p>
        </p:txBody>
      </p:sp>
      <p:sp>
        <p:nvSpPr>
          <p:cNvPr id="448" name="Google Shape;448;p6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49" name="Google Shape;449;p60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taught to use words like “aggressive” or “competitive” to describe men, and words like “supportive” or “nurturing” to describe women. Similarly, we’re taught to react differently to </a:t>
            </a:r>
            <a:r>
              <a:rPr lang="en-US" i="1"/>
              <a:t>the exact same behavior</a:t>
            </a:r>
            <a:r>
              <a:rPr lang="en-US"/>
              <a:t> depending on who we’re reacting to. Is someone “assertive” or “overbearing”? Are they “bossy” or “a leader”?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To counter this effect, ask yourself “Is how I’m describing this candidate colored by their demography?”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6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Resume Review </a:t>
            </a:r>
            <a:r>
              <a:rPr lang="en-US" b="0" dirty="0"/>
              <a:t>Practice Session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9602" dirty="0"/>
              <a:t>60 minutes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&lt;NOTE: REPLACE THIS CONTENT WITH your specific details&gt;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CA4F9-BD7F-8747-B8C5-97794B155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review dates</a:t>
            </a:r>
          </a:p>
          <a:p>
            <a:pPr lvl="1"/>
            <a:r>
              <a:rPr lang="en-US" dirty="0"/>
              <a:t>&lt;insert dates and SME names&gt;</a:t>
            </a:r>
          </a:p>
          <a:p>
            <a:r>
              <a:rPr lang="en-US" dirty="0"/>
              <a:t>Resume review tie breaker dates</a:t>
            </a:r>
          </a:p>
          <a:p>
            <a:pPr lvl="1"/>
            <a:r>
              <a:rPr lang="en-US" dirty="0"/>
              <a:t>&lt;insert dates and SME names&gt;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F3168D-79EE-F847-A489-26D1028D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" y="1959644"/>
            <a:ext cx="16499638" cy="5671422"/>
          </a:xfrm>
          <a:prstGeom prst="rect">
            <a:avLst/>
          </a:prstGeom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Multi-Hurdle SME Assessment Process</a:t>
            </a:r>
            <a:endParaRPr dirty="0"/>
          </a:p>
        </p:txBody>
      </p:sp>
      <p:sp>
        <p:nvSpPr>
          <p:cNvPr id="102" name="Google Shape;102;p25"/>
          <p:cNvSpPr txBox="1"/>
          <p:nvPr/>
        </p:nvSpPr>
        <p:spPr>
          <a:xfrm>
            <a:off x="8798057" y="8655012"/>
            <a:ext cx="2797969" cy="82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344664"/>
              </a:buClr>
              <a:buSzPts val="6000"/>
            </a:pPr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YOU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A623E5B-7F93-6949-B226-0CAC4AC66D9B}"/>
              </a:ext>
            </a:extLst>
          </p:cNvPr>
          <p:cNvSpPr/>
          <p:nvPr/>
        </p:nvSpPr>
        <p:spPr>
          <a:xfrm rot="16200000">
            <a:off x="9663071" y="4268181"/>
            <a:ext cx="1026000" cy="7709558"/>
          </a:xfrm>
          <a:prstGeom prst="leftBrace">
            <a:avLst>
              <a:gd name="adj1" fmla="val 47324"/>
              <a:gd name="adj2" fmla="val 50000"/>
            </a:avLst>
          </a:prstGeom>
          <a:ln w="152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2E528-36DD-0842-8D92-57ED47415E2C}"/>
              </a:ext>
            </a:extLst>
          </p:cNvPr>
          <p:cNvSpPr txBox="1"/>
          <p:nvPr/>
        </p:nvSpPr>
        <p:spPr>
          <a:xfrm>
            <a:off x="4460030" y="1331089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WE ARE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64E5-7A3B-A64B-B9C7-3CEF91D1B7BA}"/>
              </a:ext>
            </a:extLst>
          </p:cNvPr>
          <p:cNvSpPr/>
          <p:nvPr/>
        </p:nvSpPr>
        <p:spPr>
          <a:xfrm>
            <a:off x="5915608" y="1848737"/>
            <a:ext cx="130627" cy="62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Time considerations</a:t>
            </a: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one of two SMEs who will review every resume in your list.</a:t>
            </a:r>
          </a:p>
          <a:p>
            <a:r>
              <a:rPr lang="en-US" dirty="0"/>
              <a:t>If you are a tiebreaker, you will have additional time to finalize decisions. </a:t>
            </a:r>
          </a:p>
          <a:p>
            <a:pPr lvl="0"/>
            <a:r>
              <a:rPr lang="en-US" dirty="0"/>
              <a:t>We recommend 1 hour blocks of time with breaks in between.</a:t>
            </a:r>
          </a:p>
          <a:p>
            <a:pPr lvl="0"/>
            <a:r>
              <a:rPr lang="en-US" dirty="0"/>
              <a:t>Review should take about 5 minutes and will get progressively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D02-65F5-CA4B-AAF2-DAAABFD7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during resume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B07-B87B-EB41-B2F4-71C2D46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1828807"/>
            <a:ext cx="9335814" cy="713105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400" dirty="0">
                <a:sym typeface="Arial"/>
              </a:rPr>
              <a:t>Look at the first {PAGES} pages of work experience only.* (might not be first pages).</a:t>
            </a:r>
          </a:p>
          <a:p>
            <a:r>
              <a:rPr lang="en-US" sz="3400" dirty="0">
                <a:sym typeface="Arial"/>
              </a:rPr>
              <a:t>{OPTIONAL: If team decided to require it, verify “Recency of skill” duration requirement.}</a:t>
            </a:r>
          </a:p>
          <a:p>
            <a:r>
              <a:rPr lang="en-US" sz="3400" dirty="0">
                <a:sym typeface="Arial"/>
              </a:rPr>
              <a:t>Verify at least a year of relevant job experience.</a:t>
            </a:r>
          </a:p>
          <a:p>
            <a:r>
              <a:rPr lang="en-US" sz="3400" dirty="0">
                <a:sym typeface="Arial"/>
              </a:rPr>
              <a:t>Look for evidence of the required competencies at the proficiency level specified. Be rigorous.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24186-3696-984E-B03F-963373F20369}"/>
              </a:ext>
            </a:extLst>
          </p:cNvPr>
          <p:cNvSpPr txBox="1">
            <a:spLocks/>
          </p:cNvSpPr>
          <p:nvPr/>
        </p:nvSpPr>
        <p:spPr>
          <a:xfrm>
            <a:off x="10626812" y="1828807"/>
            <a:ext cx="5751131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46" marR="0" lvl="0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1pPr>
            <a:lvl2pPr marL="914492" marR="0" lvl="1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2pPr>
            <a:lvl3pPr marL="1371737" marR="0" lvl="2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3pPr>
            <a:lvl4pPr marL="1828984" marR="0" lvl="3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4pPr>
            <a:lvl5pPr marL="2286228" marR="0" lvl="4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5pPr>
            <a:lvl6pPr marL="2743475" marR="0" lvl="5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720" marR="0" lvl="6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966" marR="0" lvl="7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5212" marR="0" lvl="8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look for specific keyword matches.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reject for overqualification. 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Regarding veterans:  Do not make a determination based on veteran status. You are only evaluating applicants against the competencies.</a:t>
            </a:r>
          </a:p>
        </p:txBody>
      </p:sp>
    </p:spTree>
    <p:extLst>
      <p:ext uri="{BB962C8B-B14F-4D97-AF65-F5344CB8AC3E}">
        <p14:creationId xmlns:p14="http://schemas.microsoft.com/office/powerpoint/2010/main" val="2638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1285B-7B62-EB47-8A44-217FC6FADC86}"/>
              </a:ext>
            </a:extLst>
          </p:cNvPr>
          <p:cNvCxnSpPr>
            <a:cxnSpLocks/>
          </p:cNvCxnSpPr>
          <p:nvPr/>
        </p:nvCxnSpPr>
        <p:spPr>
          <a:xfrm>
            <a:off x="748145" y="7247037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252F1-BF60-2144-AE86-334F800E8F3A}"/>
              </a:ext>
            </a:extLst>
          </p:cNvPr>
          <p:cNvSpPr txBox="1"/>
          <p:nvPr/>
        </p:nvSpPr>
        <p:spPr>
          <a:xfrm>
            <a:off x="14711007" y="3611996"/>
            <a:ext cx="2142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an applicant forward for any role, the resume must reflect all of these.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E8A22-57D7-DD42-AFC3-457DDEF71EC9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1689C16-0442-794E-B453-C1960F5E1671}"/>
              </a:ext>
            </a:extLst>
          </p:cNvPr>
          <p:cNvSpPr/>
          <p:nvPr/>
        </p:nvSpPr>
        <p:spPr>
          <a:xfrm rot="10800000">
            <a:off x="14241281" y="3216625"/>
            <a:ext cx="318130" cy="3905250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FF86F-644A-2947-9177-88026AE5AD73}"/>
              </a:ext>
            </a:extLst>
          </p:cNvPr>
          <p:cNvGrpSpPr/>
          <p:nvPr/>
        </p:nvGrpSpPr>
        <p:grpSpPr>
          <a:xfrm>
            <a:off x="13044684" y="3316968"/>
            <a:ext cx="437322" cy="437322"/>
            <a:chOff x="12657974" y="3070854"/>
            <a:chExt cx="437322" cy="4373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87B26B-5942-4646-86A6-A270EF5EDC1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4F0E33-15F4-4C4C-A8B3-C39BB1259766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401A96-34FA-2F4F-9BCA-C30C917D8DA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60AB24-77A5-8740-A340-3E14566F52B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725A2-28E9-184B-A33A-3E4A05031810}"/>
              </a:ext>
            </a:extLst>
          </p:cNvPr>
          <p:cNvGrpSpPr/>
          <p:nvPr/>
        </p:nvGrpSpPr>
        <p:grpSpPr>
          <a:xfrm>
            <a:off x="13044684" y="3994066"/>
            <a:ext cx="437322" cy="437322"/>
            <a:chOff x="12657974" y="3070854"/>
            <a:chExt cx="437322" cy="43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66CEB4-F4AE-2B4C-A7D6-CBF1CA6AA5E8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CA8C2-C594-B841-A7F8-68767CFD7B5F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9CF5F5-B93D-BB46-997A-971A4CC3D4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30CA9-A444-5047-A6E0-21E1466E43B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F6BF9-8A2E-8D48-941B-8211FDC228DC}"/>
              </a:ext>
            </a:extLst>
          </p:cNvPr>
          <p:cNvGrpSpPr/>
          <p:nvPr/>
        </p:nvGrpSpPr>
        <p:grpSpPr>
          <a:xfrm>
            <a:off x="13044684" y="4673406"/>
            <a:ext cx="437322" cy="437322"/>
            <a:chOff x="12657974" y="3070854"/>
            <a:chExt cx="437322" cy="4373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CB530E-7883-1445-B659-826855B325D1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8F16BF-17C4-8340-828D-8CC3A072CF4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30DA-3114-024F-8E53-336F474C44F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A918EE-1E49-2747-8328-815424D46A45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E9223-DDD4-CD4B-9160-51111B310E58}"/>
              </a:ext>
            </a:extLst>
          </p:cNvPr>
          <p:cNvGrpSpPr/>
          <p:nvPr/>
        </p:nvGrpSpPr>
        <p:grpSpPr>
          <a:xfrm>
            <a:off x="13044684" y="5347331"/>
            <a:ext cx="437322" cy="437322"/>
            <a:chOff x="12657974" y="3070854"/>
            <a:chExt cx="437322" cy="437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39D968-A611-7C4E-AB5C-9A5511BD3BE9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9A636-1139-8C46-8DAB-4EA9778222CB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DB76BE-68AB-7D49-846C-B6FB87BEFBE5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760530-EF53-6B46-BD06-D8218B6CE46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28788-7F8E-5E44-B21C-9C7C08117DB9}"/>
              </a:ext>
            </a:extLst>
          </p:cNvPr>
          <p:cNvGrpSpPr/>
          <p:nvPr/>
        </p:nvGrpSpPr>
        <p:grpSpPr>
          <a:xfrm>
            <a:off x="13044684" y="6030656"/>
            <a:ext cx="437322" cy="437322"/>
            <a:chOff x="12657974" y="3070854"/>
            <a:chExt cx="437322" cy="4373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7BBB68-394B-6D49-AA01-F681E7F8A4A4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DAADD9-9FD7-0443-8AA9-D21961ECFF7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712786-5E2C-BC44-9861-7A3D29E2142C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3E73E2-179F-FD45-AE4F-50979F32F7A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216BFC-FBA3-3040-85F8-19691616445A}"/>
              </a:ext>
            </a:extLst>
          </p:cNvPr>
          <p:cNvGrpSpPr/>
          <p:nvPr/>
        </p:nvGrpSpPr>
        <p:grpSpPr>
          <a:xfrm>
            <a:off x="13044684" y="6700596"/>
            <a:ext cx="437322" cy="437322"/>
            <a:chOff x="12657974" y="3070854"/>
            <a:chExt cx="437322" cy="43732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9215B3-3053-1245-AD28-FECED0688A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F8A693-5D81-F242-BC9D-1432BBE29DEC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198E20-1CEF-984E-9183-B24DE3BED1F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A901EA-EFB7-6A4C-989C-A69E3FB34ED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28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5DCAAC9-D69B-8B4A-9F55-BD38EC39DB00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FD4664-E638-444E-B396-0BFE2EC3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69321-E9E0-E047-A8DF-386E587B31D5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42CB1-DE51-BC45-9376-6D715D72424C}"/>
              </a:ext>
            </a:extLst>
          </p:cNvPr>
          <p:cNvSpPr txBox="1"/>
          <p:nvPr/>
        </p:nvSpPr>
        <p:spPr>
          <a:xfrm>
            <a:off x="14284058" y="3848128"/>
            <a:ext cx="2746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core competencies and durations are met. OK for consideration of additional roles.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C1C6C-83A6-6C44-AAB6-36331747BBC6}"/>
              </a:ext>
            </a:extLst>
          </p:cNvPr>
          <p:cNvSpPr txBox="1"/>
          <p:nvPr/>
        </p:nvSpPr>
        <p:spPr>
          <a:xfrm>
            <a:off x="14497639" y="7396822"/>
            <a:ext cx="261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applicant must also meet the competency for the specific role.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EBF7A3-60FE-B042-B38E-8195D1BDECB7}"/>
              </a:ext>
            </a:extLst>
          </p:cNvPr>
          <p:cNvGrpSpPr/>
          <p:nvPr/>
        </p:nvGrpSpPr>
        <p:grpSpPr>
          <a:xfrm>
            <a:off x="13052077" y="3316968"/>
            <a:ext cx="437322" cy="437322"/>
            <a:chOff x="12657974" y="3070854"/>
            <a:chExt cx="437322" cy="4373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F47DBD-0ACA-0C4B-9C60-9DC6C4DFFBA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6A06AA-A1D5-2449-8AFE-13DA1C6CD5BA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E036A7-4744-704C-BBFC-7C1B1D9AB37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52E2B2-C14D-4145-9191-43A924079DD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A9F19-FB24-FF46-B84D-F899C44BA15C}"/>
              </a:ext>
            </a:extLst>
          </p:cNvPr>
          <p:cNvGrpSpPr/>
          <p:nvPr/>
        </p:nvGrpSpPr>
        <p:grpSpPr>
          <a:xfrm>
            <a:off x="13052077" y="3994066"/>
            <a:ext cx="437322" cy="437322"/>
            <a:chOff x="12657974" y="3070854"/>
            <a:chExt cx="437322" cy="4373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D6A754-C9AB-464B-B89D-194234CBC55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0BD3D-9487-BD44-A777-301FDF8B3092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544F26-BCEC-224C-9FDC-D517E5400E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9BFD7A-0925-7743-852A-647D9D14F528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E890C5-712F-C940-BB6B-4EE07FFF3275}"/>
              </a:ext>
            </a:extLst>
          </p:cNvPr>
          <p:cNvGrpSpPr/>
          <p:nvPr/>
        </p:nvGrpSpPr>
        <p:grpSpPr>
          <a:xfrm>
            <a:off x="13052077" y="4673406"/>
            <a:ext cx="437322" cy="437322"/>
            <a:chOff x="12657974" y="3070854"/>
            <a:chExt cx="437322" cy="43732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62166A-8FBE-E045-8381-1BA98157DFA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5090D9-A8A3-E546-B72C-8C9315DD183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458DA5-AF49-4E45-A204-F412A27AA56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D32214-9853-2D45-91DE-860E0C41099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EFDDE-4335-B949-819F-1C167A575615}"/>
              </a:ext>
            </a:extLst>
          </p:cNvPr>
          <p:cNvGrpSpPr/>
          <p:nvPr/>
        </p:nvGrpSpPr>
        <p:grpSpPr>
          <a:xfrm>
            <a:off x="13052077" y="5347331"/>
            <a:ext cx="437322" cy="437322"/>
            <a:chOff x="12657974" y="3070854"/>
            <a:chExt cx="437322" cy="4373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4483F-5D8E-BB4A-AF57-86141002030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4EB91D-B46C-BF47-A605-9A90890CFAF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862BAD5-74B6-D54C-ADC2-D35294BB5AAE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8B8C0C-26B6-F343-A2E0-3B0498D8D0C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0D66BD-2BAD-124C-B504-3976396DE026}"/>
              </a:ext>
            </a:extLst>
          </p:cNvPr>
          <p:cNvGrpSpPr/>
          <p:nvPr/>
        </p:nvGrpSpPr>
        <p:grpSpPr>
          <a:xfrm>
            <a:off x="13052077" y="6030656"/>
            <a:ext cx="437322" cy="437322"/>
            <a:chOff x="12657974" y="3070854"/>
            <a:chExt cx="437322" cy="43732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28B8E4-1495-BA42-A95A-346D8917EF4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48BEF7-22B5-DA4C-A38C-F4CFD8177B0E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18F96E-D87F-2C47-8C45-F5212127224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3AE4F3-8933-5640-BB11-E3B5FAA304CA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8638CF-C424-A34C-876B-5033148642BD}"/>
              </a:ext>
            </a:extLst>
          </p:cNvPr>
          <p:cNvGrpSpPr/>
          <p:nvPr/>
        </p:nvGrpSpPr>
        <p:grpSpPr>
          <a:xfrm>
            <a:off x="13052077" y="6700596"/>
            <a:ext cx="437322" cy="437322"/>
            <a:chOff x="12657974" y="3070854"/>
            <a:chExt cx="437322" cy="43732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E7885B-9AAF-424D-8DC6-ACCDB4C3991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B11F18-8F39-2844-80AF-354A155A07A8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2811F-CFDC-9647-B0CA-0561C8038221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06657F-1545-8046-994D-363F96EFD67F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A61E3-E3E6-ED46-B7CE-15EC2371C5B2}"/>
              </a:ext>
            </a:extLst>
          </p:cNvPr>
          <p:cNvGrpSpPr/>
          <p:nvPr/>
        </p:nvGrpSpPr>
        <p:grpSpPr>
          <a:xfrm>
            <a:off x="13052077" y="8124256"/>
            <a:ext cx="437322" cy="437322"/>
            <a:chOff x="12657974" y="3070854"/>
            <a:chExt cx="437322" cy="43732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6C5830-711B-7B43-8442-F4DFD56D6D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510361-5E1B-6041-9213-E431D59A499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70B43C-8AFE-CB4E-9711-E392CA09F9B0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E285DD-9909-9647-85AF-7A1FF066A04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5723678B-1FDA-A942-9438-2902A3BEAB2B}"/>
              </a:ext>
            </a:extLst>
          </p:cNvPr>
          <p:cNvSpPr/>
          <p:nvPr/>
        </p:nvSpPr>
        <p:spPr>
          <a:xfrm rot="10800000">
            <a:off x="14146897" y="7395909"/>
            <a:ext cx="203926" cy="1878691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492703B-0963-B54C-AA34-8B669565E47A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431F95-6D38-9B48-AFA6-B2BCCBF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E18D2D-C08F-9449-85A8-095A670E8BB4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19EB54-CAF9-AE48-B93C-7D2F5246E339}"/>
              </a:ext>
            </a:extLst>
          </p:cNvPr>
          <p:cNvSpPr txBox="1"/>
          <p:nvPr/>
        </p:nvSpPr>
        <p:spPr>
          <a:xfrm>
            <a:off x="14584680" y="3754290"/>
            <a:ext cx="23222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core competency not met. No need to assess for additional roles below.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C4511-1A69-DF43-B4CB-A04C884DF7B4}"/>
              </a:ext>
            </a:extLst>
          </p:cNvPr>
          <p:cNvGrpSpPr/>
          <p:nvPr/>
        </p:nvGrpSpPr>
        <p:grpSpPr>
          <a:xfrm>
            <a:off x="13025264" y="5340918"/>
            <a:ext cx="437322" cy="437322"/>
            <a:chOff x="13671766" y="3143533"/>
            <a:chExt cx="437322" cy="4373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89901-FD21-7346-BF24-0E3BAE4FDAF7}"/>
                </a:ext>
              </a:extLst>
            </p:cNvPr>
            <p:cNvSpPr/>
            <p:nvPr/>
          </p:nvSpPr>
          <p:spPr>
            <a:xfrm>
              <a:off x="13671766" y="3143533"/>
              <a:ext cx="437322" cy="4373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908CCFAC-2B72-9F4B-86F8-2D437F06C312}"/>
                </a:ext>
              </a:extLst>
            </p:cNvPr>
            <p:cNvSpPr/>
            <p:nvPr/>
          </p:nvSpPr>
          <p:spPr>
            <a:xfrm>
              <a:off x="13708993" y="3157035"/>
              <a:ext cx="368922" cy="40302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D49DDB-B7C7-EA4D-80D9-97F1A12AB972}"/>
              </a:ext>
            </a:extLst>
          </p:cNvPr>
          <p:cNvSpPr/>
          <p:nvPr/>
        </p:nvSpPr>
        <p:spPr>
          <a:xfrm>
            <a:off x="13667770" y="5392061"/>
            <a:ext cx="802610" cy="365375"/>
          </a:xfrm>
          <a:prstGeom prst="leftArrow">
            <a:avLst>
              <a:gd name="adj1" fmla="val 35851"/>
              <a:gd name="adj2" fmla="val 7361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BE58FA-1379-9847-9C3C-BCB99A704B1B}"/>
              </a:ext>
            </a:extLst>
          </p:cNvPr>
          <p:cNvGrpSpPr/>
          <p:nvPr/>
        </p:nvGrpSpPr>
        <p:grpSpPr>
          <a:xfrm>
            <a:off x="13043917" y="3316968"/>
            <a:ext cx="437322" cy="437322"/>
            <a:chOff x="12657974" y="3070854"/>
            <a:chExt cx="437322" cy="43732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55078-457D-F04F-A3CB-83E3E361B4C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48400-0BD9-3848-A9BA-10AE5F09C56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52E13E-1214-3043-BD52-0199040FF2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BEC2A8-E08C-BF44-8CC1-CFFCF294D443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CAC82B-F5C1-0F4A-BE59-AE26C9F88C55}"/>
              </a:ext>
            </a:extLst>
          </p:cNvPr>
          <p:cNvGrpSpPr/>
          <p:nvPr/>
        </p:nvGrpSpPr>
        <p:grpSpPr>
          <a:xfrm>
            <a:off x="13043917" y="3994066"/>
            <a:ext cx="437322" cy="437322"/>
            <a:chOff x="12657974" y="3070854"/>
            <a:chExt cx="437322" cy="43732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66E6C3-D20D-3546-A44B-0AAAF00845D0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02FCA9-FDB5-F14A-A39F-60FA9DA9DD4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0831A7-D98F-AC42-997E-53EA5019BF5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073261-E387-9D4A-9BFD-46314A9A9A72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8006DE-11B4-E242-B5C4-FFAC573FF117}"/>
              </a:ext>
            </a:extLst>
          </p:cNvPr>
          <p:cNvGrpSpPr/>
          <p:nvPr/>
        </p:nvGrpSpPr>
        <p:grpSpPr>
          <a:xfrm>
            <a:off x="13043917" y="4673406"/>
            <a:ext cx="437322" cy="437322"/>
            <a:chOff x="12657974" y="3070854"/>
            <a:chExt cx="437322" cy="43732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85AB8F-E592-EA45-B42F-78B6BB7E02E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EF59DB-C502-C648-9384-8B1B566436F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41FF0F7-327F-C340-90B0-1E66D2E1EF4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8BE0FA7-BF1C-2F4C-9852-159EC0D3B51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64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USDS Hiring 1">
      <a:dk1>
        <a:srgbClr val="2C608A"/>
      </a:dk1>
      <a:lt1>
        <a:srgbClr val="FFFFFF"/>
      </a:lt1>
      <a:dk2>
        <a:srgbClr val="2278C2"/>
      </a:dk2>
      <a:lt2>
        <a:srgbClr val="454545"/>
      </a:lt2>
      <a:accent1>
        <a:srgbClr val="E6F6F8"/>
      </a:accent1>
      <a:accent2>
        <a:srgbClr val="D8E7F5"/>
      </a:accent2>
      <a:accent3>
        <a:srgbClr val="E2EDD7"/>
      </a:accent3>
      <a:accent4>
        <a:srgbClr val="507F00"/>
      </a:accent4>
      <a:accent5>
        <a:srgbClr val="F1928C"/>
      </a:accent5>
      <a:accent6>
        <a:srgbClr val="959695"/>
      </a:accent6>
      <a:hlink>
        <a:srgbClr val="E6F6F8"/>
      </a:hlink>
      <a:folHlink>
        <a:srgbClr val="E6F6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34504</TotalTime>
  <Words>2229</Words>
  <Application>Microsoft Office PowerPoint</Application>
  <PresentationFormat>Custom</PresentationFormat>
  <Paragraphs>228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Cambria</vt:lpstr>
      <vt:lpstr>Rockwell</vt:lpstr>
      <vt:lpstr>Source Sans Pro</vt:lpstr>
      <vt:lpstr>Arial</vt:lpstr>
      <vt:lpstr>Wingdings</vt:lpstr>
      <vt:lpstr>Merriweather</vt:lpstr>
      <vt:lpstr>Source Sans Pro SemiBold</vt:lpstr>
      <vt:lpstr>Merriweather Sans</vt:lpstr>
      <vt:lpstr>Avenir</vt:lpstr>
      <vt:lpstr>White</vt:lpstr>
      <vt:lpstr>PowerPoint Presentation</vt:lpstr>
      <vt:lpstr>&lt;Delete THIS SLIDE BEFORE PRESENTING&gt;</vt:lpstr>
      <vt:lpstr>Agenda for this session</vt:lpstr>
      <vt:lpstr>Multi-Hurdle SME Assessment Process</vt:lpstr>
      <vt:lpstr>Time considerations</vt:lpstr>
      <vt:lpstr>What to look for during resume review</vt:lpstr>
      <vt:lpstr>Within first {PAGES} pages of job experience, Assess the following</vt:lpstr>
      <vt:lpstr>Within first {PAGES} pages of job experience, Assess the following</vt:lpstr>
      <vt:lpstr>Within first {PAGES} pages of job experience, Assess the following</vt:lpstr>
      <vt:lpstr>Providing written justification </vt:lpstr>
      <vt:lpstr>Ratings</vt:lpstr>
      <vt:lpstr>Elements of a good statement: Start with decision (Move forward/Do Not Move Forward), then Role(s)</vt:lpstr>
      <vt:lpstr>Elements of a good statement: mention that Core competencies/proficiency levels are met</vt:lpstr>
      <vt:lpstr>Elements of a good statement: mention if Core competencies/proficiency levels</vt:lpstr>
      <vt:lpstr>Elements of a good statement: mention if additional role(s) Core competencies/proficiency levels are met</vt:lpstr>
      <vt:lpstr>Elements of a good statement: mention if durations are met</vt:lpstr>
      <vt:lpstr>Example statement: If resume meets only one of two selected roles</vt:lpstr>
      <vt:lpstr>Example statement: Does not move forward</vt:lpstr>
      <vt:lpstr>Example statement: Does not move forward (typos and grammatical errors) </vt:lpstr>
      <vt:lpstr>Why are these bad example statements?</vt:lpstr>
      <vt:lpstr>Prohibited Personnel Practices 5 U.S.C. 2302(b)</vt:lpstr>
      <vt:lpstr>Correcting for unconscious bias</vt:lpstr>
      <vt:lpstr>We all have biases that can have profound effects on our ability to hire the best team.</vt:lpstr>
      <vt:lpstr>“Job applicants with white names needed to send about 10 resumes to get one callback; those with African-American names needed to send around 15 resumes to get one callback.” — National Bureau of Economic Research </vt:lpstr>
      <vt:lpstr>Unconscious bias doesn’t mean we’re bad people. All humans are biased.</vt:lpstr>
      <vt:lpstr>But we have to recognize our bias and correct for it.</vt:lpstr>
      <vt:lpstr>1/ Don’t look up candidates 2/ Question your assumptions 3/ Use competencies/proficiency levels 4/ Look at how you describe people</vt:lpstr>
      <vt:lpstr>1/ Don’t look up candidates</vt:lpstr>
      <vt:lpstr>2/ Question your assumptions</vt:lpstr>
      <vt:lpstr>3/ Use the competencies and proficiency levels</vt:lpstr>
      <vt:lpstr>3/ Look at how you describe people</vt:lpstr>
      <vt:lpstr>Resume Review Practice Session  60 minutes</vt:lpstr>
      <vt:lpstr>Logistics &lt;NOTE: REPLACE THIS CONTENT WITH your specific details&gt;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Grosser, Stephanie F. EOP/OMB</dc:creator>
  <cp:lastModifiedBy>Grosser, Stephanie F. EOP/OMB</cp:lastModifiedBy>
  <cp:revision>287</cp:revision>
  <dcterms:modified xsi:type="dcterms:W3CDTF">2019-11-20T18:23:11Z</dcterms:modified>
</cp:coreProperties>
</file>