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6" r:id="rId1"/>
  </p:sldMasterIdLst>
  <p:notesMasterIdLst>
    <p:notesMasterId r:id="rId32"/>
  </p:notesMasterIdLst>
  <p:handoutMasterIdLst>
    <p:handoutMasterId r:id="rId33"/>
  </p:handoutMasterIdLst>
  <p:sldIdLst>
    <p:sldId id="256" r:id="rId2"/>
    <p:sldId id="344" r:id="rId3"/>
    <p:sldId id="257" r:id="rId4"/>
    <p:sldId id="261" r:id="rId5"/>
    <p:sldId id="269" r:id="rId6"/>
    <p:sldId id="317" r:id="rId7"/>
    <p:sldId id="320" r:id="rId8"/>
    <p:sldId id="322" r:id="rId9"/>
    <p:sldId id="308" r:id="rId10"/>
    <p:sldId id="270" r:id="rId11"/>
    <p:sldId id="330" r:id="rId12"/>
    <p:sldId id="332" r:id="rId13"/>
    <p:sldId id="339" r:id="rId14"/>
    <p:sldId id="340" r:id="rId15"/>
    <p:sldId id="341" r:id="rId16"/>
    <p:sldId id="342" r:id="rId17"/>
    <p:sldId id="298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3" r:id="rId26"/>
    <p:sldId id="354" r:id="rId27"/>
    <p:sldId id="355" r:id="rId28"/>
    <p:sldId id="290" r:id="rId29"/>
    <p:sldId id="287" r:id="rId30"/>
    <p:sldId id="291" r:id="rId31"/>
  </p:sldIdLst>
  <p:sldSz cx="17340263" cy="9753600"/>
  <p:notesSz cx="6881813" cy="9296400"/>
  <p:embeddedFontLst>
    <p:embeddedFont>
      <p:font typeface="Cambria" panose="02040503050406030204" pitchFamily="18" charset="0"/>
      <p:regular r:id="rId34"/>
      <p:bold r:id="rId35"/>
      <p:italic r:id="rId36"/>
      <p:boldItalic r:id="rId37"/>
    </p:embeddedFont>
    <p:embeddedFont>
      <p:font typeface="Rockwell" panose="02060603020205020403" pitchFamily="18" charset="0"/>
      <p:regular r:id="rId38"/>
      <p:bold r:id="rId39"/>
      <p:italic r:id="rId40"/>
      <p:boldItalic r:id="rId41"/>
    </p:embeddedFont>
    <p:embeddedFont>
      <p:font typeface="Source Sans Pro" panose="020B0503030403020204" pitchFamily="34" charset="0"/>
      <p:regular r:id="rId42"/>
      <p:bold r:id="rId43"/>
      <p:italic r:id="rId44"/>
      <p:boldItalic r:id="rId45"/>
    </p:embeddedFont>
    <p:embeddedFont>
      <p:font typeface="Merriweather" panose="00000500000000000000" pitchFamily="2" charset="0"/>
      <p:regular r:id="rId46"/>
      <p:bold r:id="rId47"/>
      <p:italic r:id="rId48"/>
      <p:boldItalic r:id="rId49"/>
    </p:embeddedFont>
    <p:embeddedFont>
      <p:font typeface="Source Sans Pro SemiBold" panose="020B0603030403020204" pitchFamily="34" charset="0"/>
      <p:bold r:id="rId50"/>
      <p:boldItalic r:id="rId51"/>
    </p:embeddedFont>
    <p:embeddedFont>
      <p:font typeface="Merriweather Sans"/>
      <p:regular r:id="rId52"/>
      <p:bold r:id="rId53"/>
      <p:italic r:id="rId54"/>
      <p:boldItalic r:id="rId55"/>
    </p:embeddedFont>
    <p:embeddedFont>
      <p:font typeface="Avenir"/>
      <p:regular r:id="rId56"/>
      <p: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osser, Stephanie F. EOP/OMB" initials="GSFE" lastIdx="8" clrIdx="0">
    <p:extLst>
      <p:ext uri="{19B8F6BF-5375-455C-9EA6-DF929625EA0E}">
        <p15:presenceInfo xmlns:p15="http://schemas.microsoft.com/office/powerpoint/2012/main" userId="Grosser, Stephanie F. EOP/OM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9695"/>
    <a:srgbClr val="2378C3"/>
    <a:srgbClr val="EAF4DD"/>
    <a:srgbClr val="103C68"/>
    <a:srgbClr val="2C608A"/>
    <a:srgbClr val="0084CE"/>
    <a:srgbClr val="0D71BC"/>
    <a:srgbClr val="103052"/>
    <a:srgbClr val="DCE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28F46F-A2BC-4B3A-8706-6CA7D9F997B3}">
  <a:tblStyle styleId="{A228F46F-A2BC-4B3A-8706-6CA7D9F997B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EFE7"/>
          </a:solidFill>
        </a:fill>
      </a:tcStyle>
    </a:wholeTbl>
    <a:band1H>
      <a:tcTxStyle/>
      <a:tcStyle>
        <a:tcBdr/>
        <a:fill>
          <a:solidFill>
            <a:srgbClr val="DFDD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FDD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/>
    <p:restoredTop sz="76786" autoAdjust="0"/>
  </p:normalViewPr>
  <p:slideViewPr>
    <p:cSldViewPr snapToGrid="0">
      <p:cViewPr varScale="1">
        <p:scale>
          <a:sx n="35" d="100"/>
          <a:sy n="35" d="100"/>
        </p:scale>
        <p:origin x="1542" y="30"/>
      </p:cViewPr>
      <p:guideLst>
        <p:guide orient="horz" pos="3072"/>
        <p:guide pos="54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3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font" Target="fonts/font2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font" Target="fonts/font2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D88045-918C-A649-9635-3584A8A5BD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20003-CEB8-6B40-854F-714A23CDD3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244B9-655E-9143-8F11-143B7EBD7CD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B1E80-4CFF-7740-81A3-10972C54DF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86CA7-7DDB-0348-8CCD-77EC0C441C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83DF8-21B3-2446-BC70-B86632B4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ederalist-proxy.app.cloud.gov/site/labopm/competitive-hiring-pilot/hiring-phases/reviewing-resume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state if the core competency and required proficiency level is met</a:t>
            </a:r>
          </a:p>
        </p:txBody>
      </p:sp>
    </p:spTree>
    <p:extLst>
      <p:ext uri="{BB962C8B-B14F-4D97-AF65-F5344CB8AC3E}">
        <p14:creationId xmlns:p14="http://schemas.microsoft.com/office/powerpoint/2010/main" val="1599340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the competency and note the decision:    [decision] ([role]) - [competency] was/was not met. [reason]</a:t>
            </a:r>
          </a:p>
        </p:txBody>
      </p:sp>
    </p:spTree>
    <p:extLst>
      <p:ext uri="{BB962C8B-B14F-4D97-AF65-F5344CB8AC3E}">
        <p14:creationId xmlns:p14="http://schemas.microsoft.com/office/powerpoint/2010/main" val="1485144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and note the 1 year experience requirement</a:t>
            </a:r>
          </a:p>
        </p:txBody>
      </p:sp>
    </p:spTree>
    <p:extLst>
      <p:ext uri="{BB962C8B-B14F-4D97-AF65-F5344CB8AC3E}">
        <p14:creationId xmlns:p14="http://schemas.microsoft.com/office/powerpoint/2010/main" val="451926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applicant does not move forward despite many decades of experience because the required proficiency level was not evidenced</a:t>
            </a:r>
            <a:endParaRPr dirty="0"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3719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If your role has a Technical Communication proficiency, it is OK to not move the applicant forward if the resume itself shows a lack of attention to detail</a:t>
            </a:r>
            <a:endParaRPr dirty="0"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74975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Reminder of relevant legal requirements around personnel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E858E-FC7F-4A5E-A224-2E688F0702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44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ffbf5f0a7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ffbf5f0a7_1_316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522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ffbf5f0a7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ffbf5f0a7_1_55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593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ffbf5f0a7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ffbf5f0a7_1_60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479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ffbf5f0a7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ffbf5f0a7_1_65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59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ffbf5f0a7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ffbf5f0a7_1_70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398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ffbf5f0a7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ffbf5f0a7_1_75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34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ffbf5f0a7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ffbf5f0a7_1_80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908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ffbf5f0a7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ffbf5f0a7_1_92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716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ffbf5f0a7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ffbf5f0a7_1_98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384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ffbf5f0a7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ffbf5f0a7_1_104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448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PREPARE AHEAD OF TIME – 1 PRINTED COPY OF EACH PER ATTENDEE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3-4 sample resumes (should be relevant to the job you’re hiring for)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Copy of competencies and proficiency levels doc that the team created in Job Analysis Workshop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For each sample resume: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Review first 2-3 pages (or whatever the team decided) silently for about 5 minutes until everyone has completed writing their review statement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Read aloud each statement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Discuss as a team after all statements are read aloud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Should take 15-20 minutes per resume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exercise is intended to calibrate all SMEs so they agree on how strict/lenient they want to be with each competency.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Calibration as an SME resume reviewing team is vital to ensure as much consistency as possible across the competencies and proficiency levels.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SMEs must set the bar high for the assessment</a:t>
            </a:r>
            <a:endParaRPr dirty="0"/>
          </a:p>
        </p:txBody>
      </p:sp>
      <p:sp>
        <p:nvSpPr>
          <p:cNvPr id="300" name="Google Shape;30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Fill in your team’s dates on this slide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Typically this slide sparks a discussion among the team as to who’s on vacation, who cannot make the proposed times, etc.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For each SME who cannot participate in the allotted time, the time-to-hire gets that much longer, and that’s another SME </a:t>
            </a:r>
            <a:r>
              <a:rPr lang="en-US"/>
              <a:t>who must fill in</a:t>
            </a:r>
            <a:endParaRPr dirty="0"/>
          </a:p>
        </p:txBody>
      </p:sp>
      <p:sp>
        <p:nvSpPr>
          <p:cNvPr id="282" name="Google Shape;2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Reminder of the overall hiring process and where we are now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Job analysis workshop and Job Announcement already done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 are now preparing for Resume Review stage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200" b="0" i="0" u="sng" strike="noStrike" cap="none" dirty="0">
              <a:solidFill>
                <a:srgbClr val="000000"/>
              </a:solidFill>
              <a:effectLst/>
              <a:latin typeface="Merriweather Sans"/>
              <a:ea typeface="Merriweather Sans"/>
              <a:cs typeface="Merriweather Sans"/>
              <a:sym typeface="Merriweather Sans"/>
              <a:hlinkClick r:id="rId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Two SMEs will independently review each remaining applicant’s resume to determine whether they adequately reflect the core competencies and proficiencies to warrant the first of two phone assessment interviews.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If applicants move on from the resume review stage, they will each have up to 2 phone interviews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e285569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e285569a2_1_0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{PAGES} on this slide with number of pages the team agreed to review and which appears in the JOA.</a:t>
            </a:r>
          </a:p>
          <a:p>
            <a:endParaRPr lang="en-US" dirty="0"/>
          </a:p>
          <a:p>
            <a:r>
              <a:rPr lang="en-US" dirty="0"/>
              <a:t>SMEs should not consider an applicant’s vet status at all, positively or negatively. Only the applicant’s competencies are to be evaluated.</a:t>
            </a:r>
          </a:p>
        </p:txBody>
      </p:sp>
    </p:spTree>
    <p:extLst>
      <p:ext uri="{BB962C8B-B14F-4D97-AF65-F5344CB8AC3E}">
        <p14:creationId xmlns:p14="http://schemas.microsoft.com/office/powerpoint/2010/main" val="2144088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e285569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e285569a2_1_0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NOTE: Replace all {VARIABLE} data items on this slide with the details the team has agreed upon. There may be fewer/more competencies, customize this table as needed.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99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NOTE: Replace all {VARIABLE} data items on this slide with the details the team has agreed upon. There may be fewer/more competencies, customize this table as needed. </a:t>
            </a:r>
          </a:p>
          <a:p>
            <a:endParaRPr lang="en-US" dirty="0"/>
          </a:p>
          <a:p>
            <a:r>
              <a:rPr lang="en-US" dirty="0"/>
              <a:t>If an applicant does not meet one requirement, there’s no need to continue evaluating for remaining ones</a:t>
            </a:r>
          </a:p>
          <a:p>
            <a:endParaRPr lang="en-US" dirty="0"/>
          </a:p>
          <a:p>
            <a:r>
              <a:rPr lang="en-US" dirty="0"/>
              <a:t>By definition, applicants must meet ALL minimum qualifications to move forward</a:t>
            </a:r>
          </a:p>
        </p:txBody>
      </p:sp>
    </p:spTree>
    <p:extLst>
      <p:ext uri="{BB962C8B-B14F-4D97-AF65-F5344CB8AC3E}">
        <p14:creationId xmlns:p14="http://schemas.microsoft.com/office/powerpoint/2010/main" val="2287640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6195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your note with your move forward/do not move forward determination</a:t>
            </a:r>
          </a:p>
        </p:txBody>
      </p:sp>
    </p:spTree>
    <p:extLst>
      <p:ext uri="{BB962C8B-B14F-4D97-AF65-F5344CB8AC3E}">
        <p14:creationId xmlns:p14="http://schemas.microsoft.com/office/powerpoint/2010/main" val="157043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Bulle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92143" y="519298"/>
            <a:ext cx="14956057" cy="129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all" baseline="0">
                <a:solidFill>
                  <a:schemeClr val="tx2"/>
                </a:solidFill>
                <a:latin typeface="+mn-lt"/>
                <a:ea typeface="Source Sans Pro SemiBold" panose="020B0503030403020204" pitchFamily="34" charset="0"/>
                <a:cs typeface="Source Sans Pro SemiBold" panose="020B0503030403020204" pitchFamily="34" charset="0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 dirty="0"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 hasCustomPrompt="1"/>
          </p:nvPr>
        </p:nvSpPr>
        <p:spPr>
          <a:xfrm>
            <a:off x="1192143" y="1841500"/>
            <a:ext cx="14956057" cy="713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46" lvl="0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marL="914492" lvl="1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- 1 column">
  <p:cSld name="White - 1 column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ctrTitle"/>
          </p:nvPr>
        </p:nvSpPr>
        <p:spPr>
          <a:xfrm>
            <a:off x="1351815" y="548792"/>
            <a:ext cx="14007600" cy="16008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B99"/>
              </a:buClr>
              <a:buSzPts val="4900"/>
              <a:buNone/>
              <a:defRPr sz="4900" b="1">
                <a:solidFill>
                  <a:srgbClr val="046B9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300"/>
              <a:buNone/>
              <a:defRPr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300"/>
              <a:buNone/>
              <a:defRPr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300"/>
              <a:buNone/>
              <a:defRPr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300"/>
              <a:buNone/>
              <a:defRPr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300"/>
              <a:buNone/>
              <a:defRPr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300"/>
              <a:buNone/>
              <a:defRPr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300"/>
              <a:buNone/>
              <a:defRPr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300"/>
              <a:buNone/>
              <a:defRPr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1182186" y="3152357"/>
            <a:ext cx="14965200" cy="64785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>
            <a:lvl1pPr marL="457200" lvl="0" indent="-444500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3400"/>
              <a:buChar char="●"/>
              <a:defRPr>
                <a:solidFill>
                  <a:srgbClr val="1C304A"/>
                </a:solidFill>
              </a:defRPr>
            </a:lvl1pPr>
            <a:lvl2pPr marL="914400" lvl="1" indent="-400050" rtl="0">
              <a:spcBef>
                <a:spcPts val="3000"/>
              </a:spcBef>
              <a:spcAft>
                <a:spcPts val="0"/>
              </a:spcAft>
              <a:buClr>
                <a:srgbClr val="1C304A"/>
              </a:buClr>
              <a:buSzPts val="2700"/>
              <a:buChar char="○"/>
              <a:defRPr>
                <a:solidFill>
                  <a:srgbClr val="1C304A"/>
                </a:solidFill>
              </a:defRPr>
            </a:lvl2pPr>
            <a:lvl3pPr marL="1371600" lvl="2" indent="-400050" rtl="0">
              <a:spcBef>
                <a:spcPts val="3000"/>
              </a:spcBef>
              <a:spcAft>
                <a:spcPts val="0"/>
              </a:spcAft>
              <a:buClr>
                <a:srgbClr val="1C304A"/>
              </a:buClr>
              <a:buSzPts val="2700"/>
              <a:buChar char="■"/>
              <a:defRPr>
                <a:solidFill>
                  <a:srgbClr val="1C304A"/>
                </a:solidFill>
              </a:defRPr>
            </a:lvl3pPr>
            <a:lvl4pPr marL="1828800" lvl="3" indent="-374650" rtl="0">
              <a:spcBef>
                <a:spcPts val="3000"/>
              </a:spcBef>
              <a:spcAft>
                <a:spcPts val="0"/>
              </a:spcAft>
              <a:buClr>
                <a:srgbClr val="1C304A"/>
              </a:buClr>
              <a:buSzPts val="2300"/>
              <a:buChar char="●"/>
              <a:defRPr>
                <a:solidFill>
                  <a:srgbClr val="1C304A"/>
                </a:solidFill>
              </a:defRPr>
            </a:lvl4pPr>
            <a:lvl5pPr marL="2286000" lvl="4" indent="-349250" rtl="0">
              <a:spcBef>
                <a:spcPts val="3000"/>
              </a:spcBef>
              <a:spcAft>
                <a:spcPts val="0"/>
              </a:spcAft>
              <a:buClr>
                <a:srgbClr val="1C304A"/>
              </a:buClr>
              <a:buSzPts val="1900"/>
              <a:buChar char="○"/>
              <a:defRPr>
                <a:solidFill>
                  <a:srgbClr val="1C304A"/>
                </a:solidFill>
              </a:defRPr>
            </a:lvl5pPr>
            <a:lvl6pPr marL="2743200" lvl="5" indent="-323850" rtl="0">
              <a:spcBef>
                <a:spcPts val="3000"/>
              </a:spcBef>
              <a:spcAft>
                <a:spcPts val="0"/>
              </a:spcAft>
              <a:buClr>
                <a:srgbClr val="1C304A"/>
              </a:buClr>
              <a:buSzPts val="1500"/>
              <a:buChar char="■"/>
              <a:defRPr>
                <a:solidFill>
                  <a:srgbClr val="1C304A"/>
                </a:solidFill>
              </a:defRPr>
            </a:lvl6pPr>
            <a:lvl7pPr marL="3200400" lvl="6" indent="-323850" rtl="0">
              <a:spcBef>
                <a:spcPts val="3000"/>
              </a:spcBef>
              <a:spcAft>
                <a:spcPts val="0"/>
              </a:spcAft>
              <a:buClr>
                <a:srgbClr val="1C304A"/>
              </a:buClr>
              <a:buSzPts val="1500"/>
              <a:buChar char="●"/>
              <a:defRPr>
                <a:solidFill>
                  <a:srgbClr val="1C304A"/>
                </a:solidFill>
              </a:defRPr>
            </a:lvl7pPr>
            <a:lvl8pPr marL="3657600" lvl="7" indent="-323850" rtl="0">
              <a:spcBef>
                <a:spcPts val="3000"/>
              </a:spcBef>
              <a:spcAft>
                <a:spcPts val="0"/>
              </a:spcAft>
              <a:buClr>
                <a:srgbClr val="1C304A"/>
              </a:buClr>
              <a:buSzPts val="1500"/>
              <a:buChar char="○"/>
              <a:defRPr>
                <a:solidFill>
                  <a:srgbClr val="1C304A"/>
                </a:solidFill>
              </a:defRPr>
            </a:lvl8pPr>
            <a:lvl9pPr marL="4114800" lvl="8" indent="-323850" rtl="0">
              <a:spcBef>
                <a:spcPts val="3000"/>
              </a:spcBef>
              <a:spcAft>
                <a:spcPts val="3000"/>
              </a:spcAft>
              <a:buClr>
                <a:srgbClr val="1C304A"/>
              </a:buClr>
              <a:buSzPts val="1500"/>
              <a:buChar char="■"/>
              <a:defRPr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>
            <a:lvl1pPr lvl="0" rtl="0">
              <a:buNone/>
              <a:defRPr sz="1100">
                <a:solidFill>
                  <a:srgbClr val="000000"/>
                </a:solidFill>
              </a:defRPr>
            </a:lvl1pPr>
            <a:lvl2pPr lvl="1" rtl="0">
              <a:buNone/>
              <a:defRPr sz="1100">
                <a:solidFill>
                  <a:srgbClr val="000000"/>
                </a:solidFill>
              </a:defRPr>
            </a:lvl2pPr>
            <a:lvl3pPr lvl="2" rtl="0">
              <a:buNone/>
              <a:defRPr sz="1100">
                <a:solidFill>
                  <a:srgbClr val="000000"/>
                </a:solidFill>
              </a:defRPr>
            </a:lvl3pPr>
            <a:lvl4pPr lvl="3" rtl="0">
              <a:buNone/>
              <a:defRPr sz="1100">
                <a:solidFill>
                  <a:srgbClr val="000000"/>
                </a:solidFill>
              </a:defRPr>
            </a:lvl4pPr>
            <a:lvl5pPr lvl="4" rtl="0">
              <a:buNone/>
              <a:defRPr sz="1100">
                <a:solidFill>
                  <a:srgbClr val="000000"/>
                </a:solidFill>
              </a:defRPr>
            </a:lvl5pPr>
            <a:lvl6pPr lvl="5" rtl="0">
              <a:buNone/>
              <a:defRPr sz="1100">
                <a:solidFill>
                  <a:srgbClr val="000000"/>
                </a:solidFill>
              </a:defRPr>
            </a:lvl6pPr>
            <a:lvl7pPr lvl="6" rtl="0">
              <a:buNone/>
              <a:defRPr sz="1100">
                <a:solidFill>
                  <a:srgbClr val="000000"/>
                </a:solidFill>
              </a:defRPr>
            </a:lvl7pPr>
            <a:lvl8pPr lvl="7" rtl="0">
              <a:buNone/>
              <a:defRPr sz="1100">
                <a:solidFill>
                  <a:srgbClr val="000000"/>
                </a:solidFill>
              </a:defRPr>
            </a:lvl8pPr>
            <a:lvl9pPr lvl="8" rtl="0">
              <a:buNone/>
              <a:defRPr sz="11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298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- dark" userDrawn="1">
  <p:cSld name="Title">
    <p:bg>
      <p:bgPr>
        <a:solidFill>
          <a:schemeClr val="bg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body" idx="1"/>
          </p:nvPr>
        </p:nvSpPr>
        <p:spPr>
          <a:xfrm>
            <a:off x="2308393" y="4027713"/>
            <a:ext cx="12723989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46" lvl="0" indent="-228623" algn="ctr">
              <a:lnSpc>
                <a:spcPct val="15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6000" b="0" i="0">
                <a:solidFill>
                  <a:srgbClr val="FFFFFF"/>
                </a:solidFill>
                <a:latin typeface="+mj-lt"/>
              </a:defRPr>
            </a:lvl1pPr>
            <a:lvl2pPr marL="914492" lvl="1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900"/>
              <a:buChar char="&gt;"/>
              <a:defRPr/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350"/>
              <a:buChar char="•"/>
              <a:defRPr/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2"/>
          </p:nvPr>
        </p:nvSpPr>
        <p:spPr>
          <a:xfrm>
            <a:off x="3605633" y="7290379"/>
            <a:ext cx="10129509" cy="13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46" lvl="0" indent="-228623" algn="ctr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000" b="1" i="0" cap="all" baseline="0">
                <a:solidFill>
                  <a:srgbClr val="FFFFFF"/>
                </a:solidFill>
                <a:latin typeface="+mn-lt"/>
                <a:ea typeface="Source Sans Pro" panose="020B0503030403020204" pitchFamily="34" charset="0"/>
              </a:defRPr>
            </a:lvl1pPr>
            <a:lvl2pPr marL="914492" lvl="1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900"/>
              <a:buChar char="&gt;"/>
              <a:defRPr/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350"/>
              <a:buChar char="•"/>
              <a:defRPr/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11" name="Shape 369">
            <a:extLst>
              <a:ext uri="{FF2B5EF4-FFF2-40B4-BE49-F238E27FC236}">
                <a16:creationId xmlns:a16="http://schemas.microsoft.com/office/drawing/2014/main" id="{842788C9-DC01-0441-AC34-80444725DF67}"/>
              </a:ext>
            </a:extLst>
          </p:cNvPr>
          <p:cNvCxnSpPr>
            <a:cxnSpLocks/>
          </p:cNvCxnSpPr>
          <p:nvPr userDrawn="1"/>
        </p:nvCxnSpPr>
        <p:spPr>
          <a:xfrm>
            <a:off x="2308393" y="7145856"/>
            <a:ext cx="12723989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white">
  <p:cSld name="Section Title - Whit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1693385" y="2427348"/>
            <a:ext cx="13953626" cy="4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Merriweather" pitchFamily="2" charset="77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Silver">
  <p:cSld name="Section Title - Lighter Blue">
    <p:bg>
      <p:bgPr>
        <a:solidFill>
          <a:schemeClr val="bg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1693385" y="2427348"/>
            <a:ext cx="13953626" cy="616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+mn-lt"/>
                <a:ea typeface="Merriweather" pitchFamily="2" charset="77"/>
                <a:cs typeface="Merriweather" pitchFamily="2" charset="77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white" userDrawn="1">
  <p:cSld name="Final">
    <p:bg>
      <p:bgPr>
        <a:solidFill>
          <a:schemeClr val="tx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>
            <a:extLst>
              <a:ext uri="{FF2B5EF4-FFF2-40B4-BE49-F238E27FC236}">
                <a16:creationId xmlns:a16="http://schemas.microsoft.com/office/drawing/2014/main" id="{F197562E-32ED-5749-A555-02221FF5E3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08393" y="4027713"/>
            <a:ext cx="12723989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46" lvl="0" indent="-228623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6000" b="0" i="0">
                <a:solidFill>
                  <a:srgbClr val="FFFFFF"/>
                </a:solidFill>
                <a:latin typeface="+mj-lt"/>
              </a:defRPr>
            </a:lvl1pPr>
            <a:lvl2pPr marL="914492" lvl="1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900"/>
              <a:buChar char="&gt;"/>
              <a:defRPr/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350"/>
              <a:buChar char="•"/>
              <a:defRPr/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11" name="Shape 369">
            <a:extLst>
              <a:ext uri="{FF2B5EF4-FFF2-40B4-BE49-F238E27FC236}">
                <a16:creationId xmlns:a16="http://schemas.microsoft.com/office/drawing/2014/main" id="{7A420F0F-F994-FD4D-89EC-E4D35F7F668B}"/>
              </a:ext>
            </a:extLst>
          </p:cNvPr>
          <p:cNvCxnSpPr>
            <a:cxnSpLocks/>
          </p:cNvCxnSpPr>
          <p:nvPr userDrawn="1"/>
        </p:nvCxnSpPr>
        <p:spPr>
          <a:xfrm>
            <a:off x="2308393" y="7145856"/>
            <a:ext cx="12723989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w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985325" y="2615190"/>
            <a:ext cx="15317232" cy="633211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457246" indent="-342935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marL="914492" indent="-342935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2pPr>
            <a:lvl3pPr marL="1371737" indent="-400090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3pPr>
            <a:lvl4pPr marL="1828984" indent="-400090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4pPr>
            <a:lvl5pPr marL="2286228" indent="-400090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0" y="806297"/>
            <a:ext cx="17340263" cy="1456538"/>
          </a:xfrm>
          <a:prstGeom prst="rect">
            <a:avLst/>
          </a:prstGeom>
          <a:solidFill>
            <a:schemeClr val="accent2"/>
          </a:solidFill>
        </p:spPr>
        <p:txBody>
          <a:bodyPr lIns="630936" tIns="27432" rIns="630936" bIns="0" anchor="b" anchorCtr="0"/>
          <a:lstStyle>
            <a:lvl1pPr>
              <a:lnSpc>
                <a:spcPts val="5120"/>
              </a:lnSpc>
              <a:defRPr sz="4001" b="1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 Content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9428480"/>
            <a:ext cx="1734026" cy="325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2D41BD8-F932-40AA-8DAC-647898DB09A3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06237" y="9428480"/>
            <a:ext cx="1734026" cy="325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A130CC6-AF16-4E75-B386-B0184CCD31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1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;p3">
            <a:extLst>
              <a:ext uri="{FF2B5EF4-FFF2-40B4-BE49-F238E27FC236}">
                <a16:creationId xmlns:a16="http://schemas.microsoft.com/office/drawing/2014/main" id="{899A0C6F-3431-5B4C-BB4C-43CE10C558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2143" y="519298"/>
            <a:ext cx="14956057" cy="129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all" baseline="0">
                <a:solidFill>
                  <a:schemeClr val="tx2"/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 dirty="0"/>
          </a:p>
        </p:txBody>
      </p:sp>
      <p:sp>
        <p:nvSpPr>
          <p:cNvPr id="7" name="Google Shape;13;p3">
            <a:extLst>
              <a:ext uri="{FF2B5EF4-FFF2-40B4-BE49-F238E27FC236}">
                <a16:creationId xmlns:a16="http://schemas.microsoft.com/office/drawing/2014/main" id="{44567A6E-0AEA-2044-A82E-53A4A437C242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1192143" y="1841500"/>
            <a:ext cx="14956057" cy="713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171467" lvl="0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None/>
              <a:defRPr b="0" i="0">
                <a:solidFill>
                  <a:schemeClr val="tx2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28714" lvl="1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None/>
              <a:defRPr b="0" i="0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r>
              <a:rPr lang="en-US" dirty="0"/>
              <a:t>Level 1</a:t>
            </a:r>
          </a:p>
        </p:txBody>
      </p:sp>
    </p:spTree>
    <p:extLst>
      <p:ext uri="{BB962C8B-B14F-4D97-AF65-F5344CB8AC3E}">
        <p14:creationId xmlns:p14="http://schemas.microsoft.com/office/powerpoint/2010/main" val="334443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Dark Blue">
  <p:cSld name="Divider Dark Blue">
    <p:bg>
      <p:bgPr>
        <a:solidFill>
          <a:srgbClr val="1C30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>
            <a:lvl1pPr lvl="0" rtl="0">
              <a:buNone/>
              <a:defRPr sz="1100">
                <a:solidFill>
                  <a:srgbClr val="00CFFF"/>
                </a:solidFill>
              </a:defRPr>
            </a:lvl1pPr>
            <a:lvl2pPr lvl="1" rtl="0">
              <a:buNone/>
              <a:defRPr sz="1100">
                <a:solidFill>
                  <a:srgbClr val="00CFFF"/>
                </a:solidFill>
              </a:defRPr>
            </a:lvl2pPr>
            <a:lvl3pPr lvl="2" rtl="0">
              <a:buNone/>
              <a:defRPr sz="1100">
                <a:solidFill>
                  <a:srgbClr val="00CFFF"/>
                </a:solidFill>
              </a:defRPr>
            </a:lvl3pPr>
            <a:lvl4pPr lvl="3" rtl="0">
              <a:buNone/>
              <a:defRPr sz="1100">
                <a:solidFill>
                  <a:srgbClr val="00CFFF"/>
                </a:solidFill>
              </a:defRPr>
            </a:lvl4pPr>
            <a:lvl5pPr lvl="4" rtl="0">
              <a:buNone/>
              <a:defRPr sz="1100">
                <a:solidFill>
                  <a:srgbClr val="00CFFF"/>
                </a:solidFill>
              </a:defRPr>
            </a:lvl5pPr>
            <a:lvl6pPr lvl="5" rtl="0">
              <a:buNone/>
              <a:defRPr sz="1100">
                <a:solidFill>
                  <a:srgbClr val="00CFFF"/>
                </a:solidFill>
              </a:defRPr>
            </a:lvl6pPr>
            <a:lvl7pPr lvl="6" rtl="0">
              <a:buNone/>
              <a:defRPr sz="1100">
                <a:solidFill>
                  <a:srgbClr val="00CFFF"/>
                </a:solidFill>
              </a:defRPr>
            </a:lvl7pPr>
            <a:lvl8pPr lvl="7" rtl="0">
              <a:buNone/>
              <a:defRPr sz="1100">
                <a:solidFill>
                  <a:srgbClr val="00CFFF"/>
                </a:solidFill>
              </a:defRPr>
            </a:lvl8pPr>
            <a:lvl9pPr lvl="8" rtl="0">
              <a:buNone/>
              <a:defRPr sz="1100">
                <a:solidFill>
                  <a:srgbClr val="00C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1351815" y="1016807"/>
            <a:ext cx="14007600" cy="70788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CFFF"/>
              </a:buClr>
              <a:buSzPts val="11400"/>
              <a:buNone/>
              <a:defRPr sz="11400" b="1">
                <a:solidFill>
                  <a:srgbClr val="00C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1414817" y="554193"/>
            <a:ext cx="9515100" cy="12657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rgbClr val="FFFFFF"/>
                </a:solidFill>
              </a:defRPr>
            </a:lvl1pPr>
            <a:lvl2pPr lvl="1" rtl="0">
              <a:spcBef>
                <a:spcPts val="30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30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30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30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30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30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30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3000"/>
              </a:spcBef>
              <a:spcAft>
                <a:spcPts val="3000"/>
              </a:spcAft>
              <a:buNone/>
              <a:defRPr b="1"/>
            </a:lvl9pPr>
          </a:lstStyle>
          <a:p>
            <a:endParaRPr/>
          </a:p>
        </p:txBody>
      </p:sp>
      <p:pic>
        <p:nvPicPr>
          <p:cNvPr id="58" name="Google Shape;5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5447" y="8659152"/>
            <a:ext cx="381866" cy="381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58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- LG quote">
  <p:cSld name="White - LG quote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ctrTitle"/>
          </p:nvPr>
        </p:nvSpPr>
        <p:spPr>
          <a:xfrm>
            <a:off x="1351815" y="1016807"/>
            <a:ext cx="14007600" cy="70788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100"/>
              <a:buNone/>
              <a:defRPr sz="6100" b="1">
                <a:solidFill>
                  <a:srgbClr val="1C304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>
            <a:lvl1pPr lvl="0" rtl="0">
              <a:buNone/>
              <a:defRPr sz="1100">
                <a:solidFill>
                  <a:srgbClr val="000000"/>
                </a:solidFill>
              </a:defRPr>
            </a:lvl1pPr>
            <a:lvl2pPr lvl="1" rtl="0">
              <a:buNone/>
              <a:defRPr sz="1100">
                <a:solidFill>
                  <a:srgbClr val="000000"/>
                </a:solidFill>
              </a:defRPr>
            </a:lvl2pPr>
            <a:lvl3pPr lvl="2" rtl="0">
              <a:buNone/>
              <a:defRPr sz="1100">
                <a:solidFill>
                  <a:srgbClr val="000000"/>
                </a:solidFill>
              </a:defRPr>
            </a:lvl3pPr>
            <a:lvl4pPr lvl="3" rtl="0">
              <a:buNone/>
              <a:defRPr sz="1100">
                <a:solidFill>
                  <a:srgbClr val="000000"/>
                </a:solidFill>
              </a:defRPr>
            </a:lvl4pPr>
            <a:lvl5pPr lvl="4" rtl="0">
              <a:buNone/>
              <a:defRPr sz="1100">
                <a:solidFill>
                  <a:srgbClr val="000000"/>
                </a:solidFill>
              </a:defRPr>
            </a:lvl5pPr>
            <a:lvl6pPr lvl="5" rtl="0">
              <a:buNone/>
              <a:defRPr sz="1100">
                <a:solidFill>
                  <a:srgbClr val="000000"/>
                </a:solidFill>
              </a:defRPr>
            </a:lvl6pPr>
            <a:lvl7pPr lvl="6" rtl="0">
              <a:buNone/>
              <a:defRPr sz="1100">
                <a:solidFill>
                  <a:srgbClr val="000000"/>
                </a:solidFill>
              </a:defRPr>
            </a:lvl7pPr>
            <a:lvl8pPr lvl="7" rtl="0">
              <a:buNone/>
              <a:defRPr sz="1100">
                <a:solidFill>
                  <a:srgbClr val="000000"/>
                </a:solidFill>
              </a:defRPr>
            </a:lvl8pPr>
            <a:lvl9pPr lvl="8" rtl="0">
              <a:buNone/>
              <a:defRPr sz="11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956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270039" y="2603500"/>
            <a:ext cx="14800052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3429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800"/>
              <a:buFont typeface="Merriweather Sans"/>
              <a:buChar char="►"/>
              <a:defRPr sz="3600" b="0" i="0" u="none" strike="noStrike" cap="none">
                <a:solidFill>
                  <a:srgbClr val="7183A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800"/>
              <a:buFont typeface="Merriweather Sans"/>
              <a:buChar char="&gt;"/>
              <a:defRPr sz="3600" b="0" i="0" u="none" strike="noStrike" cap="none">
                <a:solidFill>
                  <a:srgbClr val="7183A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2700"/>
              <a:buFont typeface="Avenir"/>
              <a:buChar char="•"/>
              <a:defRPr sz="3600" b="0" i="0" u="none" strike="noStrike" cap="none">
                <a:solidFill>
                  <a:srgbClr val="7183A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2700"/>
              <a:buFont typeface="Avenir"/>
              <a:buChar char="•"/>
              <a:defRPr sz="3600" b="0" i="0" u="none" strike="noStrike" cap="none">
                <a:solidFill>
                  <a:srgbClr val="514C1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2700"/>
              <a:buFont typeface="Avenir"/>
              <a:buChar char="•"/>
              <a:defRPr sz="3600" b="0" i="0" u="none" strike="noStrike" cap="none">
                <a:solidFill>
                  <a:srgbClr val="514C1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dirty="0" err="1"/>
              <a:t>jhbljhv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48" r:id="rId2"/>
    <p:sldLayoutId id="2147483652" r:id="rId3"/>
    <p:sldLayoutId id="2147483654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indent="-342900" algn="l" rtl="0">
        <a:lnSpc>
          <a:spcPct val="100000"/>
        </a:lnSpc>
        <a:spcBef>
          <a:spcPts val="0"/>
        </a:spcBef>
        <a:spcAft>
          <a:spcPts val="0"/>
        </a:spcAft>
        <a:buClr>
          <a:srgbClr val="103C68"/>
        </a:buClr>
        <a:buSzPct val="112000"/>
        <a:buFont typeface="Wingdings" pitchFamily="2" charset="2"/>
        <a:buChar char="§"/>
        <a:defRPr sz="1400" b="0" i="0" u="none" strike="noStrike" cap="none">
          <a:solidFill>
            <a:srgbClr val="103C68"/>
          </a:solidFill>
          <a:latin typeface="+mn-lt"/>
          <a:ea typeface="Source Sans Pro" panose="020B0503030403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sym typeface="Cambria"/>
              </a:rPr>
              <a:t>&lt;</a:t>
            </a:r>
            <a:r>
              <a:rPr lang="en-US" dirty="0" err="1">
                <a:sym typeface="Cambria"/>
              </a:rPr>
              <a:t>AgencyName</a:t>
            </a:r>
            <a:r>
              <a:rPr lang="en-US" dirty="0">
                <a:sym typeface="Cambria"/>
              </a:rPr>
              <a:t>&gt;</a:t>
            </a:r>
            <a:br>
              <a:rPr lang="en-US" dirty="0">
                <a:sym typeface="Cambria"/>
              </a:rPr>
            </a:br>
            <a:r>
              <a:rPr lang="en-US" dirty="0">
                <a:sym typeface="Cambria"/>
              </a:rPr>
              <a:t>SME Training: Resume Review</a:t>
            </a:r>
            <a:endParaRPr lang="en-US" dirty="0"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>
                <a:sym typeface="Cambria"/>
              </a:rPr>
              <a:t>&lt;insert date&gt;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Ratings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6EE2DF-49EC-4D46-8F84-96FA406D2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67" indent="0">
              <a:buNone/>
            </a:pPr>
            <a:r>
              <a:rPr lang="en-US" b="1" dirty="0"/>
              <a:t>Move Forward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Required competencies and proficiency levels adequately reflected to warrant further evaluation.</a:t>
            </a:r>
          </a:p>
          <a:p>
            <a:pPr marL="171467" indent="0">
              <a:buNone/>
            </a:pPr>
            <a:endParaRPr lang="en-US" dirty="0"/>
          </a:p>
          <a:p>
            <a:pPr marL="171467" indent="0">
              <a:buNone/>
            </a:pPr>
            <a:r>
              <a:rPr lang="en-US" b="1" dirty="0"/>
              <a:t>Does Not Move Forward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Required competencies and proficiency levels not adequately reflected; no further evaluation recommended.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7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A5D-4AED-504E-9A67-4BE649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good statement:</a:t>
            </a:r>
            <a:br>
              <a:rPr lang="en-US" dirty="0"/>
            </a:br>
            <a:r>
              <a:rPr lang="en-US" dirty="0"/>
              <a:t>Start with decision (Move forward/Do Not Move Forward)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A002-791A-1742-BAB9-9D5B62F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2079923"/>
            <a:ext cx="14956057" cy="7131050"/>
          </a:xfrm>
        </p:spPr>
        <p:txBody>
          <a:bodyPr/>
          <a:lstStyle/>
          <a:p>
            <a:pPr marL="171467" lv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“Move Forward:</a:t>
            </a:r>
          </a:p>
        </p:txBody>
      </p:sp>
    </p:spTree>
    <p:extLst>
      <p:ext uri="{BB962C8B-B14F-4D97-AF65-F5344CB8AC3E}">
        <p14:creationId xmlns:p14="http://schemas.microsoft.com/office/powerpoint/2010/main" val="13803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A5D-4AED-504E-9A67-4BE649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good statement:</a:t>
            </a:r>
            <a:br>
              <a:rPr lang="en-US" dirty="0"/>
            </a:br>
            <a:r>
              <a:rPr lang="en-US" dirty="0"/>
              <a:t>mention that Core competencies/proficiency levels are met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A002-791A-1742-BAB9-9D5B62F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2090884"/>
            <a:ext cx="14956057" cy="7131050"/>
          </a:xfrm>
        </p:spPr>
        <p:txBody>
          <a:bodyPr/>
          <a:lstStyle/>
          <a:p>
            <a:pPr marL="171467" lv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“Move Forward: </a:t>
            </a:r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competency proficiency levels adequately reflected. </a:t>
            </a:r>
          </a:p>
        </p:txBody>
      </p:sp>
    </p:spTree>
    <p:extLst>
      <p:ext uri="{BB962C8B-B14F-4D97-AF65-F5344CB8AC3E}">
        <p14:creationId xmlns:p14="http://schemas.microsoft.com/office/powerpoint/2010/main" val="2133570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A5D-4AED-504E-9A67-4BE649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good statement:</a:t>
            </a:r>
            <a:br>
              <a:rPr lang="en-US" dirty="0"/>
            </a:br>
            <a:r>
              <a:rPr lang="en-US" dirty="0"/>
              <a:t>mention if Core competencies/proficiency </a:t>
            </a:r>
            <a:r>
              <a:rPr lang="en-US"/>
              <a:t>levels are met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A002-791A-1742-BAB9-9D5B62F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2090884"/>
            <a:ext cx="14956057" cy="7131050"/>
          </a:xfrm>
        </p:spPr>
        <p:txBody>
          <a:bodyPr/>
          <a:lstStyle/>
          <a:p>
            <a:pPr marL="171467" lv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“Move Forward: Core competency proficiency levels adequately reflected. </a:t>
            </a:r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Meets communications/collaboration because she implemented a company-wide program that had success results and metrics.</a:t>
            </a: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66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A5D-4AED-504E-9A67-4BE649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good statement:</a:t>
            </a:r>
            <a:br>
              <a:rPr lang="en-US" dirty="0"/>
            </a:br>
            <a:r>
              <a:rPr lang="en-US" dirty="0"/>
              <a:t>mention if they have 1 year relevant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A002-791A-1742-BAB9-9D5B62F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2090884"/>
            <a:ext cx="14956057" cy="7131050"/>
          </a:xfrm>
        </p:spPr>
        <p:txBody>
          <a:bodyPr>
            <a:normAutofit/>
          </a:bodyPr>
          <a:lstStyle/>
          <a:p>
            <a:pPr marL="171467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“Move Forward: Core competency proficiency levels adequately reflected. Meets communications/collaboration because she implemented a company-wide program that had success results and metrics. </a:t>
            </a:r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year relevant experience.”</a:t>
            </a: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1794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Example statement: Does not move forward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F6E6B-A467-3845-8DCE-B638F0F3E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67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“Does Not Move Forward: Though Eugene’s resume shows 43 years experience as an IT Specialist, there is no evidence that he is experienced at security and policy and communications/collaboration at the levels required by the position.”</a:t>
            </a:r>
          </a:p>
        </p:txBody>
      </p:sp>
    </p:spTree>
    <p:extLst>
      <p:ext uri="{BB962C8B-B14F-4D97-AF65-F5344CB8AC3E}">
        <p14:creationId xmlns:p14="http://schemas.microsoft.com/office/powerpoint/2010/main" val="1714589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Example statement: Does not move forward (typos and grammatical errors)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F6E6B-A467-3845-8DCE-B638F0F3E61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“Does Not Move Forward: Kevin’s resume does not show the communications/collaboration competency at the level required for this position because it contains significant spelling and grammatical errors.” </a:t>
            </a:r>
          </a:p>
        </p:txBody>
      </p:sp>
    </p:spTree>
    <p:extLst>
      <p:ext uri="{BB962C8B-B14F-4D97-AF65-F5344CB8AC3E}">
        <p14:creationId xmlns:p14="http://schemas.microsoft.com/office/powerpoint/2010/main" val="162665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B2797D-211B-BE4E-A617-C3D508B2B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Prohibited Personnel Practices</a:t>
            </a:r>
            <a:br>
              <a:rPr lang="en-US" dirty="0"/>
            </a:br>
            <a:r>
              <a:rPr lang="en-US" dirty="0"/>
              <a:t>5 U.S.C. 2302(b)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Giving an unauthorized preference or advantage to improve or injure the prospects of any particular person for employment (also, don’t promise anyone they’re going to get this job--you don’t know that!)</a:t>
            </a:r>
          </a:p>
          <a:p>
            <a:r>
              <a:rPr lang="en-US" altLang="en-US" dirty="0"/>
              <a:t>Engaging in nepotism</a:t>
            </a:r>
          </a:p>
          <a:p>
            <a:r>
              <a:rPr lang="en-US" altLang="en-US" dirty="0"/>
              <a:t>Discriminating (including discrimination based on marital status and political affiliation)</a:t>
            </a:r>
          </a:p>
          <a:p>
            <a:r>
              <a:rPr lang="en-US" altLang="en-US" dirty="0"/>
              <a:t>Considering employment based on factors other than personal knowledge or records of job-related abilities</a:t>
            </a:r>
          </a:p>
          <a:p>
            <a:r>
              <a:rPr lang="en-US" altLang="en-US" dirty="0"/>
              <a:t>Influencing any person to withdraw from job competition </a:t>
            </a:r>
          </a:p>
          <a:p>
            <a:pPr marL="114312" indent="0">
              <a:buNone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A130CC6-AF16-4E75-B386-B0184CCD31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17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>
            <a:spLocks noGrp="1"/>
          </p:cNvSpPr>
          <p:nvPr>
            <p:ph type="ctrTitle"/>
          </p:nvPr>
        </p:nvSpPr>
        <p:spPr>
          <a:xfrm>
            <a:off x="1351815" y="1016807"/>
            <a:ext cx="14007600" cy="70788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Correcting for unconscious bias</a:t>
            </a:r>
            <a:endParaRPr/>
          </a:p>
        </p:txBody>
      </p:sp>
      <p:sp>
        <p:nvSpPr>
          <p:cNvPr id="384" name="Google Shape;384;p50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CFFF"/>
                </a:solidFill>
              </a:rPr>
              <a:t>18</a:t>
            </a:fld>
            <a:endParaRPr>
              <a:solidFill>
                <a:srgbClr val="00C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832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"/>
          <p:cNvSpPr txBox="1">
            <a:spLocks noGrp="1"/>
          </p:cNvSpPr>
          <p:nvPr>
            <p:ph type="ctrTitle"/>
          </p:nvPr>
        </p:nvSpPr>
        <p:spPr>
          <a:xfrm>
            <a:off x="1351815" y="1016794"/>
            <a:ext cx="14307300" cy="70788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all have biases that can have profound effects on our ability to hire the best team.</a:t>
            </a:r>
            <a:endParaRPr/>
          </a:p>
        </p:txBody>
      </p:sp>
      <p:sp>
        <p:nvSpPr>
          <p:cNvPr id="390" name="Google Shape;390;p51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290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2B72-DF93-D54D-850F-12928960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&lt;Delete THIS SLIDE BEFORE PRESENTING&gt;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C6529-1517-6D4F-B2C1-4578D2693A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PREPARE THE FOLLOWING AHEAD OF TIME – 1 PRINTED COPY OF EACH PER ATTENDEE</a:t>
            </a:r>
          </a:p>
          <a:p>
            <a:pPr marL="742967" indent="-571500">
              <a:buFont typeface="Arial" panose="020B0604020202020204" pitchFamily="34" charset="0"/>
              <a:buChar char="•"/>
            </a:pPr>
            <a:r>
              <a:rPr lang="en-US" dirty="0"/>
              <a:t>3-4 sample resumes (should be relevant to the job you’re hiring for)</a:t>
            </a:r>
          </a:p>
          <a:p>
            <a:pPr marL="742967" indent="-571500">
              <a:buFont typeface="Arial" panose="020B0604020202020204" pitchFamily="34" charset="0"/>
              <a:buChar char="•"/>
            </a:pPr>
            <a:r>
              <a:rPr lang="en-US" dirty="0"/>
              <a:t>Copy of competencies and proficiency levels doc that the team created out of Job Analysis </a:t>
            </a:r>
            <a:r>
              <a:rPr lang="en-US" dirty="0" smtClean="0"/>
              <a:t>Workshop</a:t>
            </a:r>
          </a:p>
          <a:p>
            <a:pPr marL="742967" indent="-571500">
              <a:buFont typeface="Arial" panose="020B0604020202020204" pitchFamily="34" charset="0"/>
              <a:buChar char="•"/>
            </a:pPr>
            <a:r>
              <a:rPr lang="en-US" dirty="0" smtClean="0"/>
              <a:t>Decide if your resume review with use 1-4 sentences or a different method like a competency checklist and reflect that in the slides</a:t>
            </a:r>
            <a:endParaRPr lang="en-US" dirty="0"/>
          </a:p>
          <a:p>
            <a:pPr marL="742967" indent="-571500">
              <a:buFont typeface="Arial" panose="020B0604020202020204" pitchFamily="34" charset="0"/>
              <a:buChar char="•"/>
            </a:pPr>
            <a:r>
              <a:rPr lang="en-US" dirty="0"/>
              <a:t>Optional: copies of SME Background Info Sheet if they haven’t all submitted them already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25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96" name="Google Shape;396;p52"/>
          <p:cNvSpPr txBox="1">
            <a:spLocks noGrp="1"/>
          </p:cNvSpPr>
          <p:nvPr>
            <p:ph type="ctrTitle"/>
          </p:nvPr>
        </p:nvSpPr>
        <p:spPr>
          <a:xfrm>
            <a:off x="1351815" y="1016807"/>
            <a:ext cx="14007600" cy="70788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“Job applicants with white names needed to send about 10 resumes to get one callback; those with African-American names needed to send around 15 resumes to get one callback.”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— National Bureau of Economic Research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658836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"/>
          <p:cNvSpPr txBox="1">
            <a:spLocks noGrp="1"/>
          </p:cNvSpPr>
          <p:nvPr>
            <p:ph type="ctrTitle"/>
          </p:nvPr>
        </p:nvSpPr>
        <p:spPr>
          <a:xfrm>
            <a:off x="1351815" y="1016794"/>
            <a:ext cx="14307300" cy="70788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Unconscious bias doesn’t mean we’re bad people. All humans are biased.</a:t>
            </a:r>
            <a:endParaRPr/>
          </a:p>
        </p:txBody>
      </p:sp>
      <p:sp>
        <p:nvSpPr>
          <p:cNvPr id="402" name="Google Shape;402;p53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1605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4"/>
          <p:cNvSpPr txBox="1">
            <a:spLocks noGrp="1"/>
          </p:cNvSpPr>
          <p:nvPr>
            <p:ph type="ctrTitle"/>
          </p:nvPr>
        </p:nvSpPr>
        <p:spPr>
          <a:xfrm>
            <a:off x="1351815" y="1016794"/>
            <a:ext cx="14307300" cy="70788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we have to </a:t>
            </a:r>
            <a:r>
              <a:rPr lang="en-US">
                <a:solidFill>
                  <a:srgbClr val="046B99"/>
                </a:solidFill>
              </a:rPr>
              <a:t>recognize</a:t>
            </a:r>
            <a:r>
              <a:rPr lang="en-US"/>
              <a:t> our bias and </a:t>
            </a:r>
            <a:r>
              <a:rPr lang="en-US">
                <a:solidFill>
                  <a:srgbClr val="046B99"/>
                </a:solidFill>
              </a:rPr>
              <a:t>correct for it</a:t>
            </a:r>
            <a:r>
              <a:rPr lang="en-US"/>
              <a:t>.</a:t>
            </a:r>
            <a:endParaRPr/>
          </a:p>
        </p:txBody>
      </p:sp>
      <p:sp>
        <p:nvSpPr>
          <p:cNvPr id="408" name="Google Shape;408;p54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8454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>
            <a:spLocks noGrp="1"/>
          </p:cNvSpPr>
          <p:nvPr>
            <p:ph type="ctrTitle"/>
          </p:nvPr>
        </p:nvSpPr>
        <p:spPr>
          <a:xfrm>
            <a:off x="1761248" y="1098681"/>
            <a:ext cx="15000300" cy="70788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46B99"/>
                </a:solidFill>
              </a:rPr>
              <a:t>1</a:t>
            </a:r>
            <a:r>
              <a:rPr lang="en-US" dirty="0" smtClean="0">
                <a:solidFill>
                  <a:srgbClr val="046B99"/>
                </a:solidFill>
              </a:rPr>
              <a:t>/</a:t>
            </a:r>
            <a:r>
              <a:rPr lang="en-US" dirty="0" smtClean="0"/>
              <a:t> </a:t>
            </a:r>
            <a:r>
              <a:rPr lang="en-US" dirty="0"/>
              <a:t>Don’t look up candidates</a:t>
            </a:r>
            <a:endParaRPr dirty="0"/>
          </a:p>
          <a:p>
            <a:pPr lvl="0"/>
            <a:r>
              <a:rPr lang="en-US" dirty="0" smtClean="0">
                <a:solidFill>
                  <a:srgbClr val="046B99"/>
                </a:solidFill>
              </a:rPr>
              <a:t>2</a:t>
            </a:r>
            <a:r>
              <a:rPr lang="en-US" dirty="0">
                <a:solidFill>
                  <a:srgbClr val="046B99"/>
                </a:solidFill>
              </a:rPr>
              <a:t>/</a:t>
            </a:r>
            <a:r>
              <a:rPr lang="en-US" dirty="0"/>
              <a:t> Question your assumptions</a:t>
            </a:r>
            <a:br>
              <a:rPr lang="en-US" dirty="0"/>
            </a:br>
            <a:r>
              <a:rPr lang="en-US" dirty="0" smtClean="0">
                <a:solidFill>
                  <a:srgbClr val="046B99"/>
                </a:solidFill>
              </a:rPr>
              <a:t>3/</a:t>
            </a:r>
            <a:r>
              <a:rPr lang="en-US" dirty="0" smtClean="0"/>
              <a:t> Use competencies/proficiency levels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46B99"/>
                </a:solidFill>
              </a:rPr>
              <a:t>4</a:t>
            </a:r>
            <a:r>
              <a:rPr lang="en-US" dirty="0" smtClean="0">
                <a:solidFill>
                  <a:srgbClr val="046B99"/>
                </a:solidFill>
              </a:rPr>
              <a:t>/</a:t>
            </a:r>
            <a:r>
              <a:rPr lang="en-US" dirty="0" smtClean="0"/>
              <a:t> </a:t>
            </a:r>
            <a:r>
              <a:rPr lang="en-US" dirty="0"/>
              <a:t>Look at how you describe </a:t>
            </a:r>
            <a:r>
              <a:rPr lang="en-US" dirty="0" smtClean="0"/>
              <a:t>people</a:t>
            </a:r>
            <a:endParaRPr dirty="0"/>
          </a:p>
        </p:txBody>
      </p:sp>
      <p:sp>
        <p:nvSpPr>
          <p:cNvPr id="414" name="Google Shape;414;p55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5054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6"/>
          <p:cNvSpPr txBox="1">
            <a:spLocks noGrp="1"/>
          </p:cNvSpPr>
          <p:nvPr>
            <p:ph type="ctrTitle"/>
          </p:nvPr>
        </p:nvSpPr>
        <p:spPr>
          <a:xfrm>
            <a:off x="1351815" y="548792"/>
            <a:ext cx="14007600" cy="16008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C304A"/>
                </a:solidFill>
              </a:rPr>
              <a:t>1</a:t>
            </a:r>
            <a:r>
              <a:rPr lang="en-US" dirty="0" smtClean="0">
                <a:solidFill>
                  <a:srgbClr val="1C304A"/>
                </a:solidFill>
              </a:rPr>
              <a:t>/</a:t>
            </a:r>
            <a:r>
              <a:rPr lang="en-US" dirty="0" smtClean="0"/>
              <a:t> </a:t>
            </a:r>
            <a:r>
              <a:rPr lang="en-US" dirty="0"/>
              <a:t>Don’t look up candidates</a:t>
            </a:r>
            <a:endParaRPr dirty="0"/>
          </a:p>
        </p:txBody>
      </p:sp>
      <p:sp>
        <p:nvSpPr>
          <p:cNvPr id="420" name="Google Shape;420;p56"/>
          <p:cNvSpPr txBox="1">
            <a:spLocks noGrp="1"/>
          </p:cNvSpPr>
          <p:nvPr>
            <p:ph type="body" idx="1"/>
          </p:nvPr>
        </p:nvSpPr>
        <p:spPr>
          <a:xfrm>
            <a:off x="1182186" y="3152357"/>
            <a:ext cx="14965200" cy="64785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Looking at a candidate’s internet presence can lead you to make conclusions about them before you even meet them! </a:t>
            </a:r>
            <a:endParaRPr dirty="0"/>
          </a:p>
          <a:p>
            <a:pPr marL="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US" dirty="0"/>
              <a:t>Don’t search for candidates online. Instead, use the application materials </a:t>
            </a:r>
            <a:r>
              <a:rPr lang="en-US" dirty="0" smtClean="0"/>
              <a:t>provided. </a:t>
            </a:r>
            <a:endParaRPr dirty="0"/>
          </a:p>
        </p:txBody>
      </p:sp>
      <p:sp>
        <p:nvSpPr>
          <p:cNvPr id="421" name="Google Shape;421;p56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8737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"/>
          <p:cNvSpPr txBox="1">
            <a:spLocks noGrp="1"/>
          </p:cNvSpPr>
          <p:nvPr>
            <p:ph type="ctrTitle"/>
          </p:nvPr>
        </p:nvSpPr>
        <p:spPr>
          <a:xfrm>
            <a:off x="1351815" y="548792"/>
            <a:ext cx="14007600" cy="16008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C304A"/>
                </a:solidFill>
              </a:rPr>
              <a:t>2</a:t>
            </a:r>
            <a:r>
              <a:rPr lang="en-US" dirty="0" smtClean="0">
                <a:solidFill>
                  <a:srgbClr val="1C304A"/>
                </a:solidFill>
              </a:rPr>
              <a:t>/</a:t>
            </a:r>
            <a:r>
              <a:rPr lang="en-US" dirty="0" smtClean="0"/>
              <a:t> </a:t>
            </a:r>
            <a:r>
              <a:rPr lang="en-US" dirty="0"/>
              <a:t>Question your assumptions</a:t>
            </a:r>
            <a:endParaRPr dirty="0"/>
          </a:p>
        </p:txBody>
      </p:sp>
      <p:sp>
        <p:nvSpPr>
          <p:cNvPr id="434" name="Google Shape;434;p58"/>
          <p:cNvSpPr txBox="1">
            <a:spLocks noGrp="1"/>
          </p:cNvSpPr>
          <p:nvPr>
            <p:ph type="body" idx="1"/>
          </p:nvPr>
        </p:nvSpPr>
        <p:spPr>
          <a:xfrm>
            <a:off x="1182186" y="3152357"/>
            <a:ext cx="14965200" cy="64785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Society has taught us to assume that certain people (like women, people of color, people with disabilities, etc.) are less capable than others. When considering candidates from under-estimated backgrounds, check your thinking about qualification.</a:t>
            </a:r>
            <a:endParaRPr/>
          </a:p>
          <a:p>
            <a:pPr marL="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US"/>
              <a:t>Ask yourself: am I reading this person's qualifications the same as if they were white, male, etc?</a:t>
            </a:r>
            <a:endParaRPr/>
          </a:p>
        </p:txBody>
      </p:sp>
      <p:sp>
        <p:nvSpPr>
          <p:cNvPr id="435" name="Google Shape;435;p58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1470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9"/>
          <p:cNvSpPr txBox="1">
            <a:spLocks noGrp="1"/>
          </p:cNvSpPr>
          <p:nvPr>
            <p:ph type="ctrTitle"/>
          </p:nvPr>
        </p:nvSpPr>
        <p:spPr>
          <a:xfrm>
            <a:off x="1351815" y="548792"/>
            <a:ext cx="14007600" cy="16008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C304A"/>
                </a:solidFill>
              </a:rPr>
              <a:t>3</a:t>
            </a:r>
            <a:r>
              <a:rPr lang="en-US" dirty="0" smtClean="0">
                <a:solidFill>
                  <a:srgbClr val="1C304A"/>
                </a:solidFill>
              </a:rPr>
              <a:t>/</a:t>
            </a:r>
            <a:r>
              <a:rPr lang="en-US" dirty="0" smtClean="0"/>
              <a:t> </a:t>
            </a:r>
            <a:r>
              <a:rPr lang="en-US" dirty="0"/>
              <a:t>Use the </a:t>
            </a:r>
            <a:r>
              <a:rPr lang="en-US" dirty="0" smtClean="0"/>
              <a:t>competencies and proficiency levels</a:t>
            </a:r>
            <a:endParaRPr dirty="0"/>
          </a:p>
        </p:txBody>
      </p:sp>
      <p:sp>
        <p:nvSpPr>
          <p:cNvPr id="441" name="Google Shape;441;p59"/>
          <p:cNvSpPr txBox="1">
            <a:spLocks noGrp="1"/>
          </p:cNvSpPr>
          <p:nvPr>
            <p:ph type="body" idx="1"/>
          </p:nvPr>
        </p:nvSpPr>
        <p:spPr>
          <a:xfrm>
            <a:off x="1182186" y="3152357"/>
            <a:ext cx="14965200" cy="64785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the guides consistently helps us assess candidates more fairly, because we’ve had time to write down what we’re looking for in an answer </a:t>
            </a:r>
            <a:r>
              <a:rPr lang="en-US" i="1" dirty="0"/>
              <a:t>before</a:t>
            </a:r>
            <a:r>
              <a:rPr lang="en-US" dirty="0"/>
              <a:t> we look at their application. That means that the bar we’re holding a candidate to isn’t a moving target based on our perception of them.</a:t>
            </a:r>
            <a:endParaRPr dirty="0"/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en-US" dirty="0"/>
              <a:t>Make sure to double check your reviews against </a:t>
            </a:r>
            <a:r>
              <a:rPr lang="en-US" dirty="0" smtClean="0"/>
              <a:t>the pre-established qualifications.</a:t>
            </a:r>
            <a:endParaRPr dirty="0"/>
          </a:p>
          <a:p>
            <a:pPr marL="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endParaRPr sz="2300" dirty="0"/>
          </a:p>
        </p:txBody>
      </p:sp>
      <p:sp>
        <p:nvSpPr>
          <p:cNvPr id="442" name="Google Shape;442;p59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4196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>
            <a:spLocks noGrp="1"/>
          </p:cNvSpPr>
          <p:nvPr>
            <p:ph type="ctrTitle"/>
          </p:nvPr>
        </p:nvSpPr>
        <p:spPr>
          <a:xfrm>
            <a:off x="1351815" y="548792"/>
            <a:ext cx="14007600" cy="16008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1C304A"/>
                </a:solidFill>
              </a:rPr>
              <a:t>3/</a:t>
            </a:r>
            <a:r>
              <a:rPr lang="en-US" dirty="0" smtClean="0"/>
              <a:t> </a:t>
            </a:r>
            <a:r>
              <a:rPr lang="en-US" dirty="0"/>
              <a:t>Look at how you describe people</a:t>
            </a:r>
            <a:endParaRPr dirty="0"/>
          </a:p>
        </p:txBody>
      </p:sp>
      <p:sp>
        <p:nvSpPr>
          <p:cNvPr id="448" name="Google Shape;448;p60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49" name="Google Shape;449;p60"/>
          <p:cNvSpPr txBox="1">
            <a:spLocks noGrp="1"/>
          </p:cNvSpPr>
          <p:nvPr>
            <p:ph type="body" idx="1"/>
          </p:nvPr>
        </p:nvSpPr>
        <p:spPr>
          <a:xfrm>
            <a:off x="1182186" y="3152357"/>
            <a:ext cx="14965200" cy="64785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been taught to use words like “aggressive” or “competitive” to describe men, and words like “supportive” or “nurturing” to describe women. Similarly, we’re taught to react differently to </a:t>
            </a:r>
            <a:r>
              <a:rPr lang="en-US" i="1"/>
              <a:t>the exact same behavior</a:t>
            </a:r>
            <a:r>
              <a:rPr lang="en-US"/>
              <a:t> depending on who we’re reacting to. Is someone “assertive” or “overbearing”? Are they “bossy” or “a leader”?</a:t>
            </a:r>
            <a:endParaRPr/>
          </a:p>
          <a:p>
            <a:pPr marL="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US"/>
              <a:t>To counter this effect, ask yourself “Is how I’m describing this candidate colored by their demography?”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3583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Resume Review </a:t>
            </a:r>
            <a:r>
              <a:rPr lang="en-US" b="0" dirty="0"/>
              <a:t>Practice Session</a:t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sz="9602" dirty="0"/>
              <a:t>60 minutes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&lt;NOTE: REPLACE THIS CONTENT WITH your specific details&gt;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CA4F9-BD7F-8747-B8C5-97794B155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review dates</a:t>
            </a:r>
          </a:p>
          <a:p>
            <a:pPr lvl="1"/>
            <a:r>
              <a:rPr lang="en-US" dirty="0"/>
              <a:t>&lt;insert dates and SME names&gt;</a:t>
            </a:r>
          </a:p>
          <a:p>
            <a:r>
              <a:rPr lang="en-US" dirty="0"/>
              <a:t>Resume review tie breaker dates</a:t>
            </a:r>
          </a:p>
          <a:p>
            <a:pPr lvl="1"/>
            <a:r>
              <a:rPr lang="en-US" dirty="0"/>
              <a:t>&lt;insert dates and SME names&gt;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Agenda for this session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672C36-486C-0348-B94D-9EE828C96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Learn how to review resumes</a:t>
            </a:r>
          </a:p>
          <a:p>
            <a:pPr lvl="1"/>
            <a:r>
              <a:rPr lang="en-US" dirty="0"/>
              <a:t>Learn how to write a good resume review statement</a:t>
            </a:r>
          </a:p>
          <a:p>
            <a:pPr lvl="1"/>
            <a:r>
              <a:rPr lang="en-US" dirty="0"/>
              <a:t>Learn basic principles behind the merit system and about preventing bias</a:t>
            </a:r>
          </a:p>
          <a:p>
            <a:pPr lvl="1"/>
            <a:r>
              <a:rPr lang="en-US" dirty="0"/>
              <a:t>Practice resume review</a:t>
            </a:r>
          </a:p>
          <a:p>
            <a:pPr lvl="1"/>
            <a:r>
              <a:rPr lang="en-US" dirty="0"/>
              <a:t>Reminder: Turn in filled out SME Background Info Sheet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87C3-7579-1A46-84D5-F80BC36BA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F3168D-79EE-F847-A489-26D1028D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47" y="1959644"/>
            <a:ext cx="16499638" cy="5671422"/>
          </a:xfrm>
          <a:prstGeom prst="rect">
            <a:avLst/>
          </a:prstGeom>
        </p:spPr>
      </p:pic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Multi-Hurdle SME Assessment Process</a:t>
            </a:r>
            <a:endParaRPr dirty="0"/>
          </a:p>
        </p:txBody>
      </p:sp>
      <p:sp>
        <p:nvSpPr>
          <p:cNvPr id="102" name="Google Shape;102;p25"/>
          <p:cNvSpPr txBox="1"/>
          <p:nvPr/>
        </p:nvSpPr>
        <p:spPr>
          <a:xfrm>
            <a:off x="8798057" y="8655012"/>
            <a:ext cx="2797969" cy="82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rgbClr val="344664"/>
              </a:buClr>
              <a:buSzPts val="6000"/>
            </a:pPr>
            <a:r>
              <a:rPr lang="en-US" sz="6000" b="1" dirty="0">
                <a:solidFill>
                  <a:schemeClr val="tx2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YOU</a:t>
            </a:r>
            <a:endParaRPr b="1" dirty="0">
              <a:solidFill>
                <a:schemeClr val="tx2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A623E5B-7F93-6949-B226-0CAC4AC66D9B}"/>
              </a:ext>
            </a:extLst>
          </p:cNvPr>
          <p:cNvSpPr/>
          <p:nvPr/>
        </p:nvSpPr>
        <p:spPr>
          <a:xfrm rot="16200000">
            <a:off x="9663071" y="4268181"/>
            <a:ext cx="1026000" cy="7709558"/>
          </a:xfrm>
          <a:prstGeom prst="leftBrace">
            <a:avLst>
              <a:gd name="adj1" fmla="val 47324"/>
              <a:gd name="adj2" fmla="val 50000"/>
            </a:avLst>
          </a:prstGeom>
          <a:ln w="152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2E528-36DD-0842-8D92-57ED47415E2C}"/>
              </a:ext>
            </a:extLst>
          </p:cNvPr>
          <p:cNvSpPr txBox="1"/>
          <p:nvPr/>
        </p:nvSpPr>
        <p:spPr>
          <a:xfrm>
            <a:off x="4460030" y="1331089"/>
            <a:ext cx="304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WE ARE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864E5-7A3B-A64B-B9C7-3CEF91D1B7BA}"/>
              </a:ext>
            </a:extLst>
          </p:cNvPr>
          <p:cNvSpPr/>
          <p:nvPr/>
        </p:nvSpPr>
        <p:spPr>
          <a:xfrm>
            <a:off x="5915608" y="1848737"/>
            <a:ext cx="130627" cy="62129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Time considerations</a:t>
            </a:r>
          </a:p>
        </p:txBody>
      </p:sp>
      <p:sp>
        <p:nvSpPr>
          <p:cNvPr id="166" name="Google Shape;166;p33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one of two SMEs who will review every resume in your list.</a:t>
            </a:r>
          </a:p>
          <a:p>
            <a:r>
              <a:rPr lang="en-US" dirty="0"/>
              <a:t>If you are a tiebreaker, you will have additional time to finalize decisions. </a:t>
            </a:r>
          </a:p>
          <a:p>
            <a:pPr lvl="0"/>
            <a:r>
              <a:rPr lang="en-US" dirty="0"/>
              <a:t>We recommend 1 hour blocks of time with breaks in between.</a:t>
            </a:r>
          </a:p>
          <a:p>
            <a:pPr lvl="0"/>
            <a:r>
              <a:rPr lang="en-US" dirty="0"/>
              <a:t>Review should take about 5 minutes and will get progressively easier.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0D02-65F5-CA4B-AAF2-DAAABFD7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look for during resume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5B07-B87B-EB41-B2F4-71C2D4661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1828807"/>
            <a:ext cx="9335814" cy="7131050"/>
          </a:xfr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400" dirty="0">
                <a:sym typeface="Arial"/>
              </a:rPr>
              <a:t>Look at the first {PAGES} pages of work experience only.* (might not be first pages).</a:t>
            </a:r>
          </a:p>
          <a:p>
            <a:r>
              <a:rPr lang="en-US" sz="3400" dirty="0">
                <a:sym typeface="Arial"/>
              </a:rPr>
              <a:t>{OPTIONAL: If team decided to require it, verify “Recency of skill” duration requirement.}</a:t>
            </a:r>
          </a:p>
          <a:p>
            <a:r>
              <a:rPr lang="en-US" sz="3400" dirty="0">
                <a:sym typeface="Arial"/>
              </a:rPr>
              <a:t>Verify at least a year of relevant job experience.</a:t>
            </a:r>
          </a:p>
          <a:p>
            <a:r>
              <a:rPr lang="en-US" sz="3400" dirty="0">
                <a:sym typeface="Arial"/>
              </a:rPr>
              <a:t>Look for evidence of the required competencies at the proficiency level specified. Be rigorous.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1B24186-3696-984E-B03F-963373F20369}"/>
              </a:ext>
            </a:extLst>
          </p:cNvPr>
          <p:cNvSpPr txBox="1">
            <a:spLocks/>
          </p:cNvSpPr>
          <p:nvPr/>
        </p:nvSpPr>
        <p:spPr>
          <a:xfrm>
            <a:off x="10626812" y="1828807"/>
            <a:ext cx="5751131" cy="713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46" marR="0" lvl="0" indent="-28577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1pPr>
            <a:lvl2pPr marL="914492" marR="0" lvl="1" indent="-28577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2pPr>
            <a:lvl3pPr marL="1371737" marR="0" lvl="2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3pPr>
            <a:lvl4pPr marL="1828984" marR="0" lvl="3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4pPr>
            <a:lvl5pPr marL="2286228" marR="0" lvl="4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5pPr>
            <a:lvl6pPr marL="2743475" marR="0" lvl="5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720" marR="0" lvl="6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966" marR="0" lvl="7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5212" marR="0" lvl="8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>
              <a:buClr>
                <a:schemeClr val="tx2"/>
              </a:buClr>
            </a:pPr>
            <a:r>
              <a:rPr lang="en-US" sz="3400" dirty="0">
                <a:solidFill>
                  <a:schemeClr val="tx2"/>
                </a:solidFill>
                <a:latin typeface="+mn-lt"/>
              </a:rPr>
              <a:t>Do not look for specific keyword matches.</a:t>
            </a:r>
          </a:p>
          <a:p>
            <a:pPr>
              <a:buClr>
                <a:schemeClr val="tx2"/>
              </a:buClr>
            </a:pPr>
            <a:r>
              <a:rPr lang="en-US" sz="3400" dirty="0">
                <a:solidFill>
                  <a:schemeClr val="tx2"/>
                </a:solidFill>
                <a:latin typeface="+mn-lt"/>
              </a:rPr>
              <a:t>Do not reject for overqualification. </a:t>
            </a:r>
          </a:p>
          <a:p>
            <a:pPr>
              <a:buClr>
                <a:schemeClr val="tx2"/>
              </a:buClr>
            </a:pPr>
            <a:r>
              <a:rPr lang="en-US" sz="3400" dirty="0">
                <a:solidFill>
                  <a:schemeClr val="tx2"/>
                </a:solidFill>
                <a:latin typeface="+mn-lt"/>
              </a:rPr>
              <a:t>Regarding veterans:  Do not make a determination based on veteran status. You are only evaluating applicants against the competencies.</a:t>
            </a:r>
          </a:p>
        </p:txBody>
      </p:sp>
    </p:spTree>
    <p:extLst>
      <p:ext uri="{BB962C8B-B14F-4D97-AF65-F5344CB8AC3E}">
        <p14:creationId xmlns:p14="http://schemas.microsoft.com/office/powerpoint/2010/main" val="263822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825B86C-AF18-794A-B9FA-E83D21EFE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232149"/>
              </p:ext>
            </p:extLst>
          </p:nvPr>
        </p:nvGraphicFramePr>
        <p:xfrm>
          <a:off x="1192142" y="2395644"/>
          <a:ext cx="12856603" cy="53666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650569">
                  <a:extLst>
                    <a:ext uri="{9D8B030D-6E8A-4147-A177-3AD203B41FA5}">
                      <a16:colId xmlns:a16="http://schemas.microsoft.com/office/drawing/2014/main" val="1403914198"/>
                    </a:ext>
                  </a:extLst>
                </a:gridCol>
                <a:gridCol w="5729495">
                  <a:extLst>
                    <a:ext uri="{9D8B030D-6E8A-4147-A177-3AD203B41FA5}">
                      <a16:colId xmlns:a16="http://schemas.microsoft.com/office/drawing/2014/main" val="2676612321"/>
                    </a:ext>
                  </a:extLst>
                </a:gridCol>
                <a:gridCol w="1476539">
                  <a:extLst>
                    <a:ext uri="{9D8B030D-6E8A-4147-A177-3AD203B41FA5}">
                      <a16:colId xmlns:a16="http://schemas.microsoft.com/office/drawing/2014/main" val="697402111"/>
                    </a:ext>
                  </a:extLst>
                </a:gridCol>
              </a:tblGrid>
              <a:tr h="1250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Competency 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Proficiency Level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Duration 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Met or 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Not Met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91376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55676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9267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07694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539367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Relevant job experience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At least 1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192760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Recency of skill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In the past {X} years (if applicable)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128570"/>
                  </a:ext>
                </a:extLst>
              </a:tr>
            </a:tbl>
          </a:graphicData>
        </a:graphic>
      </p:graphicFrame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Within first {PAGES} pages of job experience, Assess the following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252F1-BF60-2144-AE86-334F800E8F3A}"/>
              </a:ext>
            </a:extLst>
          </p:cNvPr>
          <p:cNvSpPr txBox="1"/>
          <p:nvPr/>
        </p:nvSpPr>
        <p:spPr>
          <a:xfrm>
            <a:off x="14288975" y="3983721"/>
            <a:ext cx="25219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move an applicant forward, the resume must reflect ALL of these.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6FF86F-644A-2947-9177-88026AE5AD73}"/>
              </a:ext>
            </a:extLst>
          </p:cNvPr>
          <p:cNvGrpSpPr/>
          <p:nvPr/>
        </p:nvGrpSpPr>
        <p:grpSpPr>
          <a:xfrm>
            <a:off x="13044684" y="3785888"/>
            <a:ext cx="437322" cy="437322"/>
            <a:chOff x="12657974" y="3070854"/>
            <a:chExt cx="437322" cy="43732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C87B26B-5942-4646-86A6-A270EF5EDC1C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B4F0E33-15F4-4C4C-A8B3-C39BB1259766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401A96-34FA-2F4F-9BCA-C30C917D8DAD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60AB24-77A5-8740-A340-3E14566F52B4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A725A2-28E9-184B-A33A-3E4A05031810}"/>
              </a:ext>
            </a:extLst>
          </p:cNvPr>
          <p:cNvGrpSpPr/>
          <p:nvPr/>
        </p:nvGrpSpPr>
        <p:grpSpPr>
          <a:xfrm>
            <a:off x="13044684" y="4462986"/>
            <a:ext cx="437322" cy="437322"/>
            <a:chOff x="12657974" y="3070854"/>
            <a:chExt cx="437322" cy="43732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766CEB4-F4AE-2B4C-A7D6-CBF1CA6AA5E8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0CA8C2-C594-B841-A7F8-68767CFD7B5F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09CF5F5-B93D-BB46-997A-971A4CC3D443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F130CA9-A444-5047-A6E0-21E1466E43BD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6F6BF9-8A2E-8D48-941B-8211FDC228DC}"/>
              </a:ext>
            </a:extLst>
          </p:cNvPr>
          <p:cNvGrpSpPr/>
          <p:nvPr/>
        </p:nvGrpSpPr>
        <p:grpSpPr>
          <a:xfrm>
            <a:off x="13044684" y="5142326"/>
            <a:ext cx="437322" cy="437322"/>
            <a:chOff x="12657974" y="3070854"/>
            <a:chExt cx="437322" cy="43732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DCB530E-7883-1445-B659-826855B325D1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08F16BF-17C4-8340-828D-8CC3A072CF45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16F30DA-3114-024F-8E53-336F474C44FD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0A918EE-1E49-2747-8328-815424D46A45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6E9223-DDD4-CD4B-9160-51111B310E58}"/>
              </a:ext>
            </a:extLst>
          </p:cNvPr>
          <p:cNvGrpSpPr/>
          <p:nvPr/>
        </p:nvGrpSpPr>
        <p:grpSpPr>
          <a:xfrm>
            <a:off x="13044684" y="5816251"/>
            <a:ext cx="437322" cy="437322"/>
            <a:chOff x="12657974" y="3070854"/>
            <a:chExt cx="437322" cy="43732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539D968-A611-7C4E-AB5C-9A5511BD3BE9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219A636-1139-8C46-8DAB-4EA9778222CB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2DB76BE-68AB-7D49-846C-B6FB87BEFBE5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E760530-EF53-6B46-BD06-D8218B6CE46D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C9C0001-B410-1743-9AA8-B36CD63553E0}"/>
              </a:ext>
            </a:extLst>
          </p:cNvPr>
          <p:cNvGrpSpPr/>
          <p:nvPr/>
        </p:nvGrpSpPr>
        <p:grpSpPr>
          <a:xfrm>
            <a:off x="13032962" y="6507911"/>
            <a:ext cx="437322" cy="437322"/>
            <a:chOff x="12657974" y="3070854"/>
            <a:chExt cx="437322" cy="43732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9162FEF-0BED-A342-8183-CFBCAACF3644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A3EF952-7BC9-7B42-AF7D-A59B21AE50B8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9BD37F-D179-0441-BAF3-44A865F40DA6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A091AB2-A045-A844-9070-2202DACA263F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76F4E0-F2D9-284C-8C7B-3231FCD824D3}"/>
              </a:ext>
            </a:extLst>
          </p:cNvPr>
          <p:cNvGrpSpPr/>
          <p:nvPr/>
        </p:nvGrpSpPr>
        <p:grpSpPr>
          <a:xfrm>
            <a:off x="13011503" y="7173376"/>
            <a:ext cx="437322" cy="437322"/>
            <a:chOff x="12657974" y="3070854"/>
            <a:chExt cx="437322" cy="43732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0C0243D-7AF3-BD44-89C0-54B297E557DB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B6BC4C6-A226-4C4A-A947-3E89FA541243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1242916-EF3F-D047-A238-F672F136C907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867DF7D-BC59-FA42-9410-C16264090852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221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C61514D-49A1-0642-A50E-A79858728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200449"/>
              </p:ext>
            </p:extLst>
          </p:nvPr>
        </p:nvGraphicFramePr>
        <p:xfrm>
          <a:off x="1192142" y="2395644"/>
          <a:ext cx="12856604" cy="53666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650570">
                  <a:extLst>
                    <a:ext uri="{9D8B030D-6E8A-4147-A177-3AD203B41FA5}">
                      <a16:colId xmlns:a16="http://schemas.microsoft.com/office/drawing/2014/main" val="1403914198"/>
                    </a:ext>
                  </a:extLst>
                </a:gridCol>
                <a:gridCol w="5729495">
                  <a:extLst>
                    <a:ext uri="{9D8B030D-6E8A-4147-A177-3AD203B41FA5}">
                      <a16:colId xmlns:a16="http://schemas.microsoft.com/office/drawing/2014/main" val="2676612321"/>
                    </a:ext>
                  </a:extLst>
                </a:gridCol>
                <a:gridCol w="1476539">
                  <a:extLst>
                    <a:ext uri="{9D8B030D-6E8A-4147-A177-3AD203B41FA5}">
                      <a16:colId xmlns:a16="http://schemas.microsoft.com/office/drawing/2014/main" val="697402111"/>
                    </a:ext>
                  </a:extLst>
                </a:gridCol>
              </a:tblGrid>
              <a:tr h="1250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Competency 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Proficiency Level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Duration 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Met or 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Not Met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91376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55676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9267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707694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39367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Relevant job experience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At least 1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92760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Recency of skill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In the past {X} years (if applicable)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5479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6431F95-6D38-9B48-AFA6-B2BCCBF4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first {PAGES} pages of job experience, Assess the following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9EB54-CAF9-AE48-B93C-7D2F5246E339}"/>
              </a:ext>
            </a:extLst>
          </p:cNvPr>
          <p:cNvSpPr txBox="1"/>
          <p:nvPr/>
        </p:nvSpPr>
        <p:spPr>
          <a:xfrm>
            <a:off x="14253929" y="4812645"/>
            <a:ext cx="25308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core competency not met. No need to assess for additional competencies.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CC4511-1A69-DF43-B4CB-A04C884DF7B4}"/>
              </a:ext>
            </a:extLst>
          </p:cNvPr>
          <p:cNvGrpSpPr/>
          <p:nvPr/>
        </p:nvGrpSpPr>
        <p:grpSpPr>
          <a:xfrm>
            <a:off x="13025264" y="4439816"/>
            <a:ext cx="437322" cy="437322"/>
            <a:chOff x="13671766" y="3143533"/>
            <a:chExt cx="437322" cy="43732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989901-FD21-7346-BF24-0E3BAE4FDAF7}"/>
                </a:ext>
              </a:extLst>
            </p:cNvPr>
            <p:cNvSpPr/>
            <p:nvPr/>
          </p:nvSpPr>
          <p:spPr>
            <a:xfrm>
              <a:off x="13671766" y="3143533"/>
              <a:ext cx="437322" cy="43732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Multiply 8">
              <a:extLst>
                <a:ext uri="{FF2B5EF4-FFF2-40B4-BE49-F238E27FC236}">
                  <a16:creationId xmlns:a16="http://schemas.microsoft.com/office/drawing/2014/main" id="{908CCFAC-2B72-9F4B-86F8-2D437F06C312}"/>
                </a:ext>
              </a:extLst>
            </p:cNvPr>
            <p:cNvSpPr/>
            <p:nvPr/>
          </p:nvSpPr>
          <p:spPr>
            <a:xfrm>
              <a:off x="13708993" y="3157035"/>
              <a:ext cx="368922" cy="403024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Left Arrow 26">
            <a:extLst>
              <a:ext uri="{FF2B5EF4-FFF2-40B4-BE49-F238E27FC236}">
                <a16:creationId xmlns:a16="http://schemas.microsoft.com/office/drawing/2014/main" id="{B7D49DDB-B7C7-EA4D-80D9-97F1A12AB972}"/>
              </a:ext>
            </a:extLst>
          </p:cNvPr>
          <p:cNvSpPr/>
          <p:nvPr/>
        </p:nvSpPr>
        <p:spPr>
          <a:xfrm>
            <a:off x="13667770" y="4490959"/>
            <a:ext cx="802610" cy="365375"/>
          </a:xfrm>
          <a:prstGeom prst="leftArrow">
            <a:avLst>
              <a:gd name="adj1" fmla="val 35851"/>
              <a:gd name="adj2" fmla="val 7361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BE58FA-1379-9847-9C3C-BCB99A704B1B}"/>
              </a:ext>
            </a:extLst>
          </p:cNvPr>
          <p:cNvGrpSpPr/>
          <p:nvPr/>
        </p:nvGrpSpPr>
        <p:grpSpPr>
          <a:xfrm>
            <a:off x="13043917" y="3785888"/>
            <a:ext cx="437322" cy="437322"/>
            <a:chOff x="12657974" y="3070854"/>
            <a:chExt cx="437322" cy="43732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7555078-457D-F04F-A3CB-83E3E361B4C7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B448400-0BD9-3848-A9BA-10AE5F09C561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452E13E-1214-3043-BD52-0199040FF2A6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BBEC2A8-E08C-BF44-8CC1-CFFCF294D443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757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B7B9-70B6-DF41-A8DC-C38D5773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written justification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D8966-81FF-B047-B5CB-C2728DB3B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Include rating with 2-4 sentences tied back to proficiencies.</a:t>
            </a:r>
          </a:p>
          <a:p>
            <a:r>
              <a:rPr lang="en-US" dirty="0"/>
              <a:t>Provide enough detail to retrace decision point later. When not moving an applicant forward, cite the technical reason a required competency is not met.</a:t>
            </a:r>
          </a:p>
          <a:p>
            <a:r>
              <a:rPr lang="en-US" dirty="0"/>
              <a:t>While you are not looking for specific keywords, evidence of the competencies and proficiency levels must be in the resume. </a:t>
            </a:r>
          </a:p>
          <a:p>
            <a:r>
              <a:rPr lang="en-US" dirty="0"/>
              <a:t>If you are making an assumption, write it down. </a:t>
            </a:r>
          </a:p>
        </p:txBody>
      </p:sp>
    </p:spTree>
    <p:extLst>
      <p:ext uri="{BB962C8B-B14F-4D97-AF65-F5344CB8AC3E}">
        <p14:creationId xmlns:p14="http://schemas.microsoft.com/office/powerpoint/2010/main" val="1220162557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USDS Hiring 1">
      <a:dk1>
        <a:srgbClr val="2C608A"/>
      </a:dk1>
      <a:lt1>
        <a:srgbClr val="FFFFFF"/>
      </a:lt1>
      <a:dk2>
        <a:srgbClr val="2278C2"/>
      </a:dk2>
      <a:lt2>
        <a:srgbClr val="454545"/>
      </a:lt2>
      <a:accent1>
        <a:srgbClr val="E6F6F8"/>
      </a:accent1>
      <a:accent2>
        <a:srgbClr val="D8E7F5"/>
      </a:accent2>
      <a:accent3>
        <a:srgbClr val="E2EDD7"/>
      </a:accent3>
      <a:accent4>
        <a:srgbClr val="507F00"/>
      </a:accent4>
      <a:accent5>
        <a:srgbClr val="F1928C"/>
      </a:accent5>
      <a:accent6>
        <a:srgbClr val="959695"/>
      </a:accent6>
      <a:hlink>
        <a:srgbClr val="E6F6F8"/>
      </a:hlink>
      <a:folHlink>
        <a:srgbClr val="E6F6F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34440</TotalTime>
  <Words>1767</Words>
  <Application>Microsoft Office PowerPoint</Application>
  <PresentationFormat>Custom</PresentationFormat>
  <Paragraphs>176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Cambria</vt:lpstr>
      <vt:lpstr>Rockwell</vt:lpstr>
      <vt:lpstr>Source Sans Pro</vt:lpstr>
      <vt:lpstr>Arial</vt:lpstr>
      <vt:lpstr>Wingdings</vt:lpstr>
      <vt:lpstr>Merriweather</vt:lpstr>
      <vt:lpstr>Source Sans Pro SemiBold</vt:lpstr>
      <vt:lpstr>Merriweather Sans</vt:lpstr>
      <vt:lpstr>Avenir</vt:lpstr>
      <vt:lpstr>White</vt:lpstr>
      <vt:lpstr>PowerPoint Presentation</vt:lpstr>
      <vt:lpstr>&lt;Delete THIS SLIDE BEFORE PRESENTING&gt;</vt:lpstr>
      <vt:lpstr>Agenda for this session</vt:lpstr>
      <vt:lpstr>Multi-Hurdle SME Assessment Process</vt:lpstr>
      <vt:lpstr>Time considerations</vt:lpstr>
      <vt:lpstr>What to look for during resume review</vt:lpstr>
      <vt:lpstr>Within first {PAGES} pages of job experience, Assess the following</vt:lpstr>
      <vt:lpstr>Within first {PAGES} pages of job experience, Assess the following</vt:lpstr>
      <vt:lpstr>Providing written justification </vt:lpstr>
      <vt:lpstr>Ratings</vt:lpstr>
      <vt:lpstr>Elements of a good statement: Start with decision (Move forward/Do Not Move Forward)</vt:lpstr>
      <vt:lpstr>Elements of a good statement: mention that Core competencies/proficiency levels are met</vt:lpstr>
      <vt:lpstr>Elements of a good statement: mention if Core competencies/proficiency levels are met</vt:lpstr>
      <vt:lpstr>Elements of a good statement: mention if they have 1 year relevant experience</vt:lpstr>
      <vt:lpstr>Example statement: Does not move forward</vt:lpstr>
      <vt:lpstr>Example statement: Does not move forward (typos and grammatical errors) </vt:lpstr>
      <vt:lpstr>Prohibited Personnel Practices 5 U.S.C. 2302(b)</vt:lpstr>
      <vt:lpstr>Correcting for unconscious bias</vt:lpstr>
      <vt:lpstr>We all have biases that can have profound effects on our ability to hire the best team.</vt:lpstr>
      <vt:lpstr>“Job applicants with white names needed to send about 10 resumes to get one callback; those with African-American names needed to send around 15 resumes to get one callback.” — National Bureau of Economic Research </vt:lpstr>
      <vt:lpstr>Unconscious bias doesn’t mean we’re bad people. All humans are biased.</vt:lpstr>
      <vt:lpstr>But we have to recognize our bias and correct for it.</vt:lpstr>
      <vt:lpstr>1/ Don’t look up candidates 2/ Question your assumptions 3/ Use competencies/proficiency levels 4/ Look at how you describe people</vt:lpstr>
      <vt:lpstr>1/ Don’t look up candidates</vt:lpstr>
      <vt:lpstr>2/ Question your assumptions</vt:lpstr>
      <vt:lpstr>3/ Use the competencies and proficiency levels</vt:lpstr>
      <vt:lpstr>3/ Look at how you describe people</vt:lpstr>
      <vt:lpstr>Resume Review Practice Session  60 minutes</vt:lpstr>
      <vt:lpstr>Logistics &lt;NOTE: REPLACE THIS CONTENT WITH your specific details&gt;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Grosser, Stephanie F. EOP/OMB</dc:creator>
  <cp:lastModifiedBy>Grosser, Stephanie F. EOP/OMB</cp:lastModifiedBy>
  <cp:revision>284</cp:revision>
  <dcterms:modified xsi:type="dcterms:W3CDTF">2019-11-20T18:23:58Z</dcterms:modified>
</cp:coreProperties>
</file>