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4" r:id="rId3"/>
    <p:sldId id="257" r:id="rId4"/>
    <p:sldId id="261" r:id="rId5"/>
    <p:sldId id="269" r:id="rId6"/>
    <p:sldId id="317" r:id="rId7"/>
    <p:sldId id="320" r:id="rId8"/>
    <p:sldId id="322" r:id="rId9"/>
    <p:sldId id="308" r:id="rId10"/>
    <p:sldId id="270" r:id="rId11"/>
    <p:sldId id="330" r:id="rId12"/>
    <p:sldId id="332" r:id="rId13"/>
    <p:sldId id="339" r:id="rId14"/>
    <p:sldId id="340" r:id="rId15"/>
    <p:sldId id="341" r:id="rId16"/>
    <p:sldId id="342" r:id="rId17"/>
    <p:sldId id="298" r:id="rId18"/>
    <p:sldId id="343" r:id="rId19"/>
    <p:sldId id="290" r:id="rId20"/>
    <p:sldId id="287" r:id="rId21"/>
    <p:sldId id="291" r:id="rId22"/>
  </p:sldIdLst>
  <p:sldSz cx="17340263" cy="9753600"/>
  <p:notesSz cx="6881813" cy="9296400"/>
  <p:embeddedFontLst>
    <p:embeddedFont>
      <p:font typeface="Avenir" panose="02000503020000020003" pitchFamily="2" charset="0"/>
      <p:regular r:id="rId25"/>
      <p:italic r:id="rId26"/>
    </p:embeddedFont>
    <p:embeddedFont>
      <p:font typeface="Merriweather Sans" pitchFamily="2" charset="77"/>
      <p:regular r:id="rId27"/>
      <p:bold r:id="rId28"/>
      <p:italic r:id="rId29"/>
      <p:boldItalic r:id="rId30"/>
    </p:embeddedFont>
    <p:embeddedFont>
      <p:font typeface="Rockwell" panose="02060603020205020403" pitchFamily="18" charset="77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er, Stephanie F. EOP/OMB" initials="GSFE" lastIdx="8" clrIdx="0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695"/>
    <a:srgbClr val="2378C3"/>
    <a:srgbClr val="EAF4DD"/>
    <a:srgbClr val="103C68"/>
    <a:srgbClr val="2C608A"/>
    <a:srgbClr val="0084CE"/>
    <a:srgbClr val="0D71BC"/>
    <a:srgbClr val="103052"/>
    <a:srgbClr val="DC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F46F-A2BC-4B3A-8706-6CA7D9F997B3}">
  <a:tblStyle styleId="{A228F46F-A2BC-4B3A-8706-6CA7D9F997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FE7"/>
          </a:solidFill>
        </a:fill>
      </a:tcStyle>
    </a:wholeTbl>
    <a:band1H>
      <a:tcTxStyle/>
      <a:tcStyle>
        <a:tcBdr/>
        <a:fill>
          <a:solidFill>
            <a:srgbClr val="DFDD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D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76786" autoAdjust="0"/>
  </p:normalViewPr>
  <p:slideViewPr>
    <p:cSldViewPr snapToGrid="0">
      <p:cViewPr varScale="1">
        <p:scale>
          <a:sx n="50" d="100"/>
          <a:sy n="50" d="100"/>
        </p:scale>
        <p:origin x="728" y="18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88045-918C-A649-9635-3584A8A5B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0003-CEB8-6B40-854F-714A23CDD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44B9-655E-9143-8F11-143B7EBD7CD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1E80-4CFF-7740-81A3-10972C54D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6CA7-7DDB-0348-8CCD-77EC0C441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83DF8-21B3-2446-BC70-B86632B4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proxy.app.cloud.gov/site/labopm/competitive-hiring-pilot/hiring-phases/reviewing-resum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state if the core competency and required proficiency level is met</a:t>
            </a:r>
          </a:p>
        </p:txBody>
      </p:sp>
    </p:spTree>
    <p:extLst>
      <p:ext uri="{BB962C8B-B14F-4D97-AF65-F5344CB8AC3E}">
        <p14:creationId xmlns:p14="http://schemas.microsoft.com/office/powerpoint/2010/main" val="1599340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competency and note the decision:    [decision] ([role]) - [competency] was/was not met. [reason]</a:t>
            </a:r>
          </a:p>
        </p:txBody>
      </p:sp>
    </p:spTree>
    <p:extLst>
      <p:ext uri="{BB962C8B-B14F-4D97-AF65-F5344CB8AC3E}">
        <p14:creationId xmlns:p14="http://schemas.microsoft.com/office/powerpoint/2010/main" val="148514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note the 1 year experience requirement</a:t>
            </a:r>
          </a:p>
        </p:txBody>
      </p:sp>
    </p:spTree>
    <p:extLst>
      <p:ext uri="{BB962C8B-B14F-4D97-AF65-F5344CB8AC3E}">
        <p14:creationId xmlns:p14="http://schemas.microsoft.com/office/powerpoint/2010/main" val="45192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applicant does not move forward despite many decades of experience because the required proficiency level was not evidenced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719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your role has a Technical Communication proficiency, it is OK to not move the applicant forward if the resume itself shows a lack of attention to detail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497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relevant legal requirements around personnel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858E-FC7F-4A5E-A224-2E688F0702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TBD</a:t>
            </a:r>
          </a:p>
        </p:txBody>
      </p:sp>
    </p:spTree>
    <p:extLst>
      <p:ext uri="{BB962C8B-B14F-4D97-AF65-F5344CB8AC3E}">
        <p14:creationId xmlns:p14="http://schemas.microsoft.com/office/powerpoint/2010/main" val="411774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PREPARE AHEAD OF TIME – 1 PRINTED COPY OF EACH PER ATTENDEE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3-4 sample resumes (should be relevant to the job you’re hiring for)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Copy of competencies and proficiency levels doc that the team created in Job Analysis Workshop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sample resume: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Review first 2-3 pages (or whatever the team decided) silently for about 5 minutes until everyone has completed writing their review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Read aloud each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Discuss as a team after all statements are read aloud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Should take 15-20 minutes per 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exercise is intended to calibrate all SMEs so they agree on how strict/lenient they want to be with each competency.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Calibration as an SME resume reviewing team is vital to ensure as much consistency as possible across the competencies and proficiency levels.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SMEs must set the bar high for the assessment</a:t>
            </a:r>
            <a:endParaRPr dirty="0"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Fill in your team’s dates on 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Typically this slide sparks a discussion among the team as to who’s on vacation, who cannot make the proposed times, etc.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SME who cannot participate in the allotted time, the time-to-hire gets that much longer, and that’s another SME </a:t>
            </a:r>
            <a:r>
              <a:rPr lang="en-US"/>
              <a:t>who must fill in</a:t>
            </a:r>
            <a:endParaRPr dirty="0"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Reminder of the overall hiring process and where we are now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Job analysis workshop and Job Announcement already done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now preparing for Resume Review stage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200" b="0" i="0" u="sng" strike="noStrike" cap="none" dirty="0">
              <a:solidFill>
                <a:srgbClr val="000000"/>
              </a:solidFill>
              <a:effectLst/>
              <a:latin typeface="Merriweather Sans"/>
              <a:ea typeface="Merriweather Sans"/>
              <a:cs typeface="Merriweather Sans"/>
              <a:sym typeface="Merriweather Sans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Two SMEs will independently review each remaining applicant’s resume to determine whether they adequately reflect the core competencies and proficiencies to warrant the first of two phone assessment interviews.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applicants move on from the resume review stage, they will each have up to 2 phone interviews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{PAGES} on this slide with number of pages the team agreed to review and which appears in the JOA.</a:t>
            </a:r>
          </a:p>
          <a:p>
            <a:endParaRPr lang="en-US" dirty="0"/>
          </a:p>
          <a:p>
            <a:r>
              <a:rPr lang="en-US" dirty="0"/>
              <a:t>SMEs should not consider an applicant’s vet status at all, positively or negatively. Only the applicant’s competencies are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1440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9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  <a:p>
            <a:r>
              <a:rPr lang="en-US" dirty="0"/>
              <a:t>If an applicant does not meet one requirement, there’s no need to continue evaluating for remaining ones</a:t>
            </a:r>
          </a:p>
          <a:p>
            <a:endParaRPr lang="en-US" dirty="0"/>
          </a:p>
          <a:p>
            <a:r>
              <a:rPr lang="en-US" dirty="0"/>
              <a:t>By definition, applicants must meet ALL minimum qualifications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228764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95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your note with your move forward/do not move forward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57043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Bulle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+mn-lt"/>
                <a:ea typeface="Source Sans Pro SemiBold" panose="020B0503030403020204" pitchFamily="34" charset="0"/>
                <a:cs typeface="Source Sans Pro SemiBold" panose="020B0503030403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46" lvl="0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- dark" userDrawn="1">
  <p:cSld name="Title">
    <p:bg>
      <p:bgPr>
        <a:solidFill>
          <a:schemeClr val="bg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46" lvl="0" indent="-228623" algn="ctr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3605633" y="7290379"/>
            <a:ext cx="10129509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000" b="1" i="0" cap="all" baseline="0">
                <a:solidFill>
                  <a:srgbClr val="FFFFFF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842788C9-DC01-0441-AC34-80444725DF67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white">
  <p:cSld name="Section Title - 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Silver">
  <p:cSld name="Section Title - Lighter Blue">
    <p:bg>
      <p:bgPr>
        <a:solidFill>
          <a:schemeClr val="bg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61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+mn-lt"/>
                <a:ea typeface="Merriweather" pitchFamily="2" charset="77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Final"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w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985325" y="2615190"/>
            <a:ext cx="15317232" cy="633211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246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806297"/>
            <a:ext cx="17340263" cy="1456538"/>
          </a:xfrm>
          <a:prstGeom prst="rect">
            <a:avLst/>
          </a:prstGeom>
          <a:solidFill>
            <a:schemeClr val="accent2"/>
          </a:solidFill>
        </p:spPr>
        <p:txBody>
          <a:bodyPr lIns="630936" tIns="27432" rIns="630936" bIns="0" anchor="b" anchorCtr="0"/>
          <a:lstStyle>
            <a:lvl1pPr>
              <a:lnSpc>
                <a:spcPts val="5120"/>
              </a:lnSpc>
              <a:defRPr sz="4001" b="1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Content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D41BD8-F932-40AA-8DAC-647898DB09A3}" type="datetime1">
              <a:rPr lang="en-US" smtClean="0"/>
              <a:pPr/>
              <a:t>8/15/19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6237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130CC6-AF16-4E75-B386-B0184CCD3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3">
            <a:extLst>
              <a:ext uri="{FF2B5EF4-FFF2-40B4-BE49-F238E27FC236}">
                <a16:creationId xmlns:a16="http://schemas.microsoft.com/office/drawing/2014/main" id="{899A0C6F-3431-5B4C-BB4C-43CE10C55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7" name="Google Shape;13;p3">
            <a:extLst>
              <a:ext uri="{FF2B5EF4-FFF2-40B4-BE49-F238E27FC236}">
                <a16:creationId xmlns:a16="http://schemas.microsoft.com/office/drawing/2014/main" id="{44567A6E-0AEA-2044-A82E-53A4A437C242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171467" lv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28714" lvl="1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34443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052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►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&gt;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 err="1"/>
              <a:t>jhbljhv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2" r:id="rId3"/>
    <p:sldLayoutId id="2147483654" r:id="rId4"/>
    <p:sldLayoutId id="2147483665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103C68"/>
        </a:buClr>
        <a:buSzPct val="112000"/>
        <a:buFont typeface="Wingdings" pitchFamily="2" charset="2"/>
        <a:buChar char="§"/>
        <a:defRPr sz="1400" b="0" i="0" u="none" strike="noStrike" cap="none">
          <a:solidFill>
            <a:srgbClr val="103C68"/>
          </a:solidFill>
          <a:latin typeface="+mn-lt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mbria"/>
              </a:rPr>
              <a:t>&lt;</a:t>
            </a:r>
            <a:r>
              <a:rPr lang="en-US" dirty="0" err="1">
                <a:sym typeface="Cambria"/>
              </a:rPr>
              <a:t>AgencyName</a:t>
            </a:r>
            <a:r>
              <a:rPr lang="en-US" dirty="0">
                <a:sym typeface="Cambria"/>
              </a:rPr>
              <a:t>&gt;</a:t>
            </a:r>
            <a:br>
              <a:rPr lang="en-US" dirty="0">
                <a:sym typeface="Cambria"/>
              </a:rPr>
            </a:br>
            <a:r>
              <a:rPr lang="en-US" dirty="0">
                <a:sym typeface="Cambria"/>
              </a:rPr>
              <a:t>SME Training: Resume Review</a:t>
            </a:r>
            <a:endParaRPr lang="en-US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>
                <a:sym typeface="Cambria"/>
              </a:rPr>
              <a:t>&lt;insert 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Ratings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EE2DF-49EC-4D46-8F84-96FA406D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67" indent="0">
              <a:buNone/>
            </a:pPr>
            <a:r>
              <a:rPr lang="en-US" b="1" dirty="0"/>
              <a:t>Move Forward</a:t>
            </a:r>
            <a:br>
              <a:rPr lang="en-US" dirty="0"/>
            </a:br>
            <a:r>
              <a:rPr lang="en-US" dirty="0"/>
              <a:t>Required competencies and proficiency levels adequately reflected to warrant further evaluation.</a:t>
            </a:r>
          </a:p>
          <a:p>
            <a:pPr marL="171467" indent="0">
              <a:buNone/>
            </a:pPr>
            <a:endParaRPr lang="en-US" dirty="0"/>
          </a:p>
          <a:p>
            <a:pPr marL="171467" indent="0">
              <a:buNone/>
            </a:pPr>
            <a:r>
              <a:rPr lang="en-US" b="1" dirty="0"/>
              <a:t>Does Not Move Forward</a:t>
            </a:r>
            <a:br>
              <a:rPr lang="en-US" dirty="0"/>
            </a:br>
            <a:r>
              <a:rPr lang="en-US" dirty="0"/>
              <a:t>Required competencies and proficiency levels not adequately reflected; no further evaluation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Start with decision (Move forward/Do Not Move Forward)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79923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“Move Forward:</a:t>
            </a:r>
          </a:p>
        </p:txBody>
      </p:sp>
    </p:spTree>
    <p:extLst>
      <p:ext uri="{BB962C8B-B14F-4D97-AF65-F5344CB8AC3E}">
        <p14:creationId xmlns:p14="http://schemas.microsoft.com/office/powerpoint/2010/main" val="13803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that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competency proficiency levels adequately reflected. </a:t>
            </a:r>
          </a:p>
        </p:txBody>
      </p:sp>
    </p:spTree>
    <p:extLst>
      <p:ext uri="{BB962C8B-B14F-4D97-AF65-F5344CB8AC3E}">
        <p14:creationId xmlns:p14="http://schemas.microsoft.com/office/powerpoint/2010/main" val="213357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Core competencies/proficiency </a:t>
            </a:r>
            <a:r>
              <a:rPr lang="en-US"/>
              <a:t>levels are 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Core competency proficiency levels adequately reflected.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communications/collaboration because she implemented a company-wide program that had success results and metrics.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6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they have 1 year relevant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>
            <a:normAutofit/>
          </a:bodyPr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Core competency proficiency levels adequately reflected. Meets communications/collaboration because she implemented a company-wide program that had success results and metrics.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year relevant experience.”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79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Forward: Though Eugene’s resume shows 43 years experience as an IT Specialist, there is no evidence that he is experienced at security and policy and communications/collaboration at the levels required by the position.”</a:t>
            </a:r>
          </a:p>
        </p:txBody>
      </p:sp>
    </p:spTree>
    <p:extLst>
      <p:ext uri="{BB962C8B-B14F-4D97-AF65-F5344CB8AC3E}">
        <p14:creationId xmlns:p14="http://schemas.microsoft.com/office/powerpoint/2010/main" val="171458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 (typos and grammatical 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“Does Not Move Forward: Kevin’s resume does not show the communications/collaboration competency at the level required for this position because it contains significant spelling and grammatical errors.” </a:t>
            </a:r>
          </a:p>
        </p:txBody>
      </p:sp>
    </p:spTree>
    <p:extLst>
      <p:ext uri="{BB962C8B-B14F-4D97-AF65-F5344CB8AC3E}">
        <p14:creationId xmlns:p14="http://schemas.microsoft.com/office/powerpoint/2010/main" val="16266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2797D-211B-BE4E-A617-C3D508B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Prohibited Personnel Practices</a:t>
            </a:r>
            <a:br>
              <a:rPr lang="en-US" dirty="0"/>
            </a:br>
            <a:r>
              <a:rPr lang="en-US" dirty="0"/>
              <a:t>5 U.S.C. 2302(b)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Giving an unauthorized preference or advantage to improve or injure the prospects of any particular person for employment (also, don’t promise anyone they’re going to get this job--you don’t know that!)</a:t>
            </a:r>
          </a:p>
          <a:p>
            <a:r>
              <a:rPr lang="en-US" altLang="en-US" dirty="0"/>
              <a:t>Engaging in nepotism</a:t>
            </a:r>
          </a:p>
          <a:p>
            <a:r>
              <a:rPr lang="en-US" altLang="en-US" dirty="0"/>
              <a:t>Discriminating (including discrimination based on marital status and political affiliation)</a:t>
            </a:r>
          </a:p>
          <a:p>
            <a:r>
              <a:rPr lang="en-US" altLang="en-US" dirty="0"/>
              <a:t>Considering employment based on factors other than personal knowledge or records of job-related abilities</a:t>
            </a:r>
          </a:p>
          <a:p>
            <a:r>
              <a:rPr lang="en-US" altLang="en-US" dirty="0"/>
              <a:t>Influencing any person to withdraw from job competition </a:t>
            </a:r>
          </a:p>
          <a:p>
            <a:pPr marL="114312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A130CC6-AF16-4E75-B386-B0184CCD31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568D-886A-194E-8BF4-C03275F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 has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DBE5-BC96-1E41-8FA9-F96DCFD4D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sector applicants vs federal employees</a:t>
            </a:r>
          </a:p>
          <a:p>
            <a:r>
              <a:rPr lang="en-US" dirty="0"/>
              <a:t>Veteran applicants</a:t>
            </a:r>
          </a:p>
          <a:p>
            <a:r>
              <a:rPr lang="en-US" dirty="0"/>
              <a:t>Race/age/gender</a:t>
            </a:r>
          </a:p>
          <a:p>
            <a:pPr marL="171467" indent="0">
              <a:buNone/>
            </a:pPr>
            <a:r>
              <a:rPr lang="en-US" dirty="0"/>
              <a:t>Be conscious of your biases and make sure you are making decisions only on the established competencies/proficiencies.</a:t>
            </a:r>
          </a:p>
        </p:txBody>
      </p:sp>
    </p:spTree>
    <p:extLst>
      <p:ext uri="{BB962C8B-B14F-4D97-AF65-F5344CB8AC3E}">
        <p14:creationId xmlns:p14="http://schemas.microsoft.com/office/powerpoint/2010/main" val="5244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Resume Review </a:t>
            </a:r>
            <a:r>
              <a:rPr lang="en-US" b="0" dirty="0"/>
              <a:t>Practice Session</a:t>
            </a:r>
            <a:br>
              <a:rPr lang="en-US" b="0" dirty="0"/>
            </a:br>
            <a:br>
              <a:rPr lang="en-US" b="0" dirty="0"/>
            </a:br>
            <a:r>
              <a:rPr lang="en-US" sz="9602" dirty="0"/>
              <a:t>60 minutes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B72-DF93-D54D-850F-1292896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&lt;Delete THIS SLIDE BEFORE PRESENTING&gt;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6529-1517-6D4F-B2C1-4578D2693A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PREPARE THE FOLLOWING AHEAD OF TIME – 1 PRINTED COPY OF EACH PER ATTENDEE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3-4 sample resumes (should be relevant to the job you’re hiring for)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Copy of competencies and proficiency levels doc that the team created out of Job Analysis Workshop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Optional: copies of SME Background Info Sheet if they haven’t all submitted them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&lt;NOTE: REPLACE THIS CONTENT WITH your specific details&gt;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CA4F9-BD7F-8747-B8C5-97794B155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review dates</a:t>
            </a:r>
          </a:p>
          <a:p>
            <a:pPr lvl="1"/>
            <a:r>
              <a:rPr lang="en-US" dirty="0"/>
              <a:t>&lt;insert dates and SME names&gt;</a:t>
            </a:r>
          </a:p>
          <a:p>
            <a:r>
              <a:rPr lang="en-US" dirty="0"/>
              <a:t>Resume review tie breaker dates</a:t>
            </a:r>
          </a:p>
          <a:p>
            <a:pPr lvl="1"/>
            <a:r>
              <a:rPr lang="en-US" dirty="0"/>
              <a:t>&lt;insert dates and SME names&gt;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 for this session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72C36-486C-0348-B94D-9EE828C9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Learn how to review resumes</a:t>
            </a:r>
          </a:p>
          <a:p>
            <a:pPr lvl="1"/>
            <a:r>
              <a:rPr lang="en-US" dirty="0"/>
              <a:t>Learn how to write a good resume review statement</a:t>
            </a:r>
          </a:p>
          <a:p>
            <a:pPr lvl="1"/>
            <a:r>
              <a:rPr lang="en-US" dirty="0"/>
              <a:t>Learn basic principles behind the merit system and about preventing bias</a:t>
            </a:r>
          </a:p>
          <a:p>
            <a:pPr lvl="1"/>
            <a:r>
              <a:rPr lang="en-US" dirty="0"/>
              <a:t>Practice resume review</a:t>
            </a:r>
          </a:p>
          <a:p>
            <a:pPr lvl="1"/>
            <a:r>
              <a:rPr lang="en-US" dirty="0"/>
              <a:t>Reminder: Turn in filled out SME Background Info Sheet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F3168D-79EE-F847-A489-26D1028D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" y="1959644"/>
            <a:ext cx="16499638" cy="5671422"/>
          </a:xfrm>
          <a:prstGeom prst="rect">
            <a:avLst/>
          </a:prstGeom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Multi-Hurdle SME Assessment Process</a:t>
            </a:r>
            <a:endParaRPr dirty="0"/>
          </a:p>
        </p:txBody>
      </p:sp>
      <p:sp>
        <p:nvSpPr>
          <p:cNvPr id="102" name="Google Shape;102;p25"/>
          <p:cNvSpPr txBox="1"/>
          <p:nvPr/>
        </p:nvSpPr>
        <p:spPr>
          <a:xfrm>
            <a:off x="8798057" y="8655012"/>
            <a:ext cx="2797969" cy="82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344664"/>
              </a:buClr>
              <a:buSzPts val="6000"/>
            </a:pPr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YOU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A623E5B-7F93-6949-B226-0CAC4AC66D9B}"/>
              </a:ext>
            </a:extLst>
          </p:cNvPr>
          <p:cNvSpPr/>
          <p:nvPr/>
        </p:nvSpPr>
        <p:spPr>
          <a:xfrm rot="16200000">
            <a:off x="9663071" y="4268181"/>
            <a:ext cx="1026000" cy="7709558"/>
          </a:xfrm>
          <a:prstGeom prst="leftBrace">
            <a:avLst>
              <a:gd name="adj1" fmla="val 47324"/>
              <a:gd name="adj2" fmla="val 50000"/>
            </a:avLst>
          </a:prstGeom>
          <a:ln w="152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2E528-36DD-0842-8D92-57ED47415E2C}"/>
              </a:ext>
            </a:extLst>
          </p:cNvPr>
          <p:cNvSpPr txBox="1"/>
          <p:nvPr/>
        </p:nvSpPr>
        <p:spPr>
          <a:xfrm>
            <a:off x="4460030" y="1331089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WE ARE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64E5-7A3B-A64B-B9C7-3CEF91D1B7BA}"/>
              </a:ext>
            </a:extLst>
          </p:cNvPr>
          <p:cNvSpPr/>
          <p:nvPr/>
        </p:nvSpPr>
        <p:spPr>
          <a:xfrm>
            <a:off x="5915608" y="1848737"/>
            <a:ext cx="130627" cy="62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Time considerations</a:t>
            </a: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one of two SMEs who will review every resume in your list.</a:t>
            </a:r>
          </a:p>
          <a:p>
            <a:r>
              <a:rPr lang="en-US" dirty="0"/>
              <a:t>If you are a tiebreaker, you will have additional time to finalize decisions. </a:t>
            </a:r>
          </a:p>
          <a:p>
            <a:pPr lvl="0"/>
            <a:r>
              <a:rPr lang="en-US" dirty="0"/>
              <a:t>We recommend 1 hour blocks of time with breaks in between.</a:t>
            </a:r>
          </a:p>
          <a:p>
            <a:pPr lvl="0"/>
            <a:r>
              <a:rPr lang="en-US" dirty="0"/>
              <a:t>Review should take about 5 minutes and will get progressively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D02-65F5-CA4B-AAF2-DAAABFD7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during resume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B07-B87B-EB41-B2F4-71C2D46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1828807"/>
            <a:ext cx="9335814" cy="713105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400" dirty="0">
                <a:sym typeface="Arial"/>
              </a:rPr>
              <a:t>Look at the first {PAGES} pages of work experience only.* (might not be first pages).</a:t>
            </a:r>
          </a:p>
          <a:p>
            <a:r>
              <a:rPr lang="en-US" sz="3400" dirty="0">
                <a:sym typeface="Arial"/>
              </a:rPr>
              <a:t>{OPTIONAL: If team decided to require it, verify “Recency of skill” duration requirement.}</a:t>
            </a:r>
          </a:p>
          <a:p>
            <a:r>
              <a:rPr lang="en-US" sz="3400" dirty="0">
                <a:sym typeface="Arial"/>
              </a:rPr>
              <a:t>Verify at least a year of relevant job experience.</a:t>
            </a:r>
          </a:p>
          <a:p>
            <a:r>
              <a:rPr lang="en-US" sz="3400" dirty="0">
                <a:sym typeface="Arial"/>
              </a:rPr>
              <a:t>Look for evidence of the required competencies at the proficiency level specified. Be rigorous.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24186-3696-984E-B03F-963373F20369}"/>
              </a:ext>
            </a:extLst>
          </p:cNvPr>
          <p:cNvSpPr txBox="1">
            <a:spLocks/>
          </p:cNvSpPr>
          <p:nvPr/>
        </p:nvSpPr>
        <p:spPr>
          <a:xfrm>
            <a:off x="10626812" y="1828807"/>
            <a:ext cx="5751131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46" marR="0" lvl="0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1pPr>
            <a:lvl2pPr marL="914492" marR="0" lvl="1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2pPr>
            <a:lvl3pPr marL="1371737" marR="0" lvl="2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3pPr>
            <a:lvl4pPr marL="1828984" marR="0" lvl="3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4pPr>
            <a:lvl5pPr marL="2286228" marR="0" lvl="4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5pPr>
            <a:lvl6pPr marL="2743475" marR="0" lvl="5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720" marR="0" lvl="6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966" marR="0" lvl="7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5212" marR="0" lvl="8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look for specific keyword matches.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reject for overqualification. 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Regarding veterans:  Do not make a determination based on veteran status. You are only evaluating applicants against the competencies.</a:t>
            </a:r>
          </a:p>
        </p:txBody>
      </p:sp>
    </p:spTree>
    <p:extLst>
      <p:ext uri="{BB962C8B-B14F-4D97-AF65-F5344CB8AC3E}">
        <p14:creationId xmlns:p14="http://schemas.microsoft.com/office/powerpoint/2010/main" val="2638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25B86C-AF18-794A-B9FA-E83D21EF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32149"/>
              </p:ext>
            </p:extLst>
          </p:nvPr>
        </p:nvGraphicFramePr>
        <p:xfrm>
          <a:off x="1192142" y="2395644"/>
          <a:ext cx="12856603" cy="53666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Recency of 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In the past {X} years (if applicable)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28570"/>
                  </a:ext>
                </a:extLst>
              </a:tr>
            </a:tbl>
          </a:graphicData>
        </a:graphic>
      </p:graphicFrame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Within first {PAGES} pages of job experience, Assess the following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252F1-BF60-2144-AE86-334F800E8F3A}"/>
              </a:ext>
            </a:extLst>
          </p:cNvPr>
          <p:cNvSpPr txBox="1"/>
          <p:nvPr/>
        </p:nvSpPr>
        <p:spPr>
          <a:xfrm>
            <a:off x="14288975" y="3983721"/>
            <a:ext cx="2521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an applicant forward, the resume must reflect ALL of these.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FF86F-644A-2947-9177-88026AE5AD73}"/>
              </a:ext>
            </a:extLst>
          </p:cNvPr>
          <p:cNvGrpSpPr/>
          <p:nvPr/>
        </p:nvGrpSpPr>
        <p:grpSpPr>
          <a:xfrm>
            <a:off x="13044684" y="3785888"/>
            <a:ext cx="437322" cy="437322"/>
            <a:chOff x="12657974" y="3070854"/>
            <a:chExt cx="437322" cy="4373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87B26B-5942-4646-86A6-A270EF5EDC1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4F0E33-15F4-4C4C-A8B3-C39BB1259766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401A96-34FA-2F4F-9BCA-C30C917D8DA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60AB24-77A5-8740-A340-3E14566F52B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725A2-28E9-184B-A33A-3E4A05031810}"/>
              </a:ext>
            </a:extLst>
          </p:cNvPr>
          <p:cNvGrpSpPr/>
          <p:nvPr/>
        </p:nvGrpSpPr>
        <p:grpSpPr>
          <a:xfrm>
            <a:off x="13044684" y="4462986"/>
            <a:ext cx="437322" cy="437322"/>
            <a:chOff x="12657974" y="3070854"/>
            <a:chExt cx="437322" cy="43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66CEB4-F4AE-2B4C-A7D6-CBF1CA6AA5E8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CA8C2-C594-B841-A7F8-68767CFD7B5F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9CF5F5-B93D-BB46-997A-971A4CC3D4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30CA9-A444-5047-A6E0-21E1466E43B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F6BF9-8A2E-8D48-941B-8211FDC228DC}"/>
              </a:ext>
            </a:extLst>
          </p:cNvPr>
          <p:cNvGrpSpPr/>
          <p:nvPr/>
        </p:nvGrpSpPr>
        <p:grpSpPr>
          <a:xfrm>
            <a:off x="13044684" y="5142326"/>
            <a:ext cx="437322" cy="437322"/>
            <a:chOff x="12657974" y="3070854"/>
            <a:chExt cx="437322" cy="4373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CB530E-7883-1445-B659-826855B325D1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8F16BF-17C4-8340-828D-8CC3A072CF4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30DA-3114-024F-8E53-336F474C44F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A918EE-1E49-2747-8328-815424D46A45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E9223-DDD4-CD4B-9160-51111B310E58}"/>
              </a:ext>
            </a:extLst>
          </p:cNvPr>
          <p:cNvGrpSpPr/>
          <p:nvPr/>
        </p:nvGrpSpPr>
        <p:grpSpPr>
          <a:xfrm>
            <a:off x="13044684" y="5816251"/>
            <a:ext cx="437322" cy="437322"/>
            <a:chOff x="12657974" y="3070854"/>
            <a:chExt cx="437322" cy="437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39D968-A611-7C4E-AB5C-9A5511BD3BE9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9A636-1139-8C46-8DAB-4EA9778222CB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DB76BE-68AB-7D49-846C-B6FB87BEFBE5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760530-EF53-6B46-BD06-D8218B6CE46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9C0001-B410-1743-9AA8-B36CD63553E0}"/>
              </a:ext>
            </a:extLst>
          </p:cNvPr>
          <p:cNvGrpSpPr/>
          <p:nvPr/>
        </p:nvGrpSpPr>
        <p:grpSpPr>
          <a:xfrm>
            <a:off x="13032962" y="6507911"/>
            <a:ext cx="437322" cy="437322"/>
            <a:chOff x="12657974" y="3070854"/>
            <a:chExt cx="437322" cy="43732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162FEF-0BED-A342-8183-CFBCAACF3644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A3EF952-7BC9-7B42-AF7D-A59B21AE50B8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9BD37F-D179-0441-BAF3-44A865F40D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A091AB2-A045-A844-9070-2202DACA263F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76F4E0-F2D9-284C-8C7B-3231FCD824D3}"/>
              </a:ext>
            </a:extLst>
          </p:cNvPr>
          <p:cNvGrpSpPr/>
          <p:nvPr/>
        </p:nvGrpSpPr>
        <p:grpSpPr>
          <a:xfrm>
            <a:off x="13011503" y="7173376"/>
            <a:ext cx="437322" cy="437322"/>
            <a:chOff x="12657974" y="3070854"/>
            <a:chExt cx="437322" cy="4373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C0243D-7AF3-BD44-89C0-54B297E557D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6BC4C6-A226-4C4A-A947-3E89FA541243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1242916-EF3F-D047-A238-F672F136C90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67DF7D-BC59-FA42-9410-C16264090852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22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C61514D-49A1-0642-A50E-A7985872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00449"/>
              </p:ext>
            </p:extLst>
          </p:nvPr>
        </p:nvGraphicFramePr>
        <p:xfrm>
          <a:off x="1192142" y="2395644"/>
          <a:ext cx="12856604" cy="53666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70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Recency of 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In the past {X} years (if applicable)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479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431F95-6D38-9B48-AFA6-B2BCCBF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EB54-CAF9-AE48-B93C-7D2F5246E339}"/>
              </a:ext>
            </a:extLst>
          </p:cNvPr>
          <p:cNvSpPr txBox="1"/>
          <p:nvPr/>
        </p:nvSpPr>
        <p:spPr>
          <a:xfrm>
            <a:off x="14253929" y="4812645"/>
            <a:ext cx="2530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core competency not met. No need to assess for additional competencies.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C4511-1A69-DF43-B4CB-A04C884DF7B4}"/>
              </a:ext>
            </a:extLst>
          </p:cNvPr>
          <p:cNvGrpSpPr/>
          <p:nvPr/>
        </p:nvGrpSpPr>
        <p:grpSpPr>
          <a:xfrm>
            <a:off x="13025264" y="4439816"/>
            <a:ext cx="437322" cy="437322"/>
            <a:chOff x="13671766" y="3143533"/>
            <a:chExt cx="437322" cy="4373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89901-FD21-7346-BF24-0E3BAE4FDAF7}"/>
                </a:ext>
              </a:extLst>
            </p:cNvPr>
            <p:cNvSpPr/>
            <p:nvPr/>
          </p:nvSpPr>
          <p:spPr>
            <a:xfrm>
              <a:off x="13671766" y="3143533"/>
              <a:ext cx="437322" cy="4373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908CCFAC-2B72-9F4B-86F8-2D437F06C312}"/>
                </a:ext>
              </a:extLst>
            </p:cNvPr>
            <p:cNvSpPr/>
            <p:nvPr/>
          </p:nvSpPr>
          <p:spPr>
            <a:xfrm>
              <a:off x="13708993" y="3157035"/>
              <a:ext cx="368922" cy="40302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D49DDB-B7C7-EA4D-80D9-97F1A12AB972}"/>
              </a:ext>
            </a:extLst>
          </p:cNvPr>
          <p:cNvSpPr/>
          <p:nvPr/>
        </p:nvSpPr>
        <p:spPr>
          <a:xfrm>
            <a:off x="13667770" y="4490959"/>
            <a:ext cx="802610" cy="365375"/>
          </a:xfrm>
          <a:prstGeom prst="leftArrow">
            <a:avLst>
              <a:gd name="adj1" fmla="val 35851"/>
              <a:gd name="adj2" fmla="val 7361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BE58FA-1379-9847-9C3C-BCB99A704B1B}"/>
              </a:ext>
            </a:extLst>
          </p:cNvPr>
          <p:cNvGrpSpPr/>
          <p:nvPr/>
        </p:nvGrpSpPr>
        <p:grpSpPr>
          <a:xfrm>
            <a:off x="13043917" y="3785888"/>
            <a:ext cx="437322" cy="437322"/>
            <a:chOff x="12657974" y="3070854"/>
            <a:chExt cx="437322" cy="43732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55078-457D-F04F-A3CB-83E3E361B4C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48400-0BD9-3848-A9BA-10AE5F09C56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52E13E-1214-3043-BD52-0199040FF2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BEC2A8-E08C-BF44-8CC1-CFFCF294D443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57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7B9-70B6-DF41-A8DC-C38D5773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written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8966-81FF-B047-B5CB-C2728DB3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rating with 2-4 sentences tied back to proficiencies.</a:t>
            </a:r>
          </a:p>
          <a:p>
            <a:r>
              <a:rPr lang="en-US" dirty="0"/>
              <a:t>Provide enough detail to retrace decision point later. When not moving an applicant forward, cite the technical reason a required competency is not met.</a:t>
            </a:r>
          </a:p>
          <a:p>
            <a:r>
              <a:rPr lang="en-US" dirty="0"/>
              <a:t>While you are not looking for specific keywords, evidence of the competencies and proficiency levels must be in the resume. </a:t>
            </a:r>
          </a:p>
          <a:p>
            <a:r>
              <a:rPr lang="en-US" dirty="0"/>
              <a:t>If you are making an assumption, write it down. </a:t>
            </a:r>
          </a:p>
        </p:txBody>
      </p:sp>
    </p:spTree>
    <p:extLst>
      <p:ext uri="{BB962C8B-B14F-4D97-AF65-F5344CB8AC3E}">
        <p14:creationId xmlns:p14="http://schemas.microsoft.com/office/powerpoint/2010/main" val="122016255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USDS Hiring 1">
      <a:dk1>
        <a:srgbClr val="2C608A"/>
      </a:dk1>
      <a:lt1>
        <a:srgbClr val="FFFFFF"/>
      </a:lt1>
      <a:dk2>
        <a:srgbClr val="2278C2"/>
      </a:dk2>
      <a:lt2>
        <a:srgbClr val="454545"/>
      </a:lt2>
      <a:accent1>
        <a:srgbClr val="E6F6F8"/>
      </a:accent1>
      <a:accent2>
        <a:srgbClr val="D8E7F5"/>
      </a:accent2>
      <a:accent3>
        <a:srgbClr val="E2EDD7"/>
      </a:accent3>
      <a:accent4>
        <a:srgbClr val="507F00"/>
      </a:accent4>
      <a:accent5>
        <a:srgbClr val="F1928C"/>
      </a:accent5>
      <a:accent6>
        <a:srgbClr val="959695"/>
      </a:accent6>
      <a:hlink>
        <a:srgbClr val="E6F6F8"/>
      </a:hlink>
      <a:folHlink>
        <a:srgbClr val="E6F6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34296</TotalTime>
  <Words>1415</Words>
  <Application>Microsoft Macintosh PowerPoint</Application>
  <PresentationFormat>Custom</PresentationFormat>
  <Paragraphs>150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Merriweather Sans</vt:lpstr>
      <vt:lpstr>Source Sans Pro</vt:lpstr>
      <vt:lpstr>Avenir</vt:lpstr>
      <vt:lpstr>Arial</vt:lpstr>
      <vt:lpstr>Rockwell</vt:lpstr>
      <vt:lpstr>Wingdings</vt:lpstr>
      <vt:lpstr>White</vt:lpstr>
      <vt:lpstr>PowerPoint Presentation</vt:lpstr>
      <vt:lpstr>&lt;Delete THIS SLIDE BEFORE PRESENTING&gt;</vt:lpstr>
      <vt:lpstr>Agenda for this session</vt:lpstr>
      <vt:lpstr>Multi-Hurdle SME Assessment Process</vt:lpstr>
      <vt:lpstr>Time considerations</vt:lpstr>
      <vt:lpstr>What to look for during resume review</vt:lpstr>
      <vt:lpstr>Within first {PAGES} pages of job experience, Assess the following</vt:lpstr>
      <vt:lpstr>Within first {PAGES} pages of job experience, Assess the following</vt:lpstr>
      <vt:lpstr>Providing written justification </vt:lpstr>
      <vt:lpstr>Ratings</vt:lpstr>
      <vt:lpstr>Elements of a good statement: Start with decision (Move forward/Do Not Move Forward)</vt:lpstr>
      <vt:lpstr>Elements of a good statement: mention that Core competencies/proficiency levels are met</vt:lpstr>
      <vt:lpstr>Elements of a good statement: mention if Core competencies/proficiency levels are met</vt:lpstr>
      <vt:lpstr>Elements of a good statement: mention if they have 1 year relevant experience</vt:lpstr>
      <vt:lpstr>Example statement: Does not move forward</vt:lpstr>
      <vt:lpstr>Example statement: Does not move forward (typos and grammatical errors) </vt:lpstr>
      <vt:lpstr>Prohibited Personnel Practices 5 U.S.C. 2302(b)</vt:lpstr>
      <vt:lpstr>Everyone has Bias</vt:lpstr>
      <vt:lpstr>Resume Review Practice Session  60 minutes</vt:lpstr>
      <vt:lpstr>Logistics &lt;NOTE: REPLACE THIS CONTENT WITH your specific details&gt;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Grosser, Stephanie F. EOP/OMB</dc:creator>
  <cp:lastModifiedBy>Martha A Wilkes</cp:lastModifiedBy>
  <cp:revision>283</cp:revision>
  <dcterms:modified xsi:type="dcterms:W3CDTF">2019-08-15T15:36:20Z</dcterms:modified>
</cp:coreProperties>
</file>