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1" r:id="rId1"/>
  </p:sldMasterIdLst>
  <p:notesMasterIdLst>
    <p:notesMasterId r:id="rId15"/>
  </p:notesMasterIdLst>
  <p:sldIdLst>
    <p:sldId id="771" r:id="rId2"/>
    <p:sldId id="764" r:id="rId3"/>
    <p:sldId id="675" r:id="rId4"/>
    <p:sldId id="579" r:id="rId5"/>
    <p:sldId id="765" r:id="rId6"/>
    <p:sldId id="284" r:id="rId7"/>
    <p:sldId id="292" r:id="rId8"/>
    <p:sldId id="774" r:id="rId9"/>
    <p:sldId id="783" r:id="rId10"/>
    <p:sldId id="785" r:id="rId11"/>
    <p:sldId id="782" r:id="rId12"/>
    <p:sldId id="784" r:id="rId13"/>
    <p:sldId id="781" r:id="rId14"/>
  </p:sldIdLst>
  <p:sldSz cx="9144000" cy="5143500" type="screen16x9"/>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0" userDrawn="1">
          <p15:clr>
            <a:srgbClr val="A4A3A4"/>
          </p15:clr>
        </p15:guide>
        <p15:guide id="2" pos="360" userDrawn="1">
          <p15:clr>
            <a:srgbClr val="A4A3A4"/>
          </p15:clr>
        </p15:guide>
        <p15:guide id="3" pos="5646" userDrawn="1">
          <p15:clr>
            <a:srgbClr val="A4A3A4"/>
          </p15:clr>
        </p15:guide>
        <p15:guide id="4" orient="horz" pos="3124" userDrawn="1">
          <p15:clr>
            <a:srgbClr val="A4A3A4"/>
          </p15:clr>
        </p15:guide>
        <p15:guide id="5" pos="10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lden, Kimberly A." initials="HKA" lastIdx="3" clrIdx="0">
    <p:extLst>
      <p:ext uri="{19B8F6BF-5375-455C-9EA6-DF929625EA0E}">
        <p15:presenceInfo xmlns:p15="http://schemas.microsoft.com/office/powerpoint/2012/main" userId="S-1-5-21-373776549-1188320988-1846952604-1086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F00"/>
    <a:srgbClr val="1782C7"/>
    <a:srgbClr val="000000"/>
    <a:srgbClr val="E7E8E8"/>
    <a:srgbClr val="FAFAFA"/>
    <a:srgbClr val="EFDC0A"/>
    <a:srgbClr val="E4D209"/>
    <a:srgbClr val="909FB7"/>
    <a:srgbClr val="E3AA00"/>
    <a:srgbClr val="FFF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FFBD64-8CB4-4449-B249-3EB70ECF99BD}">
  <a:tblStyle styleId="{48FFBD64-8CB4-4449-B249-3EB70ECF99BD}" styleName="Table_0">
    <a:wholeTbl>
      <a:tcTxStyle b="off" i="off">
        <a:font>
          <a:latin typeface="Helvetica Light"/>
          <a:ea typeface="Helvetica Light"/>
          <a:cs typeface="Helvetica Light"/>
        </a:font>
        <a:srgbClr val="000000"/>
      </a:tcTxStyle>
      <a:tcStyle>
        <a:tcBdr>
          <a:left>
            <a:ln w="12700" cap="flat" cmpd="sng">
              <a:solidFill>
                <a:srgbClr val="B8B8B8"/>
              </a:solidFill>
              <a:prstDash val="solid"/>
              <a:round/>
              <a:headEnd type="none" w="med" len="med"/>
              <a:tailEnd type="none" w="med" len="med"/>
            </a:ln>
          </a:left>
          <a:right>
            <a:ln w="12700" cap="flat" cmpd="sng">
              <a:solidFill>
                <a:srgbClr val="B8B8B8"/>
              </a:solidFill>
              <a:prstDash val="solid"/>
              <a:round/>
              <a:headEnd type="none" w="med" len="med"/>
              <a:tailEnd type="none" w="med" len="med"/>
            </a:ln>
          </a:right>
          <a:top>
            <a:ln w="12700" cap="flat" cmpd="sng">
              <a:solidFill>
                <a:srgbClr val="B8B8B8"/>
              </a:solidFill>
              <a:prstDash val="solid"/>
              <a:round/>
              <a:headEnd type="none" w="med" len="med"/>
              <a:tailEnd type="none" w="med" len="med"/>
            </a:ln>
          </a:top>
          <a:bottom>
            <a:ln w="12700" cap="flat" cmpd="sng">
              <a:solidFill>
                <a:srgbClr val="B8B8B8"/>
              </a:solidFill>
              <a:prstDash val="solid"/>
              <a:round/>
              <a:headEnd type="none" w="med" len="med"/>
              <a:tailEnd type="none" w="med" len="med"/>
            </a:ln>
          </a:bottom>
          <a:insideH>
            <a:ln w="12700" cap="flat" cmpd="sng">
              <a:solidFill>
                <a:srgbClr val="B8B8B8"/>
              </a:solidFill>
              <a:prstDash val="solid"/>
              <a:round/>
              <a:headEnd type="none" w="med" len="med"/>
              <a:tailEnd type="none" w="med" len="med"/>
            </a:ln>
          </a:insideH>
          <a:insideV>
            <a:ln w="12700" cap="flat" cmpd="sng">
              <a:solidFill>
                <a:srgbClr val="B8B8B8"/>
              </a:solidFill>
              <a:prstDash val="solid"/>
              <a:round/>
              <a:headEnd type="none" w="med" len="med"/>
              <a:tailEnd type="none" w="med" len="med"/>
            </a:ln>
          </a:insideV>
        </a:tcBdr>
        <a:fill>
          <a:solidFill>
            <a:srgbClr val="EBEBEB"/>
          </a:solidFill>
        </a:fill>
      </a:tcStyle>
    </a:wholeTbl>
    <a:band2H>
      <a:tcTxStyle b="off" i="off"/>
      <a:tcStyle>
        <a:tcBdr/>
        <a:fill>
          <a:solidFill>
            <a:srgbClr val="E1E0DA"/>
          </a:solidFill>
        </a:fill>
      </a:tcStyle>
    </a:band2H>
    <a:firstCol>
      <a:tcTxStyle b="on" i="off">
        <a:font>
          <a:latin typeface="Helvetica"/>
          <a:ea typeface="Helvetica"/>
          <a:cs typeface="Helvetica"/>
        </a:font>
        <a:srgbClr val="FEFDFD"/>
      </a:tcTxStyle>
      <a:tcStyle>
        <a:tcBdr>
          <a:left>
            <a:ln w="12700" cap="flat" cmpd="sng">
              <a:solidFill>
                <a:srgbClr val="606060"/>
              </a:solidFill>
              <a:prstDash val="solid"/>
              <a:round/>
              <a:headEnd type="none" w="med" len="med"/>
              <a:tailEnd type="none" w="med" len="med"/>
            </a:ln>
          </a:left>
          <a:right>
            <a:ln w="12700" cap="flat" cmpd="sng">
              <a:solidFill>
                <a:srgbClr val="606060"/>
              </a:solidFill>
              <a:prstDash val="solid"/>
              <a:round/>
              <a:headEnd type="none" w="med" len="med"/>
              <a:tailEnd type="none" w="med" len="med"/>
            </a:ln>
          </a:right>
          <a:top>
            <a:ln w="12700" cap="flat" cmpd="sng">
              <a:solidFill>
                <a:srgbClr val="606060"/>
              </a:solidFill>
              <a:prstDash val="solid"/>
              <a:round/>
              <a:headEnd type="none" w="med" len="med"/>
              <a:tailEnd type="none" w="med" len="med"/>
            </a:ln>
          </a:top>
          <a:bottom>
            <a:ln w="12700" cap="flat" cmpd="sng">
              <a:solidFill>
                <a:srgbClr val="606060"/>
              </a:solidFill>
              <a:prstDash val="solid"/>
              <a:round/>
              <a:headEnd type="none" w="med" len="med"/>
              <a:tailEnd type="none" w="med" len="med"/>
            </a:ln>
          </a:bottom>
          <a:insideH>
            <a:ln w="12700" cap="flat" cmpd="sng">
              <a:solidFill>
                <a:srgbClr val="606060"/>
              </a:solidFill>
              <a:prstDash val="solid"/>
              <a:round/>
              <a:headEnd type="none" w="med" len="med"/>
              <a:tailEnd type="none" w="med" len="med"/>
            </a:ln>
          </a:insideH>
          <a:insideV>
            <a:ln w="12700" cap="flat" cmpd="sng">
              <a:solidFill>
                <a:srgbClr val="606060"/>
              </a:solidFill>
              <a:prstDash val="solid"/>
              <a:round/>
              <a:headEnd type="none" w="med" len="med"/>
              <a:tailEnd type="none" w="med" len="med"/>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cmpd="sng">
              <a:solidFill>
                <a:srgbClr val="B8B8B8"/>
              </a:solidFill>
              <a:prstDash val="solid"/>
              <a:round/>
              <a:headEnd type="none" w="med" len="med"/>
              <a:tailEnd type="none" w="med" len="med"/>
            </a:ln>
          </a:left>
          <a:right>
            <a:ln w="12700" cap="flat" cmpd="sng">
              <a:solidFill>
                <a:srgbClr val="B8B8B8"/>
              </a:solidFill>
              <a:prstDash val="solid"/>
              <a:round/>
              <a:headEnd type="none" w="med" len="med"/>
              <a:tailEnd type="none" w="med" len="med"/>
            </a:ln>
          </a:right>
          <a:top>
            <a:ln w="25400" cap="flat" cmpd="sng">
              <a:solidFill>
                <a:srgbClr val="606060"/>
              </a:solidFill>
              <a:prstDash val="solid"/>
              <a:round/>
              <a:headEnd type="none" w="med" len="med"/>
              <a:tailEnd type="none" w="med" len="med"/>
            </a:ln>
          </a:top>
          <a:bottom>
            <a:ln w="12700" cap="flat" cmpd="sng">
              <a:solidFill>
                <a:srgbClr val="606060"/>
              </a:solidFill>
              <a:prstDash val="solid"/>
              <a:round/>
              <a:headEnd type="none" w="med" len="med"/>
              <a:tailEnd type="none" w="med" len="med"/>
            </a:ln>
          </a:bottom>
          <a:insideH>
            <a:ln w="12700" cap="flat" cmpd="sng">
              <a:solidFill>
                <a:srgbClr val="B8B8B8"/>
              </a:solidFill>
              <a:prstDash val="solid"/>
              <a:round/>
              <a:headEnd type="none" w="med" len="med"/>
              <a:tailEnd type="none" w="med" len="med"/>
            </a:ln>
          </a:insideH>
          <a:insideV>
            <a:ln w="12700" cap="flat" cmpd="sng">
              <a:solidFill>
                <a:srgbClr val="B8B8B8"/>
              </a:solidFill>
              <a:prstDash val="solid"/>
              <a:round/>
              <a:headEnd type="none" w="med" len="med"/>
              <a:tailEnd type="none" w="med" len="med"/>
            </a:ln>
          </a:insideV>
        </a:tcBdr>
        <a:fill>
          <a:solidFill>
            <a:srgbClr val="EBEBEB"/>
          </a:solidFill>
        </a:fill>
      </a:tcStyle>
    </a:lastRow>
    <a:firstRow>
      <a:tcTxStyle b="on" i="off">
        <a:font>
          <a:latin typeface="Helvetica"/>
          <a:ea typeface="Helvetica"/>
          <a:cs typeface="Helvetica"/>
        </a:font>
        <a:srgbClr val="FEFDFD"/>
      </a:tcTxStyle>
      <a:tcStyle>
        <a:tcBdr>
          <a:left>
            <a:ln w="12700" cap="flat" cmpd="sng">
              <a:solidFill>
                <a:srgbClr val="606060"/>
              </a:solidFill>
              <a:prstDash val="solid"/>
              <a:round/>
              <a:headEnd type="none" w="med" len="med"/>
              <a:tailEnd type="none" w="med" len="med"/>
            </a:ln>
          </a:left>
          <a:right>
            <a:ln w="12700" cap="flat" cmpd="sng">
              <a:solidFill>
                <a:srgbClr val="606060"/>
              </a:solidFill>
              <a:prstDash val="solid"/>
              <a:round/>
              <a:headEnd type="none" w="med" len="med"/>
              <a:tailEnd type="none" w="med" len="med"/>
            </a:ln>
          </a:right>
          <a:top>
            <a:ln w="12700" cap="flat" cmpd="sng">
              <a:solidFill>
                <a:srgbClr val="606060"/>
              </a:solidFill>
              <a:prstDash val="solid"/>
              <a:round/>
              <a:headEnd type="none" w="med" len="med"/>
              <a:tailEnd type="none" w="med" len="med"/>
            </a:ln>
          </a:top>
          <a:bottom>
            <a:ln w="12700" cap="flat" cmpd="sng">
              <a:solidFill>
                <a:srgbClr val="606060"/>
              </a:solidFill>
              <a:prstDash val="solid"/>
              <a:round/>
              <a:headEnd type="none" w="med" len="med"/>
              <a:tailEnd type="none" w="med" len="med"/>
            </a:ln>
          </a:bottom>
          <a:insideH>
            <a:ln w="12700" cap="flat" cmpd="sng">
              <a:solidFill>
                <a:srgbClr val="606060"/>
              </a:solidFill>
              <a:prstDash val="solid"/>
              <a:round/>
              <a:headEnd type="none" w="med" len="med"/>
              <a:tailEnd type="none" w="med" len="med"/>
            </a:ln>
          </a:insideH>
          <a:insideV>
            <a:ln w="12700" cap="flat" cmpd="sng">
              <a:solidFill>
                <a:srgbClr val="606060"/>
              </a:solidFill>
              <a:prstDash val="solid"/>
              <a:round/>
              <a:headEnd type="none" w="med" len="med"/>
              <a:tailEnd type="none" w="med" len="med"/>
            </a:ln>
          </a:insideV>
        </a:tcBdr>
        <a:fill>
          <a:solidFill>
            <a:srgbClr val="008600"/>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255"/>
    <p:restoredTop sz="61058" autoAdjust="0"/>
  </p:normalViewPr>
  <p:slideViewPr>
    <p:cSldViewPr snapToGrid="0" snapToObjects="1">
      <p:cViewPr varScale="1">
        <p:scale>
          <a:sx n="81" d="100"/>
          <a:sy n="81" d="100"/>
        </p:scale>
        <p:origin x="184" y="472"/>
      </p:cViewPr>
      <p:guideLst>
        <p:guide orient="horz" pos="300"/>
        <p:guide pos="360"/>
        <p:guide pos="5646"/>
        <p:guide orient="horz" pos="3124"/>
        <p:guide pos="1080"/>
      </p:guideLst>
    </p:cSldViewPr>
  </p:slideViewPr>
  <p:notesTextViewPr>
    <p:cViewPr>
      <p:scale>
        <a:sx n="200" d="100"/>
        <a:sy n="200" d="100"/>
      </p:scale>
      <p:origin x="0" y="0"/>
    </p:cViewPr>
  </p:notesTextViewPr>
  <p:notesViewPr>
    <p:cSldViewPr snapToGrid="0" snapToObjects="1">
      <p:cViewPr varScale="1">
        <p:scale>
          <a:sx n="87" d="100"/>
          <a:sy n="87" d="100"/>
        </p:scale>
        <p:origin x="380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406400" y="696913"/>
            <a:ext cx="6199188"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701041" y="4415790"/>
            <a:ext cx="5608319" cy="4183380"/>
          </a:xfrm>
          <a:prstGeom prst="rect">
            <a:avLst/>
          </a:prstGeom>
          <a:noFill/>
          <a:ln>
            <a:noFill/>
          </a:ln>
        </p:spPr>
        <p:txBody>
          <a:bodyPr lIns="93162" tIns="93162" rIns="93162" bIns="93162"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16712757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37966" y="4489387"/>
            <a:ext cx="5158811" cy="4253103"/>
          </a:xfrm>
          <a:prstGeom prst="rect">
            <a:avLst/>
          </a:prstGeom>
          <a:noFill/>
          <a:ln>
            <a:noFill/>
          </a:ln>
        </p:spPr>
        <p:txBody>
          <a:bodyPr spcFirstLastPara="1" wrap="square" lIns="94181" tIns="47078" rIns="94181" bIns="47078" anchor="t" anchorCtr="0">
            <a:noAutofit/>
          </a:bodyPr>
          <a:lstStyle/>
          <a:p>
            <a:pPr>
              <a:buSzPts val="1400"/>
            </a:pPr>
            <a:endParaRPr/>
          </a:p>
        </p:txBody>
      </p:sp>
      <p:sp>
        <p:nvSpPr>
          <p:cNvPr id="306" name="Google Shape;306;p34:notes"/>
          <p:cNvSpPr>
            <a:spLocks noGrp="1" noRot="1" noChangeAspect="1"/>
          </p:cNvSpPr>
          <p:nvPr>
            <p:ph type="sldImg" idx="2"/>
          </p:nvPr>
        </p:nvSpPr>
        <p:spPr>
          <a:xfrm>
            <a:off x="368300" y="708025"/>
            <a:ext cx="6300788" cy="35448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859640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93319bce6_0_2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93319bce6_0_2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465887" indent="-310591">
              <a:lnSpc>
                <a:spcPct val="115000"/>
              </a:lnSpc>
              <a:buClr>
                <a:srgbClr val="323A44"/>
              </a:buClr>
              <a:buSzPts val="1200"/>
              <a:buFontTx/>
              <a:buChar char="-"/>
            </a:pPr>
            <a:r>
              <a:rPr lang="en-US" sz="1000" baseline="0" dirty="0">
                <a:solidFill>
                  <a:srgbClr val="323A44"/>
                </a:solidFill>
              </a:rPr>
              <a:t>OPM puts out qualification standards per job series but it’s up to the agency to create specialized experience, which becomes part of the min </a:t>
            </a:r>
            <a:r>
              <a:rPr lang="en-US" sz="1000" baseline="0" dirty="0" err="1">
                <a:solidFill>
                  <a:srgbClr val="323A44"/>
                </a:solidFill>
              </a:rPr>
              <a:t>quals</a:t>
            </a:r>
            <a:r>
              <a:rPr lang="en-US" sz="1000" baseline="0" dirty="0">
                <a:solidFill>
                  <a:srgbClr val="323A44"/>
                </a:solidFill>
              </a:rPr>
              <a:t>. </a:t>
            </a:r>
          </a:p>
          <a:p>
            <a:pPr marL="465887" indent="-310591">
              <a:lnSpc>
                <a:spcPct val="115000"/>
              </a:lnSpc>
              <a:buClr>
                <a:srgbClr val="323A44"/>
              </a:buClr>
              <a:buSzPts val="1200"/>
              <a:buFontTx/>
              <a:buChar char="-"/>
            </a:pPr>
            <a:r>
              <a:rPr lang="en-US" sz="1000" baseline="0" dirty="0">
                <a:solidFill>
                  <a:srgbClr val="323A44"/>
                </a:solidFill>
              </a:rPr>
              <a:t>In this process, the specialized experience was all in the form of competencies and proficiency levels. </a:t>
            </a:r>
          </a:p>
          <a:p>
            <a:pPr marL="465887" indent="-310591">
              <a:lnSpc>
                <a:spcPct val="115000"/>
              </a:lnSpc>
              <a:buClr>
                <a:srgbClr val="323A44"/>
              </a:buClr>
              <a:buSzPts val="1200"/>
              <a:buFontTx/>
              <a:buChar char="-"/>
            </a:pPr>
            <a:r>
              <a:rPr lang="en-US" sz="1000" baseline="0" dirty="0">
                <a:solidFill>
                  <a:srgbClr val="323A44"/>
                </a:solidFill>
              </a:rPr>
              <a:t>Through job analysis, we identified these requirements necessary for the position and put them in the job announcement under qualifications. </a:t>
            </a:r>
          </a:p>
          <a:p>
            <a:pPr marL="465887" indent="-310591">
              <a:lnSpc>
                <a:spcPct val="115000"/>
              </a:lnSpc>
              <a:buClr>
                <a:srgbClr val="323A44"/>
              </a:buClr>
              <a:buSzPts val="1200"/>
              <a:buFontTx/>
              <a:buChar char="-"/>
            </a:pPr>
            <a:r>
              <a:rPr lang="en-US" sz="1000" baseline="0" dirty="0">
                <a:solidFill>
                  <a:srgbClr val="323A44"/>
                </a:solidFill>
              </a:rPr>
              <a:t>Agencies must analyze their own positions and finding out their own competencies and those should be used for their assessments. </a:t>
            </a:r>
          </a:p>
          <a:p>
            <a:pPr marL="465887" indent="-310591">
              <a:lnSpc>
                <a:spcPct val="115000"/>
              </a:lnSpc>
              <a:buClr>
                <a:srgbClr val="323A44"/>
              </a:buClr>
              <a:buSzPts val="1200"/>
              <a:buFontTx/>
              <a:buChar char="-"/>
            </a:pPr>
            <a:r>
              <a:rPr lang="en-US" sz="1000" baseline="0" dirty="0">
                <a:solidFill>
                  <a:srgbClr val="323A44"/>
                </a:solidFill>
              </a:rPr>
              <a:t>You can also see there was a lot of commonalities between the OPM and the ones from HHS and DOI. The </a:t>
            </a:r>
            <a:r>
              <a:rPr lang="en-US" sz="1000" baseline="0" dirty="0" err="1">
                <a:solidFill>
                  <a:srgbClr val="323A44"/>
                </a:solidFill>
              </a:rPr>
              <a:t>Qual</a:t>
            </a:r>
            <a:r>
              <a:rPr lang="en-US" sz="1000" baseline="0" dirty="0">
                <a:solidFill>
                  <a:srgbClr val="323A44"/>
                </a:solidFill>
              </a:rPr>
              <a:t> standards lets you use IT related experience to demonstrate that they have the requirements so you can see that reflected here.</a:t>
            </a:r>
          </a:p>
          <a:p>
            <a:pPr marL="465887" indent="-310591">
              <a:lnSpc>
                <a:spcPct val="115000"/>
              </a:lnSpc>
              <a:buClr>
                <a:srgbClr val="323A44"/>
              </a:buClr>
              <a:buSzPts val="1200"/>
              <a:buFontTx/>
              <a:buChar char="-"/>
            </a:pPr>
            <a:r>
              <a:rPr lang="en-US" sz="1000" baseline="0" dirty="0">
                <a:solidFill>
                  <a:srgbClr val="323A44"/>
                </a:solidFill>
              </a:rPr>
              <a:t>You should not be cutting and pasting the </a:t>
            </a:r>
            <a:r>
              <a:rPr lang="en-US" sz="1000" baseline="0" dirty="0" err="1">
                <a:solidFill>
                  <a:srgbClr val="323A44"/>
                </a:solidFill>
              </a:rPr>
              <a:t>qual</a:t>
            </a:r>
            <a:r>
              <a:rPr lang="en-US" sz="1000" baseline="0" dirty="0">
                <a:solidFill>
                  <a:srgbClr val="323A44"/>
                </a:solidFill>
              </a:rPr>
              <a:t> standards- you need to do the work of the job analysis per OPM guidelines you must conduct job analysis. It’s never sufficient to cut and paste. </a:t>
            </a:r>
          </a:p>
        </p:txBody>
      </p:sp>
    </p:spTree>
    <p:extLst>
      <p:ext uri="{BB962C8B-B14F-4D97-AF65-F5344CB8AC3E}">
        <p14:creationId xmlns:p14="http://schemas.microsoft.com/office/powerpoint/2010/main" val="1040983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5f18677f0_0_139:notes"/>
          <p:cNvSpPr>
            <a:spLocks noGrp="1" noRot="1" noChangeAspect="1"/>
          </p:cNvSpPr>
          <p:nvPr>
            <p:ph type="sldImg" idx="2"/>
          </p:nvPr>
        </p:nvSpPr>
        <p:spPr>
          <a:xfrm>
            <a:off x="431800" y="708025"/>
            <a:ext cx="6302375" cy="35448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5f18677f0_0_139:notes"/>
          <p:cNvSpPr txBox="1">
            <a:spLocks noGrp="1"/>
          </p:cNvSpPr>
          <p:nvPr>
            <p:ph type="body" idx="1"/>
          </p:nvPr>
        </p:nvSpPr>
        <p:spPr>
          <a:xfrm>
            <a:off x="716619" y="4489387"/>
            <a:ext cx="5732949" cy="4253103"/>
          </a:xfrm>
          <a:prstGeom prst="rect">
            <a:avLst/>
          </a:prstGeom>
        </p:spPr>
        <p:txBody>
          <a:bodyPr spcFirstLastPara="1" wrap="square" lIns="94932" tIns="94932" rIns="94932" bIns="94932" anchor="t" anchorCtr="0">
            <a:noAutofit/>
          </a:bodyPr>
          <a:lstStyle/>
          <a:p>
            <a:r>
              <a:rPr lang="en-US" sz="1100" kern="1200" dirty="0">
                <a:solidFill>
                  <a:schemeClr val="tx1"/>
                </a:solidFill>
                <a:effectLst/>
                <a:latin typeface="+mn-lt"/>
                <a:ea typeface="+mn-ea"/>
                <a:cs typeface="+mn-cs"/>
              </a:rPr>
              <a:t>Here</a:t>
            </a:r>
            <a:r>
              <a:rPr lang="en-US" sz="1100" kern="1200" baseline="0" dirty="0">
                <a:solidFill>
                  <a:schemeClr val="tx1"/>
                </a:solidFill>
                <a:effectLst/>
                <a:latin typeface="+mn-lt"/>
                <a:ea typeface="+mn-ea"/>
                <a:cs typeface="+mn-cs"/>
              </a:rPr>
              <a:t> is breakdown of  the time commitment required by SMEs in the process, and the time required by selecting officials.</a:t>
            </a:r>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228053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493319bce6_0_10:notes"/>
          <p:cNvSpPr>
            <a:spLocks noGrp="1" noRot="1" noChangeAspect="1"/>
          </p:cNvSpPr>
          <p:nvPr>
            <p:ph type="sldImg" idx="2"/>
          </p:nvPr>
        </p:nvSpPr>
        <p:spPr>
          <a:xfrm>
            <a:off x="431800" y="708025"/>
            <a:ext cx="6302375" cy="35448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493319bce6_0_10:notes"/>
          <p:cNvSpPr txBox="1">
            <a:spLocks noGrp="1"/>
          </p:cNvSpPr>
          <p:nvPr>
            <p:ph type="body" idx="1"/>
          </p:nvPr>
        </p:nvSpPr>
        <p:spPr>
          <a:xfrm>
            <a:off x="716619" y="4489387"/>
            <a:ext cx="5732949" cy="4253103"/>
          </a:xfrm>
          <a:prstGeom prst="rect">
            <a:avLst/>
          </a:prstGeom>
        </p:spPr>
        <p:txBody>
          <a:bodyPr spcFirstLastPara="1" wrap="square" lIns="94932" tIns="94932" rIns="94932" bIns="94932" anchor="t" anchorCtr="0">
            <a:noAutofit/>
          </a:bodyPr>
          <a:lstStyle/>
          <a:p>
            <a:pPr marL="158247">
              <a:lnSpc>
                <a:spcPct val="115000"/>
              </a:lnSpc>
              <a:buSzPts val="1200"/>
            </a:pPr>
            <a:r>
              <a:rPr lang="en-US" sz="1200" dirty="0"/>
              <a:t>USDS was invited in to</a:t>
            </a:r>
            <a:r>
              <a:rPr lang="en-US" sz="1200" baseline="0" dirty="0"/>
              <a:t> work on improving an aspect of federal hiring given our expertise bringing in highly technical experts at OMB in the USDS pipeline. We focused on competitive, delegated examining hiring, because we saw that as a primary pain point that lead to the growth of so many alternative flexibilities. If we could improve that base problem, maybe we could use delegated examining certificates more often.</a:t>
            </a:r>
            <a:endParaRPr sz="1200" dirty="0"/>
          </a:p>
        </p:txBody>
      </p:sp>
    </p:spTree>
    <p:extLst>
      <p:ext uri="{BB962C8B-B14F-4D97-AF65-F5344CB8AC3E}">
        <p14:creationId xmlns:p14="http://schemas.microsoft.com/office/powerpoint/2010/main" val="2834558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3" name="Shape 453"/>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pPr defTabSz="465887">
              <a:defRPr/>
            </a:pPr>
            <a:r>
              <a:rPr lang="en-US" dirty="0"/>
              <a:t>For a long time</a:t>
            </a:r>
            <a:r>
              <a:rPr lang="en-US" baseline="0" dirty="0"/>
              <a:t> the federal government has pushed time to hire as the critical metric to improve hiring outcomes. This effort instead focused on first improving the quality of hires and once we have an assessment strategy that works, speeding up the process. </a:t>
            </a:r>
            <a:r>
              <a:rPr lang="en-US" dirty="0"/>
              <a:t>Quality first; speed second.</a:t>
            </a:r>
          </a:p>
          <a:p>
            <a:pPr marL="174708" indent="-174708">
              <a:buFontTx/>
              <a:buChar char="-"/>
            </a:pPr>
            <a:endParaRPr lang="en-US" dirty="0"/>
          </a:p>
        </p:txBody>
      </p:sp>
    </p:spTree>
    <p:extLst>
      <p:ext uri="{BB962C8B-B14F-4D97-AF65-F5344CB8AC3E}">
        <p14:creationId xmlns:p14="http://schemas.microsoft.com/office/powerpoint/2010/main" val="230211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3" name="Shape 4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384827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3" name="Shape 453"/>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r>
              <a:rPr lang="en-US" dirty="0"/>
              <a:t>The way to improve quality of hires within the competitive service is to verify that an applicant is qualified  before calling them qualified. Rather than jumping from someone appearing qualified on paper to then applying preference and category ratings, we can re-introduce an examination step to assess the required competencies before considering any applicant really qualified. This is currently allowed within all laws and regulations. This does not change  the application of veterans preference or how applicants are ranked into categories. All this changes is the variable of when an applicant is considered qualified through a pass/fail examination. OPM reached this conclusion in 2015 when USA Hire assessments (a 1-3 hour computer test) were introduced as a new kind of civil service examination with cut scores. The SME-QA process introduces interviews with subject matter experts as an alternative</a:t>
            </a:r>
            <a:r>
              <a:rPr lang="en-US" baseline="0" dirty="0"/>
              <a:t> to keep barrier to entry low for highly sought after technical talent.</a:t>
            </a:r>
            <a:endParaRPr lang="en-US" dirty="0"/>
          </a:p>
        </p:txBody>
      </p:sp>
    </p:spTree>
    <p:extLst>
      <p:ext uri="{BB962C8B-B14F-4D97-AF65-F5344CB8AC3E}">
        <p14:creationId xmlns:p14="http://schemas.microsoft.com/office/powerpoint/2010/main" val="3046021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5f18677f0_0_139:notes"/>
          <p:cNvSpPr>
            <a:spLocks noGrp="1" noRot="1" noChangeAspect="1"/>
          </p:cNvSpPr>
          <p:nvPr>
            <p:ph type="sldImg" idx="2"/>
          </p:nvPr>
        </p:nvSpPr>
        <p:spPr>
          <a:xfrm>
            <a:off x="431800" y="708025"/>
            <a:ext cx="6302375" cy="35448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5f18677f0_0_139:notes"/>
          <p:cNvSpPr txBox="1">
            <a:spLocks noGrp="1"/>
          </p:cNvSpPr>
          <p:nvPr>
            <p:ph type="body" idx="1"/>
          </p:nvPr>
        </p:nvSpPr>
        <p:spPr>
          <a:xfrm>
            <a:off x="716619" y="4489387"/>
            <a:ext cx="5732949" cy="4253103"/>
          </a:xfrm>
          <a:prstGeom prst="rect">
            <a:avLst/>
          </a:prstGeom>
        </p:spPr>
        <p:txBody>
          <a:bodyPr spcFirstLastPara="1" wrap="square" lIns="94932" tIns="94932" rIns="94932" bIns="94932" anchor="t" anchorCtr="0">
            <a:noAutofit/>
          </a:bodyPr>
          <a:lstStyle/>
          <a:p>
            <a:r>
              <a:rPr lang="en-US" sz="1100" b="1" kern="1200" dirty="0">
                <a:solidFill>
                  <a:schemeClr val="tx1"/>
                </a:solidFill>
                <a:effectLst/>
                <a:latin typeface="+mn-lt"/>
                <a:ea typeface="+mn-ea"/>
                <a:cs typeface="+mn-cs"/>
              </a:rPr>
              <a:t>Shorter presentations (10-15 min)</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During the job analysis workshop, SMEs work with HR to establish the specialized experience required for the position, which are presented as technical competencies. In practice, these technical competencies become the minimum qualification bar for the position.HR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1100" kern="1200" dirty="0">
                <a:solidFill>
                  <a:schemeClr val="tx1"/>
                </a:solidFill>
                <a:effectLst/>
                <a:latin typeface="+mn-lt"/>
                <a:ea typeface="+mn-ea"/>
                <a:cs typeface="+mn-cs"/>
              </a:rPr>
              <a:t>Because SME-QA is time-intensive for SMEs, we reduced their participation burden by limiting the number of resume pages they review, including only one SME per structured phone interview, and minimizing the length of justification for every cut.  In addition, applicants who do not receive a passing score in the first interview do not proceed to the second interview.</a:t>
            </a:r>
          </a:p>
          <a:p>
            <a:r>
              <a:rPr lang="en-US" sz="1100" kern="1200" dirty="0">
                <a:solidFill>
                  <a:schemeClr val="tx1"/>
                </a:solidFill>
                <a:effectLst/>
                <a:latin typeface="+mn-lt"/>
                <a:ea typeface="+mn-ea"/>
                <a:cs typeface="+mn-cs"/>
              </a:rPr>
              <a:t>SME-QA applies to delegated examining, and veterans’ preference and category ratings still apply. However, applicants aren’t considered qualified until after they pass both interview assessments with SMEs. After the assessments are complete, HR adjudicates preference for the first time to all applicants who passed the assessment phase.</a:t>
            </a:r>
          </a:p>
          <a:p>
            <a:r>
              <a:rPr lang="en-US" sz="1100" b="1" kern="1200" dirty="0">
                <a:solidFill>
                  <a:schemeClr val="tx1"/>
                </a:solidFill>
                <a:effectLst/>
                <a:latin typeface="+mn-lt"/>
                <a:ea typeface="+mn-ea"/>
                <a:cs typeface="+mn-cs"/>
              </a:rPr>
              <a:t>Longer presentations (1 hour)</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During the job analysis workshop, SMEs work with HR to establish the specialized experience required for the position, which are presented as technical competencies. In practice, these technical competencies become the minimum qualification bar for the position. 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1100" b="1" kern="1200" dirty="0">
                <a:solidFill>
                  <a:schemeClr val="tx1"/>
                </a:solidFill>
                <a:effectLst/>
                <a:latin typeface="+mn-lt"/>
                <a:ea typeface="+mn-ea"/>
                <a:cs typeface="+mn-cs"/>
              </a:rPr>
              <a:t>Job Analysis:</a:t>
            </a:r>
            <a:r>
              <a:rPr lang="en-US" sz="1100" kern="1200" dirty="0">
                <a:solidFill>
                  <a:schemeClr val="tx1"/>
                </a:solidFill>
                <a:effectLst/>
                <a:latin typeface="+mn-lt"/>
                <a:ea typeface="+mn-ea"/>
                <a:cs typeface="+mn-cs"/>
              </a:rPr>
              <a:t> SMEs and hiring managers work with HR to:</a:t>
            </a:r>
          </a:p>
          <a:p>
            <a:pPr lvl="0"/>
            <a:r>
              <a:rPr lang="en-US" sz="1100" kern="1200" dirty="0">
                <a:solidFill>
                  <a:schemeClr val="tx1"/>
                </a:solidFill>
                <a:effectLst/>
                <a:latin typeface="+mn-lt"/>
                <a:ea typeface="+mn-ea"/>
                <a:cs typeface="+mn-cs"/>
              </a:rPr>
              <a:t>Set specialized experience in the form of technical qualification criteria that will in practice become part of the minimum qualifications</a:t>
            </a:r>
          </a:p>
          <a:p>
            <a:pPr lvl="0"/>
            <a:r>
              <a:rPr lang="en-US" sz="1100" kern="1200" dirty="0">
                <a:solidFill>
                  <a:schemeClr val="tx1"/>
                </a:solidFill>
                <a:effectLst/>
                <a:latin typeface="+mn-lt"/>
                <a:ea typeface="+mn-ea"/>
                <a:cs typeface="+mn-cs"/>
              </a:rPr>
              <a:t>Write structured interview questions to assess applicants against the defined competencies and proficiency levels</a:t>
            </a:r>
          </a:p>
          <a:p>
            <a:pPr lvl="0"/>
            <a:r>
              <a:rPr lang="en-US" sz="1100" kern="1200" dirty="0">
                <a:solidFill>
                  <a:schemeClr val="tx1"/>
                </a:solidFill>
                <a:effectLst/>
                <a:latin typeface="+mn-lt"/>
                <a:ea typeface="+mn-ea"/>
                <a:cs typeface="+mn-cs"/>
              </a:rPr>
              <a:t>Finalize the assessment strategy</a:t>
            </a:r>
          </a:p>
          <a:p>
            <a:r>
              <a:rPr lang="en-US" sz="1100" b="1" kern="1200" dirty="0">
                <a:solidFill>
                  <a:schemeClr val="tx1"/>
                </a:solidFill>
                <a:effectLst/>
                <a:latin typeface="+mn-lt"/>
                <a:ea typeface="+mn-ea"/>
                <a:cs typeface="+mn-cs"/>
              </a:rPr>
              <a:t>Job Announcement:</a:t>
            </a:r>
            <a:r>
              <a:rPr lang="en-US" sz="1100" kern="1200" dirty="0">
                <a:solidFill>
                  <a:schemeClr val="tx1"/>
                </a:solidFill>
                <a:effectLst/>
                <a:latin typeface="+mn-lt"/>
                <a:ea typeface="+mn-ea"/>
                <a:cs typeface="+mn-cs"/>
              </a:rPr>
              <a:t> Bridges a standard PD with an accurate announcement.</a:t>
            </a:r>
          </a:p>
          <a:p>
            <a:pPr lvl="0"/>
            <a:r>
              <a:rPr lang="en-US" sz="1100" kern="1200" dirty="0">
                <a:solidFill>
                  <a:schemeClr val="tx1"/>
                </a:solidFill>
                <a:effectLst/>
                <a:latin typeface="+mn-lt"/>
                <a:ea typeface="+mn-ea"/>
                <a:cs typeface="+mn-cs"/>
              </a:rPr>
              <a:t>Represents the actual job being hired for</a:t>
            </a:r>
          </a:p>
          <a:p>
            <a:pPr lvl="0"/>
            <a:r>
              <a:rPr lang="en-US" sz="1100" kern="1200" dirty="0">
                <a:solidFill>
                  <a:schemeClr val="tx1"/>
                </a:solidFill>
                <a:effectLst/>
                <a:latin typeface="+mn-lt"/>
                <a:ea typeface="+mn-ea"/>
                <a:cs typeface="+mn-cs"/>
              </a:rPr>
              <a:t>Is not cut and pasted from the position description</a:t>
            </a:r>
          </a:p>
          <a:p>
            <a:pPr lvl="0"/>
            <a:r>
              <a:rPr lang="en-US" sz="1100" kern="1200" dirty="0">
                <a:solidFill>
                  <a:schemeClr val="tx1"/>
                </a:solidFill>
                <a:effectLst/>
                <a:latin typeface="+mn-lt"/>
                <a:ea typeface="+mn-ea"/>
                <a:cs typeface="+mn-cs"/>
              </a:rPr>
              <a:t>Contains only critical information with links to other items</a:t>
            </a:r>
          </a:p>
          <a:p>
            <a:pPr lvl="0"/>
            <a:r>
              <a:rPr lang="en-US" sz="1100" kern="1200" dirty="0">
                <a:solidFill>
                  <a:schemeClr val="tx1"/>
                </a:solidFill>
                <a:effectLst/>
                <a:latin typeface="+mn-lt"/>
                <a:ea typeface="+mn-ea"/>
                <a:cs typeface="+mn-cs"/>
              </a:rPr>
              <a:t>Closes at midnight the day it hits 100 applicants so SMEs aren’t overwhelmed by too many applicants.</a:t>
            </a:r>
          </a:p>
          <a:p>
            <a:pPr lvl="0"/>
            <a:r>
              <a:rPr lang="en-US" sz="1100" kern="1200" dirty="0">
                <a:solidFill>
                  <a:schemeClr val="tx1"/>
                </a:solidFill>
                <a:effectLst/>
                <a:latin typeface="+mn-lt"/>
                <a:ea typeface="+mn-ea"/>
                <a:cs typeface="+mn-cs"/>
              </a:rPr>
              <a:t>No occupational questionnaire to assess applicants qualifications. We don’t care how an applicant rates themselves; technical SMEs assess applicants.</a:t>
            </a:r>
          </a:p>
          <a:p>
            <a:r>
              <a:rPr lang="en-US" sz="1100" kern="1200" dirty="0">
                <a:solidFill>
                  <a:schemeClr val="tx1"/>
                </a:solidFill>
                <a:effectLst/>
                <a:latin typeface="+mn-lt"/>
                <a:ea typeface="+mn-ea"/>
                <a:cs typeface="+mn-cs"/>
              </a:rPr>
              <a:t> </a:t>
            </a:r>
          </a:p>
          <a:p>
            <a:r>
              <a:rPr lang="en-US" sz="1100" b="1" kern="1200" dirty="0">
                <a:solidFill>
                  <a:schemeClr val="tx1"/>
                </a:solidFill>
                <a:effectLst/>
                <a:latin typeface="+mn-lt"/>
                <a:ea typeface="+mn-ea"/>
                <a:cs typeface="+mn-cs"/>
              </a:rPr>
              <a:t>Resume Review:</a:t>
            </a:r>
            <a:r>
              <a:rPr lang="en-US" sz="1100" kern="1200" dirty="0">
                <a:solidFill>
                  <a:schemeClr val="tx1"/>
                </a:solidFill>
                <a:effectLst/>
                <a:latin typeface="+mn-lt"/>
                <a:ea typeface="+mn-ea"/>
                <a:cs typeface="+mn-cs"/>
              </a:rPr>
              <a:t> HR only checks for eligibility requirements, SMEs check for the technical competency requirements. There are no quotas for how many applicants can move forward.</a:t>
            </a:r>
          </a:p>
          <a:p>
            <a:pPr lvl="0"/>
            <a:r>
              <a:rPr lang="en-US" sz="1100" kern="1200" dirty="0">
                <a:solidFill>
                  <a:schemeClr val="tx1"/>
                </a:solidFill>
                <a:effectLst/>
                <a:latin typeface="+mn-lt"/>
                <a:ea typeface="+mn-ea"/>
                <a:cs typeface="+mn-cs"/>
              </a:rPr>
              <a:t>SMEs determined how many pages of each resume they would review during job analysis and documented in JOA (reduces time burden on SMEs, levels the playing field for private sector applicants).</a:t>
            </a:r>
          </a:p>
          <a:p>
            <a:pPr lvl="0"/>
            <a:r>
              <a:rPr lang="en-US" sz="1100" kern="1200" dirty="0">
                <a:solidFill>
                  <a:schemeClr val="tx1"/>
                </a:solidFill>
                <a:effectLst/>
                <a:latin typeface="+mn-lt"/>
                <a:ea typeface="+mn-ea"/>
                <a:cs typeface="+mn-cs"/>
              </a:rPr>
              <a:t>SMEs compare resumes against the required competencies and write 1-4 sentences about why they are moving an applicant forward or cutting them.</a:t>
            </a:r>
          </a:p>
          <a:p>
            <a:pPr lvl="0"/>
            <a:r>
              <a:rPr lang="en-US" sz="1100" kern="1200" dirty="0">
                <a:solidFill>
                  <a:schemeClr val="tx1"/>
                </a:solidFill>
                <a:effectLst/>
                <a:latin typeface="+mn-lt"/>
                <a:ea typeface="+mn-ea"/>
                <a:cs typeface="+mn-cs"/>
              </a:rPr>
              <a:t>HR reviews the justifications to make sure cuts were based on retraceable technical reasons (not to second guess SME’s technical judgement).</a:t>
            </a:r>
          </a:p>
          <a:p>
            <a:pPr lvl="0"/>
            <a:r>
              <a:rPr lang="en-US" sz="1100" kern="1200" dirty="0">
                <a:solidFill>
                  <a:schemeClr val="tx1"/>
                </a:solidFill>
                <a:effectLst/>
                <a:latin typeface="+mn-lt"/>
                <a:ea typeface="+mn-ea"/>
                <a:cs typeface="+mn-cs"/>
              </a:rPr>
              <a:t>Applicants who pass resume review are not automatically qualified. Instead, they earn entry into a passing score examination, which is two rounds of structured interviews.  </a:t>
            </a:r>
          </a:p>
          <a:p>
            <a:r>
              <a:rPr lang="en-US" sz="1100" b="1" kern="1200" dirty="0">
                <a:solidFill>
                  <a:schemeClr val="tx1"/>
                </a:solidFill>
                <a:effectLst/>
                <a:latin typeface="+mn-lt"/>
                <a:ea typeface="+mn-ea"/>
                <a:cs typeface="+mn-cs"/>
              </a:rPr>
              <a:t>Interviews:</a:t>
            </a:r>
            <a:r>
              <a:rPr lang="en-US" sz="1100" kern="1200" dirty="0">
                <a:solidFill>
                  <a:schemeClr val="tx1"/>
                </a:solidFill>
                <a:effectLst/>
                <a:latin typeface="+mn-lt"/>
                <a:ea typeface="+mn-ea"/>
                <a:cs typeface="+mn-cs"/>
              </a:rPr>
              <a:t> Before beginning interviews, HR conducts a required 2-hour training with SMEs to practice the structured interview script.</a:t>
            </a:r>
          </a:p>
          <a:p>
            <a:pPr lvl="0"/>
            <a:r>
              <a:rPr lang="en-US" sz="1100" kern="1200" dirty="0">
                <a:solidFill>
                  <a:schemeClr val="tx1"/>
                </a:solidFill>
                <a:effectLst/>
                <a:latin typeface="+mn-lt"/>
                <a:ea typeface="+mn-ea"/>
                <a:cs typeface="+mn-cs"/>
              </a:rPr>
              <a:t>Given the heavy time burden for participating SMEs, SME-QA uses one SME per phone interview. SMEs transcribe the applicants’ responses to the best of their ability.</a:t>
            </a:r>
          </a:p>
          <a:p>
            <a:pPr lvl="0"/>
            <a:r>
              <a:rPr lang="en-US" sz="1100" kern="1200" dirty="0">
                <a:solidFill>
                  <a:schemeClr val="tx1"/>
                </a:solidFill>
                <a:effectLst/>
                <a:latin typeface="+mn-lt"/>
                <a:ea typeface="+mn-ea"/>
                <a:cs typeface="+mn-cs"/>
              </a:rPr>
              <a:t>HR reviews the SMEs’ analysis of the applicants’ qualifications to make sure they were only based on the required competencies and proficiency levels from job analysis.</a:t>
            </a:r>
          </a:p>
          <a:p>
            <a:pPr lvl="0"/>
            <a:r>
              <a:rPr lang="en-US" sz="1100" kern="1200" dirty="0">
                <a:solidFill>
                  <a:schemeClr val="tx1"/>
                </a:solidFill>
                <a:effectLst/>
                <a:latin typeface="+mn-lt"/>
                <a:ea typeface="+mn-ea"/>
                <a:cs typeface="+mn-cs"/>
              </a:rPr>
              <a:t>To be considered qualified with a passing score, applicants must pass two interviews, each with a different SME, measuring the breadth of and then depth of knowledge in the required competencies.</a:t>
            </a:r>
          </a:p>
          <a:p>
            <a:pPr lvl="0"/>
            <a:r>
              <a:rPr lang="en-US" sz="1100" kern="1200" dirty="0">
                <a:solidFill>
                  <a:schemeClr val="tx1"/>
                </a:solidFill>
                <a:effectLst/>
                <a:latin typeface="+mn-lt"/>
                <a:ea typeface="+mn-ea"/>
                <a:cs typeface="+mn-cs"/>
              </a:rPr>
              <a:t>Applicants who don’t pass the first interview can’t achieve an overall passing score, so they don’t move on to the second interview. </a:t>
            </a:r>
          </a:p>
          <a:p>
            <a:r>
              <a:rPr lang="en-US" sz="1100" kern="1200" dirty="0">
                <a:solidFill>
                  <a:schemeClr val="tx1"/>
                </a:solidFill>
                <a:effectLst/>
                <a:latin typeface="+mn-lt"/>
                <a:ea typeface="+mn-ea"/>
                <a:cs typeface="+mn-cs"/>
              </a:rPr>
              <a:t> </a:t>
            </a:r>
          </a:p>
          <a:p>
            <a:r>
              <a:rPr lang="en-US" sz="1100" b="1" kern="1200" dirty="0">
                <a:solidFill>
                  <a:schemeClr val="tx1"/>
                </a:solidFill>
                <a:effectLst/>
                <a:latin typeface="+mn-lt"/>
                <a:ea typeface="+mn-ea"/>
                <a:cs typeface="+mn-cs"/>
              </a:rPr>
              <a:t>Certificate: </a:t>
            </a:r>
            <a:r>
              <a:rPr lang="en-US" sz="1100" kern="1200" dirty="0">
                <a:solidFill>
                  <a:schemeClr val="tx1"/>
                </a:solidFill>
                <a:effectLst/>
                <a:latin typeface="+mn-lt"/>
                <a:ea typeface="+mn-ea"/>
                <a:cs typeface="+mn-cs"/>
              </a:rPr>
              <a:t>For the first time, HR</a:t>
            </a:r>
            <a:r>
              <a:rPr lang="en-US" sz="1100" b="1" kern="120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adjudicates veterans’ preference claims and then applies normal veterans’ preference rules, followed by category ratings.</a:t>
            </a:r>
          </a:p>
          <a:p>
            <a:r>
              <a:rPr lang="en-US" sz="1100" kern="1200" dirty="0">
                <a:solidFill>
                  <a:schemeClr val="tx1"/>
                </a:solidFill>
                <a:effectLst/>
                <a:latin typeface="+mn-lt"/>
                <a:ea typeface="+mn-ea"/>
                <a:cs typeface="+mn-cs"/>
              </a:rPr>
              <a:t> </a:t>
            </a:r>
          </a:p>
          <a:p>
            <a:pPr lvl="0"/>
            <a:r>
              <a:rPr lang="en-US" sz="1100" kern="1200" dirty="0">
                <a:solidFill>
                  <a:schemeClr val="tx1"/>
                </a:solidFill>
                <a:effectLst/>
                <a:latin typeface="+mn-lt"/>
                <a:ea typeface="+mn-ea"/>
                <a:cs typeface="+mn-cs"/>
              </a:rPr>
              <a:t>For applicants who not only meet but exceed the qualifications, HR uses that info to put applicants into categories.</a:t>
            </a:r>
          </a:p>
          <a:p>
            <a:pPr lvl="0"/>
            <a:r>
              <a:rPr lang="en-US" sz="1100" kern="1200" dirty="0">
                <a:solidFill>
                  <a:schemeClr val="tx1"/>
                </a:solidFill>
                <a:effectLst/>
                <a:latin typeface="+mn-lt"/>
                <a:ea typeface="+mn-ea"/>
                <a:cs typeface="+mn-cs"/>
              </a:rPr>
              <a:t>Any disabled veteran who is minimally qualified will float to the top of the best qualified list. Hiring managers must consider them before any other applicant.</a:t>
            </a:r>
          </a:p>
          <a:p>
            <a:pPr lvl="0"/>
            <a:r>
              <a:rPr lang="en-US" sz="1100" kern="1200" dirty="0">
                <a:solidFill>
                  <a:schemeClr val="tx1"/>
                </a:solidFill>
                <a:effectLst/>
                <a:latin typeface="+mn-lt"/>
                <a:ea typeface="+mn-ea"/>
                <a:cs typeface="+mn-cs"/>
              </a:rPr>
              <a:t>For example:</a:t>
            </a:r>
          </a:p>
          <a:p>
            <a:pPr lvl="1"/>
            <a:r>
              <a:rPr lang="en-US" sz="1100" kern="1200" dirty="0">
                <a:solidFill>
                  <a:schemeClr val="tx1"/>
                </a:solidFill>
                <a:effectLst/>
                <a:latin typeface="+mn-lt"/>
                <a:ea typeface="+mn-ea"/>
                <a:cs typeface="+mn-cs"/>
              </a:rPr>
              <a:t>100 people applied</a:t>
            </a:r>
          </a:p>
          <a:p>
            <a:pPr lvl="1"/>
            <a:r>
              <a:rPr lang="en-US" sz="1100" kern="1200" dirty="0">
                <a:solidFill>
                  <a:schemeClr val="tx1"/>
                </a:solidFill>
                <a:effectLst/>
                <a:latin typeface="+mn-lt"/>
                <a:ea typeface="+mn-ea"/>
                <a:cs typeface="+mn-cs"/>
              </a:rPr>
              <a:t>HR removed 2 because they didn’t submit resumes, so SMEs reviewed 98 resumes.</a:t>
            </a:r>
          </a:p>
          <a:p>
            <a:pPr lvl="1"/>
            <a:r>
              <a:rPr lang="en-US" sz="1100" kern="1200" dirty="0">
                <a:solidFill>
                  <a:schemeClr val="tx1"/>
                </a:solidFill>
                <a:effectLst/>
                <a:latin typeface="+mn-lt"/>
                <a:ea typeface="+mn-ea"/>
                <a:cs typeface="+mn-cs"/>
              </a:rPr>
              <a:t>SMEs interviewed 40 applicants in the first round.</a:t>
            </a:r>
          </a:p>
          <a:p>
            <a:pPr lvl="1"/>
            <a:r>
              <a:rPr lang="en-US" sz="1100" kern="1200" dirty="0">
                <a:solidFill>
                  <a:schemeClr val="tx1"/>
                </a:solidFill>
                <a:effectLst/>
                <a:latin typeface="+mn-lt"/>
                <a:ea typeface="+mn-ea"/>
                <a:cs typeface="+mn-cs"/>
              </a:rPr>
              <a:t>Of those, SMEs interviewed 24 applicants in the second round. </a:t>
            </a:r>
          </a:p>
          <a:p>
            <a:r>
              <a:rPr lang="en-US" sz="1100" kern="1200" dirty="0">
                <a:solidFill>
                  <a:schemeClr val="tx1"/>
                </a:solidFill>
                <a:effectLst/>
                <a:latin typeface="+mn-lt"/>
                <a:ea typeface="+mn-ea"/>
                <a:cs typeface="+mn-cs"/>
              </a:rPr>
              <a:t>Of those, SMEs considered 14 applicants qualified. Those applicants met the minimum qualifications for the job and received a passing score on both interviews.</a:t>
            </a:r>
          </a:p>
        </p:txBody>
      </p:sp>
    </p:spTree>
    <p:extLst>
      <p:ext uri="{BB962C8B-B14F-4D97-AF65-F5344CB8AC3E}">
        <p14:creationId xmlns:p14="http://schemas.microsoft.com/office/powerpoint/2010/main" val="2200562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Here are the results from each pilot. We successfully narrowed</a:t>
            </a:r>
            <a:r>
              <a:rPr lang="en-US" baseline="0" dirty="0"/>
              <a:t> the applicant funnel down in each stage. At HHS, 36, or 22% of the applicant pool was found qualified. At DOI, 25, or 11% of the applicant pool were found qualified. In baseline data from each agency, typically many more applicants are found qualified and fewer are selected. In this process, the hiring mangers were given a much shorter list of qualified applicants but more applicants were selected.  In the pilots, there were multiple certificates created due to multiple locations and/or sub-roles listed in the job announcements. Some of the certificates were comprised completely of qualified veterans. When the hiring managers looked at the resumes, their reaction was, “these veterans are really qualified!” After the agencies made offers to the veterans, they received additional certificates with the names of the qualified non-veterans to select from.</a:t>
            </a:r>
          </a:p>
          <a:p>
            <a:endParaRPr lang="en-US" baseline="0" dirty="0"/>
          </a:p>
        </p:txBody>
      </p:sp>
    </p:spTree>
    <p:extLst>
      <p:ext uri="{BB962C8B-B14F-4D97-AF65-F5344CB8AC3E}">
        <p14:creationId xmlns:p14="http://schemas.microsoft.com/office/powerpoint/2010/main" val="2965423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At HHS they have already selected 6 applicants and 4 more will be selected soon. At DOI, they had 7 vacancies and already made 11 selections, more than expected. Both agencies are now sharing the certificates with other hiring managers at the agencies to see if they can hire all qualified applicants.</a:t>
            </a:r>
            <a:endParaRPr lang="en-US" dirty="0"/>
          </a:p>
          <a:p>
            <a:endParaRPr lang="en-US" dirty="0"/>
          </a:p>
          <a:p>
            <a:endParaRPr lang="en-US" dirty="0"/>
          </a:p>
        </p:txBody>
      </p:sp>
    </p:spTree>
    <p:extLst>
      <p:ext uri="{BB962C8B-B14F-4D97-AF65-F5344CB8AC3E}">
        <p14:creationId xmlns:p14="http://schemas.microsoft.com/office/powerpoint/2010/main" val="4238769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5f18677f0_0_139:notes"/>
          <p:cNvSpPr>
            <a:spLocks noGrp="1" noRot="1" noChangeAspect="1"/>
          </p:cNvSpPr>
          <p:nvPr>
            <p:ph type="sldImg" idx="2"/>
          </p:nvPr>
        </p:nvSpPr>
        <p:spPr>
          <a:xfrm>
            <a:off x="431800" y="708025"/>
            <a:ext cx="6302375" cy="35448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5f18677f0_0_139:notes"/>
          <p:cNvSpPr txBox="1">
            <a:spLocks noGrp="1"/>
          </p:cNvSpPr>
          <p:nvPr>
            <p:ph type="body" idx="1"/>
          </p:nvPr>
        </p:nvSpPr>
        <p:spPr>
          <a:xfrm>
            <a:off x="716619" y="4489387"/>
            <a:ext cx="5732949" cy="4253103"/>
          </a:xfrm>
          <a:prstGeom prst="rect">
            <a:avLst/>
          </a:prstGeom>
        </p:spPr>
        <p:txBody>
          <a:bodyPr spcFirstLastPara="1" wrap="square" lIns="94932" tIns="94932" rIns="94932" bIns="94932" anchor="t" anchorCtr="0">
            <a:noAutofit/>
          </a:bodyPr>
          <a:lstStyle/>
          <a:p>
            <a:r>
              <a:rPr lang="en-US" sz="1100" kern="1200" dirty="0">
                <a:solidFill>
                  <a:schemeClr val="tx1"/>
                </a:solidFill>
                <a:effectLst/>
                <a:latin typeface="+mn-lt"/>
                <a:ea typeface="+mn-ea"/>
                <a:cs typeface="+mn-cs"/>
              </a:rPr>
              <a:t>The next step for SMEs is</a:t>
            </a:r>
            <a:r>
              <a:rPr lang="en-US" sz="1100" kern="1200" baseline="0" dirty="0">
                <a:solidFill>
                  <a:schemeClr val="tx1"/>
                </a:solidFill>
                <a:effectLst/>
                <a:latin typeface="+mn-lt"/>
                <a:ea typeface="+mn-ea"/>
                <a:cs typeface="+mn-cs"/>
              </a:rPr>
              <a:t> a job analysis workshop to establish the bar for what it means to be qualified for this role. From the pilots of this process, the SMEs said they wish they spent an extra half day after the 2 day workshop to further refine their interview </a:t>
            </a:r>
            <a:r>
              <a:rPr lang="en-US" sz="1100" kern="1200" baseline="0" dirty="0" err="1">
                <a:solidFill>
                  <a:schemeClr val="tx1"/>
                </a:solidFill>
                <a:effectLst/>
                <a:latin typeface="+mn-lt"/>
                <a:ea typeface="+mn-ea"/>
                <a:cs typeface="+mn-cs"/>
              </a:rPr>
              <a:t>questions.The</a:t>
            </a:r>
            <a:r>
              <a:rPr lang="en-US" sz="1100" kern="1200" baseline="0" dirty="0">
                <a:solidFill>
                  <a:schemeClr val="tx1"/>
                </a:solidFill>
                <a:effectLst/>
                <a:latin typeface="+mn-lt"/>
                <a:ea typeface="+mn-ea"/>
                <a:cs typeface="+mn-cs"/>
              </a:rPr>
              <a:t> hiring managers said this was the most valuable part of the process since without establishing the appropriate requirements up front, how could have </a:t>
            </a:r>
            <a:r>
              <a:rPr lang="en-US" sz="1100" kern="1200" baseline="0" dirty="0" err="1">
                <a:solidFill>
                  <a:schemeClr val="tx1"/>
                </a:solidFill>
                <a:effectLst/>
                <a:latin typeface="+mn-lt"/>
                <a:ea typeface="+mn-ea"/>
                <a:cs typeface="+mn-cs"/>
              </a:rPr>
              <a:t>have</a:t>
            </a:r>
            <a:r>
              <a:rPr lang="en-US" sz="1100" kern="1200" baseline="0" dirty="0">
                <a:solidFill>
                  <a:schemeClr val="tx1"/>
                </a:solidFill>
                <a:effectLst/>
                <a:latin typeface="+mn-lt"/>
                <a:ea typeface="+mn-ea"/>
                <a:cs typeface="+mn-cs"/>
              </a:rPr>
              <a:t> expected the right list of applicants at the end?</a:t>
            </a:r>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963782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lgn="r"/>
            <a:fld id="{00000000-1234-1234-1234-123412341234}" type="slidenum">
              <a:rPr lang="en" smtClean="0">
                <a:solidFill>
                  <a:schemeClr val="dk2"/>
                </a:solidFill>
              </a:rPr>
              <a:pPr algn="r"/>
              <a:t>‹#›</a:t>
            </a:fld>
            <a:endParaRPr lang="en" dirty="0">
              <a:solidFill>
                <a:schemeClr val="dk2"/>
              </a:solidFill>
            </a:endParaRPr>
          </a:p>
        </p:txBody>
      </p:sp>
    </p:spTree>
    <p:extLst>
      <p:ext uri="{BB962C8B-B14F-4D97-AF65-F5344CB8AC3E}">
        <p14:creationId xmlns:p14="http://schemas.microsoft.com/office/powerpoint/2010/main" val="451143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losing slide - white" userDrawn="1">
  <p:cSld name="Closing slide - white">
    <p:bg>
      <p:bgPr>
        <a:solidFill>
          <a:srgbClr val="103052"/>
        </a:solidFill>
        <a:effectLst/>
      </p:bgPr>
    </p:bg>
    <p:spTree>
      <p:nvGrpSpPr>
        <p:cNvPr id="1" name="Shape 60"/>
        <p:cNvGrpSpPr/>
        <p:nvPr/>
      </p:nvGrpSpPr>
      <p:grpSpPr>
        <a:xfrm>
          <a:off x="0" y="0"/>
          <a:ext cx="0" cy="0"/>
          <a:chOff x="0" y="0"/>
          <a:chExt cx="0" cy="0"/>
        </a:xfrm>
      </p:grpSpPr>
      <p:sp>
        <p:nvSpPr>
          <p:cNvPr id="8" name="Google Shape;8;p2">
            <a:extLst>
              <a:ext uri="{FF2B5EF4-FFF2-40B4-BE49-F238E27FC236}">
                <a16:creationId xmlns:a16="http://schemas.microsoft.com/office/drawing/2014/main" id="{F197562E-32ED-5749-A555-02221FF5E351}"/>
              </a:ext>
            </a:extLst>
          </p:cNvPr>
          <p:cNvSpPr txBox="1">
            <a:spLocks noGrp="1"/>
          </p:cNvSpPr>
          <p:nvPr>
            <p:ph type="body" idx="1"/>
          </p:nvPr>
        </p:nvSpPr>
        <p:spPr>
          <a:xfrm>
            <a:off x="1217279" y="2123989"/>
            <a:ext cx="6709711" cy="1526027"/>
          </a:xfrm>
          <a:prstGeom prst="rect">
            <a:avLst/>
          </a:prstGeom>
          <a:noFill/>
          <a:ln>
            <a:noFill/>
          </a:ln>
        </p:spPr>
        <p:txBody>
          <a:bodyPr spcFirstLastPara="1" wrap="square" lIns="0" tIns="0" rIns="0" bIns="0" anchor="ctr" anchorCtr="0"/>
          <a:lstStyle>
            <a:lvl1pPr marL="321458" lvl="0" indent="-160729" algn="ctr">
              <a:lnSpc>
                <a:spcPct val="100000"/>
              </a:lnSpc>
              <a:spcBef>
                <a:spcPts val="2953"/>
              </a:spcBef>
              <a:spcAft>
                <a:spcPts val="0"/>
              </a:spcAft>
              <a:buClr>
                <a:srgbClr val="FFFFFF"/>
              </a:buClr>
              <a:buSzPts val="3000"/>
              <a:buNone/>
              <a:defRPr sz="3164" b="0" i="0">
                <a:solidFill>
                  <a:srgbClr val="FFFFFF"/>
                </a:solidFill>
                <a:latin typeface="Merriweather" pitchFamily="2" charset="77"/>
              </a:defRPr>
            </a:lvl1pPr>
            <a:lvl2pPr marL="642916" lvl="1" indent="-200911" algn="l">
              <a:lnSpc>
                <a:spcPct val="100000"/>
              </a:lnSpc>
              <a:spcBef>
                <a:spcPts val="2953"/>
              </a:spcBef>
              <a:spcAft>
                <a:spcPts val="0"/>
              </a:spcAft>
              <a:buClr>
                <a:srgbClr val="7183A4"/>
              </a:buClr>
              <a:buSzPts val="900"/>
              <a:buChar char="&gt;"/>
              <a:defRPr/>
            </a:lvl2pPr>
            <a:lvl3pPr marL="964374" lvl="2" indent="-221003" algn="l">
              <a:lnSpc>
                <a:spcPct val="100000"/>
              </a:lnSpc>
              <a:spcBef>
                <a:spcPts val="2953"/>
              </a:spcBef>
              <a:spcAft>
                <a:spcPts val="0"/>
              </a:spcAft>
              <a:buClr>
                <a:srgbClr val="7183A4"/>
              </a:buClr>
              <a:buSzPts val="1350"/>
              <a:buChar char="•"/>
              <a:defRPr/>
            </a:lvl3pPr>
            <a:lvl4pPr marL="1285833" lvl="3" indent="-221003" algn="l">
              <a:lnSpc>
                <a:spcPct val="100000"/>
              </a:lnSpc>
              <a:spcBef>
                <a:spcPts val="2953"/>
              </a:spcBef>
              <a:spcAft>
                <a:spcPts val="0"/>
              </a:spcAft>
              <a:buClr>
                <a:srgbClr val="514C15"/>
              </a:buClr>
              <a:buSzPts val="1350"/>
              <a:buChar char="•"/>
              <a:defRPr/>
            </a:lvl4pPr>
            <a:lvl5pPr marL="1607291" lvl="4" indent="-221003" algn="l">
              <a:lnSpc>
                <a:spcPct val="100000"/>
              </a:lnSpc>
              <a:spcBef>
                <a:spcPts val="2953"/>
              </a:spcBef>
              <a:spcAft>
                <a:spcPts val="0"/>
              </a:spcAft>
              <a:buClr>
                <a:srgbClr val="514C15"/>
              </a:buClr>
              <a:buSzPts val="1350"/>
              <a:buChar char="•"/>
              <a:defRPr/>
            </a:lvl5pPr>
            <a:lvl6pPr marL="1928749" lvl="5" indent="-221003" algn="l">
              <a:lnSpc>
                <a:spcPct val="100000"/>
              </a:lnSpc>
              <a:spcBef>
                <a:spcPts val="2953"/>
              </a:spcBef>
              <a:spcAft>
                <a:spcPts val="0"/>
              </a:spcAft>
              <a:buSzPts val="1350"/>
              <a:buChar char="•"/>
              <a:defRPr/>
            </a:lvl6pPr>
            <a:lvl7pPr marL="2250207" lvl="6" indent="-221003" algn="l">
              <a:lnSpc>
                <a:spcPct val="100000"/>
              </a:lnSpc>
              <a:spcBef>
                <a:spcPts val="2953"/>
              </a:spcBef>
              <a:spcAft>
                <a:spcPts val="0"/>
              </a:spcAft>
              <a:buSzPts val="1350"/>
              <a:buChar char="•"/>
              <a:defRPr/>
            </a:lvl7pPr>
            <a:lvl8pPr marL="2571665" lvl="7" indent="-221003" algn="l">
              <a:lnSpc>
                <a:spcPct val="100000"/>
              </a:lnSpc>
              <a:spcBef>
                <a:spcPts val="2953"/>
              </a:spcBef>
              <a:spcAft>
                <a:spcPts val="0"/>
              </a:spcAft>
              <a:buSzPts val="1350"/>
              <a:buChar char="•"/>
              <a:defRPr/>
            </a:lvl8pPr>
            <a:lvl9pPr marL="2893123" lvl="8" indent="-221003" algn="l">
              <a:lnSpc>
                <a:spcPct val="100000"/>
              </a:lnSpc>
              <a:spcBef>
                <a:spcPts val="2953"/>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7A420F0F-F994-FD4D-89EC-E4D35F7F668B}"/>
              </a:ext>
            </a:extLst>
          </p:cNvPr>
          <p:cNvCxnSpPr>
            <a:cxnSpLocks/>
          </p:cNvCxnSpPr>
          <p:nvPr userDrawn="1"/>
        </p:nvCxnSpPr>
        <p:spPr>
          <a:xfrm>
            <a:off x="1217279" y="3768323"/>
            <a:ext cx="6709711" cy="0"/>
          </a:xfrm>
          <a:prstGeom prst="straightConnector1">
            <a:avLst/>
          </a:prstGeom>
          <a:noFill/>
          <a:ln w="28575" cap="flat" cmpd="sng">
            <a:solidFill>
              <a:schemeClr val="accent1"/>
            </a:solidFill>
            <a:prstDash val="solid"/>
            <a:round/>
            <a:headEnd type="none" w="lg" len="lg"/>
            <a:tailEnd type="none" w="lg" len="lg"/>
          </a:ln>
        </p:spPr>
      </p:cxnSp>
      <p:grpSp>
        <p:nvGrpSpPr>
          <p:cNvPr id="4" name="Group 3">
            <a:extLst>
              <a:ext uri="{FF2B5EF4-FFF2-40B4-BE49-F238E27FC236}">
                <a16:creationId xmlns:a16="http://schemas.microsoft.com/office/drawing/2014/main" id="{DE69E92F-B5F5-9D4A-9A1D-5C4E4FF548BF}"/>
              </a:ext>
            </a:extLst>
          </p:cNvPr>
          <p:cNvGrpSpPr/>
          <p:nvPr userDrawn="1"/>
        </p:nvGrpSpPr>
        <p:grpSpPr>
          <a:xfrm>
            <a:off x="2809072" y="532719"/>
            <a:ext cx="3526125" cy="1591270"/>
            <a:chOff x="2809072" y="532719"/>
            <a:chExt cx="3526125" cy="1591270"/>
          </a:xfrm>
        </p:grpSpPr>
        <p:pic>
          <p:nvPicPr>
            <p:cNvPr id="10" name="Picture 9">
              <a:extLst>
                <a:ext uri="{FF2B5EF4-FFF2-40B4-BE49-F238E27FC236}">
                  <a16:creationId xmlns:a16="http://schemas.microsoft.com/office/drawing/2014/main" id="{DE91D4D1-844E-8245-BFB6-7B94F98592D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09072" y="539247"/>
              <a:ext cx="1584742" cy="1584742"/>
            </a:xfrm>
            <a:prstGeom prst="rect">
              <a:avLst/>
            </a:prstGeom>
          </p:spPr>
        </p:pic>
        <p:pic>
          <p:nvPicPr>
            <p:cNvPr id="9" name="Picture 8">
              <a:extLst>
                <a:ext uri="{FF2B5EF4-FFF2-40B4-BE49-F238E27FC236}">
                  <a16:creationId xmlns:a16="http://schemas.microsoft.com/office/drawing/2014/main" id="{EB0B5987-3093-A34C-8EA6-0D517859360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743975" y="532719"/>
              <a:ext cx="1591222" cy="1591270"/>
            </a:xfrm>
            <a:prstGeom prst="rect">
              <a:avLst/>
            </a:prstGeom>
          </p:spPr>
        </p:pic>
      </p:grpSp>
    </p:spTree>
    <p:extLst>
      <p:ext uri="{BB962C8B-B14F-4D97-AF65-F5344CB8AC3E}">
        <p14:creationId xmlns:p14="http://schemas.microsoft.com/office/powerpoint/2010/main" val="456693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lank - whit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942737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lgn="r"/>
            <a:fld id="{00000000-1234-1234-1234-123412341234}" type="slidenum">
              <a:rPr lang="en" smtClean="0">
                <a:solidFill>
                  <a:schemeClr val="dk2"/>
                </a:solidFill>
              </a:rPr>
              <a:pPr algn="r"/>
              <a:t>‹#›</a:t>
            </a:fld>
            <a:endParaRPr lang="en" dirty="0">
              <a:solidFill>
                <a:schemeClr val="dk2"/>
              </a:solidFill>
            </a:endParaRPr>
          </a:p>
        </p:txBody>
      </p:sp>
    </p:spTree>
    <p:extLst>
      <p:ext uri="{BB962C8B-B14F-4D97-AF65-F5344CB8AC3E}">
        <p14:creationId xmlns:p14="http://schemas.microsoft.com/office/powerpoint/2010/main" val="2283982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7999" cy="755699"/>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lvl1pPr algn="r">
              <a:defRPr/>
            </a:lvl1pPr>
          </a:lstStyle>
          <a:p>
            <a:fld id="{00000000-1234-1234-1234-123412341234}" type="slidenum">
              <a:rPr lang="en" smtClean="0"/>
              <a:pPr/>
              <a:t>‹#›</a:t>
            </a:fld>
            <a:endParaRPr lang="en" dirty="0"/>
          </a:p>
        </p:txBody>
      </p:sp>
    </p:spTree>
    <p:extLst>
      <p:ext uri="{BB962C8B-B14F-4D97-AF65-F5344CB8AC3E}">
        <p14:creationId xmlns:p14="http://schemas.microsoft.com/office/powerpoint/2010/main" val="3865716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lvl1pPr algn="r">
              <a:defRPr/>
            </a:lvl1pPr>
          </a:lstStyle>
          <a:p>
            <a:fld id="{00000000-1234-1234-1234-123412341234}" type="slidenum">
              <a:rPr lang="en" smtClean="0"/>
              <a:pPr/>
              <a:t>‹#›</a:t>
            </a:fld>
            <a:endParaRPr lang="en" dirty="0"/>
          </a:p>
        </p:txBody>
      </p:sp>
    </p:spTree>
    <p:extLst>
      <p:ext uri="{BB962C8B-B14F-4D97-AF65-F5344CB8AC3E}">
        <p14:creationId xmlns:p14="http://schemas.microsoft.com/office/powerpoint/2010/main" val="813313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7" name="Shape 37"/>
          <p:cNvSpPr txBox="1">
            <a:spLocks noGrp="1"/>
          </p:cNvSpPr>
          <p:nvPr>
            <p:ph type="title"/>
          </p:nvPr>
        </p:nvSpPr>
        <p:spPr>
          <a:xfrm>
            <a:off x="265500" y="1233175"/>
            <a:ext cx="4045199"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199"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0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lvl1pPr algn="r">
              <a:defRPr/>
            </a:lvl1pPr>
          </a:lstStyle>
          <a:p>
            <a:fld id="{00000000-1234-1234-1234-123412341234}" type="slidenum">
              <a:rPr lang="en" smtClean="0"/>
              <a:pPr/>
              <a:t>‹#›</a:t>
            </a:fld>
            <a:endParaRPr lang="en"/>
          </a:p>
        </p:txBody>
      </p:sp>
    </p:spTree>
    <p:extLst>
      <p:ext uri="{BB962C8B-B14F-4D97-AF65-F5344CB8AC3E}">
        <p14:creationId xmlns:p14="http://schemas.microsoft.com/office/powerpoint/2010/main" val="2981948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337615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599"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599"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9691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32843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lvl1pPr algn="r">
              <a:defRPr/>
            </a:lvl1pPr>
          </a:lstStyle>
          <a:p>
            <a:fld id="{00000000-1234-1234-1234-123412341234}" type="slidenum">
              <a:rPr lang="en" smtClean="0">
                <a:solidFill>
                  <a:schemeClr val="dk2"/>
                </a:solidFill>
              </a:rPr>
              <a:pPr/>
              <a:t>‹#›</a:t>
            </a:fld>
            <a:endParaRPr lang="en" dirty="0">
              <a:solidFill>
                <a:schemeClr val="dk2"/>
              </a:solidFill>
            </a:endParaRPr>
          </a:p>
        </p:txBody>
      </p:sp>
    </p:spTree>
    <p:extLst>
      <p:ext uri="{BB962C8B-B14F-4D97-AF65-F5344CB8AC3E}">
        <p14:creationId xmlns:p14="http://schemas.microsoft.com/office/powerpoint/2010/main" val="2481911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511334" y="4663216"/>
            <a:ext cx="548699" cy="393600"/>
          </a:xfrm>
          <a:prstGeom prst="rect">
            <a:avLst/>
          </a:prstGeom>
          <a:noFill/>
          <a:ln>
            <a:noFill/>
          </a:ln>
        </p:spPr>
        <p:txBody>
          <a:bodyPr lIns="91425" tIns="91425" rIns="91425" bIns="91425" anchor="ctr" anchorCtr="0">
            <a:noAutofit/>
          </a:bodyPr>
          <a:lstStyle>
            <a:lvl1pPr>
              <a:defRPr sz="900" b="1">
                <a:latin typeface="Source Sans Pro"/>
                <a:cs typeface="Source Sans Pro"/>
              </a:defRPr>
            </a:lvl1pPr>
          </a:lstStyle>
          <a:p>
            <a:pPr algn="r"/>
            <a:fld id="{00000000-1234-1234-1234-123412341234}" type="slidenum">
              <a:rPr lang="en" smtClean="0">
                <a:solidFill>
                  <a:schemeClr val="dk2"/>
                </a:solidFill>
              </a:rPr>
              <a:pPr algn="r"/>
              <a:t>‹#›</a:t>
            </a:fld>
            <a:endParaRPr lang="en" dirty="0">
              <a:solidFill>
                <a:schemeClr val="dk2"/>
              </a:solidFill>
            </a:endParaRPr>
          </a:p>
        </p:txBody>
      </p:sp>
    </p:spTree>
    <p:extLst>
      <p:ext uri="{BB962C8B-B14F-4D97-AF65-F5344CB8AC3E}">
        <p14:creationId xmlns:p14="http://schemas.microsoft.com/office/powerpoint/2010/main" val="3248071832"/>
      </p:ext>
    </p:extLst>
  </p:cSld>
  <p:clrMap bg1="lt1" tx1="dk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1" r:id="rId8"/>
    <p:sldLayoutId id="2147483723" r:id="rId9"/>
    <p:sldLayoutId id="2147483727" r:id="rId10"/>
    <p:sldLayoutId id="214748372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2" name="Text Placeholder 1">
            <a:extLst>
              <a:ext uri="{FF2B5EF4-FFF2-40B4-BE49-F238E27FC236}">
                <a16:creationId xmlns:a16="http://schemas.microsoft.com/office/drawing/2014/main" id="{869287C3-7579-1A46-84D5-F80BC36BAECA}"/>
              </a:ext>
            </a:extLst>
          </p:cNvPr>
          <p:cNvSpPr>
            <a:spLocks noGrp="1"/>
          </p:cNvSpPr>
          <p:nvPr>
            <p:ph type="body" idx="1"/>
          </p:nvPr>
        </p:nvSpPr>
        <p:spPr>
          <a:xfrm>
            <a:off x="1168654" y="2283316"/>
            <a:ext cx="6709711" cy="1526027"/>
          </a:xfrm>
        </p:spPr>
        <p:txBody>
          <a:bodyPr/>
          <a:lstStyle/>
          <a:p>
            <a:r>
              <a:rPr lang="en-US" sz="3600" dirty="0">
                <a:solidFill>
                  <a:schemeClr val="bg1"/>
                </a:solidFill>
                <a:latin typeface="Merriweather"/>
                <a:ea typeface="Merriweather"/>
                <a:cs typeface="Merriweather"/>
                <a:sym typeface="Merriweather"/>
              </a:rPr>
              <a:t>SME Qualification Assessments</a:t>
            </a:r>
            <a:br>
              <a:rPr lang="en-US" sz="3600" dirty="0">
                <a:solidFill>
                  <a:schemeClr val="bg1"/>
                </a:solidFill>
                <a:latin typeface="Merriweather"/>
                <a:ea typeface="Merriweather"/>
                <a:cs typeface="Merriweather"/>
                <a:sym typeface="Merriweather"/>
              </a:rPr>
            </a:br>
            <a:endParaRPr lang="en-US" sz="3600" dirty="0"/>
          </a:p>
        </p:txBody>
      </p:sp>
    </p:spTree>
    <p:extLst>
      <p:ext uri="{BB962C8B-B14F-4D97-AF65-F5344CB8AC3E}">
        <p14:creationId xmlns:p14="http://schemas.microsoft.com/office/powerpoint/2010/main" val="1541527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7" name="Shape 368">
            <a:extLst>
              <a:ext uri="{FF2B5EF4-FFF2-40B4-BE49-F238E27FC236}">
                <a16:creationId xmlns:a16="http://schemas.microsoft.com/office/drawing/2014/main" id="{40044896-5D56-6A44-B474-6719788D520F}"/>
              </a:ext>
            </a:extLst>
          </p:cNvPr>
          <p:cNvSpPr txBox="1"/>
          <p:nvPr/>
        </p:nvSpPr>
        <p:spPr>
          <a:xfrm>
            <a:off x="461587" y="281039"/>
            <a:ext cx="7042800" cy="572700"/>
          </a:xfrm>
          <a:prstGeom prst="rect">
            <a:avLst/>
          </a:prstGeom>
          <a:noFill/>
          <a:ln>
            <a:noFill/>
          </a:ln>
        </p:spPr>
        <p:txBody>
          <a:bodyPr lIns="91425" tIns="91425" rIns="91425" bIns="91425" anchor="t" anchorCtr="0">
            <a:noAutofit/>
          </a:bodyPr>
          <a:lstStyle/>
          <a:p>
            <a:pPr>
              <a:buClr>
                <a:srgbClr val="303844"/>
              </a:buClr>
              <a:buSzPct val="61111"/>
            </a:pPr>
            <a:r>
              <a:rPr lang="en-US" sz="1800" b="1" dirty="0">
                <a:solidFill>
                  <a:srgbClr val="0D71BC"/>
                </a:solidFill>
                <a:latin typeface="Source Sans Pro"/>
                <a:ea typeface="Source Sans Pro"/>
                <a:cs typeface="Source Sans Pro"/>
                <a:sym typeface="Source Sans Pro"/>
              </a:rPr>
              <a:t>PILOT  </a:t>
            </a:r>
            <a:r>
              <a:rPr lang="en-US" sz="1800" dirty="0">
                <a:solidFill>
                  <a:srgbClr val="0D71BC"/>
                </a:solidFill>
                <a:latin typeface="Source Sans Pro"/>
                <a:ea typeface="Source Sans Pro"/>
                <a:cs typeface="Source Sans Pro"/>
                <a:sym typeface="Source Sans Pro"/>
              </a:rPr>
              <a:t>//  JOB ANALYSIS WORKSHOP</a:t>
            </a:r>
          </a:p>
        </p:txBody>
      </p:sp>
      <p:pic>
        <p:nvPicPr>
          <p:cNvPr id="8" name="Picture 7">
            <a:extLst>
              <a:ext uri="{FF2B5EF4-FFF2-40B4-BE49-F238E27FC236}">
                <a16:creationId xmlns:a16="http://schemas.microsoft.com/office/drawing/2014/main" id="{E33F4FE5-919F-6641-9CF7-52BD1F2A9DAB}"/>
              </a:ext>
            </a:extLst>
          </p:cNvPr>
          <p:cNvPicPr>
            <a:picLocks noChangeAspect="1"/>
          </p:cNvPicPr>
          <p:nvPr/>
        </p:nvPicPr>
        <p:blipFill rotWithShape="1">
          <a:blip r:embed="rId3"/>
          <a:srcRect t="12235" r="84051" b="13540"/>
          <a:stretch/>
        </p:blipFill>
        <p:spPr>
          <a:xfrm>
            <a:off x="461587" y="1520381"/>
            <a:ext cx="1607358" cy="2571328"/>
          </a:xfrm>
          <a:prstGeom prst="rect">
            <a:avLst/>
          </a:prstGeom>
        </p:spPr>
      </p:pic>
      <p:sp>
        <p:nvSpPr>
          <p:cNvPr id="2" name="TextBox 1"/>
          <p:cNvSpPr txBox="1"/>
          <p:nvPr/>
        </p:nvSpPr>
        <p:spPr>
          <a:xfrm>
            <a:off x="2272145" y="1884218"/>
            <a:ext cx="5320146" cy="1754326"/>
          </a:xfrm>
          <a:prstGeom prst="rect">
            <a:avLst/>
          </a:prstGeom>
          <a:noFill/>
        </p:spPr>
        <p:txBody>
          <a:bodyPr wrap="square" rtlCol="0">
            <a:spAutoFit/>
          </a:bodyPr>
          <a:lstStyle/>
          <a:p>
            <a:r>
              <a:rPr lang="en-US" sz="1800" b="1" dirty="0"/>
              <a:t>Output:</a:t>
            </a:r>
          </a:p>
          <a:p>
            <a:pPr marL="342900" indent="-342900">
              <a:buAutoNum type="arabicParenR"/>
            </a:pPr>
            <a:r>
              <a:rPr lang="en-US" sz="1800" dirty="0"/>
              <a:t>Set an accurate bar to assess applicants</a:t>
            </a:r>
          </a:p>
          <a:p>
            <a:pPr marL="342900" indent="-342900">
              <a:buAutoNum type="arabicParenR"/>
            </a:pPr>
            <a:r>
              <a:rPr lang="en-US" sz="1800" dirty="0"/>
              <a:t>Finalize assessment strategy</a:t>
            </a:r>
          </a:p>
          <a:p>
            <a:pPr marL="342900" indent="-342900">
              <a:buAutoNum type="arabicParenR"/>
            </a:pPr>
            <a:r>
              <a:rPr lang="en-US" sz="1800" dirty="0"/>
              <a:t>Define 4-5 core competencies for this role based on job tasks and their proficiency levels</a:t>
            </a:r>
          </a:p>
          <a:p>
            <a:pPr marL="342900" indent="-342900">
              <a:buAutoNum type="arabicParenR"/>
            </a:pPr>
            <a:r>
              <a:rPr lang="en-US" sz="1800" dirty="0"/>
              <a:t>Write two sets of structured interview questions</a:t>
            </a:r>
          </a:p>
        </p:txBody>
      </p:sp>
    </p:spTree>
    <p:extLst>
      <p:ext uri="{BB962C8B-B14F-4D97-AF65-F5344CB8AC3E}">
        <p14:creationId xmlns:p14="http://schemas.microsoft.com/office/powerpoint/2010/main" val="1614634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7" name="Shape 368">
            <a:extLst>
              <a:ext uri="{FF2B5EF4-FFF2-40B4-BE49-F238E27FC236}">
                <a16:creationId xmlns:a16="http://schemas.microsoft.com/office/drawing/2014/main" id="{DD15083C-B16D-F748-ABAF-936B91438546}"/>
              </a:ext>
            </a:extLst>
          </p:cNvPr>
          <p:cNvSpPr txBox="1"/>
          <p:nvPr/>
        </p:nvSpPr>
        <p:spPr>
          <a:xfrm>
            <a:off x="461587" y="281039"/>
            <a:ext cx="8024322" cy="572700"/>
          </a:xfrm>
          <a:prstGeom prst="rect">
            <a:avLst/>
          </a:prstGeom>
          <a:noFill/>
          <a:ln>
            <a:noFill/>
          </a:ln>
        </p:spPr>
        <p:txBody>
          <a:bodyPr lIns="91425" tIns="91425" rIns="91425" bIns="91425" anchor="t" anchorCtr="0">
            <a:noAutofit/>
          </a:bodyPr>
          <a:lstStyle/>
          <a:p>
            <a:pPr>
              <a:buClr>
                <a:srgbClr val="303844"/>
              </a:buClr>
              <a:buSzPct val="61111"/>
            </a:pPr>
            <a:r>
              <a:rPr lang="en-US" sz="1800" b="1" dirty="0">
                <a:solidFill>
                  <a:srgbClr val="0D71BC"/>
                </a:solidFill>
                <a:latin typeface="Source Sans Pro"/>
                <a:ea typeface="Source Sans Pro"/>
                <a:cs typeface="Source Sans Pro"/>
                <a:sym typeface="Source Sans Pro"/>
              </a:rPr>
              <a:t>PILOT  </a:t>
            </a:r>
            <a:r>
              <a:rPr lang="en-US" sz="1800" dirty="0">
                <a:solidFill>
                  <a:srgbClr val="0D71BC"/>
                </a:solidFill>
                <a:latin typeface="Source Sans Pro"/>
                <a:ea typeface="Source Sans Pro"/>
                <a:cs typeface="Source Sans Pro"/>
                <a:sym typeface="Source Sans Pro"/>
              </a:rPr>
              <a:t>//  JOB ANALYSIS WORKSHOP: Set an accurate minimum qualification bar</a:t>
            </a:r>
          </a:p>
        </p:txBody>
      </p:sp>
      <p:graphicFrame>
        <p:nvGraphicFramePr>
          <p:cNvPr id="10" name="Table 9">
            <a:extLst>
              <a:ext uri="{FF2B5EF4-FFF2-40B4-BE49-F238E27FC236}">
                <a16:creationId xmlns:a16="http://schemas.microsoft.com/office/drawing/2014/main" id="{C224F1ED-C826-534D-8FF6-1FF067E2DCCE}"/>
              </a:ext>
            </a:extLst>
          </p:cNvPr>
          <p:cNvGraphicFramePr>
            <a:graphicFrameLocks noGrp="1"/>
          </p:cNvGraphicFramePr>
          <p:nvPr/>
        </p:nvGraphicFramePr>
        <p:xfrm>
          <a:off x="457201" y="1369385"/>
          <a:ext cx="7626926" cy="2850679"/>
        </p:xfrm>
        <a:graphic>
          <a:graphicData uri="http://schemas.openxmlformats.org/drawingml/2006/table">
            <a:tbl>
              <a:tblPr firstRow="1" bandRow="1">
                <a:tableStyleId>{7DF18680-E054-41AD-8BC1-D1AEF772440D}</a:tableStyleId>
              </a:tblPr>
              <a:tblGrid>
                <a:gridCol w="2545232">
                  <a:extLst>
                    <a:ext uri="{9D8B030D-6E8A-4147-A177-3AD203B41FA5}">
                      <a16:colId xmlns:a16="http://schemas.microsoft.com/office/drawing/2014/main" val="1487022446"/>
                    </a:ext>
                  </a:extLst>
                </a:gridCol>
                <a:gridCol w="2540847">
                  <a:extLst>
                    <a:ext uri="{9D8B030D-6E8A-4147-A177-3AD203B41FA5}">
                      <a16:colId xmlns:a16="http://schemas.microsoft.com/office/drawing/2014/main" val="1286834979"/>
                    </a:ext>
                  </a:extLst>
                </a:gridCol>
                <a:gridCol w="2540847">
                  <a:extLst>
                    <a:ext uri="{9D8B030D-6E8A-4147-A177-3AD203B41FA5}">
                      <a16:colId xmlns:a16="http://schemas.microsoft.com/office/drawing/2014/main" val="2471604922"/>
                    </a:ext>
                  </a:extLst>
                </a:gridCol>
              </a:tblGrid>
              <a:tr h="353090">
                <a:tc gridSpan="3">
                  <a:txBody>
                    <a:bodyPr/>
                    <a:lstStyle/>
                    <a:p>
                      <a:pPr algn="ctr"/>
                      <a:r>
                        <a:rPr lang="en-US" sz="1400" b="0" i="1" dirty="0">
                          <a:latin typeface="Source Sans Pro" panose="020B0503030403020204" pitchFamily="34" charset="77"/>
                        </a:rPr>
                        <a:t>2210 IT Specialist Required Competencies</a:t>
                      </a:r>
                    </a:p>
                  </a:txBody>
                  <a:tcPr marL="101549" marR="101549" marT="50774" marB="50774"/>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3163623603"/>
                  </a:ext>
                </a:extLst>
              </a:tr>
              <a:tr h="414670">
                <a:tc>
                  <a:txBody>
                    <a:bodyPr/>
                    <a:lstStyle/>
                    <a:p>
                      <a:r>
                        <a:rPr lang="en-US" sz="1400" b="1" dirty="0">
                          <a:solidFill>
                            <a:schemeClr val="accent3"/>
                          </a:solidFill>
                          <a:latin typeface="Source Sans Pro" panose="020B0503030403020204" pitchFamily="34" charset="77"/>
                        </a:rPr>
                        <a:t>OPM </a:t>
                      </a:r>
                      <a:r>
                        <a:rPr lang="en-US" sz="1400" b="1" dirty="0" err="1">
                          <a:solidFill>
                            <a:schemeClr val="accent3"/>
                          </a:solidFill>
                          <a:latin typeface="Source Sans Pro" panose="020B0503030403020204" pitchFamily="34" charset="77"/>
                        </a:rPr>
                        <a:t>Qual</a:t>
                      </a:r>
                      <a:r>
                        <a:rPr lang="en-US" sz="1400" b="1" dirty="0">
                          <a:solidFill>
                            <a:schemeClr val="accent3"/>
                          </a:solidFill>
                          <a:latin typeface="Source Sans Pro" panose="020B0503030403020204" pitchFamily="34" charset="77"/>
                        </a:rPr>
                        <a:t> Standards</a:t>
                      </a:r>
                    </a:p>
                  </a:txBody>
                  <a:tcPr marL="101549" marR="101549" marT="50774" marB="50774"/>
                </a:tc>
                <a:tc>
                  <a:txBody>
                    <a:bodyPr/>
                    <a:lstStyle/>
                    <a:p>
                      <a:r>
                        <a:rPr lang="en-US" sz="1400" b="1" dirty="0">
                          <a:solidFill>
                            <a:schemeClr val="accent3"/>
                          </a:solidFill>
                          <a:latin typeface="Source Sans Pro" panose="020B0503030403020204" pitchFamily="34" charset="77"/>
                        </a:rPr>
                        <a:t>HHS Job</a:t>
                      </a:r>
                      <a:r>
                        <a:rPr lang="en-US" sz="1400" b="1" baseline="0" dirty="0">
                          <a:solidFill>
                            <a:schemeClr val="accent3"/>
                          </a:solidFill>
                          <a:latin typeface="Source Sans Pro" panose="020B0503030403020204" pitchFamily="34" charset="77"/>
                        </a:rPr>
                        <a:t> Analysis</a:t>
                      </a:r>
                      <a:endParaRPr lang="en-US" sz="1400" b="1" dirty="0">
                        <a:solidFill>
                          <a:schemeClr val="accent3"/>
                        </a:solidFill>
                        <a:latin typeface="Source Sans Pro" panose="020B0503030403020204" pitchFamily="34" charset="77"/>
                      </a:endParaRPr>
                    </a:p>
                  </a:txBody>
                  <a:tcPr marL="101549" marR="101549" marT="50774" marB="50774"/>
                </a:tc>
                <a:tc>
                  <a:txBody>
                    <a:bodyPr/>
                    <a:lstStyle/>
                    <a:p>
                      <a:r>
                        <a:rPr lang="en-US" sz="1400" b="1" dirty="0">
                          <a:solidFill>
                            <a:schemeClr val="accent3"/>
                          </a:solidFill>
                          <a:latin typeface="Source Sans Pro" panose="020B0503030403020204" pitchFamily="34" charset="77"/>
                        </a:rPr>
                        <a:t>DOI Job Analysis</a:t>
                      </a:r>
                    </a:p>
                  </a:txBody>
                  <a:tcPr marL="101549" marR="101549" marT="50774" marB="50774"/>
                </a:tc>
                <a:extLst>
                  <a:ext uri="{0D108BD9-81ED-4DB2-BD59-A6C34878D82A}">
                    <a16:rowId xmlns:a16="http://schemas.microsoft.com/office/drawing/2014/main" val="230745631"/>
                  </a:ext>
                </a:extLst>
              </a:tr>
              <a:tr h="2082919">
                <a:tc>
                  <a:txBody>
                    <a:bodyPr/>
                    <a:lstStyle/>
                    <a:p>
                      <a:pPr marL="0" indent="0">
                        <a:spcBef>
                          <a:spcPts val="1200"/>
                        </a:spcBef>
                        <a:buClr>
                          <a:srgbClr val="0D71BC"/>
                        </a:buClr>
                        <a:buSzPct val="112000"/>
                        <a:buFont typeface="Arial" panose="020B0604020202020204" pitchFamily="34" charset="0"/>
                        <a:buNone/>
                      </a:pPr>
                      <a:r>
                        <a:rPr lang="en-US" sz="1400" b="0" i="0" dirty="0">
                          <a:solidFill>
                            <a:schemeClr val="tx1"/>
                          </a:solidFill>
                          <a:latin typeface="Source Sans Pro" panose="020B0503030403020204" pitchFamily="34" charset="77"/>
                          <a:ea typeface="Source Sans Pro" panose="020B0503030403020204" pitchFamily="34" charset="0"/>
                          <a:cs typeface="Avenir"/>
                          <a:sym typeface="Avenir"/>
                        </a:rPr>
                        <a:t>Attention to Detail</a:t>
                      </a:r>
                    </a:p>
                    <a:p>
                      <a:pPr marL="0" indent="0">
                        <a:spcBef>
                          <a:spcPts val="1200"/>
                        </a:spcBef>
                        <a:buClr>
                          <a:srgbClr val="0D71BC"/>
                        </a:buClr>
                        <a:buSzPct val="112000"/>
                        <a:buFont typeface="Arial" panose="020B0604020202020204" pitchFamily="34" charset="0"/>
                        <a:buNone/>
                      </a:pPr>
                      <a:r>
                        <a:rPr lang="en-US" sz="1400" b="0" i="0" dirty="0">
                          <a:solidFill>
                            <a:schemeClr val="tx1"/>
                          </a:solidFill>
                          <a:latin typeface="Source Sans Pro" panose="020B0503030403020204" pitchFamily="34" charset="77"/>
                          <a:ea typeface="Source Sans Pro" panose="020B0503030403020204" pitchFamily="34" charset="0"/>
                          <a:cs typeface="Avenir"/>
                        </a:rPr>
                        <a:t>Oral Communication</a:t>
                      </a:r>
                    </a:p>
                    <a:p>
                      <a:pPr marL="0" indent="0">
                        <a:spcBef>
                          <a:spcPts val="1200"/>
                        </a:spcBef>
                        <a:buClr>
                          <a:srgbClr val="0D71BC"/>
                        </a:buClr>
                        <a:buSzPct val="112000"/>
                        <a:buFont typeface="Arial" panose="020B0604020202020204" pitchFamily="34" charset="0"/>
                        <a:buNone/>
                      </a:pPr>
                      <a:r>
                        <a:rPr lang="en-US" sz="1400" b="0" i="0" dirty="0">
                          <a:solidFill>
                            <a:schemeClr val="tx1"/>
                          </a:solidFill>
                          <a:latin typeface="Source Sans Pro" panose="020B0503030403020204" pitchFamily="34" charset="77"/>
                          <a:ea typeface="Source Sans Pro" panose="020B0503030403020204" pitchFamily="34" charset="0"/>
                          <a:cs typeface="Avenir"/>
                        </a:rPr>
                        <a:t>Problem Solving</a:t>
                      </a:r>
                    </a:p>
                    <a:p>
                      <a:pPr marL="0" indent="0">
                        <a:spcBef>
                          <a:spcPts val="1200"/>
                        </a:spcBef>
                        <a:buClr>
                          <a:srgbClr val="0D71BC"/>
                        </a:buClr>
                        <a:buSzPct val="112000"/>
                        <a:buFont typeface="Arial" panose="020B0604020202020204" pitchFamily="34" charset="0"/>
                        <a:buNone/>
                      </a:pPr>
                      <a:r>
                        <a:rPr lang="en-US" sz="1400" b="0" i="0" dirty="0">
                          <a:solidFill>
                            <a:schemeClr val="tx1"/>
                          </a:solidFill>
                          <a:latin typeface="Source Sans Pro" panose="020B0503030403020204" pitchFamily="34" charset="77"/>
                          <a:ea typeface="Source Sans Pro" panose="020B0503030403020204" pitchFamily="34" charset="0"/>
                          <a:cs typeface="Avenir"/>
                        </a:rPr>
                        <a:t>Customer Service</a:t>
                      </a:r>
                    </a:p>
                    <a:p>
                      <a:pPr marL="0" indent="0">
                        <a:spcBef>
                          <a:spcPts val="1200"/>
                        </a:spcBef>
                        <a:buFont typeface="Arial" panose="020B0604020202020204" pitchFamily="34" charset="0"/>
                        <a:buNone/>
                      </a:pPr>
                      <a:endParaRPr lang="en-US" sz="1400" b="0" i="0" dirty="0">
                        <a:solidFill>
                          <a:schemeClr val="tx1"/>
                        </a:solidFill>
                        <a:latin typeface="Source Sans Pro" panose="020B0503030403020204" pitchFamily="34" charset="77"/>
                      </a:endParaRPr>
                    </a:p>
                  </a:txBody>
                  <a:tcPr marL="101549" marR="101549" marT="50774" marB="50774"/>
                </a:tc>
                <a:tc>
                  <a:txBody>
                    <a:bodyPr/>
                    <a:lstStyle/>
                    <a:p>
                      <a:pPr marL="0" marR="0" lvl="0" indent="0" algn="l" defTabSz="914400" rtl="0" eaLnBrk="1" fontAlgn="auto" latinLnBrk="0" hangingPunct="1">
                        <a:lnSpc>
                          <a:spcPct val="100000"/>
                        </a:lnSpc>
                        <a:spcBef>
                          <a:spcPts val="1200"/>
                        </a:spcBef>
                        <a:spcAft>
                          <a:spcPts val="0"/>
                        </a:spcAft>
                        <a:buClr>
                          <a:srgbClr val="000000"/>
                        </a:buClr>
                        <a:buSzTx/>
                        <a:buFont typeface="Arial" panose="020B0604020202020204" pitchFamily="34" charset="0"/>
                        <a:buNone/>
                        <a:tabLst/>
                        <a:defRPr/>
                      </a:pPr>
                      <a:r>
                        <a:rPr lang="en-US" sz="1400" b="0" i="0" u="none" strike="noStrike" cap="none" dirty="0">
                          <a:solidFill>
                            <a:schemeClr val="tx1"/>
                          </a:solidFill>
                          <a:latin typeface="Source Sans Pro" panose="020B0503030403020204" pitchFamily="34" charset="77"/>
                          <a:ea typeface="Source Sans Pro" panose="020B0503030403020204" pitchFamily="34" charset="0"/>
                          <a:cs typeface="Avenir"/>
                          <a:sym typeface="Arial"/>
                        </a:rPr>
                        <a:t>IT Practices </a:t>
                      </a:r>
                    </a:p>
                    <a:p>
                      <a:pPr marL="0" marR="0" lvl="0" indent="0" algn="l" defTabSz="914400" rtl="0" eaLnBrk="1" fontAlgn="auto" latinLnBrk="0" hangingPunct="1">
                        <a:lnSpc>
                          <a:spcPct val="100000"/>
                        </a:lnSpc>
                        <a:spcBef>
                          <a:spcPts val="1200"/>
                        </a:spcBef>
                        <a:spcAft>
                          <a:spcPts val="0"/>
                        </a:spcAft>
                        <a:buClr>
                          <a:srgbClr val="000000"/>
                        </a:buClr>
                        <a:buSzTx/>
                        <a:buFont typeface="Arial" panose="020B0604020202020204" pitchFamily="34" charset="0"/>
                        <a:buNone/>
                        <a:tabLst/>
                        <a:defRPr/>
                      </a:pPr>
                      <a:r>
                        <a:rPr lang="en-US" sz="1400" b="0" i="0" u="none" strike="noStrike" cap="none" dirty="0">
                          <a:solidFill>
                            <a:schemeClr val="tx1"/>
                          </a:solidFill>
                          <a:latin typeface="Source Sans Pro" panose="020B0503030403020204" pitchFamily="34" charset="77"/>
                          <a:ea typeface="Source Sans Pro" panose="020B0503030403020204" pitchFamily="34" charset="0"/>
                          <a:cs typeface="Avenir"/>
                          <a:sym typeface="Arial"/>
                        </a:rPr>
                        <a:t>Technical Communication</a:t>
                      </a:r>
                    </a:p>
                    <a:p>
                      <a:pPr marL="0" marR="0" lvl="0" indent="0" algn="l" defTabSz="914400" rtl="0" eaLnBrk="1" fontAlgn="auto" latinLnBrk="0" hangingPunct="1">
                        <a:lnSpc>
                          <a:spcPct val="100000"/>
                        </a:lnSpc>
                        <a:spcBef>
                          <a:spcPts val="1200"/>
                        </a:spcBef>
                        <a:spcAft>
                          <a:spcPts val="0"/>
                        </a:spcAft>
                        <a:buClr>
                          <a:srgbClr val="000000"/>
                        </a:buClr>
                        <a:buSzTx/>
                        <a:buFont typeface="Arial" panose="020B0604020202020204" pitchFamily="34" charset="0"/>
                        <a:buNone/>
                        <a:tabLst/>
                        <a:defRPr/>
                      </a:pPr>
                      <a:r>
                        <a:rPr lang="en-US" sz="1400" b="0" i="0" u="none" strike="noStrike" cap="none" dirty="0">
                          <a:solidFill>
                            <a:schemeClr val="tx1"/>
                          </a:solidFill>
                          <a:latin typeface="Source Sans Pro" panose="020B0503030403020204" pitchFamily="34" charset="77"/>
                          <a:ea typeface="Source Sans Pro" panose="020B0503030403020204" pitchFamily="34" charset="0"/>
                          <a:cs typeface="Avenir"/>
                          <a:sym typeface="Arial"/>
                        </a:rPr>
                        <a:t>Analytical Ability </a:t>
                      </a:r>
                    </a:p>
                    <a:p>
                      <a:pPr marL="0" marR="0" lvl="0" indent="0" algn="l" defTabSz="914400" rtl="0" eaLnBrk="1" fontAlgn="auto" latinLnBrk="0" hangingPunct="1">
                        <a:lnSpc>
                          <a:spcPct val="100000"/>
                        </a:lnSpc>
                        <a:spcBef>
                          <a:spcPts val="1200"/>
                        </a:spcBef>
                        <a:spcAft>
                          <a:spcPts val="0"/>
                        </a:spcAft>
                        <a:buClr>
                          <a:srgbClr val="000000"/>
                        </a:buClr>
                        <a:buSzTx/>
                        <a:buFont typeface="Arial" panose="020B0604020202020204" pitchFamily="34" charset="0"/>
                        <a:buNone/>
                        <a:tabLst/>
                        <a:defRPr/>
                      </a:pPr>
                      <a:r>
                        <a:rPr lang="en-US" sz="1400" b="0" i="0" u="none" strike="noStrike" cap="none" dirty="0">
                          <a:solidFill>
                            <a:schemeClr val="tx1"/>
                          </a:solidFill>
                          <a:latin typeface="Source Sans Pro" panose="020B0503030403020204" pitchFamily="34" charset="77"/>
                          <a:ea typeface="Source Sans Pro" panose="020B0503030403020204" pitchFamily="34" charset="0"/>
                          <a:cs typeface="Avenir"/>
                          <a:sym typeface="Arial"/>
                        </a:rPr>
                        <a:t>Stakeholder Engagement </a:t>
                      </a:r>
                    </a:p>
                    <a:p>
                      <a:pPr marL="0" marR="0" lvl="0" indent="0" algn="l" defTabSz="914400" rtl="0" eaLnBrk="1" fontAlgn="auto" latinLnBrk="0" hangingPunct="1">
                        <a:lnSpc>
                          <a:spcPct val="100000"/>
                        </a:lnSpc>
                        <a:spcBef>
                          <a:spcPts val="1200"/>
                        </a:spcBef>
                        <a:spcAft>
                          <a:spcPts val="0"/>
                        </a:spcAft>
                        <a:buClr>
                          <a:srgbClr val="000000"/>
                        </a:buClr>
                        <a:buSzTx/>
                        <a:buFont typeface="Arial" panose="020B0604020202020204" pitchFamily="34" charset="0"/>
                        <a:buNone/>
                        <a:tabLst/>
                        <a:defRPr/>
                      </a:pPr>
                      <a:r>
                        <a:rPr lang="en-US" sz="1400" b="0" i="0" u="none" strike="noStrike" cap="none" dirty="0">
                          <a:solidFill>
                            <a:schemeClr val="tx1"/>
                          </a:solidFill>
                          <a:latin typeface="Source Sans Pro" panose="020B0503030403020204" pitchFamily="34" charset="77"/>
                          <a:ea typeface="Source Sans Pro" panose="020B0503030403020204" pitchFamily="34" charset="0"/>
                          <a:cs typeface="Avenir"/>
                          <a:sym typeface="Arial"/>
                        </a:rPr>
                        <a:t>Managing Without Authority </a:t>
                      </a:r>
                    </a:p>
                  </a:txBody>
                  <a:tcPr marL="101549" marR="101549" marT="50774" marB="50774"/>
                </a:tc>
                <a:tc>
                  <a:txBody>
                    <a:bodyPr/>
                    <a:lstStyle/>
                    <a:p>
                      <a:pPr marL="0" marR="0" lvl="0" indent="0" algn="l" defTabSz="914400" rtl="0" eaLnBrk="1" fontAlgn="auto" latinLnBrk="0" hangingPunct="1">
                        <a:lnSpc>
                          <a:spcPct val="100000"/>
                        </a:lnSpc>
                        <a:spcBef>
                          <a:spcPts val="1200"/>
                        </a:spcBef>
                        <a:spcAft>
                          <a:spcPts val="0"/>
                        </a:spcAft>
                        <a:buClr>
                          <a:srgbClr val="000000"/>
                        </a:buClr>
                        <a:buSzTx/>
                        <a:buFont typeface="Arial" panose="020B0604020202020204" pitchFamily="34" charset="0"/>
                        <a:buNone/>
                        <a:tabLst/>
                        <a:defRPr/>
                      </a:pPr>
                      <a:r>
                        <a:rPr lang="en-US" sz="1400" b="0" i="0" u="none" strike="noStrike" cap="none" dirty="0">
                          <a:solidFill>
                            <a:schemeClr val="tx1"/>
                          </a:solidFill>
                          <a:latin typeface="Source Sans Pro" panose="020B0503030403020204" pitchFamily="34" charset="77"/>
                          <a:ea typeface="Source Sans Pro" panose="020B0503030403020204" pitchFamily="34" charset="0"/>
                          <a:cs typeface="Avenir"/>
                          <a:sym typeface="Arial"/>
                        </a:rPr>
                        <a:t>Technical Operations</a:t>
                      </a:r>
                    </a:p>
                    <a:p>
                      <a:pPr marL="0" marR="0" lvl="0" indent="0" algn="l" defTabSz="914400" rtl="0" eaLnBrk="1" fontAlgn="auto" latinLnBrk="0" hangingPunct="1">
                        <a:lnSpc>
                          <a:spcPct val="100000"/>
                        </a:lnSpc>
                        <a:spcBef>
                          <a:spcPts val="1200"/>
                        </a:spcBef>
                        <a:spcAft>
                          <a:spcPts val="0"/>
                        </a:spcAft>
                        <a:buClr>
                          <a:srgbClr val="000000"/>
                        </a:buClr>
                        <a:buSzTx/>
                        <a:buFont typeface="Arial" panose="020B0604020202020204" pitchFamily="34" charset="0"/>
                        <a:buNone/>
                        <a:tabLst/>
                        <a:defRPr/>
                      </a:pPr>
                      <a:r>
                        <a:rPr lang="en-US" sz="1400" b="0" i="0" u="none" strike="noStrike" cap="none" dirty="0">
                          <a:solidFill>
                            <a:schemeClr val="tx1"/>
                          </a:solidFill>
                          <a:latin typeface="Source Sans Pro" panose="020B0503030403020204" pitchFamily="34" charset="77"/>
                          <a:ea typeface="Source Sans Pro" panose="020B0503030403020204" pitchFamily="34" charset="0"/>
                          <a:cs typeface="Avenir"/>
                          <a:sym typeface="Arial"/>
                        </a:rPr>
                        <a:t>Security and Policy</a:t>
                      </a:r>
                    </a:p>
                    <a:p>
                      <a:pPr marL="0" marR="0" lvl="0" indent="0" algn="l" defTabSz="914400" rtl="0" eaLnBrk="1" fontAlgn="auto" latinLnBrk="0" hangingPunct="1">
                        <a:lnSpc>
                          <a:spcPct val="100000"/>
                        </a:lnSpc>
                        <a:spcBef>
                          <a:spcPts val="1200"/>
                        </a:spcBef>
                        <a:spcAft>
                          <a:spcPts val="0"/>
                        </a:spcAft>
                        <a:buClr>
                          <a:srgbClr val="000000"/>
                        </a:buClr>
                        <a:buSzTx/>
                        <a:buFont typeface="Arial" panose="020B0604020202020204" pitchFamily="34" charset="0"/>
                        <a:buNone/>
                        <a:tabLst/>
                        <a:defRPr/>
                      </a:pPr>
                      <a:r>
                        <a:rPr lang="en-US" sz="1400" b="0" i="0" u="none" strike="noStrike" cap="none" dirty="0">
                          <a:solidFill>
                            <a:schemeClr val="tx1"/>
                          </a:solidFill>
                          <a:latin typeface="Source Sans Pro" panose="020B0503030403020204" pitchFamily="34" charset="77"/>
                          <a:ea typeface="Source Sans Pro" panose="020B0503030403020204" pitchFamily="34" charset="0"/>
                          <a:cs typeface="Avenir"/>
                          <a:sym typeface="Arial"/>
                        </a:rPr>
                        <a:t>Communication and Collaboration</a:t>
                      </a:r>
                    </a:p>
                    <a:p>
                      <a:pPr marL="0" marR="0" lvl="0" indent="0" algn="l" defTabSz="914400" rtl="0" eaLnBrk="1" fontAlgn="auto" latinLnBrk="0" hangingPunct="1">
                        <a:lnSpc>
                          <a:spcPct val="100000"/>
                        </a:lnSpc>
                        <a:spcBef>
                          <a:spcPts val="1200"/>
                        </a:spcBef>
                        <a:spcAft>
                          <a:spcPts val="0"/>
                        </a:spcAft>
                        <a:buClr>
                          <a:srgbClr val="000000"/>
                        </a:buClr>
                        <a:buSzTx/>
                        <a:buFont typeface="Arial" panose="020B0604020202020204" pitchFamily="34" charset="0"/>
                        <a:buNone/>
                        <a:tabLst/>
                        <a:defRPr/>
                      </a:pPr>
                      <a:r>
                        <a:rPr lang="en-US" sz="1400" b="0" i="0" u="none" strike="noStrike" cap="none" dirty="0">
                          <a:solidFill>
                            <a:schemeClr val="tx1"/>
                          </a:solidFill>
                          <a:latin typeface="Source Sans Pro" panose="020B0503030403020204" pitchFamily="34" charset="77"/>
                          <a:ea typeface="Source Sans Pro" panose="020B0503030403020204" pitchFamily="34" charset="0"/>
                          <a:cs typeface="Avenir"/>
                          <a:sym typeface="Arial"/>
                        </a:rPr>
                        <a:t>Customer Service and Support</a:t>
                      </a:r>
                      <a:endParaRPr lang="en-US" sz="1400" b="0" i="0" dirty="0">
                        <a:solidFill>
                          <a:schemeClr val="tx1"/>
                        </a:solidFill>
                        <a:latin typeface="Source Sans Pro" panose="020B0503030403020204" pitchFamily="34" charset="77"/>
                      </a:endParaRPr>
                    </a:p>
                  </a:txBody>
                  <a:tcPr marL="101549" marR="101549" marT="50774" marB="50774"/>
                </a:tc>
                <a:extLst>
                  <a:ext uri="{0D108BD9-81ED-4DB2-BD59-A6C34878D82A}">
                    <a16:rowId xmlns:a16="http://schemas.microsoft.com/office/drawing/2014/main" val="1361260425"/>
                  </a:ext>
                </a:extLst>
              </a:tr>
            </a:tbl>
          </a:graphicData>
        </a:graphic>
      </p:graphicFrame>
    </p:spTree>
    <p:extLst>
      <p:ext uri="{BB962C8B-B14F-4D97-AF65-F5344CB8AC3E}">
        <p14:creationId xmlns:p14="http://schemas.microsoft.com/office/powerpoint/2010/main" val="3142272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7" name="Shape 368">
            <a:extLst>
              <a:ext uri="{FF2B5EF4-FFF2-40B4-BE49-F238E27FC236}">
                <a16:creationId xmlns:a16="http://schemas.microsoft.com/office/drawing/2014/main" id="{40044896-5D56-6A44-B474-6719788D520F}"/>
              </a:ext>
            </a:extLst>
          </p:cNvPr>
          <p:cNvSpPr txBox="1"/>
          <p:nvPr/>
        </p:nvSpPr>
        <p:spPr>
          <a:xfrm>
            <a:off x="461587" y="281039"/>
            <a:ext cx="7042800" cy="572700"/>
          </a:xfrm>
          <a:prstGeom prst="rect">
            <a:avLst/>
          </a:prstGeom>
          <a:noFill/>
          <a:ln>
            <a:noFill/>
          </a:ln>
        </p:spPr>
        <p:txBody>
          <a:bodyPr lIns="91425" tIns="91425" rIns="91425" bIns="91425" anchor="t" anchorCtr="0">
            <a:noAutofit/>
          </a:bodyPr>
          <a:lstStyle/>
          <a:p>
            <a:pPr>
              <a:buClr>
                <a:srgbClr val="303844"/>
              </a:buClr>
              <a:buSzPct val="61111"/>
            </a:pPr>
            <a:r>
              <a:rPr lang="en-US" sz="1800" b="1" dirty="0">
                <a:solidFill>
                  <a:srgbClr val="0D71BC"/>
                </a:solidFill>
                <a:latin typeface="Source Sans Pro"/>
                <a:ea typeface="Source Sans Pro"/>
                <a:cs typeface="Source Sans Pro"/>
                <a:sym typeface="Source Sans Pro"/>
              </a:rPr>
              <a:t>PILOT  </a:t>
            </a:r>
            <a:r>
              <a:rPr lang="en-US" sz="1800" dirty="0">
                <a:solidFill>
                  <a:srgbClr val="0D71BC"/>
                </a:solidFill>
                <a:latin typeface="Source Sans Pro"/>
                <a:ea typeface="Source Sans Pro"/>
                <a:cs typeface="Source Sans Pro"/>
                <a:sym typeface="Source Sans Pro"/>
              </a:rPr>
              <a:t>//  Time Commitment</a:t>
            </a:r>
          </a:p>
        </p:txBody>
      </p:sp>
      <p:pic>
        <p:nvPicPr>
          <p:cNvPr id="8" name="Picture 7">
            <a:extLst>
              <a:ext uri="{FF2B5EF4-FFF2-40B4-BE49-F238E27FC236}">
                <a16:creationId xmlns:a16="http://schemas.microsoft.com/office/drawing/2014/main" id="{E33F4FE5-919F-6641-9CF7-52BD1F2A9DAB}"/>
              </a:ext>
            </a:extLst>
          </p:cNvPr>
          <p:cNvPicPr>
            <a:picLocks noChangeAspect="1"/>
          </p:cNvPicPr>
          <p:nvPr/>
        </p:nvPicPr>
        <p:blipFill rotWithShape="1">
          <a:blip r:embed="rId3"/>
          <a:srcRect l="36293" t="46149" r="51830" b="12259"/>
          <a:stretch/>
        </p:blipFill>
        <p:spPr>
          <a:xfrm>
            <a:off x="553950" y="988291"/>
            <a:ext cx="997527" cy="1200728"/>
          </a:xfrm>
          <a:prstGeom prst="rect">
            <a:avLst/>
          </a:prstGeom>
        </p:spPr>
      </p:pic>
      <p:sp>
        <p:nvSpPr>
          <p:cNvPr id="3" name="TextBox 2"/>
          <p:cNvSpPr txBox="1"/>
          <p:nvPr/>
        </p:nvSpPr>
        <p:spPr>
          <a:xfrm>
            <a:off x="1764144" y="988291"/>
            <a:ext cx="6567055" cy="1815882"/>
          </a:xfrm>
          <a:prstGeom prst="rect">
            <a:avLst/>
          </a:prstGeom>
          <a:noFill/>
        </p:spPr>
        <p:txBody>
          <a:bodyPr wrap="square" rtlCol="0">
            <a:spAutoFit/>
          </a:bodyPr>
          <a:lstStyle/>
          <a:p>
            <a:r>
              <a:rPr lang="en-US" b="1" dirty="0"/>
              <a:t>Subject Matter Experts</a:t>
            </a:r>
          </a:p>
          <a:p>
            <a:r>
              <a:rPr lang="en-US" dirty="0"/>
              <a:t>2 days: Job Analysis Workshop</a:t>
            </a:r>
          </a:p>
          <a:p>
            <a:r>
              <a:rPr lang="en-US" dirty="0"/>
              <a:t>5 hours: Resume review training (3 hours) and Interview training (2 hours)</a:t>
            </a:r>
          </a:p>
          <a:p>
            <a:r>
              <a:rPr lang="en-US" dirty="0"/>
              <a:t>8 hours: Resume Review over 1 week</a:t>
            </a:r>
          </a:p>
          <a:p>
            <a:r>
              <a:rPr lang="en-US" dirty="0"/>
              <a:t>Up to 40 hours (over 3 weeks): Interviews with applicants*</a:t>
            </a:r>
          </a:p>
          <a:p>
            <a:endParaRPr lang="en-US" dirty="0"/>
          </a:p>
          <a:p>
            <a:r>
              <a:rPr lang="en-US" dirty="0"/>
              <a:t>*assumes 100-200 applicants/8 SMEs conducting 2 rounds of 1 on 1 interviews</a:t>
            </a:r>
          </a:p>
          <a:p>
            <a:endParaRPr lang="en-US" dirty="0"/>
          </a:p>
        </p:txBody>
      </p:sp>
      <p:pic>
        <p:nvPicPr>
          <p:cNvPr id="9" name="Picture 8">
            <a:extLst>
              <a:ext uri="{FF2B5EF4-FFF2-40B4-BE49-F238E27FC236}">
                <a16:creationId xmlns:a16="http://schemas.microsoft.com/office/drawing/2014/main" id="{E33F4FE5-919F-6641-9CF7-52BD1F2A9DAB}"/>
              </a:ext>
            </a:extLst>
          </p:cNvPr>
          <p:cNvPicPr>
            <a:picLocks noChangeAspect="1"/>
          </p:cNvPicPr>
          <p:nvPr/>
        </p:nvPicPr>
        <p:blipFill rotWithShape="1">
          <a:blip r:embed="rId3"/>
          <a:srcRect l="1213" t="42310" r="85151" b="13859"/>
          <a:stretch/>
        </p:blipFill>
        <p:spPr>
          <a:xfrm>
            <a:off x="553950" y="2724728"/>
            <a:ext cx="1145309" cy="1265382"/>
          </a:xfrm>
          <a:prstGeom prst="rect">
            <a:avLst/>
          </a:prstGeom>
        </p:spPr>
      </p:pic>
      <p:sp>
        <p:nvSpPr>
          <p:cNvPr id="10" name="TextBox 9"/>
          <p:cNvSpPr txBox="1"/>
          <p:nvPr/>
        </p:nvSpPr>
        <p:spPr>
          <a:xfrm>
            <a:off x="1764145" y="2798620"/>
            <a:ext cx="5837382" cy="1169551"/>
          </a:xfrm>
          <a:prstGeom prst="rect">
            <a:avLst/>
          </a:prstGeom>
          <a:noFill/>
        </p:spPr>
        <p:txBody>
          <a:bodyPr wrap="square" rtlCol="0">
            <a:spAutoFit/>
          </a:bodyPr>
          <a:lstStyle/>
          <a:p>
            <a:r>
              <a:rPr lang="en-US" b="1" dirty="0"/>
              <a:t>Hiring Manager/Selecting Official</a:t>
            </a:r>
          </a:p>
          <a:p>
            <a:r>
              <a:rPr lang="en-US" dirty="0"/>
              <a:t>2 days: Job Analysis Workshop</a:t>
            </a:r>
          </a:p>
          <a:p>
            <a:r>
              <a:rPr lang="en-US" dirty="0"/>
              <a:t>10 hours: Once the Certificate is issued, commit to any additional interviews and selections within two weeks</a:t>
            </a:r>
          </a:p>
          <a:p>
            <a:endParaRPr lang="en-US" dirty="0"/>
          </a:p>
        </p:txBody>
      </p:sp>
    </p:spTree>
    <p:extLst>
      <p:ext uri="{BB962C8B-B14F-4D97-AF65-F5344CB8AC3E}">
        <p14:creationId xmlns:p14="http://schemas.microsoft.com/office/powerpoint/2010/main" val="1079147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A9BD6C-B846-4446-A819-6156074EE6F9}"/>
              </a:ext>
            </a:extLst>
          </p:cNvPr>
          <p:cNvSpPr>
            <a:spLocks noGrp="1"/>
          </p:cNvSpPr>
          <p:nvPr>
            <p:ph type="body" idx="1"/>
          </p:nvPr>
        </p:nvSpPr>
        <p:spPr/>
        <p:txBody>
          <a:bodyPr/>
          <a:lstStyle/>
          <a:p>
            <a:r>
              <a:rPr lang="en-US" dirty="0"/>
              <a:t>Thank you!</a:t>
            </a:r>
          </a:p>
        </p:txBody>
      </p:sp>
    </p:spTree>
    <p:extLst>
      <p:ext uri="{BB962C8B-B14F-4D97-AF65-F5344CB8AC3E}">
        <p14:creationId xmlns:p14="http://schemas.microsoft.com/office/powerpoint/2010/main" val="3152754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20"/>
        <p:cNvGrpSpPr/>
        <p:nvPr/>
      </p:nvGrpSpPr>
      <p:grpSpPr>
        <a:xfrm>
          <a:off x="0" y="0"/>
          <a:ext cx="0" cy="0"/>
          <a:chOff x="0" y="0"/>
          <a:chExt cx="0" cy="0"/>
        </a:xfrm>
      </p:grpSpPr>
      <p:sp>
        <p:nvSpPr>
          <p:cNvPr id="6" name="Shape 367">
            <a:extLst>
              <a:ext uri="{FF2B5EF4-FFF2-40B4-BE49-F238E27FC236}">
                <a16:creationId xmlns:a16="http://schemas.microsoft.com/office/drawing/2014/main" id="{62DBFF0F-1B00-F341-A442-F632ADEA9F47}"/>
              </a:ext>
            </a:extLst>
          </p:cNvPr>
          <p:cNvSpPr txBox="1">
            <a:spLocks/>
          </p:cNvSpPr>
          <p:nvPr/>
        </p:nvSpPr>
        <p:spPr>
          <a:xfrm>
            <a:off x="461587" y="1602497"/>
            <a:ext cx="7291414" cy="200494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pPr>
              <a:lnSpc>
                <a:spcPct val="110000"/>
              </a:lnSpc>
              <a:spcAft>
                <a:spcPts val="2000"/>
              </a:spcAft>
            </a:pPr>
            <a:r>
              <a:rPr lang="en-US" sz="2600" dirty="0">
                <a:solidFill>
                  <a:schemeClr val="bg1"/>
                </a:solidFill>
                <a:latin typeface="Merriweather"/>
                <a:ea typeface="Merriweather"/>
                <a:cs typeface="Merriweather"/>
                <a:sym typeface="Merriweather"/>
              </a:rPr>
              <a:t>In the competitive hiring process, hiring managers often receive certificates of eligibles that may lack qualified applicants to select. </a:t>
            </a:r>
          </a:p>
        </p:txBody>
      </p:sp>
    </p:spTree>
    <p:extLst>
      <p:ext uri="{BB962C8B-B14F-4D97-AF65-F5344CB8AC3E}">
        <p14:creationId xmlns:p14="http://schemas.microsoft.com/office/powerpoint/2010/main" val="633650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 name="Shape 367"/>
          <p:cNvSpPr txBox="1">
            <a:spLocks/>
          </p:cNvSpPr>
          <p:nvPr/>
        </p:nvSpPr>
        <p:spPr>
          <a:xfrm>
            <a:off x="461587" y="1719380"/>
            <a:ext cx="7736357" cy="3203486"/>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pPr fontAlgn="ctr">
              <a:lnSpc>
                <a:spcPct val="150000"/>
              </a:lnSpc>
              <a:buClr>
                <a:schemeClr val="bg2"/>
              </a:buClr>
              <a:buSzPct val="80000"/>
            </a:pPr>
            <a:r>
              <a:rPr lang="en" dirty="0">
                <a:solidFill>
                  <a:schemeClr val="bg2"/>
                </a:solidFill>
                <a:latin typeface="Merriweather"/>
                <a:ea typeface="Merriweather"/>
                <a:cs typeface="Merriweather"/>
                <a:sym typeface="Merriweather"/>
              </a:rPr>
              <a:t>Improve quality first.</a:t>
            </a:r>
          </a:p>
          <a:p>
            <a:pPr fontAlgn="ctr">
              <a:lnSpc>
                <a:spcPct val="150000"/>
              </a:lnSpc>
              <a:buClr>
                <a:schemeClr val="bg2"/>
              </a:buClr>
              <a:buSzPct val="80000"/>
            </a:pPr>
            <a:r>
              <a:rPr lang="en" dirty="0">
                <a:solidFill>
                  <a:schemeClr val="bg2"/>
                </a:solidFill>
                <a:latin typeface="Merriweather"/>
                <a:ea typeface="Merriweather"/>
                <a:cs typeface="Merriweather"/>
                <a:sym typeface="Merriweather"/>
              </a:rPr>
              <a:t>Increase speed second.</a:t>
            </a:r>
          </a:p>
        </p:txBody>
      </p:sp>
      <p:sp>
        <p:nvSpPr>
          <p:cNvPr id="19" name="Shape 368">
            <a:extLst>
              <a:ext uri="{FF2B5EF4-FFF2-40B4-BE49-F238E27FC236}">
                <a16:creationId xmlns:a16="http://schemas.microsoft.com/office/drawing/2014/main" id="{CEA0BD57-2F26-584D-B612-21C10DA166E2}"/>
              </a:ext>
            </a:extLst>
          </p:cNvPr>
          <p:cNvSpPr txBox="1"/>
          <p:nvPr/>
        </p:nvSpPr>
        <p:spPr>
          <a:xfrm>
            <a:off x="461587" y="281039"/>
            <a:ext cx="7042800" cy="572700"/>
          </a:xfrm>
          <a:prstGeom prst="rect">
            <a:avLst/>
          </a:prstGeom>
          <a:noFill/>
          <a:ln>
            <a:noFill/>
          </a:ln>
        </p:spPr>
        <p:txBody>
          <a:bodyPr lIns="91425" tIns="91425" rIns="91425" bIns="91425" anchor="t" anchorCtr="0">
            <a:noAutofit/>
          </a:bodyPr>
          <a:lstStyle/>
          <a:p>
            <a:pPr>
              <a:buClr>
                <a:srgbClr val="303844"/>
              </a:buClr>
              <a:buSzPct val="61111"/>
            </a:pPr>
            <a:r>
              <a:rPr lang="en-US" sz="1800" b="1" dirty="0">
                <a:solidFill>
                  <a:srgbClr val="0D71BC"/>
                </a:solidFill>
                <a:latin typeface="Source Sans Pro"/>
                <a:ea typeface="Source Sans Pro"/>
                <a:cs typeface="Source Sans Pro"/>
                <a:sym typeface="Source Sans Pro"/>
              </a:rPr>
              <a:t>PROBLEM  </a:t>
            </a:r>
            <a:r>
              <a:rPr lang="en-US" sz="1800" dirty="0">
                <a:solidFill>
                  <a:srgbClr val="0D71BC"/>
                </a:solidFill>
                <a:latin typeface="Source Sans Pro"/>
                <a:ea typeface="Source Sans Pro"/>
                <a:cs typeface="Source Sans Pro"/>
                <a:sym typeface="Source Sans Pro"/>
              </a:rPr>
              <a:t>//  PRIMARY FOCUS</a:t>
            </a:r>
          </a:p>
        </p:txBody>
      </p:sp>
    </p:spTree>
    <p:extLst>
      <p:ext uri="{BB962C8B-B14F-4D97-AF65-F5344CB8AC3E}">
        <p14:creationId xmlns:p14="http://schemas.microsoft.com/office/powerpoint/2010/main" val="34593902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grpSp>
        <p:nvGrpSpPr>
          <p:cNvPr id="3" name="Group 2"/>
          <p:cNvGrpSpPr/>
          <p:nvPr/>
        </p:nvGrpSpPr>
        <p:grpSpPr>
          <a:xfrm>
            <a:off x="5136505" y="3183054"/>
            <a:ext cx="1292974" cy="387018"/>
            <a:chOff x="3948810" y="2430993"/>
            <a:chExt cx="1292974" cy="387018"/>
          </a:xfrm>
        </p:grpSpPr>
        <p:cxnSp>
          <p:nvCxnSpPr>
            <p:cNvPr id="54" name="Straight Connector 53"/>
            <p:cNvCxnSpPr/>
            <p:nvPr/>
          </p:nvCxnSpPr>
          <p:spPr>
            <a:xfrm>
              <a:off x="4595297" y="2430993"/>
              <a:ext cx="0" cy="387018"/>
            </a:xfrm>
            <a:prstGeom prst="line">
              <a:avLst/>
            </a:prstGeom>
            <a:ln>
              <a:solidFill>
                <a:schemeClr val="accent1">
                  <a:alpha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3948810" y="2430993"/>
              <a:ext cx="1292974" cy="0"/>
            </a:xfrm>
            <a:prstGeom prst="straightConnector1">
              <a:avLst/>
            </a:prstGeom>
            <a:ln>
              <a:solidFill>
                <a:schemeClr val="accent1">
                  <a:alpha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4702125" y="2073681"/>
            <a:ext cx="3331482" cy="1039852"/>
            <a:chOff x="6259058" y="1227487"/>
            <a:chExt cx="3331482" cy="1039852"/>
          </a:xfrm>
        </p:grpSpPr>
        <p:grpSp>
          <p:nvGrpSpPr>
            <p:cNvPr id="13" name="Group 12"/>
            <p:cNvGrpSpPr>
              <a:grpSpLocks noChangeAspect="1"/>
            </p:cNvGrpSpPr>
            <p:nvPr/>
          </p:nvGrpSpPr>
          <p:grpSpPr>
            <a:xfrm>
              <a:off x="7088463" y="1227487"/>
              <a:ext cx="2502077" cy="502920"/>
              <a:chOff x="7065604" y="1079907"/>
              <a:chExt cx="2729539" cy="548640"/>
            </a:xfrm>
          </p:grpSpPr>
          <p:sp>
            <p:nvSpPr>
              <p:cNvPr id="29" name="Oval 28"/>
              <p:cNvSpPr>
                <a:spLocks noChangeAspect="1"/>
              </p:cNvSpPr>
              <p:nvPr/>
            </p:nvSpPr>
            <p:spPr>
              <a:xfrm>
                <a:off x="7065604" y="1079907"/>
                <a:ext cx="548640" cy="54864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0" name="Freeform 49"/>
              <p:cNvSpPr>
                <a:spLocks noChangeAspect="1"/>
              </p:cNvSpPr>
              <p:nvPr/>
            </p:nvSpPr>
            <p:spPr>
              <a:xfrm>
                <a:off x="9655489" y="1211048"/>
                <a:ext cx="139654" cy="278331"/>
              </a:xfrm>
              <a:custGeom>
                <a:avLst/>
                <a:gdLst/>
                <a:ahLst/>
                <a:cxnLst/>
                <a:rect l="l" t="t" r="r" b="b"/>
                <a:pathLst>
                  <a:path w="151190" h="301324">
                    <a:moveTo>
                      <a:pt x="62027" y="0"/>
                    </a:moveTo>
                    <a:lnTo>
                      <a:pt x="96212" y="0"/>
                    </a:lnTo>
                    <a:lnTo>
                      <a:pt x="96212" y="35595"/>
                    </a:lnTo>
                    <a:cubicBezTo>
                      <a:pt x="107489" y="37240"/>
                      <a:pt x="117357" y="40647"/>
                      <a:pt x="125815" y="45816"/>
                    </a:cubicBezTo>
                    <a:cubicBezTo>
                      <a:pt x="134274" y="50985"/>
                      <a:pt x="141910" y="57211"/>
                      <a:pt x="148723" y="64494"/>
                    </a:cubicBezTo>
                    <a:lnTo>
                      <a:pt x="122644" y="94098"/>
                    </a:lnTo>
                    <a:cubicBezTo>
                      <a:pt x="116300" y="88224"/>
                      <a:pt x="110191" y="83819"/>
                      <a:pt x="104318" y="80882"/>
                    </a:cubicBezTo>
                    <a:cubicBezTo>
                      <a:pt x="98444" y="77945"/>
                      <a:pt x="91748" y="76477"/>
                      <a:pt x="84229" y="76477"/>
                    </a:cubicBezTo>
                    <a:cubicBezTo>
                      <a:pt x="75771" y="76477"/>
                      <a:pt x="69310" y="78239"/>
                      <a:pt x="64846" y="81763"/>
                    </a:cubicBezTo>
                    <a:cubicBezTo>
                      <a:pt x="60382" y="85287"/>
                      <a:pt x="58150" y="91044"/>
                      <a:pt x="58150" y="99032"/>
                    </a:cubicBezTo>
                    <a:cubicBezTo>
                      <a:pt x="58150" y="104671"/>
                      <a:pt x="60441" y="109428"/>
                      <a:pt x="65022" y="113305"/>
                    </a:cubicBezTo>
                    <a:cubicBezTo>
                      <a:pt x="69604" y="117182"/>
                      <a:pt x="75360" y="120882"/>
                      <a:pt x="82291" y="124406"/>
                    </a:cubicBezTo>
                    <a:cubicBezTo>
                      <a:pt x="89222" y="127931"/>
                      <a:pt x="96682" y="131572"/>
                      <a:pt x="104670" y="135332"/>
                    </a:cubicBezTo>
                    <a:cubicBezTo>
                      <a:pt x="112658" y="139091"/>
                      <a:pt x="120118" y="143672"/>
                      <a:pt x="127049" y="149076"/>
                    </a:cubicBezTo>
                    <a:cubicBezTo>
                      <a:pt x="133980" y="154480"/>
                      <a:pt x="139736" y="161000"/>
                      <a:pt x="144318" y="168636"/>
                    </a:cubicBezTo>
                    <a:cubicBezTo>
                      <a:pt x="148899" y="176272"/>
                      <a:pt x="151190" y="185728"/>
                      <a:pt x="151190" y="197006"/>
                    </a:cubicBezTo>
                    <a:cubicBezTo>
                      <a:pt x="151190" y="213922"/>
                      <a:pt x="146609" y="228431"/>
                      <a:pt x="137446" y="240531"/>
                    </a:cubicBezTo>
                    <a:cubicBezTo>
                      <a:pt x="128282" y="252630"/>
                      <a:pt x="114538" y="260677"/>
                      <a:pt x="96212" y="264672"/>
                    </a:cubicBezTo>
                    <a:lnTo>
                      <a:pt x="96212" y="301324"/>
                    </a:lnTo>
                    <a:lnTo>
                      <a:pt x="62027" y="301324"/>
                    </a:lnTo>
                    <a:lnTo>
                      <a:pt x="62027" y="266081"/>
                    </a:lnTo>
                    <a:cubicBezTo>
                      <a:pt x="51689" y="264907"/>
                      <a:pt x="40822" y="262028"/>
                      <a:pt x="29427" y="257447"/>
                    </a:cubicBezTo>
                    <a:cubicBezTo>
                      <a:pt x="18032" y="252865"/>
                      <a:pt x="8223" y="246815"/>
                      <a:pt x="0" y="239297"/>
                    </a:cubicBezTo>
                    <a:lnTo>
                      <a:pt x="22555" y="204407"/>
                    </a:lnTo>
                    <a:cubicBezTo>
                      <a:pt x="31483" y="211221"/>
                      <a:pt x="40000" y="216331"/>
                      <a:pt x="48106" y="219737"/>
                    </a:cubicBezTo>
                    <a:cubicBezTo>
                      <a:pt x="56212" y="223144"/>
                      <a:pt x="64494" y="224848"/>
                      <a:pt x="72952" y="224848"/>
                    </a:cubicBezTo>
                    <a:cubicBezTo>
                      <a:pt x="82820" y="224848"/>
                      <a:pt x="90044" y="222851"/>
                      <a:pt x="94626" y="218856"/>
                    </a:cubicBezTo>
                    <a:cubicBezTo>
                      <a:pt x="99207" y="214862"/>
                      <a:pt x="101498" y="208754"/>
                      <a:pt x="101498" y="200530"/>
                    </a:cubicBezTo>
                    <a:cubicBezTo>
                      <a:pt x="101498" y="194422"/>
                      <a:pt x="99207" y="189253"/>
                      <a:pt x="94626" y="185024"/>
                    </a:cubicBezTo>
                    <a:cubicBezTo>
                      <a:pt x="90044" y="180794"/>
                      <a:pt x="84288" y="176742"/>
                      <a:pt x="77357" y="172865"/>
                    </a:cubicBezTo>
                    <a:cubicBezTo>
                      <a:pt x="70426" y="168988"/>
                      <a:pt x="62966" y="165112"/>
                      <a:pt x="54978" y="161235"/>
                    </a:cubicBezTo>
                    <a:cubicBezTo>
                      <a:pt x="46990" y="157358"/>
                      <a:pt x="39530" y="152718"/>
                      <a:pt x="32599" y="147314"/>
                    </a:cubicBezTo>
                    <a:cubicBezTo>
                      <a:pt x="25668" y="141910"/>
                      <a:pt x="19912" y="135567"/>
                      <a:pt x="15330" y="128283"/>
                    </a:cubicBezTo>
                    <a:cubicBezTo>
                      <a:pt x="10749" y="121000"/>
                      <a:pt x="8458" y="112072"/>
                      <a:pt x="8458" y="101499"/>
                    </a:cubicBezTo>
                    <a:cubicBezTo>
                      <a:pt x="8458" y="84113"/>
                      <a:pt x="13216" y="69722"/>
                      <a:pt x="22731" y="58327"/>
                    </a:cubicBezTo>
                    <a:cubicBezTo>
                      <a:pt x="32247" y="46932"/>
                      <a:pt x="45345" y="39590"/>
                      <a:pt x="62027" y="36300"/>
                    </a:cubicBezTo>
                    <a:lnTo>
                      <a:pt x="62027" y="0"/>
                    </a:lnTo>
                    <a:close/>
                  </a:path>
                </a:pathLst>
              </a:cu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sp>
          <p:nvSpPr>
            <p:cNvPr id="5" name="Shape 367"/>
            <p:cNvSpPr txBox="1">
              <a:spLocks/>
            </p:cNvSpPr>
            <p:nvPr/>
          </p:nvSpPr>
          <p:spPr>
            <a:xfrm>
              <a:off x="6259058" y="1764421"/>
              <a:ext cx="2251936" cy="502918"/>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pPr algn="ctr" fontAlgn="t">
                <a:lnSpc>
                  <a:spcPct val="90000"/>
                </a:lnSpc>
                <a:buClr>
                  <a:srgbClr val="303844"/>
                </a:buClr>
              </a:pPr>
              <a:r>
                <a:rPr lang="en-US" sz="1300" b="1" spc="-10" dirty="0">
                  <a:solidFill>
                    <a:srgbClr val="0D71BC"/>
                  </a:solidFill>
                  <a:latin typeface="Source Sans Pro" charset="0"/>
                  <a:ea typeface="Source Sans Pro" charset="0"/>
                  <a:cs typeface="Source Sans Pro" charset="0"/>
                  <a:sym typeface="Merriweather"/>
                </a:rPr>
                <a:t>Complete a self-assessment questionnaire</a:t>
              </a:r>
              <a:endParaRPr lang="en" sz="1300" b="1" spc="-10" dirty="0">
                <a:solidFill>
                  <a:srgbClr val="0D71BC"/>
                </a:solidFill>
                <a:latin typeface="Source Sans Pro" charset="0"/>
                <a:ea typeface="Source Sans Pro" charset="0"/>
                <a:cs typeface="Source Sans Pro" charset="0"/>
                <a:sym typeface="Merriweather"/>
              </a:endParaRPr>
            </a:p>
          </p:txBody>
        </p:sp>
      </p:grpSp>
      <p:sp>
        <p:nvSpPr>
          <p:cNvPr id="32" name="Shape 368"/>
          <p:cNvSpPr txBox="1"/>
          <p:nvPr/>
        </p:nvSpPr>
        <p:spPr>
          <a:xfrm>
            <a:off x="4998266" y="3666810"/>
            <a:ext cx="1569447" cy="387018"/>
          </a:xfrm>
          <a:prstGeom prst="rect">
            <a:avLst/>
          </a:prstGeom>
          <a:noFill/>
          <a:ln>
            <a:noFill/>
          </a:ln>
        </p:spPr>
        <p:txBody>
          <a:bodyPr lIns="91425" tIns="91425" rIns="91425" bIns="91425" anchor="t" anchorCtr="0">
            <a:noAutofit/>
          </a:bodyPr>
          <a:lstStyle/>
          <a:p>
            <a:pPr>
              <a:lnSpc>
                <a:spcPct val="110000"/>
              </a:lnSpc>
              <a:buClr>
                <a:schemeClr val="bg2"/>
              </a:buClr>
              <a:buSzPct val="100000"/>
            </a:pPr>
            <a:r>
              <a:rPr lang="en-US" sz="1600" dirty="0">
                <a:solidFill>
                  <a:srgbClr val="0D71BC"/>
                </a:solidFill>
                <a:latin typeface="Source Sans Pro"/>
                <a:ea typeface="Source Sans Pro"/>
                <a:cs typeface="Source Sans Pro"/>
                <a:sym typeface="Source Sans Pro"/>
              </a:rPr>
              <a:t>“I’m an expert!”</a:t>
            </a:r>
          </a:p>
          <a:p>
            <a:pPr marL="173038" indent="-173038">
              <a:lnSpc>
                <a:spcPct val="110000"/>
              </a:lnSpc>
              <a:buClr>
                <a:schemeClr val="bg2"/>
              </a:buClr>
              <a:buSzPct val="100000"/>
              <a:buFont typeface="Arial" charset="0"/>
              <a:buChar char="•"/>
            </a:pPr>
            <a:endParaRPr lang="en-US" sz="1600" dirty="0">
              <a:solidFill>
                <a:srgbClr val="0D71BC"/>
              </a:solidFill>
              <a:latin typeface="Source Sans Pro"/>
              <a:ea typeface="Source Sans Pro"/>
              <a:cs typeface="Source Sans Pro"/>
              <a:sym typeface="Source Sans Pro"/>
            </a:endParaRPr>
          </a:p>
          <a:p>
            <a:pPr marL="173038" indent="-173038">
              <a:lnSpc>
                <a:spcPct val="110000"/>
              </a:lnSpc>
              <a:buClr>
                <a:schemeClr val="bg2"/>
              </a:buClr>
              <a:buSzPct val="100000"/>
              <a:buFont typeface="Arial" charset="0"/>
              <a:buChar char="•"/>
            </a:pPr>
            <a:endParaRPr lang="en-US" sz="1600" dirty="0">
              <a:solidFill>
                <a:srgbClr val="0D71BC"/>
              </a:solidFill>
              <a:latin typeface="Source Sans Pro"/>
              <a:ea typeface="Source Sans Pro"/>
              <a:cs typeface="Source Sans Pro"/>
              <a:sym typeface="Source Sans Pro"/>
            </a:endParaRPr>
          </a:p>
        </p:txBody>
      </p:sp>
      <p:sp>
        <p:nvSpPr>
          <p:cNvPr id="34" name="Shape 368">
            <a:extLst>
              <a:ext uri="{FF2B5EF4-FFF2-40B4-BE49-F238E27FC236}">
                <a16:creationId xmlns:a16="http://schemas.microsoft.com/office/drawing/2014/main" id="{98C5BA99-A456-264A-88B1-AF7BD486F834}"/>
              </a:ext>
            </a:extLst>
          </p:cNvPr>
          <p:cNvSpPr txBox="1"/>
          <p:nvPr/>
        </p:nvSpPr>
        <p:spPr>
          <a:xfrm>
            <a:off x="461587" y="281039"/>
            <a:ext cx="7042800" cy="572700"/>
          </a:xfrm>
          <a:prstGeom prst="rect">
            <a:avLst/>
          </a:prstGeom>
          <a:noFill/>
          <a:ln>
            <a:noFill/>
          </a:ln>
        </p:spPr>
        <p:txBody>
          <a:bodyPr lIns="91425" tIns="91425" rIns="91425" bIns="91425" anchor="t" anchorCtr="0">
            <a:noAutofit/>
          </a:bodyPr>
          <a:lstStyle/>
          <a:p>
            <a:pPr>
              <a:buClr>
                <a:srgbClr val="303844"/>
              </a:buClr>
              <a:buSzPct val="61111"/>
            </a:pPr>
            <a:r>
              <a:rPr lang="en-US" sz="1800" b="1" dirty="0">
                <a:solidFill>
                  <a:srgbClr val="0D71BC"/>
                </a:solidFill>
                <a:latin typeface="Source Sans Pro"/>
                <a:ea typeface="Source Sans Pro"/>
                <a:cs typeface="Source Sans Pro"/>
                <a:sym typeface="Source Sans Pro"/>
              </a:rPr>
              <a:t>PROBLEM  </a:t>
            </a:r>
            <a:r>
              <a:rPr lang="en-US" sz="1800" dirty="0">
                <a:solidFill>
                  <a:srgbClr val="0D71BC"/>
                </a:solidFill>
                <a:latin typeface="Source Sans Pro"/>
                <a:ea typeface="Source Sans Pro"/>
                <a:cs typeface="Source Sans Pro"/>
                <a:sym typeface="Source Sans Pro"/>
              </a:rPr>
              <a:t>//  TODAY’S PROCESS</a:t>
            </a:r>
          </a:p>
        </p:txBody>
      </p:sp>
      <p:grpSp>
        <p:nvGrpSpPr>
          <p:cNvPr id="23" name="Group 22">
            <a:extLst>
              <a:ext uri="{FF2B5EF4-FFF2-40B4-BE49-F238E27FC236}">
                <a16:creationId xmlns:a16="http://schemas.microsoft.com/office/drawing/2014/main" id="{83A71A90-A6AF-5F4A-AC3A-DD679C901AAA}"/>
              </a:ext>
            </a:extLst>
          </p:cNvPr>
          <p:cNvGrpSpPr/>
          <p:nvPr/>
        </p:nvGrpSpPr>
        <p:grpSpPr>
          <a:xfrm>
            <a:off x="2355610" y="2070901"/>
            <a:ext cx="1653881" cy="2306987"/>
            <a:chOff x="2355610" y="2070901"/>
            <a:chExt cx="1653881" cy="2306987"/>
          </a:xfrm>
        </p:grpSpPr>
        <p:grpSp>
          <p:nvGrpSpPr>
            <p:cNvPr id="6" name="Group 5"/>
            <p:cNvGrpSpPr/>
            <p:nvPr/>
          </p:nvGrpSpPr>
          <p:grpSpPr>
            <a:xfrm>
              <a:off x="2757081" y="3183054"/>
              <a:ext cx="864226" cy="387018"/>
              <a:chOff x="1319851" y="2430993"/>
              <a:chExt cx="864226" cy="387018"/>
            </a:xfrm>
          </p:grpSpPr>
          <p:cxnSp>
            <p:nvCxnSpPr>
              <p:cNvPr id="27" name="Straight Connector 26"/>
              <p:cNvCxnSpPr/>
              <p:nvPr/>
            </p:nvCxnSpPr>
            <p:spPr>
              <a:xfrm>
                <a:off x="1751964" y="2430993"/>
                <a:ext cx="0" cy="387018"/>
              </a:xfrm>
              <a:prstGeom prst="line">
                <a:avLst/>
              </a:prstGeom>
              <a:ln>
                <a:solidFill>
                  <a:schemeClr val="accent1">
                    <a:alpha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1319851" y="2430993"/>
                <a:ext cx="864226" cy="0"/>
              </a:xfrm>
              <a:prstGeom prst="straightConnector1">
                <a:avLst/>
              </a:prstGeom>
              <a:ln>
                <a:solidFill>
                  <a:schemeClr val="accent1">
                    <a:alpha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2517192" y="2070901"/>
              <a:ext cx="1292974" cy="941281"/>
              <a:chOff x="4024219" y="1227487"/>
              <a:chExt cx="1292974" cy="941281"/>
            </a:xfrm>
          </p:grpSpPr>
          <p:sp>
            <p:nvSpPr>
              <p:cNvPr id="7" name="Shape 367"/>
              <p:cNvSpPr txBox="1">
                <a:spLocks/>
              </p:cNvSpPr>
              <p:nvPr/>
            </p:nvSpPr>
            <p:spPr>
              <a:xfrm>
                <a:off x="4024219" y="1766772"/>
                <a:ext cx="1292974" cy="401996"/>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pPr algn="ctr" fontAlgn="t">
                  <a:lnSpc>
                    <a:spcPct val="90000"/>
                  </a:lnSpc>
                  <a:buClr>
                    <a:srgbClr val="303844"/>
                  </a:buClr>
                </a:pPr>
                <a:r>
                  <a:rPr lang="en-US" sz="1300" b="1" spc="-10" dirty="0">
                    <a:solidFill>
                      <a:srgbClr val="0D71BC"/>
                    </a:solidFill>
                    <a:latin typeface="Source Sans Pro" charset="0"/>
                    <a:ea typeface="Source Sans Pro" charset="0"/>
                    <a:cs typeface="Source Sans Pro" charset="0"/>
                    <a:sym typeface="Merriweather"/>
                  </a:rPr>
                  <a:t>Cut &amp; paste</a:t>
                </a:r>
              </a:p>
            </p:txBody>
          </p:sp>
          <p:sp>
            <p:nvSpPr>
              <p:cNvPr id="28" name="Oval 27"/>
              <p:cNvSpPr>
                <a:spLocks noChangeAspect="1"/>
              </p:cNvSpPr>
              <p:nvPr/>
            </p:nvSpPr>
            <p:spPr>
              <a:xfrm>
                <a:off x="4419246" y="1227487"/>
                <a:ext cx="502920" cy="50292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31" name="Shape 368"/>
            <p:cNvSpPr txBox="1"/>
            <p:nvPr/>
          </p:nvSpPr>
          <p:spPr>
            <a:xfrm>
              <a:off x="2355610" y="3666809"/>
              <a:ext cx="1653881" cy="711079"/>
            </a:xfrm>
            <a:prstGeom prst="rect">
              <a:avLst/>
            </a:prstGeom>
            <a:noFill/>
            <a:ln>
              <a:noFill/>
            </a:ln>
          </p:spPr>
          <p:txBody>
            <a:bodyPr lIns="91425" tIns="91425" rIns="91425" bIns="91425" anchor="t" anchorCtr="0">
              <a:noAutofit/>
            </a:bodyPr>
            <a:lstStyle/>
            <a:p>
              <a:pPr>
                <a:lnSpc>
                  <a:spcPct val="110000"/>
                </a:lnSpc>
                <a:buClr>
                  <a:schemeClr val="bg2"/>
                </a:buClr>
                <a:buSzPct val="100000"/>
              </a:pPr>
              <a:r>
                <a:rPr lang="en-US" sz="1600" dirty="0">
                  <a:solidFill>
                    <a:srgbClr val="0D71BC"/>
                  </a:solidFill>
                  <a:latin typeface="Source Sans Pro"/>
                  <a:ea typeface="Source Sans Pro"/>
                  <a:cs typeface="Source Sans Pro"/>
                  <a:sym typeface="Source Sans Pro"/>
                </a:rPr>
                <a:t>Keywords into a “federal resume”</a:t>
              </a:r>
            </a:p>
            <a:p>
              <a:pPr marL="173038" indent="-173038">
                <a:lnSpc>
                  <a:spcPct val="110000"/>
                </a:lnSpc>
                <a:buClr>
                  <a:schemeClr val="bg2"/>
                </a:buClr>
                <a:buSzPct val="100000"/>
                <a:buFont typeface="Arial" charset="0"/>
                <a:buChar char="•"/>
              </a:pPr>
              <a:endParaRPr lang="en-US" sz="1600" dirty="0">
                <a:solidFill>
                  <a:srgbClr val="0D71BC"/>
                </a:solidFill>
                <a:latin typeface="Source Sans Pro"/>
                <a:ea typeface="Source Sans Pro"/>
                <a:cs typeface="Source Sans Pro"/>
                <a:sym typeface="Source Sans Pro"/>
              </a:endParaRPr>
            </a:p>
          </p:txBody>
        </p:sp>
        <p:pic>
          <p:nvPicPr>
            <p:cNvPr id="19" name="Graphic 18">
              <a:extLst>
                <a:ext uri="{FF2B5EF4-FFF2-40B4-BE49-F238E27FC236}">
                  <a16:creationId xmlns:a16="http://schemas.microsoft.com/office/drawing/2014/main" id="{9CF436EE-14F9-B34A-AC8A-6E001A589152}"/>
                </a:ext>
              </a:extLst>
            </p:cNvPr>
            <p:cNvPicPr>
              <a:picLocks noChangeAspect="1"/>
            </p:cNvPicPr>
            <p:nvPr/>
          </p:nvPicPr>
          <p:blipFill>
            <a:blip r:embed="rId3" cstate="screen">
              <a:lum bright="70000" contrast="-70000"/>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flipH="1">
              <a:off x="3059586" y="2183076"/>
              <a:ext cx="232711" cy="265955"/>
            </a:xfrm>
            <a:prstGeom prst="rect">
              <a:avLst/>
            </a:prstGeom>
          </p:spPr>
        </p:pic>
      </p:grpSp>
      <p:sp>
        <p:nvSpPr>
          <p:cNvPr id="35" name="Google Shape;119;p26">
            <a:extLst>
              <a:ext uri="{FF2B5EF4-FFF2-40B4-BE49-F238E27FC236}">
                <a16:creationId xmlns:a16="http://schemas.microsoft.com/office/drawing/2014/main" id="{88D4B522-67E7-0541-A426-138147B29EEC}"/>
              </a:ext>
            </a:extLst>
          </p:cNvPr>
          <p:cNvSpPr txBox="1"/>
          <p:nvPr/>
        </p:nvSpPr>
        <p:spPr>
          <a:xfrm>
            <a:off x="461586" y="1177570"/>
            <a:ext cx="7940291" cy="569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400" b="1" dirty="0">
                <a:solidFill>
                  <a:schemeClr val="bg2"/>
                </a:solidFill>
                <a:latin typeface="Source Sans Pro Semibold" panose="020B0503030403020204" pitchFamily="34" charset="77"/>
                <a:ea typeface="Roboto"/>
                <a:cs typeface="Roboto"/>
                <a:sym typeface="Roboto"/>
              </a:rPr>
              <a:t>How an applicant is deemed qualified today</a:t>
            </a:r>
            <a:endParaRPr sz="2400" b="1" dirty="0">
              <a:solidFill>
                <a:schemeClr val="bg2"/>
              </a:solidFill>
              <a:latin typeface="Source Sans Pro Semibold" panose="020B0503030403020204" pitchFamily="34" charset="77"/>
              <a:ea typeface="Roboto"/>
              <a:cs typeface="Roboto"/>
              <a:sym typeface="Roboto"/>
            </a:endParaRPr>
          </a:p>
        </p:txBody>
      </p:sp>
      <p:pic>
        <p:nvPicPr>
          <p:cNvPr id="22" name="Graphic 21">
            <a:extLst>
              <a:ext uri="{FF2B5EF4-FFF2-40B4-BE49-F238E27FC236}">
                <a16:creationId xmlns:a16="http://schemas.microsoft.com/office/drawing/2014/main" id="{07021C47-267F-5742-BEB5-214B25B14AA6}"/>
              </a:ext>
            </a:extLst>
          </p:cNvPr>
          <p:cNvPicPr>
            <a:picLocks noChangeAspect="1"/>
          </p:cNvPicPr>
          <p:nvPr/>
        </p:nvPicPr>
        <p:blipFill>
          <a:blip r:embed="rId5" cstate="screen">
            <a:lum bright="70000" contrast="-70000"/>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659663" y="2212236"/>
            <a:ext cx="246657" cy="246657"/>
          </a:xfrm>
          <a:prstGeom prst="rect">
            <a:avLst/>
          </a:prstGeom>
        </p:spPr>
      </p:pic>
    </p:spTree>
    <p:extLst>
      <p:ext uri="{BB962C8B-B14F-4D97-AF65-F5344CB8AC3E}">
        <p14:creationId xmlns:p14="http://schemas.microsoft.com/office/powerpoint/2010/main" val="41324078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454"/>
        <p:cNvGrpSpPr/>
        <p:nvPr/>
      </p:nvGrpSpPr>
      <p:grpSpPr>
        <a:xfrm>
          <a:off x="0" y="0"/>
          <a:ext cx="0" cy="0"/>
          <a:chOff x="0" y="0"/>
          <a:chExt cx="0" cy="0"/>
        </a:xfrm>
      </p:grpSpPr>
      <p:sp>
        <p:nvSpPr>
          <p:cNvPr id="7" name="Shape 367"/>
          <p:cNvSpPr txBox="1">
            <a:spLocks/>
          </p:cNvSpPr>
          <p:nvPr/>
        </p:nvSpPr>
        <p:spPr>
          <a:xfrm>
            <a:off x="498163" y="763012"/>
            <a:ext cx="8024323" cy="1158638"/>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pPr>
              <a:lnSpc>
                <a:spcPct val="110000"/>
              </a:lnSpc>
              <a:spcAft>
                <a:spcPts val="2000"/>
              </a:spcAft>
            </a:pPr>
            <a:r>
              <a:rPr lang="en-US" dirty="0">
                <a:solidFill>
                  <a:schemeClr val="bg1"/>
                </a:solidFill>
              </a:rPr>
              <a:t>We need more rigor before we consider an applicant qualified. </a:t>
            </a:r>
            <a:endParaRPr lang="en-US" sz="9600" dirty="0">
              <a:solidFill>
                <a:schemeClr val="bg1"/>
              </a:solidFill>
              <a:latin typeface="Merriweather"/>
              <a:ea typeface="Merriweather"/>
              <a:cs typeface="Merriweather"/>
              <a:sym typeface="Merriweather"/>
            </a:endParaRPr>
          </a:p>
        </p:txBody>
      </p:sp>
      <p:sp>
        <p:nvSpPr>
          <p:cNvPr id="4" name="Google Shape;163;p32">
            <a:extLst>
              <a:ext uri="{FF2B5EF4-FFF2-40B4-BE49-F238E27FC236}">
                <a16:creationId xmlns:a16="http://schemas.microsoft.com/office/drawing/2014/main" id="{EC213D8E-FD4B-F44B-9891-F8E5D42E8208}"/>
              </a:ext>
            </a:extLst>
          </p:cNvPr>
          <p:cNvSpPr/>
          <p:nvPr/>
        </p:nvSpPr>
        <p:spPr>
          <a:xfrm>
            <a:off x="2196412" y="2571750"/>
            <a:ext cx="1658700" cy="1300200"/>
          </a:xfrm>
          <a:prstGeom prst="rect">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4;p32">
            <a:extLst>
              <a:ext uri="{FF2B5EF4-FFF2-40B4-BE49-F238E27FC236}">
                <a16:creationId xmlns:a16="http://schemas.microsoft.com/office/drawing/2014/main" id="{4583AE44-A63E-CC44-898A-53165EDEC5B4}"/>
              </a:ext>
            </a:extLst>
          </p:cNvPr>
          <p:cNvSpPr txBox="1"/>
          <p:nvPr/>
        </p:nvSpPr>
        <p:spPr>
          <a:xfrm>
            <a:off x="498163" y="2979150"/>
            <a:ext cx="1696800" cy="4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2400" b="1" dirty="0">
                <a:solidFill>
                  <a:schemeClr val="lt1"/>
                </a:solidFill>
                <a:latin typeface="Source Sans Pro Semibold" panose="020B0503030403020204" pitchFamily="34" charset="77"/>
                <a:ea typeface="Open Sans"/>
                <a:cs typeface="Open Sans"/>
                <a:sym typeface="Open Sans"/>
              </a:rPr>
              <a:t>Resume</a:t>
            </a:r>
            <a:endParaRPr sz="2400" b="1" dirty="0">
              <a:solidFill>
                <a:schemeClr val="lt1"/>
              </a:solidFill>
              <a:latin typeface="Source Sans Pro Semibold" panose="020B0503030403020204" pitchFamily="34" charset="77"/>
              <a:ea typeface="Open Sans"/>
              <a:cs typeface="Open Sans"/>
              <a:sym typeface="Open Sans"/>
            </a:endParaRPr>
          </a:p>
        </p:txBody>
      </p:sp>
      <p:sp>
        <p:nvSpPr>
          <p:cNvPr id="6" name="Google Shape;166;p32">
            <a:extLst>
              <a:ext uri="{FF2B5EF4-FFF2-40B4-BE49-F238E27FC236}">
                <a16:creationId xmlns:a16="http://schemas.microsoft.com/office/drawing/2014/main" id="{B6045574-AADD-5441-802E-862384A2FE76}"/>
              </a:ext>
            </a:extLst>
          </p:cNvPr>
          <p:cNvSpPr txBox="1"/>
          <p:nvPr/>
        </p:nvSpPr>
        <p:spPr>
          <a:xfrm>
            <a:off x="2534537" y="2979150"/>
            <a:ext cx="1696800" cy="4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2400" b="1" dirty="0">
                <a:solidFill>
                  <a:schemeClr val="lt1"/>
                </a:solidFill>
                <a:latin typeface="Source Sans Pro Semibold" panose="020B0503030403020204" pitchFamily="34" charset="77"/>
                <a:ea typeface="Open Sans"/>
                <a:cs typeface="Open Sans"/>
                <a:sym typeface="Open Sans"/>
              </a:rPr>
              <a:t>Exam</a:t>
            </a:r>
            <a:endParaRPr sz="2400" b="1" dirty="0">
              <a:solidFill>
                <a:schemeClr val="lt1"/>
              </a:solidFill>
              <a:latin typeface="Source Sans Pro Semibold" panose="020B0503030403020204" pitchFamily="34" charset="77"/>
              <a:ea typeface="Open Sans"/>
              <a:cs typeface="Open Sans"/>
              <a:sym typeface="Open Sans"/>
            </a:endParaRPr>
          </a:p>
        </p:txBody>
      </p:sp>
      <p:sp>
        <p:nvSpPr>
          <p:cNvPr id="8" name="Google Shape;167;p32">
            <a:extLst>
              <a:ext uri="{FF2B5EF4-FFF2-40B4-BE49-F238E27FC236}">
                <a16:creationId xmlns:a16="http://schemas.microsoft.com/office/drawing/2014/main" id="{7F6B0052-8B6F-074A-8063-A4224F579846}"/>
              </a:ext>
            </a:extLst>
          </p:cNvPr>
          <p:cNvSpPr txBox="1"/>
          <p:nvPr/>
        </p:nvSpPr>
        <p:spPr>
          <a:xfrm>
            <a:off x="4299113" y="2979150"/>
            <a:ext cx="1868400" cy="4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2400" b="1" dirty="0">
                <a:solidFill>
                  <a:schemeClr val="lt1"/>
                </a:solidFill>
                <a:latin typeface="Source Sans Pro Semibold" panose="020B0503030403020204" pitchFamily="34" charset="77"/>
                <a:ea typeface="Open Sans"/>
                <a:cs typeface="Open Sans"/>
                <a:sym typeface="Open Sans"/>
              </a:rPr>
              <a:t>Preference</a:t>
            </a:r>
            <a:endParaRPr sz="2400" b="1" dirty="0">
              <a:solidFill>
                <a:schemeClr val="lt1"/>
              </a:solidFill>
              <a:latin typeface="Source Sans Pro Semibold" panose="020B0503030403020204" pitchFamily="34" charset="77"/>
              <a:ea typeface="Open Sans"/>
              <a:cs typeface="Open Sans"/>
              <a:sym typeface="Open Sans"/>
            </a:endParaRPr>
          </a:p>
        </p:txBody>
      </p:sp>
      <p:sp>
        <p:nvSpPr>
          <p:cNvPr id="9" name="Google Shape;168;p32">
            <a:extLst>
              <a:ext uri="{FF2B5EF4-FFF2-40B4-BE49-F238E27FC236}">
                <a16:creationId xmlns:a16="http://schemas.microsoft.com/office/drawing/2014/main" id="{F1504A9B-6283-9F4F-98CE-DAAE24EA5525}"/>
              </a:ext>
            </a:extLst>
          </p:cNvPr>
          <p:cNvSpPr txBox="1"/>
          <p:nvPr/>
        </p:nvSpPr>
        <p:spPr>
          <a:xfrm>
            <a:off x="6742930" y="2979150"/>
            <a:ext cx="1868400" cy="4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2400" b="1" dirty="0">
                <a:solidFill>
                  <a:schemeClr val="lt1"/>
                </a:solidFill>
                <a:latin typeface="Source Sans Pro Semibold" panose="020B0503030403020204" pitchFamily="34" charset="77"/>
                <a:ea typeface="Open Sans"/>
                <a:cs typeface="Open Sans"/>
                <a:sym typeface="Open Sans"/>
              </a:rPr>
              <a:t>Certificate</a:t>
            </a:r>
            <a:endParaRPr sz="2400" b="1" dirty="0">
              <a:solidFill>
                <a:schemeClr val="lt1"/>
              </a:solidFill>
              <a:latin typeface="Source Sans Pro Semibold" panose="020B0503030403020204" pitchFamily="34" charset="77"/>
              <a:ea typeface="Open Sans"/>
              <a:cs typeface="Open Sans"/>
              <a:sym typeface="Open Sans"/>
            </a:endParaRPr>
          </a:p>
        </p:txBody>
      </p:sp>
      <p:cxnSp>
        <p:nvCxnSpPr>
          <p:cNvPr id="10" name="Google Shape;169;p32">
            <a:extLst>
              <a:ext uri="{FF2B5EF4-FFF2-40B4-BE49-F238E27FC236}">
                <a16:creationId xmlns:a16="http://schemas.microsoft.com/office/drawing/2014/main" id="{9A2452DE-A6D9-2C40-BF69-BCFE706F2F80}"/>
              </a:ext>
            </a:extLst>
          </p:cNvPr>
          <p:cNvCxnSpPr/>
          <p:nvPr/>
        </p:nvCxnSpPr>
        <p:spPr>
          <a:xfrm>
            <a:off x="1833773" y="3221850"/>
            <a:ext cx="645900" cy="0"/>
          </a:xfrm>
          <a:prstGeom prst="straightConnector1">
            <a:avLst/>
          </a:prstGeom>
          <a:noFill/>
          <a:ln w="28575" cap="flat" cmpd="sng">
            <a:solidFill>
              <a:schemeClr val="accent2"/>
            </a:solidFill>
            <a:prstDash val="solid"/>
            <a:round/>
            <a:headEnd type="none" w="med" len="med"/>
            <a:tailEnd type="triangle" w="med" len="med"/>
          </a:ln>
        </p:spPr>
      </p:cxnSp>
      <p:cxnSp>
        <p:nvCxnSpPr>
          <p:cNvPr id="11" name="Google Shape;170;p32">
            <a:extLst>
              <a:ext uri="{FF2B5EF4-FFF2-40B4-BE49-F238E27FC236}">
                <a16:creationId xmlns:a16="http://schemas.microsoft.com/office/drawing/2014/main" id="{39A41517-598E-184D-9BAA-64CD63433642}"/>
              </a:ext>
            </a:extLst>
          </p:cNvPr>
          <p:cNvCxnSpPr/>
          <p:nvPr/>
        </p:nvCxnSpPr>
        <p:spPr>
          <a:xfrm>
            <a:off x="3525197" y="3221850"/>
            <a:ext cx="645900" cy="0"/>
          </a:xfrm>
          <a:prstGeom prst="straightConnector1">
            <a:avLst/>
          </a:prstGeom>
          <a:noFill/>
          <a:ln w="28575" cap="flat" cmpd="sng">
            <a:solidFill>
              <a:schemeClr val="accent2"/>
            </a:solidFill>
            <a:prstDash val="solid"/>
            <a:round/>
            <a:headEnd type="none" w="med" len="med"/>
            <a:tailEnd type="triangle" w="med" len="med"/>
          </a:ln>
        </p:spPr>
      </p:cxnSp>
      <p:cxnSp>
        <p:nvCxnSpPr>
          <p:cNvPr id="12" name="Google Shape;171;p32">
            <a:extLst>
              <a:ext uri="{FF2B5EF4-FFF2-40B4-BE49-F238E27FC236}">
                <a16:creationId xmlns:a16="http://schemas.microsoft.com/office/drawing/2014/main" id="{6BFC8215-1C60-EF44-B444-E9E8F5D95A38}"/>
              </a:ext>
            </a:extLst>
          </p:cNvPr>
          <p:cNvCxnSpPr/>
          <p:nvPr/>
        </p:nvCxnSpPr>
        <p:spPr>
          <a:xfrm>
            <a:off x="6014734" y="3221850"/>
            <a:ext cx="645900" cy="0"/>
          </a:xfrm>
          <a:prstGeom prst="straightConnector1">
            <a:avLst/>
          </a:prstGeom>
          <a:noFill/>
          <a:ln w="28575" cap="flat" cmpd="sng">
            <a:solidFill>
              <a:schemeClr val="accent2"/>
            </a:solidFill>
            <a:prstDash val="solid"/>
            <a:round/>
            <a:headEnd type="none" w="med" len="med"/>
            <a:tailEnd type="triangle" w="med" len="med"/>
          </a:ln>
        </p:spPr>
      </p:cxnSp>
    </p:spTree>
    <p:extLst>
      <p:ext uri="{BB962C8B-B14F-4D97-AF65-F5344CB8AC3E}">
        <p14:creationId xmlns:p14="http://schemas.microsoft.com/office/powerpoint/2010/main" val="321892215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4" name="TextBox 3"/>
          <p:cNvSpPr txBox="1"/>
          <p:nvPr/>
        </p:nvSpPr>
        <p:spPr>
          <a:xfrm>
            <a:off x="6161577" y="4279744"/>
            <a:ext cx="2708103" cy="359778"/>
          </a:xfrm>
          <a:prstGeom prst="rect">
            <a:avLst/>
          </a:prstGeom>
          <a:noFill/>
        </p:spPr>
        <p:txBody>
          <a:bodyPr wrap="square" rtlCol="0">
            <a:spAutoFit/>
          </a:bodyPr>
          <a:lstStyle/>
          <a:p>
            <a:r>
              <a:rPr lang="en-US" sz="1000" i="1" dirty="0">
                <a:solidFill>
                  <a:schemeClr val="bg2"/>
                </a:solidFill>
                <a:latin typeface="Source Sans Pro" panose="020B0503030403020204" pitchFamily="34" charset="77"/>
              </a:rPr>
              <a:t>These numbers are for illustration purposes only.</a:t>
            </a:r>
          </a:p>
          <a:p>
            <a:endParaRPr lang="en-US" sz="738" dirty="0"/>
          </a:p>
        </p:txBody>
      </p:sp>
      <p:sp>
        <p:nvSpPr>
          <p:cNvPr id="7" name="Shape 368">
            <a:extLst>
              <a:ext uri="{FF2B5EF4-FFF2-40B4-BE49-F238E27FC236}">
                <a16:creationId xmlns:a16="http://schemas.microsoft.com/office/drawing/2014/main" id="{40044896-5D56-6A44-B474-6719788D520F}"/>
              </a:ext>
            </a:extLst>
          </p:cNvPr>
          <p:cNvSpPr txBox="1"/>
          <p:nvPr/>
        </p:nvSpPr>
        <p:spPr>
          <a:xfrm>
            <a:off x="461587" y="281039"/>
            <a:ext cx="7042800" cy="572700"/>
          </a:xfrm>
          <a:prstGeom prst="rect">
            <a:avLst/>
          </a:prstGeom>
          <a:noFill/>
          <a:ln>
            <a:noFill/>
          </a:ln>
        </p:spPr>
        <p:txBody>
          <a:bodyPr lIns="91425" tIns="91425" rIns="91425" bIns="91425" anchor="t" anchorCtr="0">
            <a:noAutofit/>
          </a:bodyPr>
          <a:lstStyle/>
          <a:p>
            <a:pPr>
              <a:buClr>
                <a:srgbClr val="303844"/>
              </a:buClr>
              <a:buSzPct val="61111"/>
            </a:pPr>
            <a:r>
              <a:rPr lang="en-US" sz="1800" b="1" dirty="0">
                <a:solidFill>
                  <a:srgbClr val="0D71BC"/>
                </a:solidFill>
                <a:latin typeface="Source Sans Pro"/>
                <a:ea typeface="Source Sans Pro"/>
                <a:cs typeface="Source Sans Pro"/>
                <a:sym typeface="Source Sans Pro"/>
              </a:rPr>
              <a:t>PILOT  </a:t>
            </a:r>
            <a:r>
              <a:rPr lang="en-US" sz="1800" dirty="0">
                <a:solidFill>
                  <a:srgbClr val="0D71BC"/>
                </a:solidFill>
                <a:latin typeface="Source Sans Pro"/>
                <a:ea typeface="Source Sans Pro"/>
                <a:cs typeface="Source Sans Pro"/>
                <a:sym typeface="Source Sans Pro"/>
              </a:rPr>
              <a:t>//  WHAT WE TESTED</a:t>
            </a:r>
          </a:p>
        </p:txBody>
      </p:sp>
      <p:pic>
        <p:nvPicPr>
          <p:cNvPr id="8" name="Picture 7">
            <a:extLst>
              <a:ext uri="{FF2B5EF4-FFF2-40B4-BE49-F238E27FC236}">
                <a16:creationId xmlns:a16="http://schemas.microsoft.com/office/drawing/2014/main" id="{E33F4FE5-919F-6641-9CF7-52BD1F2A9DAB}"/>
              </a:ext>
            </a:extLst>
          </p:cNvPr>
          <p:cNvPicPr>
            <a:picLocks noChangeAspect="1"/>
          </p:cNvPicPr>
          <p:nvPr/>
        </p:nvPicPr>
        <p:blipFill>
          <a:blip r:embed="rId3"/>
          <a:stretch>
            <a:fillRect/>
          </a:stretch>
        </p:blipFill>
        <p:spPr>
          <a:xfrm>
            <a:off x="461587" y="1290842"/>
            <a:ext cx="8398906" cy="2886957"/>
          </a:xfrm>
          <a:prstGeom prst="rect">
            <a:avLst/>
          </a:prstGeom>
        </p:spPr>
      </p:pic>
    </p:spTree>
    <p:extLst>
      <p:ext uri="{BB962C8B-B14F-4D97-AF65-F5344CB8AC3E}">
        <p14:creationId xmlns:p14="http://schemas.microsoft.com/office/powerpoint/2010/main" val="1111782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a:extLst>
              <a:ext uri="{FF2B5EF4-FFF2-40B4-BE49-F238E27FC236}">
                <a16:creationId xmlns:a16="http://schemas.microsoft.com/office/drawing/2014/main" id="{00BE6075-5B63-9F4B-B142-ED9EEE991698}"/>
              </a:ext>
            </a:extLst>
          </p:cNvPr>
          <p:cNvSpPr/>
          <p:nvPr/>
        </p:nvSpPr>
        <p:spPr>
          <a:xfrm>
            <a:off x="7504488" y="3971179"/>
            <a:ext cx="1313429" cy="663962"/>
          </a:xfrm>
          <a:prstGeom prst="roundRect">
            <a:avLst>
              <a:gd name="adj" fmla="val 8420"/>
            </a:avLst>
          </a:prstGeom>
          <a:solidFill>
            <a:srgbClr val="D9E8F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Rounded Rectangle 19">
            <a:extLst>
              <a:ext uri="{FF2B5EF4-FFF2-40B4-BE49-F238E27FC236}">
                <a16:creationId xmlns:a16="http://schemas.microsoft.com/office/drawing/2014/main" id="{137E05CC-ED9C-7A42-B2B2-B25200B087C5}"/>
              </a:ext>
            </a:extLst>
          </p:cNvPr>
          <p:cNvSpPr/>
          <p:nvPr/>
        </p:nvSpPr>
        <p:spPr>
          <a:xfrm>
            <a:off x="7504488" y="3027930"/>
            <a:ext cx="1313429" cy="663962"/>
          </a:xfrm>
          <a:prstGeom prst="roundRect">
            <a:avLst>
              <a:gd name="adj" fmla="val 8420"/>
            </a:avLst>
          </a:prstGeom>
          <a:solidFill>
            <a:srgbClr val="D9E8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ed Rectangle 20">
            <a:extLst>
              <a:ext uri="{FF2B5EF4-FFF2-40B4-BE49-F238E27FC236}">
                <a16:creationId xmlns:a16="http://schemas.microsoft.com/office/drawing/2014/main" id="{5227AC17-D44E-914A-B534-60B76B91B1E8}"/>
              </a:ext>
            </a:extLst>
          </p:cNvPr>
          <p:cNvSpPr/>
          <p:nvPr/>
        </p:nvSpPr>
        <p:spPr>
          <a:xfrm>
            <a:off x="4744063" y="3975586"/>
            <a:ext cx="2633015" cy="663962"/>
          </a:xfrm>
          <a:prstGeom prst="roundRect">
            <a:avLst>
              <a:gd name="adj" fmla="val 8420"/>
            </a:avLst>
          </a:prstGeom>
          <a:solidFill>
            <a:srgbClr val="EAF5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Rounded Rectangle 24">
            <a:extLst>
              <a:ext uri="{FF2B5EF4-FFF2-40B4-BE49-F238E27FC236}">
                <a16:creationId xmlns:a16="http://schemas.microsoft.com/office/drawing/2014/main" id="{58FC7E3F-5127-7841-A994-45717FB8F8BB}"/>
              </a:ext>
            </a:extLst>
          </p:cNvPr>
          <p:cNvSpPr/>
          <p:nvPr/>
        </p:nvSpPr>
        <p:spPr>
          <a:xfrm>
            <a:off x="4744063" y="3032337"/>
            <a:ext cx="2633015" cy="663962"/>
          </a:xfrm>
          <a:prstGeom prst="roundRect">
            <a:avLst>
              <a:gd name="adj" fmla="val 8420"/>
            </a:avLst>
          </a:prstGeom>
          <a:solidFill>
            <a:srgbClr val="EAF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a:extLst>
              <a:ext uri="{FF2B5EF4-FFF2-40B4-BE49-F238E27FC236}">
                <a16:creationId xmlns:a16="http://schemas.microsoft.com/office/drawing/2014/main" id="{316EE025-C2B4-EA43-85E3-0568C67236F6}"/>
              </a:ext>
            </a:extLst>
          </p:cNvPr>
          <p:cNvSpPr/>
          <p:nvPr/>
        </p:nvSpPr>
        <p:spPr>
          <a:xfrm>
            <a:off x="3248398" y="3999574"/>
            <a:ext cx="1313429" cy="663962"/>
          </a:xfrm>
          <a:prstGeom prst="roundRect">
            <a:avLst>
              <a:gd name="adj" fmla="val 8420"/>
            </a:avLst>
          </a:prstGeom>
          <a:solidFill>
            <a:srgbClr val="EAF5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Rounded Rectangle 26">
            <a:extLst>
              <a:ext uri="{FF2B5EF4-FFF2-40B4-BE49-F238E27FC236}">
                <a16:creationId xmlns:a16="http://schemas.microsoft.com/office/drawing/2014/main" id="{5CAB24C2-44D6-2C47-8560-84CD386762FC}"/>
              </a:ext>
            </a:extLst>
          </p:cNvPr>
          <p:cNvSpPr/>
          <p:nvPr/>
        </p:nvSpPr>
        <p:spPr>
          <a:xfrm>
            <a:off x="3248398" y="3056325"/>
            <a:ext cx="1313429" cy="663962"/>
          </a:xfrm>
          <a:prstGeom prst="roundRect">
            <a:avLst>
              <a:gd name="adj" fmla="val 8420"/>
            </a:avLst>
          </a:prstGeom>
          <a:solidFill>
            <a:srgbClr val="EAF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ed Rectangle 27">
            <a:extLst>
              <a:ext uri="{FF2B5EF4-FFF2-40B4-BE49-F238E27FC236}">
                <a16:creationId xmlns:a16="http://schemas.microsoft.com/office/drawing/2014/main" id="{FAC99B83-FF66-E94A-B078-1F5BE2D406DE}"/>
              </a:ext>
            </a:extLst>
          </p:cNvPr>
          <p:cNvSpPr/>
          <p:nvPr/>
        </p:nvSpPr>
        <p:spPr>
          <a:xfrm>
            <a:off x="1777680" y="3999790"/>
            <a:ext cx="1313429" cy="663962"/>
          </a:xfrm>
          <a:prstGeom prst="roundRect">
            <a:avLst>
              <a:gd name="adj" fmla="val 8420"/>
            </a:avLst>
          </a:prstGeom>
          <a:solidFill>
            <a:srgbClr val="D9E8F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Rounded Rectangle 28">
            <a:extLst>
              <a:ext uri="{FF2B5EF4-FFF2-40B4-BE49-F238E27FC236}">
                <a16:creationId xmlns:a16="http://schemas.microsoft.com/office/drawing/2014/main" id="{20E81F01-C5C4-9A4F-B0AB-06056EF93229}"/>
              </a:ext>
            </a:extLst>
          </p:cNvPr>
          <p:cNvSpPr/>
          <p:nvPr/>
        </p:nvSpPr>
        <p:spPr>
          <a:xfrm>
            <a:off x="1777680" y="3056541"/>
            <a:ext cx="1313429" cy="663962"/>
          </a:xfrm>
          <a:prstGeom prst="roundRect">
            <a:avLst>
              <a:gd name="adj" fmla="val 8420"/>
            </a:avLst>
          </a:prstGeom>
          <a:solidFill>
            <a:srgbClr val="D9E8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ounded Rectangle 29">
            <a:extLst>
              <a:ext uri="{FF2B5EF4-FFF2-40B4-BE49-F238E27FC236}">
                <a16:creationId xmlns:a16="http://schemas.microsoft.com/office/drawing/2014/main" id="{1758BC95-F9A8-E04E-9EE4-CA094CC711BF}"/>
              </a:ext>
            </a:extLst>
          </p:cNvPr>
          <p:cNvSpPr/>
          <p:nvPr/>
        </p:nvSpPr>
        <p:spPr>
          <a:xfrm>
            <a:off x="332186" y="3999790"/>
            <a:ext cx="1313429" cy="663962"/>
          </a:xfrm>
          <a:prstGeom prst="roundRect">
            <a:avLst>
              <a:gd name="adj" fmla="val 8420"/>
            </a:avLst>
          </a:prstGeom>
          <a:solidFill>
            <a:srgbClr val="E7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ounded Rectangle 31">
            <a:extLst>
              <a:ext uri="{FF2B5EF4-FFF2-40B4-BE49-F238E27FC236}">
                <a16:creationId xmlns:a16="http://schemas.microsoft.com/office/drawing/2014/main" id="{E5713EFA-2D5D-0F40-BF6C-1359824623F3}"/>
              </a:ext>
            </a:extLst>
          </p:cNvPr>
          <p:cNvSpPr/>
          <p:nvPr/>
        </p:nvSpPr>
        <p:spPr>
          <a:xfrm>
            <a:off x="332186" y="3056541"/>
            <a:ext cx="1313429" cy="663962"/>
          </a:xfrm>
          <a:prstGeom prst="roundRect">
            <a:avLst>
              <a:gd name="adj" fmla="val 8420"/>
            </a:avLst>
          </a:prstGeom>
          <a:solidFill>
            <a:srgbClr val="E7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733BDACE-E8B6-3943-AE93-BFE184357209}"/>
              </a:ext>
            </a:extLst>
          </p:cNvPr>
          <p:cNvSpPr txBox="1"/>
          <p:nvPr/>
        </p:nvSpPr>
        <p:spPr>
          <a:xfrm>
            <a:off x="1974162" y="3151722"/>
            <a:ext cx="868673" cy="461665"/>
          </a:xfrm>
          <a:prstGeom prst="rect">
            <a:avLst/>
          </a:prstGeom>
          <a:noFill/>
        </p:spPr>
        <p:txBody>
          <a:bodyPr wrap="square" rtlCol="0">
            <a:spAutoFit/>
          </a:bodyPr>
          <a:lstStyle/>
          <a:p>
            <a:pPr algn="ctr"/>
            <a:r>
              <a:rPr lang="en-US" sz="2400" b="1"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HHS</a:t>
            </a:r>
          </a:p>
        </p:txBody>
      </p:sp>
      <p:sp>
        <p:nvSpPr>
          <p:cNvPr id="34" name="TextBox 33">
            <a:extLst>
              <a:ext uri="{FF2B5EF4-FFF2-40B4-BE49-F238E27FC236}">
                <a16:creationId xmlns:a16="http://schemas.microsoft.com/office/drawing/2014/main" id="{DF0B182B-1921-FE49-A84F-5A8D9702D8DC}"/>
              </a:ext>
            </a:extLst>
          </p:cNvPr>
          <p:cNvSpPr txBox="1"/>
          <p:nvPr/>
        </p:nvSpPr>
        <p:spPr>
          <a:xfrm>
            <a:off x="1974162" y="4097658"/>
            <a:ext cx="868673" cy="461665"/>
          </a:xfrm>
          <a:prstGeom prst="rect">
            <a:avLst/>
          </a:prstGeom>
          <a:noFill/>
        </p:spPr>
        <p:txBody>
          <a:bodyPr wrap="square" rtlCol="0">
            <a:spAutoFit/>
          </a:bodyPr>
          <a:lstStyle/>
          <a:p>
            <a:pPr algn="ctr"/>
            <a:r>
              <a:rPr lang="en-US" sz="2400" b="1"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DOI</a:t>
            </a:r>
          </a:p>
        </p:txBody>
      </p:sp>
      <p:sp>
        <p:nvSpPr>
          <p:cNvPr id="35" name="TextBox 34">
            <a:extLst>
              <a:ext uri="{FF2B5EF4-FFF2-40B4-BE49-F238E27FC236}">
                <a16:creationId xmlns:a16="http://schemas.microsoft.com/office/drawing/2014/main" id="{5FB7C694-1B66-7A48-9608-0EBA69E9FCEE}"/>
              </a:ext>
            </a:extLst>
          </p:cNvPr>
          <p:cNvSpPr txBox="1"/>
          <p:nvPr/>
        </p:nvSpPr>
        <p:spPr>
          <a:xfrm>
            <a:off x="3305307" y="3065659"/>
            <a:ext cx="1200150" cy="615553"/>
          </a:xfrm>
          <a:prstGeom prst="rect">
            <a:avLst/>
          </a:prstGeom>
          <a:noFill/>
        </p:spPr>
        <p:txBody>
          <a:bodyPr wrap="square" rtlCol="0">
            <a:spAutoFit/>
          </a:bodyPr>
          <a:lstStyle/>
          <a:p>
            <a:pPr algn="ctr"/>
            <a:r>
              <a:rPr lang="en-US" sz="2400" b="1"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165</a:t>
            </a:r>
          </a:p>
          <a:p>
            <a:pPr algn="ctr"/>
            <a:r>
              <a:rPr lang="en-US" sz="1000"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applied</a:t>
            </a:r>
          </a:p>
        </p:txBody>
      </p:sp>
      <p:sp>
        <p:nvSpPr>
          <p:cNvPr id="36" name="TextBox 35">
            <a:extLst>
              <a:ext uri="{FF2B5EF4-FFF2-40B4-BE49-F238E27FC236}">
                <a16:creationId xmlns:a16="http://schemas.microsoft.com/office/drawing/2014/main" id="{7EB2E185-2FF4-3141-81D1-08FA127BB238}"/>
              </a:ext>
            </a:extLst>
          </p:cNvPr>
          <p:cNvSpPr txBox="1"/>
          <p:nvPr/>
        </p:nvSpPr>
        <p:spPr>
          <a:xfrm>
            <a:off x="4701952" y="3065659"/>
            <a:ext cx="1341722" cy="615553"/>
          </a:xfrm>
          <a:prstGeom prst="rect">
            <a:avLst/>
          </a:prstGeom>
          <a:noFill/>
        </p:spPr>
        <p:txBody>
          <a:bodyPr wrap="square" rtlCol="0">
            <a:spAutoFit/>
          </a:bodyPr>
          <a:lstStyle/>
          <a:p>
            <a:pPr algn="ctr"/>
            <a:r>
              <a:rPr lang="en-US" sz="2400" b="1"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94</a:t>
            </a:r>
          </a:p>
          <a:p>
            <a:pPr algn="ctr"/>
            <a:r>
              <a:rPr lang="en-US" sz="1000"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First Interview</a:t>
            </a:r>
          </a:p>
        </p:txBody>
      </p:sp>
      <p:sp>
        <p:nvSpPr>
          <p:cNvPr id="37" name="TextBox 36">
            <a:extLst>
              <a:ext uri="{FF2B5EF4-FFF2-40B4-BE49-F238E27FC236}">
                <a16:creationId xmlns:a16="http://schemas.microsoft.com/office/drawing/2014/main" id="{86D9E9F2-3662-AC44-AA0B-C4FDD0D0FB1A}"/>
              </a:ext>
            </a:extLst>
          </p:cNvPr>
          <p:cNvSpPr txBox="1"/>
          <p:nvPr/>
        </p:nvSpPr>
        <p:spPr>
          <a:xfrm>
            <a:off x="3305307" y="4011595"/>
            <a:ext cx="1200150" cy="615553"/>
          </a:xfrm>
          <a:prstGeom prst="rect">
            <a:avLst/>
          </a:prstGeom>
          <a:noFill/>
        </p:spPr>
        <p:txBody>
          <a:bodyPr wrap="square" rtlCol="0">
            <a:spAutoFit/>
          </a:bodyPr>
          <a:lstStyle/>
          <a:p>
            <a:pPr algn="ctr"/>
            <a:r>
              <a:rPr lang="en-US" sz="2400" b="1"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224</a:t>
            </a:r>
          </a:p>
          <a:p>
            <a:pPr algn="ctr"/>
            <a:r>
              <a:rPr lang="en-US" sz="1000"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applied</a:t>
            </a:r>
          </a:p>
        </p:txBody>
      </p:sp>
      <p:sp>
        <p:nvSpPr>
          <p:cNvPr id="38" name="TextBox 37">
            <a:extLst>
              <a:ext uri="{FF2B5EF4-FFF2-40B4-BE49-F238E27FC236}">
                <a16:creationId xmlns:a16="http://schemas.microsoft.com/office/drawing/2014/main" id="{6C59209A-A871-F340-8610-B2C3E450720C}"/>
              </a:ext>
            </a:extLst>
          </p:cNvPr>
          <p:cNvSpPr txBox="1"/>
          <p:nvPr/>
        </p:nvSpPr>
        <p:spPr>
          <a:xfrm>
            <a:off x="4701952" y="4011595"/>
            <a:ext cx="1341722" cy="615553"/>
          </a:xfrm>
          <a:prstGeom prst="rect">
            <a:avLst/>
          </a:prstGeom>
          <a:noFill/>
        </p:spPr>
        <p:txBody>
          <a:bodyPr wrap="square" rtlCol="0">
            <a:spAutoFit/>
          </a:bodyPr>
          <a:lstStyle/>
          <a:p>
            <a:pPr algn="ctr"/>
            <a:r>
              <a:rPr lang="en-US" sz="2400" b="1"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67</a:t>
            </a:r>
          </a:p>
          <a:p>
            <a:pPr algn="ctr"/>
            <a:r>
              <a:rPr lang="en-US" sz="1000"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First Interview</a:t>
            </a:r>
          </a:p>
        </p:txBody>
      </p:sp>
      <p:sp>
        <p:nvSpPr>
          <p:cNvPr id="39" name="TextBox 38">
            <a:extLst>
              <a:ext uri="{FF2B5EF4-FFF2-40B4-BE49-F238E27FC236}">
                <a16:creationId xmlns:a16="http://schemas.microsoft.com/office/drawing/2014/main" id="{99695C95-8448-E84F-8C4C-C453A2D42B9A}"/>
              </a:ext>
            </a:extLst>
          </p:cNvPr>
          <p:cNvSpPr txBox="1"/>
          <p:nvPr/>
        </p:nvSpPr>
        <p:spPr>
          <a:xfrm>
            <a:off x="6006706" y="4011595"/>
            <a:ext cx="1368100" cy="615553"/>
          </a:xfrm>
          <a:prstGeom prst="rect">
            <a:avLst/>
          </a:prstGeom>
          <a:noFill/>
        </p:spPr>
        <p:txBody>
          <a:bodyPr wrap="square" rtlCol="0">
            <a:spAutoFit/>
          </a:bodyPr>
          <a:lstStyle/>
          <a:p>
            <a:pPr algn="ctr"/>
            <a:r>
              <a:rPr lang="en-US" sz="2400" b="1"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37</a:t>
            </a:r>
          </a:p>
          <a:p>
            <a:pPr algn="ctr"/>
            <a:r>
              <a:rPr lang="en-US" sz="1000"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Second Interview</a:t>
            </a:r>
          </a:p>
        </p:txBody>
      </p:sp>
      <p:sp>
        <p:nvSpPr>
          <p:cNvPr id="40" name="TextBox 39">
            <a:extLst>
              <a:ext uri="{FF2B5EF4-FFF2-40B4-BE49-F238E27FC236}">
                <a16:creationId xmlns:a16="http://schemas.microsoft.com/office/drawing/2014/main" id="{D615419F-362A-484F-A175-3310D19D40F7}"/>
              </a:ext>
            </a:extLst>
          </p:cNvPr>
          <p:cNvSpPr txBox="1"/>
          <p:nvPr/>
        </p:nvSpPr>
        <p:spPr>
          <a:xfrm>
            <a:off x="7469544" y="4011595"/>
            <a:ext cx="1388784" cy="615553"/>
          </a:xfrm>
          <a:prstGeom prst="rect">
            <a:avLst/>
          </a:prstGeom>
          <a:noFill/>
        </p:spPr>
        <p:txBody>
          <a:bodyPr wrap="square" rtlCol="0">
            <a:spAutoFit/>
          </a:bodyPr>
          <a:lstStyle/>
          <a:p>
            <a:pPr algn="ctr"/>
            <a:r>
              <a:rPr lang="en-US" sz="2400" b="1"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25</a:t>
            </a:r>
          </a:p>
          <a:p>
            <a:pPr algn="ctr"/>
            <a:r>
              <a:rPr lang="en-US" sz="1000"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Qualified (4 veterans)</a:t>
            </a:r>
          </a:p>
        </p:txBody>
      </p:sp>
      <p:sp>
        <p:nvSpPr>
          <p:cNvPr id="41" name="TextBox 40">
            <a:extLst>
              <a:ext uri="{FF2B5EF4-FFF2-40B4-BE49-F238E27FC236}">
                <a16:creationId xmlns:a16="http://schemas.microsoft.com/office/drawing/2014/main" id="{8621D329-68CE-5A4A-A2CD-8EB1050FF051}"/>
              </a:ext>
            </a:extLst>
          </p:cNvPr>
          <p:cNvSpPr txBox="1"/>
          <p:nvPr/>
        </p:nvSpPr>
        <p:spPr>
          <a:xfrm>
            <a:off x="6033084" y="3065659"/>
            <a:ext cx="1341722" cy="615553"/>
          </a:xfrm>
          <a:prstGeom prst="rect">
            <a:avLst/>
          </a:prstGeom>
          <a:noFill/>
        </p:spPr>
        <p:txBody>
          <a:bodyPr wrap="square" rtlCol="0">
            <a:spAutoFit/>
          </a:bodyPr>
          <a:lstStyle/>
          <a:p>
            <a:pPr algn="ctr"/>
            <a:r>
              <a:rPr lang="en-US" sz="2400" b="1"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51</a:t>
            </a:r>
          </a:p>
          <a:p>
            <a:pPr algn="ctr"/>
            <a:r>
              <a:rPr lang="en-US" sz="1000"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Second Interview</a:t>
            </a:r>
          </a:p>
        </p:txBody>
      </p:sp>
      <p:sp>
        <p:nvSpPr>
          <p:cNvPr id="42" name="TextBox 41">
            <a:extLst>
              <a:ext uri="{FF2B5EF4-FFF2-40B4-BE49-F238E27FC236}">
                <a16:creationId xmlns:a16="http://schemas.microsoft.com/office/drawing/2014/main" id="{70196AFE-5915-AF4E-8D00-D7F9FE4E51FF}"/>
              </a:ext>
            </a:extLst>
          </p:cNvPr>
          <p:cNvSpPr txBox="1"/>
          <p:nvPr/>
        </p:nvSpPr>
        <p:spPr>
          <a:xfrm>
            <a:off x="7493075" y="3065659"/>
            <a:ext cx="1341722" cy="615553"/>
          </a:xfrm>
          <a:prstGeom prst="rect">
            <a:avLst/>
          </a:prstGeom>
          <a:noFill/>
        </p:spPr>
        <p:txBody>
          <a:bodyPr wrap="square" rtlCol="0">
            <a:spAutoFit/>
          </a:bodyPr>
          <a:lstStyle/>
          <a:p>
            <a:pPr algn="ctr"/>
            <a:r>
              <a:rPr lang="en-US" sz="2400" b="1"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36</a:t>
            </a:r>
          </a:p>
          <a:p>
            <a:pPr algn="ctr"/>
            <a:r>
              <a:rPr lang="en-US" sz="1000"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Qualified (5 veterans)</a:t>
            </a:r>
          </a:p>
        </p:txBody>
      </p:sp>
      <p:sp>
        <p:nvSpPr>
          <p:cNvPr id="43" name="TextBox 42">
            <a:extLst>
              <a:ext uri="{FF2B5EF4-FFF2-40B4-BE49-F238E27FC236}">
                <a16:creationId xmlns:a16="http://schemas.microsoft.com/office/drawing/2014/main" id="{79CDCBA4-9FCD-2349-A9B3-42C37BCFA83B}"/>
              </a:ext>
            </a:extLst>
          </p:cNvPr>
          <p:cNvSpPr txBox="1"/>
          <p:nvPr/>
        </p:nvSpPr>
        <p:spPr>
          <a:xfrm>
            <a:off x="368947" y="3065659"/>
            <a:ext cx="615027" cy="615553"/>
          </a:xfrm>
          <a:prstGeom prst="rect">
            <a:avLst/>
          </a:prstGeom>
          <a:noFill/>
        </p:spPr>
        <p:txBody>
          <a:bodyPr wrap="square" rtlCol="0">
            <a:spAutoFit/>
          </a:bodyPr>
          <a:lstStyle/>
          <a:p>
            <a:pPr algn="ctr"/>
            <a:r>
              <a:rPr lang="en-US" sz="2400" b="1"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8</a:t>
            </a:r>
          </a:p>
          <a:p>
            <a:pPr algn="ctr"/>
            <a:r>
              <a:rPr lang="en-US" sz="1000"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SMEs</a:t>
            </a:r>
          </a:p>
        </p:txBody>
      </p:sp>
      <p:sp>
        <p:nvSpPr>
          <p:cNvPr id="44" name="TextBox 43">
            <a:extLst>
              <a:ext uri="{FF2B5EF4-FFF2-40B4-BE49-F238E27FC236}">
                <a16:creationId xmlns:a16="http://schemas.microsoft.com/office/drawing/2014/main" id="{512C949E-025B-2642-BD1A-7708DCC6895E}"/>
              </a:ext>
            </a:extLst>
          </p:cNvPr>
          <p:cNvSpPr txBox="1"/>
          <p:nvPr/>
        </p:nvSpPr>
        <p:spPr>
          <a:xfrm>
            <a:off x="368947" y="4011595"/>
            <a:ext cx="615027" cy="615553"/>
          </a:xfrm>
          <a:prstGeom prst="rect">
            <a:avLst/>
          </a:prstGeom>
          <a:noFill/>
        </p:spPr>
        <p:txBody>
          <a:bodyPr wrap="square" rtlCol="0">
            <a:spAutoFit/>
          </a:bodyPr>
          <a:lstStyle/>
          <a:p>
            <a:pPr algn="ctr"/>
            <a:r>
              <a:rPr lang="en-US" sz="2400" b="1"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8</a:t>
            </a:r>
          </a:p>
          <a:p>
            <a:pPr algn="ctr"/>
            <a:r>
              <a:rPr lang="en-US" sz="1000"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SMEs</a:t>
            </a:r>
          </a:p>
        </p:txBody>
      </p:sp>
      <p:pic>
        <p:nvPicPr>
          <p:cNvPr id="45" name="Picture 44">
            <a:extLst>
              <a:ext uri="{FF2B5EF4-FFF2-40B4-BE49-F238E27FC236}">
                <a16:creationId xmlns:a16="http://schemas.microsoft.com/office/drawing/2014/main" id="{BE0F018F-E30B-3F4E-B824-F4105FF2BA3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26082" y="1319704"/>
            <a:ext cx="8491835" cy="1437828"/>
          </a:xfrm>
          <a:prstGeom prst="rect">
            <a:avLst/>
          </a:prstGeom>
        </p:spPr>
      </p:pic>
      <p:cxnSp>
        <p:nvCxnSpPr>
          <p:cNvPr id="46" name="Straight Connector 45">
            <a:extLst>
              <a:ext uri="{FF2B5EF4-FFF2-40B4-BE49-F238E27FC236}">
                <a16:creationId xmlns:a16="http://schemas.microsoft.com/office/drawing/2014/main" id="{052C48BB-C330-2B49-AF87-5348D3769612}"/>
              </a:ext>
            </a:extLst>
          </p:cNvPr>
          <p:cNvCxnSpPr>
            <a:cxnSpLocks/>
          </p:cNvCxnSpPr>
          <p:nvPr/>
        </p:nvCxnSpPr>
        <p:spPr>
          <a:xfrm>
            <a:off x="6043674" y="3162746"/>
            <a:ext cx="0" cy="44316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BA34D78-E455-1C45-AE8F-E7ADF2E738F5}"/>
              </a:ext>
            </a:extLst>
          </p:cNvPr>
          <p:cNvCxnSpPr>
            <a:cxnSpLocks/>
          </p:cNvCxnSpPr>
          <p:nvPr/>
        </p:nvCxnSpPr>
        <p:spPr>
          <a:xfrm>
            <a:off x="6033084" y="4094648"/>
            <a:ext cx="0" cy="44316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DD1227D-BD25-554E-9940-A7515401D735}"/>
              </a:ext>
            </a:extLst>
          </p:cNvPr>
          <p:cNvSpPr txBox="1"/>
          <p:nvPr/>
        </p:nvSpPr>
        <p:spPr>
          <a:xfrm>
            <a:off x="992855" y="3065659"/>
            <a:ext cx="615027" cy="615553"/>
          </a:xfrm>
          <a:prstGeom prst="rect">
            <a:avLst/>
          </a:prstGeom>
          <a:noFill/>
        </p:spPr>
        <p:txBody>
          <a:bodyPr wrap="square" rtlCol="0">
            <a:spAutoFit/>
          </a:bodyPr>
          <a:lstStyle/>
          <a:p>
            <a:pPr algn="ctr"/>
            <a:r>
              <a:rPr lang="en-US" sz="2400" b="1"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2</a:t>
            </a:r>
          </a:p>
          <a:p>
            <a:pPr algn="ctr"/>
            <a:r>
              <a:rPr lang="en-US" sz="1000"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HR</a:t>
            </a:r>
          </a:p>
        </p:txBody>
      </p:sp>
      <p:sp>
        <p:nvSpPr>
          <p:cNvPr id="48" name="TextBox 47">
            <a:extLst>
              <a:ext uri="{FF2B5EF4-FFF2-40B4-BE49-F238E27FC236}">
                <a16:creationId xmlns:a16="http://schemas.microsoft.com/office/drawing/2014/main" id="{3D941DEF-1FEC-A643-B802-8126AA5B3887}"/>
              </a:ext>
            </a:extLst>
          </p:cNvPr>
          <p:cNvSpPr txBox="1"/>
          <p:nvPr/>
        </p:nvSpPr>
        <p:spPr>
          <a:xfrm>
            <a:off x="992855" y="4011595"/>
            <a:ext cx="615027" cy="615553"/>
          </a:xfrm>
          <a:prstGeom prst="rect">
            <a:avLst/>
          </a:prstGeom>
          <a:noFill/>
        </p:spPr>
        <p:txBody>
          <a:bodyPr wrap="square" rtlCol="0">
            <a:spAutoFit/>
          </a:bodyPr>
          <a:lstStyle/>
          <a:p>
            <a:pPr algn="ctr"/>
            <a:r>
              <a:rPr lang="en-US" sz="2400" b="1"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2</a:t>
            </a:r>
          </a:p>
          <a:p>
            <a:pPr algn="ctr"/>
            <a:r>
              <a:rPr lang="en-US" sz="1000"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HR</a:t>
            </a:r>
          </a:p>
        </p:txBody>
      </p:sp>
      <p:sp>
        <p:nvSpPr>
          <p:cNvPr id="49" name="TextBox 48">
            <a:extLst>
              <a:ext uri="{FF2B5EF4-FFF2-40B4-BE49-F238E27FC236}">
                <a16:creationId xmlns:a16="http://schemas.microsoft.com/office/drawing/2014/main" id="{9031C01F-F059-F144-BFC6-221BAFC08C3D}"/>
              </a:ext>
            </a:extLst>
          </p:cNvPr>
          <p:cNvSpPr txBox="1"/>
          <p:nvPr/>
        </p:nvSpPr>
        <p:spPr>
          <a:xfrm>
            <a:off x="802492" y="3066475"/>
            <a:ext cx="382750" cy="461665"/>
          </a:xfrm>
          <a:prstGeom prst="rect">
            <a:avLst/>
          </a:prstGeom>
          <a:noFill/>
        </p:spPr>
        <p:txBody>
          <a:bodyPr wrap="square" rtlCol="0">
            <a:spAutoFit/>
          </a:bodyPr>
          <a:lstStyle/>
          <a:p>
            <a:pPr algn="ctr"/>
            <a:r>
              <a:rPr lang="en-US" sz="2400" b="1"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a:t>
            </a:r>
            <a:endParaRPr lang="en-US" sz="1000" dirty="0">
              <a:solidFill>
                <a:schemeClr val="bg2"/>
              </a:solidFill>
              <a:latin typeface="Source Sans Pro" panose="020B0503030403020204" pitchFamily="34" charset="0"/>
              <a:ea typeface="Source Sans Pro" panose="020B0503030403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CFC9B38C-DB0C-9447-8F25-36F98318FF0F}"/>
              </a:ext>
            </a:extLst>
          </p:cNvPr>
          <p:cNvSpPr txBox="1"/>
          <p:nvPr/>
        </p:nvSpPr>
        <p:spPr>
          <a:xfrm>
            <a:off x="802492" y="4011595"/>
            <a:ext cx="382750" cy="461665"/>
          </a:xfrm>
          <a:prstGeom prst="rect">
            <a:avLst/>
          </a:prstGeom>
          <a:noFill/>
        </p:spPr>
        <p:txBody>
          <a:bodyPr wrap="square" rtlCol="0">
            <a:spAutoFit/>
          </a:bodyPr>
          <a:lstStyle/>
          <a:p>
            <a:pPr algn="ctr"/>
            <a:r>
              <a:rPr lang="en-US" sz="2400" b="1"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a:t>
            </a:r>
            <a:endParaRPr lang="en-US" sz="1000" dirty="0">
              <a:solidFill>
                <a:schemeClr val="bg2"/>
              </a:solidFill>
              <a:latin typeface="Source Sans Pro" panose="020B0503030403020204" pitchFamily="34" charset="0"/>
              <a:ea typeface="Source Sans Pro" panose="020B0503030403020204" pitchFamily="34" charset="0"/>
              <a:cs typeface="Arial" panose="020B0604020202020204" pitchFamily="34" charset="0"/>
            </a:endParaRPr>
          </a:p>
        </p:txBody>
      </p:sp>
      <p:sp>
        <p:nvSpPr>
          <p:cNvPr id="51" name="Shape 368">
            <a:extLst>
              <a:ext uri="{FF2B5EF4-FFF2-40B4-BE49-F238E27FC236}">
                <a16:creationId xmlns:a16="http://schemas.microsoft.com/office/drawing/2014/main" id="{78FED9E4-7EB6-394C-83C6-AC205F1A4964}"/>
              </a:ext>
            </a:extLst>
          </p:cNvPr>
          <p:cNvSpPr txBox="1"/>
          <p:nvPr/>
        </p:nvSpPr>
        <p:spPr>
          <a:xfrm>
            <a:off x="461587" y="281039"/>
            <a:ext cx="7042800" cy="572700"/>
          </a:xfrm>
          <a:prstGeom prst="rect">
            <a:avLst/>
          </a:prstGeom>
          <a:noFill/>
          <a:ln>
            <a:noFill/>
          </a:ln>
        </p:spPr>
        <p:txBody>
          <a:bodyPr lIns="91425" tIns="91425" rIns="91425" bIns="91425" anchor="t" anchorCtr="0">
            <a:noAutofit/>
          </a:bodyPr>
          <a:lstStyle/>
          <a:p>
            <a:pPr>
              <a:buClr>
                <a:srgbClr val="303844"/>
              </a:buClr>
              <a:buSzPct val="61111"/>
            </a:pPr>
            <a:r>
              <a:rPr lang="en-US" sz="1800" b="1" dirty="0">
                <a:solidFill>
                  <a:srgbClr val="0D71BC"/>
                </a:solidFill>
                <a:latin typeface="Source Sans Pro"/>
                <a:ea typeface="Source Sans Pro"/>
                <a:cs typeface="Source Sans Pro"/>
                <a:sym typeface="Source Sans Pro"/>
              </a:rPr>
              <a:t>PILOT  </a:t>
            </a:r>
            <a:r>
              <a:rPr lang="en-US" sz="1800" dirty="0">
                <a:solidFill>
                  <a:srgbClr val="0D71BC"/>
                </a:solidFill>
                <a:latin typeface="Source Sans Pro"/>
                <a:ea typeface="Source Sans Pro"/>
                <a:cs typeface="Source Sans Pro"/>
                <a:sym typeface="Source Sans Pro"/>
              </a:rPr>
              <a:t>//  RESULTS</a:t>
            </a:r>
          </a:p>
        </p:txBody>
      </p:sp>
    </p:spTree>
    <p:extLst>
      <p:ext uri="{BB962C8B-B14F-4D97-AF65-F5344CB8AC3E}">
        <p14:creationId xmlns:p14="http://schemas.microsoft.com/office/powerpoint/2010/main" val="2546906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68">
            <a:extLst>
              <a:ext uri="{FF2B5EF4-FFF2-40B4-BE49-F238E27FC236}">
                <a16:creationId xmlns:a16="http://schemas.microsoft.com/office/drawing/2014/main" id="{A44B267C-A5C6-224A-A876-AE36027556ED}"/>
              </a:ext>
            </a:extLst>
          </p:cNvPr>
          <p:cNvSpPr txBox="1"/>
          <p:nvPr/>
        </p:nvSpPr>
        <p:spPr>
          <a:xfrm>
            <a:off x="461587" y="281039"/>
            <a:ext cx="7042800" cy="572700"/>
          </a:xfrm>
          <a:prstGeom prst="rect">
            <a:avLst/>
          </a:prstGeom>
          <a:noFill/>
          <a:ln>
            <a:noFill/>
          </a:ln>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303844"/>
              </a:buClr>
              <a:buSzPct val="61111"/>
              <a:buFontTx/>
              <a:buNone/>
              <a:tabLst/>
              <a:defRPr/>
            </a:pPr>
            <a:r>
              <a:rPr kumimoji="0" lang="en-US" sz="1800" b="1" i="0" u="none" strike="noStrike" kern="0" cap="none" spc="0" normalizeH="0" baseline="0" noProof="0" dirty="0">
                <a:ln>
                  <a:noFill/>
                </a:ln>
                <a:solidFill>
                  <a:srgbClr val="0D71BC"/>
                </a:solidFill>
                <a:effectLst/>
                <a:uLnTx/>
                <a:uFillTx/>
                <a:latin typeface="Source Sans Pro"/>
                <a:ea typeface="Source Sans Pro"/>
                <a:cs typeface="Source Sans Pro"/>
                <a:sym typeface="Source Sans Pro"/>
              </a:rPr>
              <a:t>PILOT </a:t>
            </a:r>
            <a:r>
              <a:rPr kumimoji="0" lang="en-US" sz="1800" i="0" u="none" strike="noStrike" kern="0" cap="none" spc="0" normalizeH="0" baseline="0" noProof="0" dirty="0">
                <a:ln>
                  <a:noFill/>
                </a:ln>
                <a:solidFill>
                  <a:srgbClr val="0D71BC"/>
                </a:solidFill>
                <a:effectLst/>
                <a:uLnTx/>
                <a:uFillTx/>
                <a:latin typeface="Source Sans Pro"/>
                <a:ea typeface="Source Sans Pro"/>
                <a:cs typeface="Source Sans Pro"/>
                <a:sym typeface="Source Sans Pro"/>
              </a:rPr>
              <a:t> //  IMPACT</a:t>
            </a:r>
            <a:endParaRPr kumimoji="0" lang="en-US" sz="1800" b="0" i="0" u="none" strike="noStrike" kern="0" cap="none" spc="20" normalizeH="0" baseline="0" noProof="0" dirty="0">
              <a:ln>
                <a:noFill/>
              </a:ln>
              <a:solidFill>
                <a:srgbClr val="0D71BC"/>
              </a:solidFill>
              <a:effectLst/>
              <a:uLnTx/>
              <a:uFillTx/>
              <a:latin typeface="Source Sans Pro"/>
              <a:ea typeface="Source Sans Pro"/>
              <a:cs typeface="Source Sans Pro"/>
              <a:sym typeface="Source Sans Pro"/>
            </a:endParaRPr>
          </a:p>
        </p:txBody>
      </p:sp>
      <p:cxnSp>
        <p:nvCxnSpPr>
          <p:cNvPr id="4" name="Straight Connector 3">
            <a:extLst>
              <a:ext uri="{FF2B5EF4-FFF2-40B4-BE49-F238E27FC236}">
                <a16:creationId xmlns:a16="http://schemas.microsoft.com/office/drawing/2014/main" id="{9E6843CA-43B9-B942-82DF-385437FA42C3}"/>
              </a:ext>
            </a:extLst>
          </p:cNvPr>
          <p:cNvCxnSpPr>
            <a:cxnSpLocks/>
          </p:cNvCxnSpPr>
          <p:nvPr/>
        </p:nvCxnSpPr>
        <p:spPr>
          <a:xfrm>
            <a:off x="4118881" y="1437368"/>
            <a:ext cx="0" cy="275271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7E81AB8B-8ECF-1546-B3D3-86B406854343}"/>
              </a:ext>
            </a:extLst>
          </p:cNvPr>
          <p:cNvSpPr txBox="1">
            <a:spLocks/>
          </p:cNvSpPr>
          <p:nvPr/>
        </p:nvSpPr>
        <p:spPr>
          <a:xfrm>
            <a:off x="301163" y="1450666"/>
            <a:ext cx="3575286" cy="2374005"/>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182880" indent="-457200"/>
            <a:r>
              <a:rPr lang="en-US" sz="2400" dirty="0">
                <a:solidFill>
                  <a:schemeClr val="bg2"/>
                </a:solidFill>
                <a:latin typeface="Merriweather" pitchFamily="2" charset="77"/>
              </a:rPr>
              <a:t>“This is the best way to find and hire a qualified veteran. </a:t>
            </a:r>
            <a:br>
              <a:rPr lang="en-US" sz="2400" dirty="0">
                <a:solidFill>
                  <a:schemeClr val="bg2"/>
                </a:solidFill>
                <a:latin typeface="Merriweather" pitchFamily="2" charset="77"/>
              </a:rPr>
            </a:br>
            <a:r>
              <a:rPr lang="en-US" sz="2400" dirty="0">
                <a:solidFill>
                  <a:schemeClr val="bg2"/>
                </a:solidFill>
                <a:latin typeface="Merriweather" pitchFamily="2" charset="77"/>
              </a:rPr>
              <a:t>We can’t wait to bring them on.”</a:t>
            </a:r>
          </a:p>
        </p:txBody>
      </p:sp>
      <p:sp>
        <p:nvSpPr>
          <p:cNvPr id="14" name="Subtitle 2">
            <a:extLst>
              <a:ext uri="{FF2B5EF4-FFF2-40B4-BE49-F238E27FC236}">
                <a16:creationId xmlns:a16="http://schemas.microsoft.com/office/drawing/2014/main" id="{3109B040-EF59-8548-91AA-8C4AE5C23C38}"/>
              </a:ext>
            </a:extLst>
          </p:cNvPr>
          <p:cNvSpPr txBox="1">
            <a:spLocks/>
          </p:cNvSpPr>
          <p:nvPr/>
        </p:nvSpPr>
        <p:spPr>
          <a:xfrm>
            <a:off x="374541" y="3589612"/>
            <a:ext cx="3204194" cy="60047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i="1" dirty="0">
                <a:solidFill>
                  <a:schemeClr val="bg2"/>
                </a:solidFill>
                <a:latin typeface="Source Sans Pro" panose="020B0503030403020204" pitchFamily="34" charset="77"/>
              </a:rPr>
              <a:t>- DOI Selecting Official </a:t>
            </a:r>
          </a:p>
        </p:txBody>
      </p:sp>
      <p:sp>
        <p:nvSpPr>
          <p:cNvPr id="15" name="TextBox 14">
            <a:extLst>
              <a:ext uri="{FF2B5EF4-FFF2-40B4-BE49-F238E27FC236}">
                <a16:creationId xmlns:a16="http://schemas.microsoft.com/office/drawing/2014/main" id="{45C09B89-B263-6C43-BBA2-FB045AE488D9}"/>
              </a:ext>
            </a:extLst>
          </p:cNvPr>
          <p:cNvSpPr txBox="1"/>
          <p:nvPr/>
        </p:nvSpPr>
        <p:spPr>
          <a:xfrm>
            <a:off x="4871483" y="1356536"/>
            <a:ext cx="1255828" cy="315856"/>
          </a:xfrm>
          <a:prstGeom prst="rect">
            <a:avLst/>
          </a:prstGeom>
          <a:noFill/>
        </p:spPr>
        <p:txBody>
          <a:bodyPr wrap="square" rtlCol="0">
            <a:spAutoFit/>
          </a:bodyPr>
          <a:lstStyle/>
          <a:p>
            <a:pPr algn="ctr">
              <a:lnSpc>
                <a:spcPct val="120000"/>
              </a:lnSpc>
            </a:pPr>
            <a:r>
              <a:rPr lang="en-US" sz="1300" b="1" spc="20" dirty="0">
                <a:solidFill>
                  <a:srgbClr val="FFFFFF">
                    <a:lumMod val="65000"/>
                  </a:srgbClr>
                </a:solidFill>
                <a:latin typeface="Source Sans Pro" charset="0"/>
                <a:ea typeface="Source Sans Pro" charset="0"/>
                <a:cs typeface="Source Sans Pro" charset="0"/>
              </a:rPr>
              <a:t>HHS PILOT</a:t>
            </a:r>
          </a:p>
        </p:txBody>
      </p:sp>
      <p:sp>
        <p:nvSpPr>
          <p:cNvPr id="16" name="TextBox 15">
            <a:extLst>
              <a:ext uri="{FF2B5EF4-FFF2-40B4-BE49-F238E27FC236}">
                <a16:creationId xmlns:a16="http://schemas.microsoft.com/office/drawing/2014/main" id="{AC2824D6-9988-1549-BA91-D14406C5061C}"/>
              </a:ext>
            </a:extLst>
          </p:cNvPr>
          <p:cNvSpPr txBox="1"/>
          <p:nvPr/>
        </p:nvSpPr>
        <p:spPr>
          <a:xfrm>
            <a:off x="4455037" y="1633837"/>
            <a:ext cx="2088720" cy="1446550"/>
          </a:xfrm>
          <a:prstGeom prst="rect">
            <a:avLst/>
          </a:prstGeom>
          <a:noFill/>
        </p:spPr>
        <p:txBody>
          <a:bodyPr wrap="square" rtlCol="0">
            <a:spAutoFit/>
          </a:bodyPr>
          <a:lstStyle/>
          <a:p>
            <a:pPr algn="ctr"/>
            <a:r>
              <a:rPr lang="en-US" sz="8500" b="1" spc="-150" dirty="0">
                <a:solidFill>
                  <a:schemeClr val="bg2"/>
                </a:solidFill>
                <a:latin typeface="Source Sans Pro" panose="020B0503030403020204" pitchFamily="34" charset="0"/>
                <a:ea typeface="Source Sans Pro" panose="020B0503030403020204" pitchFamily="34" charset="0"/>
              </a:rPr>
              <a:t>22</a:t>
            </a:r>
            <a:r>
              <a:rPr lang="en-US" sz="5400" b="1" spc="-150" dirty="0">
                <a:solidFill>
                  <a:schemeClr val="bg2"/>
                </a:solidFill>
                <a:latin typeface="Source Sans Pro" panose="020B0503030403020204" pitchFamily="34" charset="0"/>
                <a:ea typeface="Source Sans Pro" panose="020B0503030403020204" pitchFamily="34" charset="0"/>
              </a:rPr>
              <a:t>%</a:t>
            </a:r>
            <a:endParaRPr lang="en-US" sz="5400" b="1" dirty="0">
              <a:solidFill>
                <a:schemeClr val="bg2"/>
              </a:solidFill>
              <a:latin typeface="Source Sans Pro" panose="020B0503030403020204" pitchFamily="34" charset="0"/>
              <a:ea typeface="Source Sans Pro" panose="020B0503030403020204" pitchFamily="34" charset="0"/>
            </a:endParaRPr>
          </a:p>
        </p:txBody>
      </p:sp>
      <p:sp>
        <p:nvSpPr>
          <p:cNvPr id="20" name="TextBox 19">
            <a:extLst>
              <a:ext uri="{FF2B5EF4-FFF2-40B4-BE49-F238E27FC236}">
                <a16:creationId xmlns:a16="http://schemas.microsoft.com/office/drawing/2014/main" id="{B23E356D-8B25-B949-8BB0-1B5A21500C02}"/>
              </a:ext>
            </a:extLst>
          </p:cNvPr>
          <p:cNvSpPr txBox="1"/>
          <p:nvPr/>
        </p:nvSpPr>
        <p:spPr>
          <a:xfrm>
            <a:off x="7114569" y="1356536"/>
            <a:ext cx="1255828" cy="315856"/>
          </a:xfrm>
          <a:prstGeom prst="rect">
            <a:avLst/>
          </a:prstGeom>
          <a:noFill/>
        </p:spPr>
        <p:txBody>
          <a:bodyPr wrap="square" rtlCol="0">
            <a:spAutoFit/>
          </a:bodyPr>
          <a:lstStyle/>
          <a:p>
            <a:pPr algn="ctr">
              <a:lnSpc>
                <a:spcPct val="120000"/>
              </a:lnSpc>
            </a:pPr>
            <a:r>
              <a:rPr lang="en-US" sz="1300" b="1" spc="20" dirty="0">
                <a:solidFill>
                  <a:srgbClr val="FFFFFF">
                    <a:lumMod val="65000"/>
                  </a:srgbClr>
                </a:solidFill>
                <a:latin typeface="Source Sans Pro" charset="0"/>
                <a:ea typeface="Source Sans Pro" charset="0"/>
                <a:cs typeface="Source Sans Pro" charset="0"/>
              </a:rPr>
              <a:t>DOI PILOT</a:t>
            </a:r>
          </a:p>
        </p:txBody>
      </p:sp>
      <p:sp>
        <p:nvSpPr>
          <p:cNvPr id="22" name="TextBox 21">
            <a:extLst>
              <a:ext uri="{FF2B5EF4-FFF2-40B4-BE49-F238E27FC236}">
                <a16:creationId xmlns:a16="http://schemas.microsoft.com/office/drawing/2014/main" id="{49FB809A-A749-0743-9BAA-B3E0471DB237}"/>
              </a:ext>
            </a:extLst>
          </p:cNvPr>
          <p:cNvSpPr txBox="1"/>
          <p:nvPr/>
        </p:nvSpPr>
        <p:spPr>
          <a:xfrm>
            <a:off x="6698123" y="1633837"/>
            <a:ext cx="2088720" cy="1400383"/>
          </a:xfrm>
          <a:prstGeom prst="rect">
            <a:avLst/>
          </a:prstGeom>
          <a:noFill/>
        </p:spPr>
        <p:txBody>
          <a:bodyPr wrap="square" rtlCol="0">
            <a:spAutoFit/>
          </a:bodyPr>
          <a:lstStyle/>
          <a:p>
            <a:pPr algn="ctr"/>
            <a:r>
              <a:rPr lang="en-US" sz="8500" b="1" spc="-150" dirty="0">
                <a:solidFill>
                  <a:schemeClr val="bg2"/>
                </a:solidFill>
                <a:latin typeface="Source Sans Pro" panose="020B0503030403020204" pitchFamily="34" charset="0"/>
                <a:ea typeface="Source Sans Pro" panose="020B0503030403020204" pitchFamily="34" charset="0"/>
              </a:rPr>
              <a:t>11</a:t>
            </a:r>
            <a:r>
              <a:rPr lang="en-US" sz="5400" b="1" spc="-150" dirty="0">
                <a:solidFill>
                  <a:schemeClr val="bg2"/>
                </a:solidFill>
                <a:latin typeface="Source Sans Pro" panose="020B0503030403020204" pitchFamily="34" charset="0"/>
                <a:ea typeface="Source Sans Pro" panose="020B0503030403020204" pitchFamily="34" charset="0"/>
              </a:rPr>
              <a:t>%</a:t>
            </a:r>
            <a:r>
              <a:rPr lang="en-US" sz="6000" b="1" spc="-150" dirty="0">
                <a:solidFill>
                  <a:schemeClr val="bg2"/>
                </a:solidFill>
                <a:latin typeface="Source Sans Pro" panose="020B0503030403020204" pitchFamily="34" charset="0"/>
                <a:ea typeface="Source Sans Pro" panose="020B0503030403020204" pitchFamily="34" charset="0"/>
              </a:rPr>
              <a:t>   </a:t>
            </a:r>
            <a:endParaRPr lang="en-US" sz="7200" b="1" dirty="0">
              <a:solidFill>
                <a:schemeClr val="bg2"/>
              </a:solidFill>
              <a:latin typeface="Source Sans Pro" panose="020B0503030403020204" pitchFamily="34" charset="0"/>
              <a:ea typeface="Source Sans Pro" panose="020B0503030403020204" pitchFamily="34" charset="0"/>
            </a:endParaRPr>
          </a:p>
        </p:txBody>
      </p:sp>
      <p:sp>
        <p:nvSpPr>
          <p:cNvPr id="26" name="Rectangle 25">
            <a:extLst>
              <a:ext uri="{FF2B5EF4-FFF2-40B4-BE49-F238E27FC236}">
                <a16:creationId xmlns:a16="http://schemas.microsoft.com/office/drawing/2014/main" id="{70891EEB-A8A6-E040-93E5-6E604F1AF1CA}"/>
              </a:ext>
            </a:extLst>
          </p:cNvPr>
          <p:cNvSpPr/>
          <p:nvPr/>
        </p:nvSpPr>
        <p:spPr>
          <a:xfrm>
            <a:off x="4635373" y="2991573"/>
            <a:ext cx="1728048" cy="97001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00" spc="-20" dirty="0">
                <a:solidFill>
                  <a:schemeClr val="bg1">
                    <a:lumMod val="65000"/>
                  </a:schemeClr>
                </a:solidFill>
                <a:latin typeface="Source Sans Pro" panose="020B0503030403020204" pitchFamily="34" charset="0"/>
                <a:ea typeface="Source Sans Pro" panose="020B0503030403020204" pitchFamily="34" charset="0"/>
                <a:cs typeface="Source Sans Pro SemiBold" charset="0"/>
              </a:rPr>
              <a:t>Of applicants were found qualified,</a:t>
            </a:r>
            <a:br>
              <a:rPr lang="en-US" sz="1300" spc="-20" dirty="0">
                <a:solidFill>
                  <a:schemeClr val="bg1">
                    <a:lumMod val="65000"/>
                  </a:schemeClr>
                </a:solidFill>
                <a:latin typeface="Source Sans Pro" panose="020B0503030403020204" pitchFamily="34" charset="0"/>
                <a:ea typeface="Source Sans Pro" panose="020B0503030403020204" pitchFamily="34" charset="0"/>
                <a:cs typeface="Source Sans Pro SemiBold" charset="0"/>
              </a:rPr>
            </a:br>
            <a:r>
              <a:rPr lang="en-US" sz="1300" b="1" spc="-20" dirty="0">
                <a:solidFill>
                  <a:schemeClr val="bg2"/>
                </a:solidFill>
                <a:latin typeface="Source Sans Pro" panose="020B0503030403020204" pitchFamily="34" charset="0"/>
                <a:ea typeface="Source Sans Pro" panose="020B0503030403020204" pitchFamily="34" charset="0"/>
                <a:cs typeface="Source Sans Pro SemiBold" charset="0"/>
              </a:rPr>
              <a:t>7 were selected</a:t>
            </a:r>
          </a:p>
        </p:txBody>
      </p:sp>
      <p:sp>
        <p:nvSpPr>
          <p:cNvPr id="27" name="Rectangle 26">
            <a:extLst>
              <a:ext uri="{FF2B5EF4-FFF2-40B4-BE49-F238E27FC236}">
                <a16:creationId xmlns:a16="http://schemas.microsoft.com/office/drawing/2014/main" id="{6BAAD2F7-F684-9F43-A51D-0282E6840148}"/>
              </a:ext>
            </a:extLst>
          </p:cNvPr>
          <p:cNvSpPr/>
          <p:nvPr/>
        </p:nvSpPr>
        <p:spPr>
          <a:xfrm>
            <a:off x="6830423" y="2991573"/>
            <a:ext cx="1824121" cy="939428"/>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00" spc="-20" dirty="0">
                <a:solidFill>
                  <a:schemeClr val="bg1">
                    <a:lumMod val="65000"/>
                  </a:schemeClr>
                </a:solidFill>
                <a:latin typeface="Source Sans Pro" panose="020B0503030403020204" pitchFamily="34" charset="0"/>
                <a:ea typeface="Source Sans Pro" panose="020B0503030403020204" pitchFamily="34" charset="0"/>
                <a:cs typeface="Source Sans Pro SemiBold" charset="0"/>
              </a:rPr>
              <a:t>Of applicants were found qualified,</a:t>
            </a:r>
            <a:br>
              <a:rPr lang="en-US" sz="1300" spc="-20" dirty="0">
                <a:solidFill>
                  <a:schemeClr val="bg1">
                    <a:lumMod val="65000"/>
                  </a:schemeClr>
                </a:solidFill>
                <a:latin typeface="Source Sans Pro" panose="020B0503030403020204" pitchFamily="34" charset="0"/>
                <a:ea typeface="Source Sans Pro" panose="020B0503030403020204" pitchFamily="34" charset="0"/>
                <a:cs typeface="Source Sans Pro SemiBold" charset="0"/>
              </a:rPr>
            </a:br>
            <a:r>
              <a:rPr lang="en-US" sz="1300" b="1" spc="-20" dirty="0">
                <a:solidFill>
                  <a:schemeClr val="bg2"/>
                </a:solidFill>
                <a:latin typeface="Source Sans Pro" panose="020B0503030403020204" pitchFamily="34" charset="0"/>
                <a:ea typeface="Source Sans Pro" panose="020B0503030403020204" pitchFamily="34" charset="0"/>
                <a:cs typeface="Source Sans Pro SemiBold" charset="0"/>
              </a:rPr>
              <a:t>13 were selected</a:t>
            </a:r>
          </a:p>
        </p:txBody>
      </p:sp>
    </p:spTree>
    <p:extLst>
      <p:ext uri="{BB962C8B-B14F-4D97-AF65-F5344CB8AC3E}">
        <p14:creationId xmlns:p14="http://schemas.microsoft.com/office/powerpoint/2010/main" val="763987906"/>
      </p:ext>
    </p:extLst>
  </p:cSld>
  <p:clrMapOvr>
    <a:masterClrMapping/>
  </p:clrMapOvr>
  <mc:AlternateContent xmlns:mc="http://schemas.openxmlformats.org/markup-compatibility/2006" xmlns:p14="http://schemas.microsoft.com/office/powerpoint/2010/main">
    <mc:Choice Requires="p14">
      <p:transition p14:dur="33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14FD4-B52A-C946-BF5F-BB8C57ED6859}"/>
              </a:ext>
            </a:extLst>
          </p:cNvPr>
          <p:cNvSpPr>
            <a:spLocks noGrp="1"/>
          </p:cNvSpPr>
          <p:nvPr>
            <p:ph type="title"/>
          </p:nvPr>
        </p:nvSpPr>
        <p:spPr>
          <a:xfrm>
            <a:off x="574664" y="4176162"/>
            <a:ext cx="8520599" cy="572699"/>
          </a:xfrm>
        </p:spPr>
        <p:txBody>
          <a:bodyPr/>
          <a:lstStyle/>
          <a:p>
            <a:r>
              <a:rPr lang="en-US" dirty="0"/>
              <a:t>Second Iteration took 27 fewer working days</a:t>
            </a:r>
          </a:p>
        </p:txBody>
      </p:sp>
      <p:pic>
        <p:nvPicPr>
          <p:cNvPr id="8" name="Picture 7">
            <a:extLst>
              <a:ext uri="{FF2B5EF4-FFF2-40B4-BE49-F238E27FC236}">
                <a16:creationId xmlns:a16="http://schemas.microsoft.com/office/drawing/2014/main" id="{08303C25-32E0-AA42-A3ED-26F945CB99AB}"/>
              </a:ext>
            </a:extLst>
          </p:cNvPr>
          <p:cNvPicPr>
            <a:picLocks noChangeAspect="1"/>
          </p:cNvPicPr>
          <p:nvPr/>
        </p:nvPicPr>
        <p:blipFill>
          <a:blip r:embed="rId2"/>
          <a:stretch>
            <a:fillRect/>
          </a:stretch>
        </p:blipFill>
        <p:spPr>
          <a:xfrm>
            <a:off x="529922" y="1634267"/>
            <a:ext cx="8084156" cy="2010114"/>
          </a:xfrm>
          <a:prstGeom prst="rect">
            <a:avLst/>
          </a:prstGeom>
        </p:spPr>
      </p:pic>
      <p:sp>
        <p:nvSpPr>
          <p:cNvPr id="5" name="Shape 368">
            <a:extLst>
              <a:ext uri="{FF2B5EF4-FFF2-40B4-BE49-F238E27FC236}">
                <a16:creationId xmlns:a16="http://schemas.microsoft.com/office/drawing/2014/main" id="{8F14A77F-3B13-0D48-B3EB-A1D39EB4DB40}"/>
              </a:ext>
            </a:extLst>
          </p:cNvPr>
          <p:cNvSpPr txBox="1"/>
          <p:nvPr/>
        </p:nvSpPr>
        <p:spPr>
          <a:xfrm>
            <a:off x="461587" y="281039"/>
            <a:ext cx="7042800" cy="572700"/>
          </a:xfrm>
          <a:prstGeom prst="rect">
            <a:avLst/>
          </a:prstGeom>
          <a:noFill/>
          <a:ln>
            <a:noFill/>
          </a:ln>
        </p:spPr>
        <p:txBody>
          <a:bodyPr lIns="91425" tIns="91425" rIns="91425" bIns="91425" anchor="t" anchorCtr="0">
            <a:noAutofit/>
          </a:bodyPr>
          <a:lstStyle/>
          <a:p>
            <a:pPr>
              <a:buClr>
                <a:srgbClr val="303844"/>
              </a:buClr>
              <a:buSzPct val="61111"/>
            </a:pPr>
            <a:r>
              <a:rPr lang="en-US" sz="1800" b="1" dirty="0">
                <a:solidFill>
                  <a:srgbClr val="0D71BC"/>
                </a:solidFill>
                <a:latin typeface="Source Sans Pro"/>
                <a:ea typeface="Source Sans Pro"/>
                <a:cs typeface="Source Sans Pro"/>
                <a:sym typeface="Source Sans Pro"/>
              </a:rPr>
              <a:t>PILOT  </a:t>
            </a:r>
            <a:r>
              <a:rPr lang="en-US" sz="1800" dirty="0">
                <a:solidFill>
                  <a:srgbClr val="0D71BC"/>
                </a:solidFill>
                <a:latin typeface="Source Sans Pro"/>
                <a:ea typeface="Source Sans Pro"/>
                <a:cs typeface="Source Sans Pro"/>
                <a:sym typeface="Source Sans Pro"/>
              </a:rPr>
              <a:t>//  TIME TO HIRE</a:t>
            </a:r>
          </a:p>
        </p:txBody>
      </p:sp>
    </p:spTree>
    <p:extLst>
      <p:ext uri="{BB962C8B-B14F-4D97-AF65-F5344CB8AC3E}">
        <p14:creationId xmlns:p14="http://schemas.microsoft.com/office/powerpoint/2010/main" val="2077990057"/>
      </p:ext>
    </p:extLst>
  </p:cSld>
  <p:clrMapOvr>
    <a:masterClrMapping/>
  </p:clrMapOvr>
</p:sld>
</file>

<file path=ppt/theme/theme1.xml><?xml version="1.0" encoding="utf-8"?>
<a:theme xmlns:a="http://schemas.openxmlformats.org/drawingml/2006/main" name="1_simple-light-2">
  <a:themeElements>
    <a:clrScheme name="Custom 5">
      <a:dk1>
        <a:srgbClr val="303844"/>
      </a:dk1>
      <a:lt1>
        <a:srgbClr val="FFFFFF"/>
      </a:lt1>
      <a:dk2>
        <a:srgbClr val="0D71BC"/>
      </a:dk2>
      <a:lt2>
        <a:srgbClr val="7F8EA4"/>
      </a:lt2>
      <a:accent1>
        <a:srgbClr val="A2992C"/>
      </a:accent1>
      <a:accent2>
        <a:srgbClr val="D9C708"/>
      </a:accent2>
      <a:accent3>
        <a:srgbClr val="112E51"/>
      </a:accent3>
      <a:accent4>
        <a:srgbClr val="0A5BAE"/>
      </a:accent4>
      <a:accent5>
        <a:srgbClr val="474C6A"/>
      </a:accent5>
      <a:accent6>
        <a:srgbClr val="8B898B"/>
      </a:accent6>
      <a:hlink>
        <a:srgbClr val="DEDBBD"/>
      </a:hlink>
      <a:folHlink>
        <a:srgbClr val="D9C7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ME-QA-branded" id="{55A0C5D9-BC30-754A-9A81-80BDD586BC29}" vid="{00934DE5-5FDC-854F-A965-4B5359CCA2B4}"/>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35816</TotalTime>
  <Words>2115</Words>
  <Application>Microsoft Macintosh PowerPoint</Application>
  <PresentationFormat>On-screen Show (16:9)</PresentationFormat>
  <Paragraphs>148</Paragraphs>
  <Slides>13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Merriweather</vt:lpstr>
      <vt:lpstr>Source Sans Pro</vt:lpstr>
      <vt:lpstr>Source Sans Pro Semibold</vt:lpstr>
      <vt:lpstr>1_simple-light-2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Second Iteration took 27 fewer working days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Don’t stop believing  ...in Journey Maps</dc:title>
  <dc:creator>Hecmanczuk, Noreen M. EOP/OMB</dc:creator>
  <cp:lastModifiedBy>Matthew J Dingee</cp:lastModifiedBy>
  <cp:revision>1520</cp:revision>
  <cp:lastPrinted>2019-09-05T21:19:58Z</cp:lastPrinted>
  <dcterms:modified xsi:type="dcterms:W3CDTF">2019-11-22T19:06:36Z</dcterms:modified>
</cp:coreProperties>
</file>