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73" r:id="rId1"/>
  </p:sldMasterIdLst>
  <p:notesMasterIdLst>
    <p:notesMasterId r:id="rId18"/>
  </p:notesMasterIdLst>
  <p:sldIdLst>
    <p:sldId id="256" r:id="rId2"/>
    <p:sldId id="258" r:id="rId3"/>
    <p:sldId id="257" r:id="rId4"/>
    <p:sldId id="272"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24377650" cy="13716000"/>
  <p:notesSz cx="6858000" cy="9144000"/>
  <p:embeddedFontLst>
    <p:embeddedFont>
      <p:font typeface="Corbel" panose="020B0503020204020204" pitchFamily="34" charset="0"/>
      <p:regular r:id="rId19"/>
      <p:bold r:id="rId20"/>
      <p:italic r:id="rId21"/>
      <p:boldItalic r:id="rId22"/>
    </p:embeddedFont>
    <p:embeddedFont>
      <p:font typeface="Lato Light"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Roboto Medium"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58">
          <p15:clr>
            <a:srgbClr val="A4A3A4"/>
          </p15:clr>
        </p15:guide>
        <p15:guide id="2" orient="horz" pos="8160">
          <p15:clr>
            <a:srgbClr val="A4A3A4"/>
          </p15:clr>
        </p15:guide>
        <p15:guide id="3" orient="horz" pos="480">
          <p15:clr>
            <a:srgbClr val="A4A3A4"/>
          </p15:clr>
        </p15:guide>
        <p15:guide id="4" pos="14398">
          <p15:clr>
            <a:srgbClr val="A4A3A4"/>
          </p15:clr>
        </p15:guide>
        <p15:guide id="5" orient="horz" pos="3096">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z" initials="j" lastIdx="1" clrIdx="0">
    <p:extLst>
      <p:ext uri="{19B8F6BF-5375-455C-9EA6-DF929625EA0E}">
        <p15:presenceInfo xmlns:p15="http://schemas.microsoft.com/office/powerpoint/2012/main" userId="jenn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00B2A-E3D1-4071-8078-9E9BA6F13D08}">
  <a:tblStyle styleId="{30B00B2A-E3D1-4071-8078-9E9BA6F13D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48" y="36"/>
      </p:cViewPr>
      <p:guideLst>
        <p:guide pos="958"/>
        <p:guide orient="horz" pos="8160"/>
        <p:guide orient="horz" pos="480"/>
        <p:guide pos="14398"/>
        <p:guide orient="horz" pos="3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1pPr>
            <a:lvl2pPr marL="914400" marR="0" lvl="1"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2pPr>
            <a:lvl3pPr marL="1371600" marR="0" lvl="2"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3pPr>
            <a:lvl4pPr marL="1828800" marR="0" lvl="3"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4pPr>
            <a:lvl5pPr marL="2286000" marR="0" lvl="4"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Light"/>
                <a:ea typeface="Lato Light"/>
                <a:cs typeface="Lato Light"/>
                <a:sym typeface="Lato Light"/>
              </a:rPr>
              <a:t>‹#›</a:t>
            </a:fld>
            <a:endParaRPr sz="1200" b="0" i="0" u="none" strike="noStrike" cap="none" dirty="0">
              <a:solidFill>
                <a:schemeClr val="dk1"/>
              </a:solidFill>
              <a:latin typeface="Lato Light"/>
              <a:ea typeface="Lato Light"/>
              <a:cs typeface="Lato Light"/>
              <a:sym typeface="Lato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630a814dc5_0_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630a814dc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bd883d690_0_4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bd883d690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8bd883d690_5_514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8bd883d690_5_5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8bd883d690_0_4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8bd883d690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7"/>
        <p:cNvGrpSpPr/>
        <p:nvPr/>
      </p:nvGrpSpPr>
      <p:grpSpPr>
        <a:xfrm>
          <a:off x="0" y="0"/>
          <a:ext cx="0" cy="0"/>
          <a:chOff x="0" y="0"/>
          <a:chExt cx="0" cy="0"/>
        </a:xfrm>
      </p:grpSpPr>
      <p:sp>
        <p:nvSpPr>
          <p:cNvPr id="2418" name="Google Shape;2418;g8bd883d690_0_5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9" name="Google Shape;2419;g8bd883d690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8bd883d690_0_5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8bd883d690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8bd883d690_5_514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8bd883d690_5_5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8bd883d690_0_6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8bd883d690_0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8bd883d690_5_41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8bd883d690_5_4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783034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783034316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1" name="Google Shape;2331;g783034316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8bd883d690_5_41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8bd883d690_5_4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033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8bd883d690_5_310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8bd883d690_5_3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g8bd883d690_5_513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5" name="Google Shape;2375;g8bd883d690_5_5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8bd883d690_0_3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8bd883d690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091916" y="-9525"/>
            <a:ext cx="10027212" cy="1372552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855277" y="2760137"/>
            <a:ext cx="17144778" cy="5232398"/>
          </a:xfrm>
        </p:spPr>
        <p:txBody>
          <a:bodyPr anchor="b">
            <a:normAutofit/>
          </a:bodyPr>
          <a:lstStyle>
            <a:lvl1pPr algn="r">
              <a:defRPr sz="11997">
                <a:effectLst/>
              </a:defRPr>
            </a:lvl1pPr>
          </a:lstStyle>
          <a:p>
            <a:r>
              <a:rPr lang="en-US"/>
              <a:t>Click to edit Master title style</a:t>
            </a:r>
            <a:endParaRPr lang="en-US" dirty="0"/>
          </a:p>
        </p:txBody>
      </p:sp>
      <p:sp>
        <p:nvSpPr>
          <p:cNvPr id="3" name="Subtitle 2"/>
          <p:cNvSpPr>
            <a:spLocks noGrp="1"/>
          </p:cNvSpPr>
          <p:nvPr>
            <p:ph type="subTitle" idx="1"/>
          </p:nvPr>
        </p:nvSpPr>
        <p:spPr>
          <a:xfrm>
            <a:off x="9028403" y="7992534"/>
            <a:ext cx="13971651" cy="2777068"/>
          </a:xfrm>
        </p:spPr>
        <p:txBody>
          <a:bodyPr anchor="t">
            <a:normAutofit/>
          </a:bodyPr>
          <a:lstStyle>
            <a:lvl1pPr marL="0" indent="0" algn="r">
              <a:buNone/>
              <a:defRPr sz="4199">
                <a:solidFill>
                  <a:schemeClr val="tx1"/>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a:xfrm>
            <a:off x="10662047" y="11766551"/>
            <a:ext cx="8645836" cy="7302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0797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0" y="9465730"/>
            <a:ext cx="20032204" cy="1133476"/>
          </a:xfrm>
        </p:spPr>
        <p:txBody>
          <a:bodyPr anchor="b">
            <a:normAutofit/>
          </a:bodyPr>
          <a:lstStyle>
            <a:lvl1pPr algn="ctr">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70781" y="1864224"/>
            <a:ext cx="16447604" cy="632995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7850" y="10599206"/>
            <a:ext cx="20032204" cy="987424"/>
          </a:xfrm>
        </p:spPr>
        <p:txBody>
          <a:bodyPr>
            <a:normAutofit/>
          </a:bodyPr>
          <a:lstStyle>
            <a:lvl1pPr marL="0" indent="0" algn="ctr">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595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1371600"/>
            <a:ext cx="20032204" cy="6096000"/>
          </a:xfrm>
        </p:spPr>
        <p:txBody>
          <a:bodyPr anchor="ctr">
            <a:normAutofit/>
          </a:bodyPr>
          <a:lstStyle>
            <a:lvl1pPr algn="ct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2" y="8686800"/>
            <a:ext cx="20032208"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2872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872354" y="6857998"/>
            <a:ext cx="17061186" cy="762000"/>
          </a:xfrm>
        </p:spPr>
        <p:txBody>
          <a:bodyPr anchor="ctr">
            <a:normAutofit/>
          </a:bodyPr>
          <a:lstStyle>
            <a:lvl1pPr marL="0" indent="0">
              <a:buFontTx/>
              <a:buNone/>
              <a:defRPr sz="3599"/>
            </a:lvl1pPr>
            <a:lvl2pPr marL="914171" indent="0">
              <a:buFontTx/>
              <a:buNone/>
              <a:defRPr/>
            </a:lvl2pPr>
            <a:lvl3pPr marL="1828343" indent="0">
              <a:buFontTx/>
              <a:buNone/>
              <a:defRPr/>
            </a:lvl3pPr>
            <a:lvl4pPr marL="2742514" indent="0">
              <a:buFontTx/>
              <a:buNone/>
              <a:defRPr/>
            </a:lvl4pPr>
            <a:lvl5pPr marL="3656686" indent="0">
              <a:buFontTx/>
              <a:buNone/>
              <a:defRPr/>
            </a:lvl5pPr>
          </a:lstStyle>
          <a:p>
            <a:pPr lvl="0"/>
            <a:r>
              <a:rPr lang="en-US"/>
              <a:t>Click to edit Master text styles</a:t>
            </a:r>
          </a:p>
        </p:txBody>
      </p:sp>
      <p:sp>
        <p:nvSpPr>
          <p:cNvPr id="3" name="Text Placeholder 2"/>
          <p:cNvSpPr>
            <a:spLocks noGrp="1"/>
          </p:cNvSpPr>
          <p:nvPr>
            <p:ph type="body" idx="1"/>
          </p:nvPr>
        </p:nvSpPr>
        <p:spPr>
          <a:xfrm>
            <a:off x="2967850" y="8686800"/>
            <a:ext cx="20032204"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5189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67854" y="6617162"/>
            <a:ext cx="20032200" cy="2937600"/>
          </a:xfrm>
        </p:spPr>
        <p:txBody>
          <a:bodyPr anchor="b">
            <a:normAutofit/>
          </a:bodyPr>
          <a:lstStyle>
            <a:lvl1pPr algn="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1" y="9554762"/>
            <a:ext cx="20032202"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0022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67853" y="7772400"/>
            <a:ext cx="20032202" cy="1778000"/>
          </a:xfrm>
        </p:spPr>
        <p:txBody>
          <a:bodyPr vert="horz" lIns="91440" tIns="45720" rIns="91440" bIns="45720" rtlCol="0" anchor="b">
            <a:normAutofit/>
          </a:bodyPr>
          <a:lstStyle>
            <a:lvl1pPr algn="r">
              <a:buNone/>
              <a:defRPr lang="en-US" sz="4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1" y="9550400"/>
            <a:ext cx="20032202" cy="2032000"/>
          </a:xfrm>
        </p:spPr>
        <p:txBody>
          <a:bodyPr anchor="t">
            <a:normAutofit/>
          </a:bodyPr>
          <a:lstStyle>
            <a:lvl1pPr marL="0" indent="0" algn="r">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5756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67853" y="1371601"/>
            <a:ext cx="20032206" cy="545465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967852" y="7010400"/>
            <a:ext cx="20032208" cy="1676400"/>
          </a:xfrm>
        </p:spPr>
        <p:txBody>
          <a:bodyPr vert="horz" lIns="91440" tIns="45720" rIns="91440" bIns="45720" rtlCol="0" anchor="b">
            <a:normAutofit/>
          </a:bodyPr>
          <a:lstStyle>
            <a:lvl1pPr>
              <a:buNone/>
              <a:defRPr lang="en-US" sz="55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0" y="8686800"/>
            <a:ext cx="20032208" cy="2895600"/>
          </a:xfrm>
        </p:spPr>
        <p:txBody>
          <a:bodyPr anchor="t">
            <a:normAutofit/>
          </a:bodyPr>
          <a:lstStyle>
            <a:lvl1pPr marL="0" indent="0" algn="l">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5829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375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460242" y="1371600"/>
            <a:ext cx="3539816" cy="10210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67851" y="1371600"/>
            <a:ext cx="16035307" cy="10210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7093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Transition Slide">
  <p:cSld name="8. Transition Slide">
    <p:spTree>
      <p:nvGrpSpPr>
        <p:cNvPr id="1" name="Shape 83"/>
        <p:cNvGrpSpPr/>
        <p:nvPr/>
      </p:nvGrpSpPr>
      <p:grpSpPr>
        <a:xfrm>
          <a:off x="0" y="0"/>
          <a:ext cx="0" cy="0"/>
          <a:chOff x="0" y="0"/>
          <a:chExt cx="0" cy="0"/>
        </a:xfrm>
      </p:grpSpPr>
      <p:sp>
        <p:nvSpPr>
          <p:cNvPr id="85" name="Google Shape;85;p12"/>
          <p:cNvSpPr txBox="1">
            <a:spLocks noGrp="1"/>
          </p:cNvSpPr>
          <p:nvPr>
            <p:ph type="title"/>
          </p:nvPr>
        </p:nvSpPr>
        <p:spPr>
          <a:xfrm>
            <a:off x="632102" y="5569267"/>
            <a:ext cx="22914900" cy="2112900"/>
          </a:xfrm>
          <a:prstGeom prst="rect">
            <a:avLst/>
          </a:prstGeom>
          <a:noFill/>
          <a:ln>
            <a:noFill/>
          </a:ln>
        </p:spPr>
        <p:txBody>
          <a:bodyPr spcFirstLastPara="1" wrap="square" lIns="243750" tIns="243750" rIns="243750" bIns="243750" anchor="t" anchorCtr="0">
            <a:noAutofit/>
          </a:bodyPr>
          <a:lstStyle>
            <a:lvl1pPr lvl="0" algn="ctr" rtl="0">
              <a:spcBef>
                <a:spcPts val="0"/>
              </a:spcBef>
              <a:spcAft>
                <a:spcPts val="0"/>
              </a:spcAft>
              <a:buNone/>
              <a:defRPr sz="9600">
                <a:latin typeface="Roboto Medium"/>
                <a:ea typeface="Roboto Medium"/>
                <a:cs typeface="Roboto Medium"/>
                <a:sym typeface="Roboto Medium"/>
              </a:defRPr>
            </a:lvl1pPr>
            <a:lvl2pPr lvl="1" algn="ctr" rtl="0">
              <a:spcBef>
                <a:spcPts val="0"/>
              </a:spcBef>
              <a:spcAft>
                <a:spcPts val="0"/>
              </a:spcAft>
              <a:buNone/>
              <a:defRPr sz="3700"/>
            </a:lvl2pPr>
            <a:lvl3pPr lvl="2" algn="ctr" rtl="0">
              <a:spcBef>
                <a:spcPts val="0"/>
              </a:spcBef>
              <a:spcAft>
                <a:spcPts val="0"/>
              </a:spcAft>
              <a:buNone/>
              <a:defRPr sz="3700"/>
            </a:lvl3pPr>
            <a:lvl4pPr lvl="3" algn="ctr" rtl="0">
              <a:spcBef>
                <a:spcPts val="0"/>
              </a:spcBef>
              <a:spcAft>
                <a:spcPts val="0"/>
              </a:spcAft>
              <a:buNone/>
              <a:defRPr sz="3700"/>
            </a:lvl4pPr>
            <a:lvl5pPr lvl="4" algn="ctr" rtl="0">
              <a:spcBef>
                <a:spcPts val="0"/>
              </a:spcBef>
              <a:spcAft>
                <a:spcPts val="0"/>
              </a:spcAft>
              <a:buNone/>
              <a:defRPr sz="3700"/>
            </a:lvl5pPr>
            <a:lvl6pPr lvl="5" algn="ctr" rtl="0">
              <a:spcBef>
                <a:spcPts val="0"/>
              </a:spcBef>
              <a:spcAft>
                <a:spcPts val="0"/>
              </a:spcAft>
              <a:buNone/>
              <a:defRPr sz="3700"/>
            </a:lvl6pPr>
            <a:lvl7pPr lvl="6" algn="ctr" rtl="0">
              <a:spcBef>
                <a:spcPts val="0"/>
              </a:spcBef>
              <a:spcAft>
                <a:spcPts val="0"/>
              </a:spcAft>
              <a:buNone/>
              <a:defRPr sz="3700"/>
            </a:lvl7pPr>
            <a:lvl8pPr lvl="7" algn="ctr" rtl="0">
              <a:spcBef>
                <a:spcPts val="0"/>
              </a:spcBef>
              <a:spcAft>
                <a:spcPts val="0"/>
              </a:spcAft>
              <a:buNone/>
              <a:defRPr sz="3700"/>
            </a:lvl8pPr>
            <a:lvl9pPr lvl="8" algn="ctr" rtl="0">
              <a:spcBef>
                <a:spcPts val="0"/>
              </a:spcBef>
              <a:spcAft>
                <a:spcPts val="0"/>
              </a:spcAft>
              <a:buNone/>
              <a:defRPr sz="3700"/>
            </a:lvl9pPr>
          </a:lstStyle>
          <a:p>
            <a:endParaRPr/>
          </a:p>
        </p:txBody>
      </p:sp>
      <p:sp>
        <p:nvSpPr>
          <p:cNvPr id="86" name="Google Shape;86;p12"/>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87" name="Google Shape;87;p12"/>
          <p:cNvSpPr txBox="1">
            <a:spLocks noGrp="1"/>
          </p:cNvSpPr>
          <p:nvPr>
            <p:ph type="subTitle" idx="1"/>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4139764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0. Bullets 1–4 (Yellow/Green)">
  <p:cSld name="30. Bullets 1–4 (Yellow/Green)">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44" name="Google Shape;544;p34"/>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46" name="Google Shape;546;p34"/>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548" name="Google Shape;548;p34"/>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49" name="Google Shape;549;p34"/>
          <p:cNvSpPr txBox="1">
            <a:spLocks noGrp="1"/>
          </p:cNvSpPr>
          <p:nvPr>
            <p:ph type="subTitle" idx="3"/>
          </p:nvPr>
        </p:nvSpPr>
        <p:spPr>
          <a:xfrm>
            <a:off x="32592" y="3728000"/>
            <a:ext cx="243777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53" name="Google Shape;553;p34"/>
          <p:cNvSpPr txBox="1">
            <a:spLocks noGrp="1"/>
          </p:cNvSpPr>
          <p:nvPr>
            <p:ph type="subTitle" idx="4"/>
          </p:nvPr>
        </p:nvSpPr>
        <p:spPr>
          <a:xfrm>
            <a:off x="-32592" y="5956133"/>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54" name="Google Shape;554;p34"/>
          <p:cNvSpPr txBox="1">
            <a:spLocks noGrp="1"/>
          </p:cNvSpPr>
          <p:nvPr>
            <p:ph type="subTitle" idx="5"/>
          </p:nvPr>
        </p:nvSpPr>
        <p:spPr>
          <a:xfrm>
            <a:off x="0" y="8203400"/>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55" name="Google Shape;555;p34"/>
          <p:cNvSpPr txBox="1">
            <a:spLocks noGrp="1"/>
          </p:cNvSpPr>
          <p:nvPr>
            <p:ph type="subTitle" idx="6"/>
          </p:nvPr>
        </p:nvSpPr>
        <p:spPr>
          <a:xfrm>
            <a:off x="-32791" y="10450600"/>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33456186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1898009" y="11734263"/>
            <a:ext cx="1102047" cy="7302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63097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1306"/>
        <p:cNvGrpSpPr/>
        <p:nvPr/>
      </p:nvGrpSpPr>
      <p:grpSpPr>
        <a:xfrm>
          <a:off x="0" y="0"/>
          <a:ext cx="0" cy="0"/>
          <a:chOff x="0" y="0"/>
          <a:chExt cx="0" cy="0"/>
        </a:xfrm>
      </p:grpSpPr>
      <p:sp>
        <p:nvSpPr>
          <p:cNvPr id="1308" name="Google Shape;1308;p82"/>
          <p:cNvSpPr txBox="1">
            <a:spLocks noGrp="1"/>
          </p:cNvSpPr>
          <p:nvPr>
            <p:ph type="title"/>
          </p:nvPr>
        </p:nvSpPr>
        <p:spPr>
          <a:xfrm>
            <a:off x="731343" y="5569267"/>
            <a:ext cx="22914900" cy="2112900"/>
          </a:xfrm>
          <a:prstGeom prst="rect">
            <a:avLst/>
          </a:prstGeom>
          <a:noFill/>
          <a:ln>
            <a:noFill/>
          </a:ln>
        </p:spPr>
        <p:txBody>
          <a:bodyPr spcFirstLastPara="1" wrap="square" lIns="243750" tIns="243750" rIns="243750" bIns="243750" anchor="t" anchorCtr="0">
            <a:noAutofit/>
          </a:bodyPr>
          <a:lstStyle>
            <a:lvl1pPr lvl="0" algn="ctr" rtl="0">
              <a:spcBef>
                <a:spcPts val="0"/>
              </a:spcBef>
              <a:spcAft>
                <a:spcPts val="0"/>
              </a:spcAft>
              <a:buNone/>
              <a:defRPr sz="9600">
                <a:solidFill>
                  <a:srgbClr val="FFFFFF"/>
                </a:solidFill>
                <a:latin typeface="Roboto"/>
                <a:ea typeface="Roboto"/>
                <a:cs typeface="Roboto"/>
                <a:sym typeface="Roboto"/>
              </a:defRPr>
            </a:lvl1pPr>
            <a:lvl2pPr lvl="1" algn="ctr" rtl="0">
              <a:spcBef>
                <a:spcPts val="0"/>
              </a:spcBef>
              <a:spcAft>
                <a:spcPts val="0"/>
              </a:spcAft>
              <a:buNone/>
              <a:defRPr sz="3700"/>
            </a:lvl2pPr>
            <a:lvl3pPr lvl="2" algn="ctr" rtl="0">
              <a:spcBef>
                <a:spcPts val="0"/>
              </a:spcBef>
              <a:spcAft>
                <a:spcPts val="0"/>
              </a:spcAft>
              <a:buNone/>
              <a:defRPr sz="3700"/>
            </a:lvl3pPr>
            <a:lvl4pPr lvl="3" algn="ctr" rtl="0">
              <a:spcBef>
                <a:spcPts val="0"/>
              </a:spcBef>
              <a:spcAft>
                <a:spcPts val="0"/>
              </a:spcAft>
              <a:buNone/>
              <a:defRPr sz="3700"/>
            </a:lvl4pPr>
            <a:lvl5pPr lvl="4" algn="ctr" rtl="0">
              <a:spcBef>
                <a:spcPts val="0"/>
              </a:spcBef>
              <a:spcAft>
                <a:spcPts val="0"/>
              </a:spcAft>
              <a:buNone/>
              <a:defRPr sz="3700"/>
            </a:lvl5pPr>
            <a:lvl6pPr lvl="5" algn="ctr" rtl="0">
              <a:spcBef>
                <a:spcPts val="0"/>
              </a:spcBef>
              <a:spcAft>
                <a:spcPts val="0"/>
              </a:spcAft>
              <a:buNone/>
              <a:defRPr sz="3700"/>
            </a:lvl6pPr>
            <a:lvl7pPr lvl="6" algn="ctr" rtl="0">
              <a:spcBef>
                <a:spcPts val="0"/>
              </a:spcBef>
              <a:spcAft>
                <a:spcPts val="0"/>
              </a:spcAft>
              <a:buNone/>
              <a:defRPr sz="3700"/>
            </a:lvl7pPr>
            <a:lvl8pPr lvl="7" algn="ctr" rtl="0">
              <a:spcBef>
                <a:spcPts val="0"/>
              </a:spcBef>
              <a:spcAft>
                <a:spcPts val="0"/>
              </a:spcAft>
              <a:buNone/>
              <a:defRPr sz="3700"/>
            </a:lvl8pPr>
            <a:lvl9pPr lvl="8" algn="ctr" rtl="0">
              <a:spcBef>
                <a:spcPts val="0"/>
              </a:spcBef>
              <a:spcAft>
                <a:spcPts val="0"/>
              </a:spcAft>
              <a:buNone/>
              <a:defRPr sz="3700"/>
            </a:lvl9pPr>
          </a:lstStyle>
          <a:p>
            <a:endParaRPr/>
          </a:p>
        </p:txBody>
      </p:sp>
      <p:sp>
        <p:nvSpPr>
          <p:cNvPr id="1309" name="Google Shape;1309;p82"/>
          <p:cNvSpPr txBox="1">
            <a:spLocks noGrp="1"/>
          </p:cNvSpPr>
          <p:nvPr>
            <p:ph type="sldNum" idx="12"/>
          </p:nvPr>
        </p:nvSpPr>
        <p:spPr>
          <a:xfrm>
            <a:off x="22812148" y="12666269"/>
            <a:ext cx="1462800" cy="1049700"/>
          </a:xfrm>
          <a:prstGeom prst="rect">
            <a:avLst/>
          </a:prstGeom>
          <a:noFill/>
          <a:ln>
            <a:noFill/>
          </a:ln>
        </p:spPr>
        <p:txBody>
          <a:bodyPr spcFirstLastPara="1" wrap="square" lIns="243750" tIns="243750" rIns="243750" bIns="243750" anchor="t" anchorCtr="0">
            <a:noAutofit/>
          </a:bodyPr>
          <a:lstStyle>
            <a:lvl1pPr lvl="0" rtl="0">
              <a:buNone/>
              <a:defRPr sz="3700">
                <a:solidFill>
                  <a:srgbClr val="FFFFFF"/>
                </a:solidFill>
              </a:defRPr>
            </a:lvl1pPr>
            <a:lvl2pPr lvl="1" rtl="0">
              <a:buNone/>
              <a:defRPr sz="3700">
                <a:solidFill>
                  <a:srgbClr val="FFFFFF"/>
                </a:solidFill>
              </a:defRPr>
            </a:lvl2pPr>
            <a:lvl3pPr lvl="2" rtl="0">
              <a:buNone/>
              <a:defRPr sz="3700">
                <a:solidFill>
                  <a:srgbClr val="FFFFFF"/>
                </a:solidFill>
              </a:defRPr>
            </a:lvl3pPr>
            <a:lvl4pPr lvl="3" rtl="0">
              <a:buNone/>
              <a:defRPr sz="3700">
                <a:solidFill>
                  <a:srgbClr val="FFFFFF"/>
                </a:solidFill>
              </a:defRPr>
            </a:lvl4pPr>
            <a:lvl5pPr lvl="4" rtl="0">
              <a:buNone/>
              <a:defRPr sz="3700">
                <a:solidFill>
                  <a:srgbClr val="FFFFFF"/>
                </a:solidFill>
              </a:defRPr>
            </a:lvl5pPr>
            <a:lvl6pPr lvl="5" rtl="0">
              <a:buNone/>
              <a:defRPr sz="3700">
                <a:solidFill>
                  <a:srgbClr val="FFFFFF"/>
                </a:solidFill>
              </a:defRPr>
            </a:lvl6pPr>
            <a:lvl7pPr lvl="6" rtl="0">
              <a:buNone/>
              <a:defRPr sz="3700">
                <a:solidFill>
                  <a:srgbClr val="FFFFFF"/>
                </a:solidFill>
              </a:defRPr>
            </a:lvl7pPr>
            <a:lvl8pPr lvl="7" rtl="0">
              <a:buNone/>
              <a:defRPr sz="3700">
                <a:solidFill>
                  <a:srgbClr val="FFFFFF"/>
                </a:solidFill>
              </a:defRPr>
            </a:lvl8pPr>
            <a:lvl9pPr lvl="8" rtl="0">
              <a:buNone/>
              <a:defRPr sz="3700">
                <a:solidFill>
                  <a:srgbClr val="FFFFFF"/>
                </a:solidFill>
              </a:defRPr>
            </a:lvl9pPr>
          </a:lstStyle>
          <a:p>
            <a:pPr marL="0" lvl="0" indent="0" algn="l" rtl="0">
              <a:spcBef>
                <a:spcPts val="0"/>
              </a:spcBef>
              <a:spcAft>
                <a:spcPts val="0"/>
              </a:spcAft>
              <a:buNone/>
            </a:pPr>
            <a:fld id="{00000000-1234-1234-1234-123412341234}" type="slidenum">
              <a:rPr lang="en-US"/>
              <a:t>‹#›</a:t>
            </a:fld>
            <a:endParaRPr dirty="0"/>
          </a:p>
        </p:txBody>
      </p:sp>
      <p:sp>
        <p:nvSpPr>
          <p:cNvPr id="1310" name="Google Shape;1310;p82"/>
          <p:cNvSpPr txBox="1">
            <a:spLocks noGrp="1"/>
          </p:cNvSpPr>
          <p:nvPr>
            <p:ph type="sldNum" idx="2"/>
          </p:nvPr>
        </p:nvSpPr>
        <p:spPr>
          <a:xfrm>
            <a:off x="22948089" y="13219200"/>
            <a:ext cx="698100" cy="281700"/>
          </a:xfrm>
          <a:prstGeom prst="rect">
            <a:avLst/>
          </a:prstGeom>
          <a:noFill/>
          <a:ln>
            <a:noFill/>
          </a:ln>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l" rtl="0">
              <a:spcBef>
                <a:spcPts val="0"/>
              </a:spcBef>
              <a:spcAft>
                <a:spcPts val="0"/>
              </a:spcAft>
              <a:buNone/>
            </a:pPr>
            <a:fld id="{00000000-1234-1234-1234-123412341234}" type="slidenum">
              <a:rPr lang="en-US"/>
              <a:t>‹#›</a:t>
            </a:fld>
            <a:endParaRPr dirty="0"/>
          </a:p>
        </p:txBody>
      </p:sp>
      <p:sp>
        <p:nvSpPr>
          <p:cNvPr id="1311" name="Google Shape;1311;p82"/>
          <p:cNvSpPr txBox="1">
            <a:spLocks noGrp="1"/>
          </p:cNvSpPr>
          <p:nvPr>
            <p:ph type="subTitle" idx="1"/>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3419992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0" name="Google Shape;90;p13"/>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2" name="Google Shape;92;p13"/>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13"/>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5" name="Google Shape;95;p13"/>
          <p:cNvSpPr txBox="1">
            <a:spLocks noGrp="1"/>
          </p:cNvSpPr>
          <p:nvPr>
            <p:ph type="body" idx="3"/>
          </p:nvPr>
        </p:nvSpPr>
        <p:spPr>
          <a:xfrm>
            <a:off x="467" y="3424667"/>
            <a:ext cx="24377700" cy="9659100"/>
          </a:xfrm>
          <a:prstGeom prst="rect">
            <a:avLst/>
          </a:prstGeom>
          <a:noFill/>
          <a:ln>
            <a:noFill/>
          </a:ln>
        </p:spPr>
        <p:txBody>
          <a:bodyPr spcFirstLastPara="1" wrap="square" lIns="1219000" tIns="0" rIns="1219000" bIns="2437975" anchor="t" anchorCtr="0">
            <a:noAutofit/>
          </a:bodyPr>
          <a:lstStyle>
            <a:lvl1pPr marL="457200" lvl="0" indent="-463550" rtl="0">
              <a:spcBef>
                <a:spcPts val="0"/>
              </a:spcBef>
              <a:spcAft>
                <a:spcPts val="0"/>
              </a:spcAft>
              <a:buSzPts val="3700"/>
              <a:buFont typeface="Roboto"/>
              <a:buChar char="●"/>
              <a:defRPr sz="3700">
                <a:latin typeface="Roboto"/>
                <a:ea typeface="Roboto"/>
                <a:cs typeface="Roboto"/>
                <a:sym typeface="Roboto"/>
              </a:defRPr>
            </a:lvl1pPr>
            <a:lvl2pPr marL="914400" lvl="1" indent="-463550" rtl="0">
              <a:spcBef>
                <a:spcPts val="2100"/>
              </a:spcBef>
              <a:spcAft>
                <a:spcPts val="0"/>
              </a:spcAft>
              <a:buSzPts val="3700"/>
              <a:buFont typeface="Roboto"/>
              <a:buChar char="○"/>
              <a:defRPr sz="3700">
                <a:latin typeface="Roboto"/>
                <a:ea typeface="Roboto"/>
                <a:cs typeface="Roboto"/>
                <a:sym typeface="Roboto"/>
              </a:defRPr>
            </a:lvl2pPr>
            <a:lvl3pPr marL="1371600" lvl="2" indent="-463550" rtl="0">
              <a:spcBef>
                <a:spcPts val="2100"/>
              </a:spcBef>
              <a:spcAft>
                <a:spcPts val="0"/>
              </a:spcAft>
              <a:buSzPts val="3700"/>
              <a:buFont typeface="Roboto"/>
              <a:buChar char="■"/>
              <a:defRPr sz="3700">
                <a:latin typeface="Roboto"/>
                <a:ea typeface="Roboto"/>
                <a:cs typeface="Roboto"/>
                <a:sym typeface="Roboto"/>
              </a:defRPr>
            </a:lvl3pPr>
            <a:lvl4pPr marL="1828800" lvl="3" indent="-463550" rtl="0">
              <a:spcBef>
                <a:spcPts val="2100"/>
              </a:spcBef>
              <a:spcAft>
                <a:spcPts val="0"/>
              </a:spcAft>
              <a:buSzPts val="3700"/>
              <a:buFont typeface="Roboto"/>
              <a:buChar char="●"/>
              <a:defRPr sz="3700">
                <a:latin typeface="Roboto"/>
                <a:ea typeface="Roboto"/>
                <a:cs typeface="Roboto"/>
                <a:sym typeface="Roboto"/>
              </a:defRPr>
            </a:lvl4pPr>
            <a:lvl5pPr marL="2286000" lvl="4" indent="-463550" rtl="0">
              <a:spcBef>
                <a:spcPts val="2100"/>
              </a:spcBef>
              <a:spcAft>
                <a:spcPts val="0"/>
              </a:spcAft>
              <a:buSzPts val="3700"/>
              <a:buFont typeface="Roboto"/>
              <a:buChar char="○"/>
              <a:defRPr sz="3700">
                <a:latin typeface="Roboto"/>
                <a:ea typeface="Roboto"/>
                <a:cs typeface="Roboto"/>
                <a:sym typeface="Roboto"/>
              </a:defRPr>
            </a:lvl5pPr>
            <a:lvl6pPr marL="2743200" lvl="5" indent="-463550" rtl="0">
              <a:spcBef>
                <a:spcPts val="2100"/>
              </a:spcBef>
              <a:spcAft>
                <a:spcPts val="0"/>
              </a:spcAft>
              <a:buSzPts val="3700"/>
              <a:buFont typeface="Roboto"/>
              <a:buChar char="■"/>
              <a:defRPr sz="3700">
                <a:latin typeface="Roboto"/>
                <a:ea typeface="Roboto"/>
                <a:cs typeface="Roboto"/>
                <a:sym typeface="Roboto"/>
              </a:defRPr>
            </a:lvl6pPr>
            <a:lvl7pPr marL="3200400" lvl="6" indent="-463550" rtl="0">
              <a:spcBef>
                <a:spcPts val="2100"/>
              </a:spcBef>
              <a:spcAft>
                <a:spcPts val="0"/>
              </a:spcAft>
              <a:buSzPts val="3700"/>
              <a:buFont typeface="Roboto"/>
              <a:buChar char="●"/>
              <a:defRPr sz="3700">
                <a:latin typeface="Roboto"/>
                <a:ea typeface="Roboto"/>
                <a:cs typeface="Roboto"/>
                <a:sym typeface="Roboto"/>
              </a:defRPr>
            </a:lvl7pPr>
            <a:lvl8pPr marL="3657600" lvl="7" indent="-463550" rtl="0">
              <a:spcBef>
                <a:spcPts val="2100"/>
              </a:spcBef>
              <a:spcAft>
                <a:spcPts val="0"/>
              </a:spcAft>
              <a:buSzPts val="3700"/>
              <a:buFont typeface="Roboto"/>
              <a:buChar char="○"/>
              <a:defRPr sz="3700">
                <a:latin typeface="Roboto"/>
                <a:ea typeface="Roboto"/>
                <a:cs typeface="Roboto"/>
                <a:sym typeface="Roboto"/>
              </a:defRPr>
            </a:lvl8pPr>
            <a:lvl9pPr marL="4114800" lvl="8" indent="-463550" rtl="0">
              <a:spcBef>
                <a:spcPts val="2100"/>
              </a:spcBef>
              <a:spcAft>
                <a:spcPts val="2100"/>
              </a:spcAft>
              <a:buSzPts val="3700"/>
              <a:buFont typeface="Roboto"/>
              <a:buChar char="■"/>
              <a:defRPr sz="3700">
                <a:latin typeface="Roboto"/>
                <a:ea typeface="Roboto"/>
                <a:cs typeface="Roboto"/>
                <a:sym typeface="Roboto"/>
              </a:defRPr>
            </a:lvl9pPr>
          </a:lstStyle>
          <a:p>
            <a:endParaRPr/>
          </a:p>
        </p:txBody>
      </p:sp>
    </p:spTree>
    <p:extLst>
      <p:ext uri="{BB962C8B-B14F-4D97-AF65-F5344CB8AC3E}">
        <p14:creationId xmlns:p14="http://schemas.microsoft.com/office/powerpoint/2010/main" val="405863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219" y="5333998"/>
            <a:ext cx="17856843" cy="4220764"/>
          </a:xfrm>
        </p:spPr>
        <p:txBody>
          <a:bodyPr anchor="b"/>
          <a:lstStyle>
            <a:lvl1pPr algn="r">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5143216" y="9554762"/>
            <a:ext cx="17856845"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2157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67850" y="1371601"/>
            <a:ext cx="20032208" cy="35051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967852" y="5333999"/>
            <a:ext cx="9787560" cy="6248402"/>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12493" y="5334000"/>
            <a:ext cx="9787562" cy="6248400"/>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6731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543435" y="5317066"/>
            <a:ext cx="921197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967849"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757392" y="5334000"/>
            <a:ext cx="924266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3212493"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7083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3533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10741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3200400"/>
            <a:ext cx="7096393" cy="2743200"/>
          </a:xfrm>
        </p:spPr>
        <p:txBody>
          <a:bodyPr anchor="b">
            <a:normAutofit/>
          </a:bodyPr>
          <a:lstStyle>
            <a:lvl1pPr algn="ctr">
              <a:defRPr sz="4799" b="0"/>
            </a:lvl1pPr>
          </a:lstStyle>
          <a:p>
            <a:r>
              <a:rPr lang="en-US"/>
              <a:t>Click to edit Master title style</a:t>
            </a:r>
            <a:endParaRPr lang="en-US" dirty="0"/>
          </a:p>
        </p:txBody>
      </p:sp>
      <p:sp>
        <p:nvSpPr>
          <p:cNvPr id="3" name="Content Placeholder 2"/>
          <p:cNvSpPr>
            <a:spLocks noGrp="1"/>
          </p:cNvSpPr>
          <p:nvPr>
            <p:ph idx="1"/>
          </p:nvPr>
        </p:nvSpPr>
        <p:spPr>
          <a:xfrm>
            <a:off x="10521326" y="1371599"/>
            <a:ext cx="12478729" cy="10210802"/>
          </a:xfrm>
        </p:spPr>
        <p:txBody>
          <a:bodyPr anchor="ctr">
            <a:normAutofit/>
          </a:bodyPr>
          <a:lstStyle>
            <a:lvl1pPr>
              <a:defRPr sz="3999"/>
            </a:lvl1pPr>
            <a:lvl2pPr>
              <a:defRPr sz="3599"/>
            </a:lvl2pPr>
            <a:lvl3pPr>
              <a:defRPr sz="3199"/>
            </a:lvl3pPr>
            <a:lvl4pPr>
              <a:defRPr sz="2799"/>
            </a:lvl4pPr>
            <a:lvl5pPr>
              <a:defRPr sz="2799"/>
            </a:lvl5pPr>
            <a:lvl6pPr>
              <a:defRPr sz="2799"/>
            </a:lvl6pPr>
            <a:lvl7pPr>
              <a:defRPr sz="2799"/>
            </a:lvl7pPr>
            <a:lvl8pPr>
              <a:defRPr sz="2799"/>
            </a:lvl8pPr>
            <a:lvl9pPr>
              <a:defRPr sz="2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7852" y="5943600"/>
            <a:ext cx="7096393" cy="3657600"/>
          </a:xfrm>
        </p:spPr>
        <p:txBody>
          <a:bodyPr>
            <a:normAutofit/>
          </a:bodyPr>
          <a:lstStyle>
            <a:lvl1pPr marL="0" indent="0" algn="ctr">
              <a:buNone/>
              <a:defRPr sz="31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4377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676" y="3505198"/>
            <a:ext cx="10849490" cy="2743200"/>
          </a:xfrm>
        </p:spPr>
        <p:txBody>
          <a:bodyPr anchor="b">
            <a:normAutofit/>
          </a:bodyPr>
          <a:lstStyle>
            <a:lvl1pPr algn="ctr">
              <a:defRPr sz="55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5185409" y="1828800"/>
            <a:ext cx="6560239" cy="9144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4676" y="6248398"/>
            <a:ext cx="10849490" cy="3657600"/>
          </a:xfrm>
        </p:spPr>
        <p:txBody>
          <a:bodyPr>
            <a:normAutofit/>
          </a:bodyPr>
          <a:lstStyle>
            <a:lvl1pPr marL="0" indent="0" algn="ctr">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994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301546" y="1"/>
            <a:ext cx="4872357" cy="13716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967850" y="1371601"/>
            <a:ext cx="20032208" cy="35051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67848" y="5333999"/>
            <a:ext cx="20032208" cy="62484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460243" y="11766551"/>
            <a:ext cx="2285405"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B61BEF0D-F0BB-DE4B-95CE-6DB70DBA9567}" type="datetimeFigureOut">
              <a:rPr lang="en-US" dirty="0"/>
              <a:pPr/>
              <a:t>9/18/2020</a:t>
            </a:fld>
            <a:endParaRPr lang="en-US" dirty="0"/>
          </a:p>
        </p:txBody>
      </p:sp>
      <p:sp>
        <p:nvSpPr>
          <p:cNvPr id="5" name="Footer Placeholder 4"/>
          <p:cNvSpPr>
            <a:spLocks noGrp="1"/>
          </p:cNvSpPr>
          <p:nvPr>
            <p:ph type="ftr" sz="quarter" idx="3"/>
          </p:nvPr>
        </p:nvSpPr>
        <p:spPr>
          <a:xfrm>
            <a:off x="5143219" y="11766551"/>
            <a:ext cx="14164664" cy="730250"/>
          </a:xfrm>
          <a:prstGeom prst="rect">
            <a:avLst/>
          </a:prstGeom>
        </p:spPr>
        <p:txBody>
          <a:bodyPr vert="horz" lIns="91440" tIns="45720" rIns="91440" bIns="45720" rtlCol="0" anchor="ctr"/>
          <a:lstStyle>
            <a:lvl1pPr algn="l">
              <a:defRPr sz="2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1898009" y="11766551"/>
            <a:ext cx="1102047"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548446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Lst>
  <p:hf hdr="0" ftr="0" dt="0"/>
  <p:txStyles>
    <p:titleStyle>
      <a:lvl1pPr algn="ctr" defTabSz="914171" rtl="0" eaLnBrk="1" latinLnBrk="0" hangingPunct="1">
        <a:spcBef>
          <a:spcPct val="0"/>
        </a:spcBef>
        <a:buNone/>
        <a:defRPr sz="7998"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71357" indent="-571357" algn="l" defTabSz="914171" rtl="0" eaLnBrk="1" latinLnBrk="0" hangingPunct="1">
        <a:spcBef>
          <a:spcPct val="20000"/>
        </a:spcBef>
        <a:spcAft>
          <a:spcPts val="1200"/>
        </a:spcAft>
        <a:buClr>
          <a:schemeClr val="accent1">
            <a:lumMod val="75000"/>
          </a:schemeClr>
        </a:buClr>
        <a:buSzPct val="145000"/>
        <a:buFont typeface="Arial"/>
        <a:buChar char="•"/>
        <a:defRPr sz="4799" kern="1200" cap="none">
          <a:solidFill>
            <a:schemeClr val="tx1"/>
          </a:solidFill>
          <a:effectLst/>
          <a:latin typeface="+mn-lt"/>
          <a:ea typeface="+mn-ea"/>
          <a:cs typeface="+mn-cs"/>
        </a:defRPr>
      </a:lvl1pPr>
      <a:lvl2pPr marL="1485529" indent="-571357" algn="l" defTabSz="914171" rtl="0" eaLnBrk="1" latinLnBrk="0" hangingPunct="1">
        <a:spcBef>
          <a:spcPct val="20000"/>
        </a:spcBef>
        <a:spcAft>
          <a:spcPts val="1200"/>
        </a:spcAft>
        <a:buClr>
          <a:schemeClr val="accent1">
            <a:lumMod val="75000"/>
          </a:schemeClr>
        </a:buClr>
        <a:buSzPct val="145000"/>
        <a:buFont typeface="Arial"/>
        <a:buChar char="•"/>
        <a:defRPr sz="3999" kern="1200" cap="none">
          <a:solidFill>
            <a:schemeClr val="tx1"/>
          </a:solidFill>
          <a:effectLst/>
          <a:latin typeface="+mn-lt"/>
          <a:ea typeface="+mn-ea"/>
          <a:cs typeface="+mn-cs"/>
        </a:defRPr>
      </a:lvl2pPr>
      <a:lvl3pPr marL="2399700" indent="-571357" algn="l" defTabSz="914171" rtl="0" eaLnBrk="1" latinLnBrk="0" hangingPunct="1">
        <a:spcBef>
          <a:spcPct val="20000"/>
        </a:spcBef>
        <a:spcAft>
          <a:spcPts val="1200"/>
        </a:spcAft>
        <a:buClr>
          <a:schemeClr val="accent1">
            <a:lumMod val="75000"/>
          </a:schemeClr>
        </a:buClr>
        <a:buSzPct val="145000"/>
        <a:buFont typeface="Arial"/>
        <a:buChar char="•"/>
        <a:defRPr sz="3599" kern="1200" cap="none">
          <a:solidFill>
            <a:schemeClr val="tx1"/>
          </a:solidFill>
          <a:effectLst/>
          <a:latin typeface="+mn-lt"/>
          <a:ea typeface="+mn-ea"/>
          <a:cs typeface="+mn-cs"/>
        </a:defRPr>
      </a:lvl3pPr>
      <a:lvl4pPr marL="3085328" indent="-342814" algn="l" defTabSz="914171" rtl="0" eaLnBrk="1" latinLnBrk="0" hangingPunct="1">
        <a:spcBef>
          <a:spcPct val="20000"/>
        </a:spcBef>
        <a:spcAft>
          <a:spcPts val="1200"/>
        </a:spcAft>
        <a:buClr>
          <a:schemeClr val="accent1">
            <a:lumMod val="75000"/>
          </a:schemeClr>
        </a:buClr>
        <a:buSzPct val="145000"/>
        <a:buFont typeface="Arial"/>
        <a:buChar char="•"/>
        <a:defRPr sz="3199" kern="1200" cap="none">
          <a:solidFill>
            <a:schemeClr val="tx1"/>
          </a:solidFill>
          <a:effectLst/>
          <a:latin typeface="+mn-lt"/>
          <a:ea typeface="+mn-ea"/>
          <a:cs typeface="+mn-cs"/>
        </a:defRPr>
      </a:lvl4pPr>
      <a:lvl5pPr marL="3999500" indent="-342814"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5pPr>
      <a:lvl6pPr marL="5027943"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6pPr>
      <a:lvl7pPr marL="5942114"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7pPr>
      <a:lvl8pPr marL="6856286"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8pPr>
      <a:lvl9pPr marL="7770457"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sources.infosecinstitute.com/creating-undetectable-custom-ssh-backdoor-python-z/#gref"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24"/>
        <p:cNvGrpSpPr/>
        <p:nvPr/>
      </p:nvGrpSpPr>
      <p:grpSpPr>
        <a:xfrm>
          <a:off x="0" y="0"/>
          <a:ext cx="0" cy="0"/>
          <a:chOff x="0" y="0"/>
          <a:chExt cx="0" cy="0"/>
        </a:xfrm>
      </p:grpSpPr>
      <p:grpSp>
        <p:nvGrpSpPr>
          <p:cNvPr id="155" name="Group 15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232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2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3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3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3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3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3" name="Rectangle 162">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a:effectLst/>
        </p:spPr>
        <p:txBody>
          <a:bodyPr rtlCol="0" anchor="ctr"/>
          <a:lstStyle/>
          <a:p>
            <a:pPr algn="ctr"/>
            <a:endParaRPr lang="en-US" dirty="0"/>
          </a:p>
        </p:txBody>
      </p:sp>
      <p:sp>
        <p:nvSpPr>
          <p:cNvPr id="165" name="Freeform: Shape 164">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7911188"/>
            <a:ext cx="3656963" cy="5804814"/>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67" name="Freeform: Shape 166">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440196"/>
            <a:ext cx="5818575" cy="7275806"/>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69" name="Freeform: Shape 168">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5691018"/>
            <a:ext cx="8297605" cy="8024982"/>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71" name="Freeform: Shape 170">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664820"/>
            <a:ext cx="5437675" cy="705118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325" name="Google Shape;2325;p136"/>
          <p:cNvSpPr txBox="1">
            <a:spLocks noGrp="1"/>
          </p:cNvSpPr>
          <p:nvPr>
            <p:ph type="title"/>
          </p:nvPr>
        </p:nvSpPr>
        <p:spPr>
          <a:xfrm>
            <a:off x="3047206" y="1286936"/>
            <a:ext cx="18283237" cy="7237796"/>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12200" b="1" dirty="0">
                <a:latin typeface="+mj-lt"/>
                <a:ea typeface="+mj-ea"/>
                <a:cs typeface="+mj-cs"/>
                <a:sym typeface="Roboto"/>
              </a:rPr>
              <a:t>Final Engagement</a:t>
            </a:r>
            <a:endParaRPr lang="en-US" sz="12200" dirty="0">
              <a:latin typeface="+mj-lt"/>
              <a:ea typeface="+mj-ea"/>
              <a:cs typeface="+mj-cs"/>
              <a:sym typeface="Roboto"/>
            </a:endParaRPr>
          </a:p>
          <a:p>
            <a:pPr marL="0" lvl="0" indent="0" defTabSz="457200">
              <a:lnSpc>
                <a:spcPct val="90000"/>
              </a:lnSpc>
              <a:spcBef>
                <a:spcPct val="0"/>
              </a:spcBef>
              <a:spcAft>
                <a:spcPts val="0"/>
              </a:spcAft>
            </a:pPr>
            <a:r>
              <a:rPr lang="en-US" sz="12200" dirty="0">
                <a:latin typeface="+mj-lt"/>
                <a:ea typeface="+mj-ea"/>
                <a:cs typeface="+mj-cs"/>
                <a:sym typeface="Roboto"/>
              </a:rPr>
              <a:t>Attack, Defense &amp; Analysis of a Vulnerable Network</a:t>
            </a:r>
          </a:p>
        </p:txBody>
      </p:sp>
      <p:sp>
        <p:nvSpPr>
          <p:cNvPr id="2326" name="Google Shape;2326;p136"/>
          <p:cNvSpPr txBox="1">
            <a:spLocks noGrp="1"/>
          </p:cNvSpPr>
          <p:nvPr>
            <p:ph type="sldNum" idx="12"/>
          </p:nvPr>
        </p:nvSpPr>
        <p:spPr>
          <a:xfrm>
            <a:off x="20991863" y="12395198"/>
            <a:ext cx="2099186" cy="730250"/>
          </a:xfrm>
          <a:prstGeom prst="rect">
            <a:avLst/>
          </a:prstGeom>
        </p:spPr>
        <p:txBody>
          <a:bodyPr spcFirstLastPara="1" vert="horz" lIns="91440" tIns="45720" rIns="91440" bIns="45720" rtlCol="0" anchor="ctr" anchorCtr="0">
            <a:normAutofit/>
          </a:bodyPr>
          <a:lstStyle/>
          <a:p>
            <a:pPr lvl="0" indent="0" defTabSz="457200">
              <a:spcBef>
                <a:spcPts val="0"/>
              </a:spcBef>
              <a:spcAft>
                <a:spcPts val="600"/>
              </a:spcAft>
              <a:buNone/>
            </a:pPr>
            <a:fld id="{00000000-1234-1234-1234-123412341234}" type="slidenum">
              <a:rPr lang="en-US" sz="1000" kern="1200">
                <a:solidFill>
                  <a:schemeClr val="tx1"/>
                </a:solidFill>
                <a:ea typeface="+mn-ea"/>
                <a:cs typeface="+mn-cs"/>
              </a:rPr>
              <a:pPr lvl="0" indent="0" defTabSz="457200">
                <a:spcBef>
                  <a:spcPts val="0"/>
                </a:spcBef>
                <a:spcAft>
                  <a:spcPts val="600"/>
                </a:spcAft>
                <a:buNone/>
              </a:pPr>
              <a:t>1</a:t>
            </a:fld>
            <a:endParaRPr lang="en-US" sz="1000" kern="1200" dirty="0">
              <a:solidFill>
                <a:schemeClr val="tx1"/>
              </a:solidFill>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98"/>
        <p:cNvGrpSpPr/>
        <p:nvPr/>
      </p:nvGrpSpPr>
      <p:grpSpPr>
        <a:xfrm>
          <a:off x="0" y="0"/>
          <a:ext cx="0" cy="0"/>
          <a:chOff x="0" y="0"/>
          <a:chExt cx="0" cy="0"/>
        </a:xfrm>
      </p:grpSpPr>
      <p:grpSp>
        <p:nvGrpSpPr>
          <p:cNvPr id="102" name="Group 101">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03"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5"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6"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7"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8"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10" name="Group 109">
            <a:extLst>
              <a:ext uri="{FF2B5EF4-FFF2-40B4-BE49-F238E27FC236}">
                <a16:creationId xmlns:a16="http://schemas.microsoft.com/office/drawing/2014/main" id="{FABAF254-E739-48A6-96A9-F5DE175722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11" name="Freeform 6">
              <a:extLst>
                <a:ext uri="{FF2B5EF4-FFF2-40B4-BE49-F238E27FC236}">
                  <a16:creationId xmlns:a16="http://schemas.microsoft.com/office/drawing/2014/main" id="{4FC85FE3-48BF-4B0A-828B-1A47C1C80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2" name="Freeform 7">
              <a:extLst>
                <a:ext uri="{FF2B5EF4-FFF2-40B4-BE49-F238E27FC236}">
                  <a16:creationId xmlns:a16="http://schemas.microsoft.com/office/drawing/2014/main" id="{411C47E0-043A-4AB8-B446-0AFB3D528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3" name="Freeform 8">
              <a:extLst>
                <a:ext uri="{FF2B5EF4-FFF2-40B4-BE49-F238E27FC236}">
                  <a16:creationId xmlns:a16="http://schemas.microsoft.com/office/drawing/2014/main" id="{D5048807-B89D-438F-93B0-C643E7067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4" name="Freeform 9">
              <a:extLst>
                <a:ext uri="{FF2B5EF4-FFF2-40B4-BE49-F238E27FC236}">
                  <a16:creationId xmlns:a16="http://schemas.microsoft.com/office/drawing/2014/main" id="{962DD555-EAE0-441E-9C80-88C898E72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15" name="Freeform 10">
              <a:extLst>
                <a:ext uri="{FF2B5EF4-FFF2-40B4-BE49-F238E27FC236}">
                  <a16:creationId xmlns:a16="http://schemas.microsoft.com/office/drawing/2014/main" id="{B026BE0F-0CCC-4EC1-99FA-3112E5BD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16" name="Freeform 11">
              <a:extLst>
                <a:ext uri="{FF2B5EF4-FFF2-40B4-BE49-F238E27FC236}">
                  <a16:creationId xmlns:a16="http://schemas.microsoft.com/office/drawing/2014/main" id="{C8796358-F148-41A9-8977-8F8B64839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99" name="Google Shape;2399;p145"/>
          <p:cNvSpPr txBox="1">
            <a:spLocks noGrp="1"/>
          </p:cNvSpPr>
          <p:nvPr>
            <p:ph type="title"/>
          </p:nvPr>
        </p:nvSpPr>
        <p:spPr>
          <a:xfrm>
            <a:off x="3471501" y="1371600"/>
            <a:ext cx="5119655" cy="350519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b="1" dirty="0">
                <a:latin typeface="+mj-lt"/>
                <a:ea typeface="+mj-ea"/>
                <a:cs typeface="+mj-cs"/>
              </a:rPr>
              <a:t>Exploitation: netbios-ssn</a:t>
            </a:r>
          </a:p>
        </p:txBody>
      </p:sp>
      <p:sp>
        <p:nvSpPr>
          <p:cNvPr id="2401" name="Google Shape;2401;p145"/>
          <p:cNvSpPr txBox="1">
            <a:spLocks noGrp="1"/>
          </p:cNvSpPr>
          <p:nvPr>
            <p:ph type="body" idx="3"/>
          </p:nvPr>
        </p:nvSpPr>
        <p:spPr>
          <a:xfrm>
            <a:off x="2967846" y="5333998"/>
            <a:ext cx="5623310" cy="6248402"/>
          </a:xfrm>
          <a:prstGeom prst="rect">
            <a:avLst/>
          </a:prstGeom>
        </p:spPr>
        <p:txBody>
          <a:bodyPr spcFirstLastPara="1" vert="horz" lIns="91440" tIns="45720" rIns="91440" bIns="45720" rtlCol="0" anchor="t" anchorCtr="0">
            <a:normAutofit/>
          </a:bodyPr>
          <a:lstStyle/>
          <a:p>
            <a:pPr marL="914400" lvl="0" indent="-508000" defTabSz="457200">
              <a:spcBef>
                <a:spcPct val="20000"/>
              </a:spcBef>
              <a:spcAft>
                <a:spcPts val="600"/>
              </a:spcAft>
              <a:buSzPct val="145000"/>
              <a:buFont typeface="Arial"/>
              <a:buChar char="•"/>
            </a:pPr>
            <a:r>
              <a:rPr lang="en-US" sz="3600" dirty="0">
                <a:latin typeface="+mn-lt"/>
                <a:ea typeface="+mn-ea"/>
                <a:cs typeface="+mn-cs"/>
              </a:rPr>
              <a:t>Within Metasploit, there are several exploits that can</a:t>
            </a:r>
            <a:br>
              <a:rPr lang="en-US" sz="3600" dirty="0">
                <a:latin typeface="+mn-lt"/>
                <a:ea typeface="+mn-ea"/>
                <a:cs typeface="+mn-cs"/>
              </a:rPr>
            </a:br>
            <a:r>
              <a:rPr lang="en-US" sz="3600" dirty="0">
                <a:latin typeface="+mn-lt"/>
                <a:ea typeface="+mn-ea"/>
                <a:cs typeface="+mn-cs"/>
              </a:rPr>
              <a:t>be used.</a:t>
            </a:r>
          </a:p>
          <a:p>
            <a:pPr marL="914400" lvl="0" indent="-508000" defTabSz="457200">
              <a:spcBef>
                <a:spcPct val="20000"/>
              </a:spcBef>
              <a:spcAft>
                <a:spcPts val="600"/>
              </a:spcAft>
              <a:buSzPct val="145000"/>
              <a:buFont typeface="Arial"/>
              <a:buChar char="•"/>
            </a:pPr>
            <a:r>
              <a:rPr lang="en-US" sz="3600" dirty="0">
                <a:latin typeface="+mn-lt"/>
                <a:ea typeface="+mn-ea"/>
                <a:cs typeface="+mn-cs"/>
              </a:rPr>
              <a:t>As an example: using smb_loris can cause an application-level DoS attack.</a:t>
            </a:r>
          </a:p>
          <a:p>
            <a:pPr marL="914400" lvl="0" indent="-508000" defTabSz="457200">
              <a:spcBef>
                <a:spcPct val="20000"/>
              </a:spcBef>
              <a:spcAft>
                <a:spcPts val="600"/>
              </a:spcAft>
              <a:buSzPct val="145000"/>
              <a:buFont typeface="Arial"/>
              <a:buChar char="•"/>
            </a:pPr>
            <a:endParaRPr lang="en-US" sz="3600" dirty="0">
              <a:latin typeface="+mn-lt"/>
              <a:ea typeface="+mn-ea"/>
              <a:cs typeface="+mn-cs"/>
            </a:endParaRPr>
          </a:p>
        </p:txBody>
      </p:sp>
      <p:sp>
        <p:nvSpPr>
          <p:cNvPr id="2400" name="Google Shape;2400;p145"/>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solidFill>
                <a:ea typeface="+mn-ea"/>
                <a:cs typeface="+mn-cs"/>
              </a:rPr>
              <a:pPr lvl="0" indent="0">
                <a:spcBef>
                  <a:spcPts val="0"/>
                </a:spcBef>
                <a:spcAft>
                  <a:spcPts val="600"/>
                </a:spcAft>
                <a:buNone/>
              </a:pPr>
              <a:t>10</a:t>
            </a:fld>
            <a:endParaRPr lang="en-US" sz="1000" kern="1200" dirty="0">
              <a:solidFill>
                <a:schemeClr val="tx1"/>
              </a:solidFill>
              <a:ea typeface="+mn-ea"/>
              <a:cs typeface="+mn-cs"/>
            </a:endParaRPr>
          </a:p>
        </p:txBody>
      </p:sp>
      <p:sp>
        <p:nvSpPr>
          <p:cNvPr id="118" name="Rounded Rectangle 16">
            <a:extLst>
              <a:ext uri="{FF2B5EF4-FFF2-40B4-BE49-F238E27FC236}">
                <a16:creationId xmlns:a16="http://schemas.microsoft.com/office/drawing/2014/main" id="{69B89188-74D1-43D9-B0A9-4C786853C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omputer&#10;&#10;Description automatically generated">
            <a:extLst>
              <a:ext uri="{FF2B5EF4-FFF2-40B4-BE49-F238E27FC236}">
                <a16:creationId xmlns:a16="http://schemas.microsoft.com/office/drawing/2014/main" id="{2AE01ED3-F52D-4C26-AFA1-B9AB022795C2}"/>
              </a:ext>
            </a:extLst>
          </p:cNvPr>
          <p:cNvPicPr>
            <a:picLocks noChangeAspect="1"/>
          </p:cNvPicPr>
          <p:nvPr/>
        </p:nvPicPr>
        <p:blipFill rotWithShape="1">
          <a:blip r:embed="rId4"/>
          <a:srcRect r="2967" b="-1"/>
          <a:stretch/>
        </p:blipFill>
        <p:spPr>
          <a:xfrm>
            <a:off x="9879830" y="2023530"/>
            <a:ext cx="12471469" cy="90934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405"/>
        <p:cNvGrpSpPr/>
        <p:nvPr/>
      </p:nvGrpSpPr>
      <p:grpSpPr>
        <a:xfrm>
          <a:off x="0" y="0"/>
          <a:ext cx="0" cy="0"/>
          <a:chOff x="0" y="0"/>
          <a:chExt cx="0" cy="0"/>
        </a:xfrm>
      </p:grpSpPr>
      <p:grpSp>
        <p:nvGrpSpPr>
          <p:cNvPr id="110" name="Group 10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1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1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18" name="Rectangle 11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2" name="Group 12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2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2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408" name="Google Shape;2408;p146"/>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Clr>
                <a:schemeClr val="dk1"/>
              </a:buClr>
              <a:buSzPts val="1100"/>
            </a:pPr>
            <a:r>
              <a:rPr lang="en-US" b="1" dirty="0">
                <a:solidFill>
                  <a:schemeClr val="tx1"/>
                </a:solidFill>
                <a:latin typeface="+mj-lt"/>
                <a:ea typeface="+mj-ea"/>
                <a:cs typeface="+mj-cs"/>
              </a:rPr>
              <a:t>Avoiding Detection</a:t>
            </a:r>
          </a:p>
          <a:p>
            <a:pPr marL="0" lvl="0" indent="0" algn="l" defTabSz="457200">
              <a:spcBef>
                <a:spcPct val="0"/>
              </a:spcBef>
              <a:spcAft>
                <a:spcPts val="0"/>
              </a:spcAft>
            </a:pPr>
            <a:endParaRPr lang="en-US" sz="6000" dirty="0">
              <a:solidFill>
                <a:schemeClr val="tx1"/>
              </a:solidFill>
              <a:latin typeface="+mj-lt"/>
              <a:ea typeface="+mj-ea"/>
              <a:cs typeface="+mj-cs"/>
              <a:sym typeface="Roboto Light"/>
            </a:endParaRPr>
          </a:p>
        </p:txBody>
      </p:sp>
      <p:sp>
        <p:nvSpPr>
          <p:cNvPr id="2407" name="Google Shape;2407;p146"/>
          <p:cNvSpPr txBox="1"/>
          <p:nvPr/>
        </p:nvSpPr>
        <p:spPr>
          <a:xfrm>
            <a:off x="22948089" y="13219200"/>
            <a:ext cx="698100" cy="281700"/>
          </a:xfrm>
          <a:prstGeom prst="rect">
            <a:avLst/>
          </a:prstGeom>
          <a:noFill/>
          <a:ln>
            <a:noFill/>
          </a:ln>
        </p:spPr>
        <p:txBody>
          <a:bodyPr spcFirstLastPara="1" wrap="square" lIns="0" tIns="0" rIns="0" bIns="243750" anchor="t" anchorCtr="0">
            <a:noAutofit/>
          </a:bodyPr>
          <a:lstStyle/>
          <a:p>
            <a:pPr marL="0" lvl="0" indent="0" algn="r" rtl="0">
              <a:spcBef>
                <a:spcPts val="0"/>
              </a:spcBef>
              <a:spcAft>
                <a:spcPts val="600"/>
              </a:spcAft>
              <a:buNone/>
            </a:pPr>
            <a:fld id="{00000000-1234-1234-1234-123412341234}" type="slidenum">
              <a:rPr lang="en-US" sz="1600"/>
              <a:pPr marL="0" lvl="0" indent="0" algn="r" rtl="0">
                <a:spcBef>
                  <a:spcPts val="0"/>
                </a:spcBef>
                <a:spcAft>
                  <a:spcPts val="600"/>
                </a:spcAft>
                <a:buNone/>
              </a:pPr>
              <a:t>11</a:t>
            </a:fld>
            <a:endParaRPr lang="en-US" sz="1600" dirty="0"/>
          </a:p>
        </p:txBody>
      </p:sp>
      <p:sp>
        <p:nvSpPr>
          <p:cNvPr id="2409" name="Google Shape;2409;p146"/>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147"/>
          <p:cNvSpPr txBox="1">
            <a:spLocks noGrp="1"/>
          </p:cNvSpPr>
          <p:nvPr>
            <p:ph type="title"/>
          </p:nvPr>
        </p:nvSpPr>
        <p:spPr>
          <a:xfrm>
            <a:off x="3148559" y="0"/>
            <a:ext cx="24443100" cy="1423200"/>
          </a:xfrm>
          <a:prstGeom prst="rect">
            <a:avLst/>
          </a:prstGeom>
        </p:spPr>
        <p:txBody>
          <a:bodyPr spcFirstLastPara="1" wrap="square" lIns="1219000" tIns="487575" rIns="731350" bIns="243750" anchor="t" anchorCtr="0">
            <a:noAutofit/>
          </a:bodyPr>
          <a:lstStyle/>
          <a:p>
            <a:pPr lvl="0" algn="l"/>
            <a:r>
              <a:rPr lang="en-US" b="1" dirty="0"/>
              <a:t>Exploitation: WPScan</a:t>
            </a:r>
            <a:endParaRPr b="1" dirty="0">
              <a:latin typeface="Roboto"/>
              <a:ea typeface="Roboto"/>
              <a:cs typeface="Roboto"/>
              <a:sym typeface="Roboto"/>
            </a:endParaRPr>
          </a:p>
        </p:txBody>
      </p:sp>
      <p:sp>
        <p:nvSpPr>
          <p:cNvPr id="2415" name="Google Shape;2415;p147"/>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12</a:t>
            </a:fld>
            <a:endParaRPr dirty="0"/>
          </a:p>
        </p:txBody>
      </p:sp>
      <p:sp>
        <p:nvSpPr>
          <p:cNvPr id="2416" name="Google Shape;2416;p147"/>
          <p:cNvSpPr txBox="1">
            <a:spLocks noGrp="1"/>
          </p:cNvSpPr>
          <p:nvPr>
            <p:ph type="body" idx="3"/>
          </p:nvPr>
        </p:nvSpPr>
        <p:spPr>
          <a:xfrm>
            <a:off x="3148560" y="2181100"/>
            <a:ext cx="20497630" cy="9934700"/>
          </a:xfrm>
          <a:prstGeom prst="rect">
            <a:avLst/>
          </a:prstGeom>
        </p:spPr>
        <p:txBody>
          <a:bodyPr spcFirstLastPara="1" wrap="square" lIns="1219000" tIns="0" rIns="1219000" bIns="2437975" anchor="t" anchorCtr="0">
            <a:noAutofit/>
          </a:bodyPr>
          <a:lstStyle/>
          <a:p>
            <a:pPr marL="0" lvl="0" indent="0" algn="l" rtl="0">
              <a:spcBef>
                <a:spcPts val="0"/>
              </a:spcBef>
              <a:spcAft>
                <a:spcPts val="0"/>
              </a:spcAft>
              <a:buNone/>
            </a:pPr>
            <a:r>
              <a:rPr lang="en-US" sz="4400" b="1" dirty="0">
                <a:solidFill>
                  <a:schemeClr val="dk1"/>
                </a:solidFill>
              </a:rPr>
              <a:t>Monitoring Overview</a:t>
            </a:r>
            <a:endParaRPr sz="4400" dirty="0">
              <a:solidFill>
                <a:schemeClr val="dk1"/>
              </a:solidFill>
            </a:endParaRPr>
          </a:p>
          <a:p>
            <a:pPr marL="457200" lvl="0" indent="-508000" algn="l" rtl="0">
              <a:lnSpc>
                <a:spcPct val="115000"/>
              </a:lnSpc>
              <a:spcBef>
                <a:spcPts val="1200"/>
              </a:spcBef>
              <a:spcAft>
                <a:spcPts val="0"/>
              </a:spcAft>
              <a:buClr>
                <a:schemeClr val="dk1"/>
              </a:buClr>
              <a:buSzPts val="4400"/>
              <a:buChar char="●"/>
            </a:pPr>
            <a:r>
              <a:rPr lang="en-US" sz="4400" dirty="0">
                <a:solidFill>
                  <a:schemeClr val="dk1"/>
                </a:solidFill>
              </a:rPr>
              <a:t>Excessive HTTP Errors alert would detect this exploit.</a:t>
            </a:r>
            <a:endParaRPr sz="4400" dirty="0">
              <a:solidFill>
                <a:schemeClr val="dk1"/>
              </a:solidFill>
            </a:endParaRPr>
          </a:p>
          <a:p>
            <a:pPr marL="457200" lvl="0" indent="-508000" algn="l" rtl="0">
              <a:lnSpc>
                <a:spcPct val="115000"/>
              </a:lnSpc>
              <a:spcBef>
                <a:spcPts val="1000"/>
              </a:spcBef>
              <a:spcAft>
                <a:spcPts val="0"/>
              </a:spcAft>
              <a:buClr>
                <a:schemeClr val="dk1"/>
              </a:buClr>
              <a:buSzPts val="4400"/>
              <a:buChar char="●"/>
            </a:pPr>
            <a:r>
              <a:rPr lang="en-US" sz="4400" dirty="0">
                <a:solidFill>
                  <a:schemeClr val="dk1"/>
                </a:solidFill>
              </a:rPr>
              <a:t>Metric: HTTP status code</a:t>
            </a:r>
            <a:endParaRPr sz="4400" dirty="0">
              <a:solidFill>
                <a:schemeClr val="dk1"/>
              </a:solidFill>
            </a:endParaRPr>
          </a:p>
          <a:p>
            <a:pPr marL="457200" lvl="0" indent="-508000" algn="l" rtl="0">
              <a:lnSpc>
                <a:spcPct val="115000"/>
              </a:lnSpc>
              <a:spcBef>
                <a:spcPts val="1000"/>
              </a:spcBef>
              <a:spcAft>
                <a:spcPts val="0"/>
              </a:spcAft>
              <a:buClr>
                <a:schemeClr val="dk1"/>
              </a:buClr>
              <a:buSzPts val="4400"/>
              <a:buChar char="●"/>
            </a:pPr>
            <a:r>
              <a:rPr lang="en-US" sz="4400" dirty="0">
                <a:solidFill>
                  <a:schemeClr val="dk1"/>
                </a:solidFill>
              </a:rPr>
              <a:t>Threshold: above 400</a:t>
            </a:r>
            <a:endParaRPr sz="4400" dirty="0">
              <a:solidFill>
                <a:schemeClr val="dk1"/>
              </a:solidFill>
            </a:endParaRPr>
          </a:p>
          <a:p>
            <a:pPr marL="0" lvl="0" indent="0" algn="l" rtl="0">
              <a:spcBef>
                <a:spcPts val="1000"/>
              </a:spcBef>
              <a:spcAft>
                <a:spcPts val="0"/>
              </a:spcAft>
              <a:buNone/>
            </a:pPr>
            <a:endParaRPr sz="4400" dirty="0">
              <a:solidFill>
                <a:schemeClr val="dk1"/>
              </a:solidFill>
            </a:endParaRPr>
          </a:p>
          <a:p>
            <a:pPr marL="0" lvl="0" indent="0" algn="l" rtl="0">
              <a:spcBef>
                <a:spcPts val="1200"/>
              </a:spcBef>
              <a:spcAft>
                <a:spcPts val="0"/>
              </a:spcAft>
              <a:buNone/>
            </a:pPr>
            <a:r>
              <a:rPr lang="en-US" sz="4400" b="1" dirty="0">
                <a:solidFill>
                  <a:schemeClr val="dk1"/>
                </a:solidFill>
              </a:rPr>
              <a:t>Mitigating Detection</a:t>
            </a:r>
            <a:endParaRPr sz="4400" b="1" dirty="0">
              <a:solidFill>
                <a:schemeClr val="dk1"/>
              </a:solidFill>
            </a:endParaRPr>
          </a:p>
          <a:p>
            <a:pPr indent="-508000">
              <a:lnSpc>
                <a:spcPct val="115000"/>
              </a:lnSpc>
              <a:spcBef>
                <a:spcPts val="1200"/>
              </a:spcBef>
              <a:buClr>
                <a:schemeClr val="dk1"/>
              </a:buClr>
              <a:buSzPts val="4400"/>
            </a:pPr>
            <a:r>
              <a:rPr lang="en-US" sz="4400" dirty="0"/>
              <a:t>Creating an undetectable custom SSH Backdoor in Python will execute without triggering an alert.</a:t>
            </a:r>
            <a:endParaRPr sz="4400" dirty="0">
              <a:solidFill>
                <a:schemeClr val="dk1"/>
              </a:solidFill>
            </a:endParaRPr>
          </a:p>
          <a:p>
            <a:pPr marL="457200" marR="0" lvl="0" indent="-508000" algn="l" rtl="0">
              <a:lnSpc>
                <a:spcPct val="115000"/>
              </a:lnSpc>
              <a:spcBef>
                <a:spcPts val="1000"/>
              </a:spcBef>
              <a:spcAft>
                <a:spcPts val="0"/>
              </a:spcAft>
              <a:buClr>
                <a:schemeClr val="dk1"/>
              </a:buClr>
              <a:buSzPts val="4400"/>
              <a:buChar char="●"/>
            </a:pPr>
            <a:r>
              <a:rPr lang="en-US" sz="4400" dirty="0">
                <a:solidFill>
                  <a:schemeClr val="dk1"/>
                </a:solidFill>
              </a:rPr>
              <a:t>An alternative exploit is SSH Tunneling, where a hacker can leave</a:t>
            </a:r>
            <a:br>
              <a:rPr lang="en-US" sz="4400" dirty="0">
                <a:solidFill>
                  <a:schemeClr val="dk1"/>
                </a:solidFill>
              </a:rPr>
            </a:br>
            <a:r>
              <a:rPr lang="en-US" sz="4400" dirty="0">
                <a:solidFill>
                  <a:schemeClr val="dk1"/>
                </a:solidFill>
              </a:rPr>
              <a:t>a backdoor into the internal network. It can also be used to cover</a:t>
            </a:r>
            <a:br>
              <a:rPr lang="en-US" sz="4400" dirty="0">
                <a:solidFill>
                  <a:schemeClr val="dk1"/>
                </a:solidFill>
              </a:rPr>
            </a:br>
            <a:r>
              <a:rPr lang="en-US" sz="4400" dirty="0">
                <a:solidFill>
                  <a:schemeClr val="dk1"/>
                </a:solidFill>
              </a:rPr>
              <a:t>his tracks.</a:t>
            </a:r>
          </a:p>
          <a:p>
            <a:pPr marL="0" lvl="0" indent="0">
              <a:lnSpc>
                <a:spcPct val="115000"/>
              </a:lnSpc>
              <a:spcBef>
                <a:spcPts val="1000"/>
              </a:spcBef>
              <a:buClr>
                <a:schemeClr val="dk1"/>
              </a:buClr>
              <a:buSzPts val="4400"/>
              <a:buNone/>
            </a:pPr>
            <a:r>
              <a:rPr lang="en-US" sz="2400" dirty="0">
                <a:solidFill>
                  <a:schemeClr val="dk1"/>
                </a:solidFill>
              </a:rPr>
              <a:t>Sources</a:t>
            </a:r>
            <a:r>
              <a:rPr lang="en-US" sz="2400" dirty="0"/>
              <a:t>: </a:t>
            </a:r>
            <a:r>
              <a:rPr lang="en-US" sz="2400" dirty="0">
                <a:hlinkClick r:id="rId3">
                  <a:extLst>
                    <a:ext uri="{A12FA001-AC4F-418D-AE19-62706E023703}">
                      <ahyp:hlinkClr xmlns:ahyp="http://schemas.microsoft.com/office/drawing/2018/hyperlinkcolor" val="tx"/>
                    </a:ext>
                  </a:extLst>
                </a:hlinkClick>
              </a:rPr>
              <a:t>https://resources.infosecinstitute.com/creating-undetectable-custom-ssh-backdoor-python-z/#gref</a:t>
            </a:r>
            <a:endParaRPr lang="en-US" sz="2400" dirty="0"/>
          </a:p>
          <a:p>
            <a:pPr marL="0" lvl="0" indent="0">
              <a:lnSpc>
                <a:spcPct val="115000"/>
              </a:lnSpc>
              <a:spcBef>
                <a:spcPts val="1000"/>
              </a:spcBef>
              <a:buClr>
                <a:schemeClr val="dk1"/>
              </a:buClr>
              <a:buSzPts val="4400"/>
              <a:buNone/>
            </a:pPr>
            <a:r>
              <a:rPr lang="en-US" sz="2400" dirty="0">
                <a:hlinkClick r:id="rId3">
                  <a:extLst>
                    <a:ext uri="{A12FA001-AC4F-418D-AE19-62706E023703}">
                      <ahyp:hlinkClr xmlns:ahyp="http://schemas.microsoft.com/office/drawing/2018/hyperlinkcolor" val="tx"/>
                    </a:ext>
                  </a:extLst>
                </a:hlinkClick>
              </a:rPr>
              <a:t>https://resources.infosecinstitute.com/creating-undetectable-custom-ssh-backdoor-python-z/#gref</a:t>
            </a:r>
            <a:endParaRPr lang="en-US" sz="2400" dirty="0"/>
          </a:p>
          <a:p>
            <a:pPr marL="0" lvl="0" indent="0">
              <a:lnSpc>
                <a:spcPct val="115000"/>
              </a:lnSpc>
              <a:spcBef>
                <a:spcPts val="1000"/>
              </a:spcBef>
              <a:buClr>
                <a:schemeClr val="dk1"/>
              </a:buClr>
              <a:buSzPts val="4400"/>
              <a:buNone/>
            </a:pPr>
            <a:endParaRPr sz="24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0"/>
        <p:cNvGrpSpPr/>
        <p:nvPr/>
      </p:nvGrpSpPr>
      <p:grpSpPr>
        <a:xfrm>
          <a:off x="0" y="0"/>
          <a:ext cx="0" cy="0"/>
          <a:chOff x="0" y="0"/>
          <a:chExt cx="0" cy="0"/>
        </a:xfrm>
      </p:grpSpPr>
      <p:sp>
        <p:nvSpPr>
          <p:cNvPr id="2421" name="Google Shape;2421;p148"/>
          <p:cNvSpPr txBox="1">
            <a:spLocks noGrp="1"/>
          </p:cNvSpPr>
          <p:nvPr>
            <p:ph type="title"/>
          </p:nvPr>
        </p:nvSpPr>
        <p:spPr>
          <a:xfrm>
            <a:off x="3217975" y="0"/>
            <a:ext cx="24443100" cy="1423200"/>
          </a:xfrm>
          <a:prstGeom prst="rect">
            <a:avLst/>
          </a:prstGeom>
        </p:spPr>
        <p:txBody>
          <a:bodyPr spcFirstLastPara="1" wrap="square" lIns="1219000" tIns="487575" rIns="731350" bIns="243750" anchor="t" anchorCtr="0">
            <a:noAutofit/>
          </a:bodyPr>
          <a:lstStyle/>
          <a:p>
            <a:pPr lvl="0" algn="l"/>
            <a:r>
              <a:rPr lang="en-US" b="1" dirty="0"/>
              <a:t>Exploitation: </a:t>
            </a:r>
            <a:r>
              <a:rPr lang="en-US" sz="6600" b="1" dirty="0">
                <a:latin typeface="Arial" panose="020B0604020202020204" pitchFamily="34" charset="0"/>
                <a:cs typeface="Arial" panose="020B0604020202020204" pitchFamily="34" charset="0"/>
              </a:rPr>
              <a:t>rpcbomb</a:t>
            </a:r>
            <a:endParaRPr b="1" dirty="0"/>
          </a:p>
        </p:txBody>
      </p:sp>
      <p:sp>
        <p:nvSpPr>
          <p:cNvPr id="2422" name="Google Shape;2422;p148"/>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2423" name="Google Shape;2423;p148"/>
          <p:cNvSpPr txBox="1">
            <a:spLocks noGrp="1"/>
          </p:cNvSpPr>
          <p:nvPr>
            <p:ph type="body" idx="3"/>
          </p:nvPr>
        </p:nvSpPr>
        <p:spPr>
          <a:xfrm>
            <a:off x="3217975" y="2295400"/>
            <a:ext cx="20724376" cy="9839450"/>
          </a:xfrm>
          <a:prstGeom prst="rect">
            <a:avLst/>
          </a:prstGeom>
        </p:spPr>
        <p:txBody>
          <a:bodyPr spcFirstLastPara="1" wrap="square" lIns="1219000" tIns="0" rIns="1219000" bIns="2437975" anchor="t" anchorCtr="0">
            <a:noAutofit/>
          </a:bodyPr>
          <a:lstStyle/>
          <a:p>
            <a:pPr marL="0" lvl="0" indent="0" algn="l" rtl="0">
              <a:spcBef>
                <a:spcPts val="0"/>
              </a:spcBef>
              <a:spcAft>
                <a:spcPts val="0"/>
              </a:spcAft>
              <a:buNone/>
            </a:pPr>
            <a:r>
              <a:rPr lang="en-US" sz="4400" b="1" dirty="0">
                <a:solidFill>
                  <a:schemeClr val="dk1"/>
                </a:solidFill>
              </a:rPr>
              <a:t>Monitoring Overview</a:t>
            </a:r>
            <a:endParaRPr sz="4400" dirty="0">
              <a:solidFill>
                <a:schemeClr val="dk1"/>
              </a:solidFill>
            </a:endParaRPr>
          </a:p>
          <a:p>
            <a:pPr lvl="0" indent="-508000">
              <a:lnSpc>
                <a:spcPct val="115000"/>
              </a:lnSpc>
              <a:spcBef>
                <a:spcPts val="1200"/>
              </a:spcBef>
              <a:buClr>
                <a:schemeClr val="dk1"/>
              </a:buClr>
              <a:buSzPts val="4400"/>
            </a:pPr>
            <a:r>
              <a:rPr lang="en-US" sz="4400" dirty="0">
                <a:solidFill>
                  <a:schemeClr val="dk1"/>
                </a:solidFill>
              </a:rPr>
              <a:t>CPU Usage Monitor alert would detect this exploit.</a:t>
            </a:r>
          </a:p>
          <a:p>
            <a:pPr lvl="0" indent="-508000">
              <a:lnSpc>
                <a:spcPct val="115000"/>
              </a:lnSpc>
              <a:spcBef>
                <a:spcPts val="1000"/>
              </a:spcBef>
              <a:buClr>
                <a:schemeClr val="dk1"/>
              </a:buClr>
              <a:buSzPts val="4400"/>
            </a:pPr>
            <a:r>
              <a:rPr lang="en-US" sz="4400" dirty="0">
                <a:solidFill>
                  <a:schemeClr val="dk1"/>
                </a:solidFill>
              </a:rPr>
              <a:t>Metric: </a:t>
            </a:r>
            <a:r>
              <a:rPr lang="en-US" sz="4400" dirty="0"/>
              <a:t>Percentage of CPU time spent by the process since</a:t>
            </a:r>
            <a:br>
              <a:rPr lang="en-US" sz="4400" dirty="0"/>
            </a:br>
            <a:r>
              <a:rPr lang="en-US" sz="4400" dirty="0"/>
              <a:t>the last update.</a:t>
            </a:r>
          </a:p>
          <a:p>
            <a:pPr lvl="0" indent="-508000">
              <a:lnSpc>
                <a:spcPct val="115000"/>
              </a:lnSpc>
              <a:spcBef>
                <a:spcPts val="1000"/>
              </a:spcBef>
              <a:buClr>
                <a:schemeClr val="dk1"/>
              </a:buClr>
              <a:buSzPts val="4400"/>
            </a:pPr>
            <a:r>
              <a:rPr lang="en-US" sz="4400" dirty="0">
                <a:solidFill>
                  <a:schemeClr val="dk1"/>
                </a:solidFill>
              </a:rPr>
              <a:t>Threshold: above 0.5 (50%)</a:t>
            </a:r>
          </a:p>
          <a:p>
            <a:pPr marL="0" lvl="0" indent="0" algn="l" rtl="0">
              <a:spcBef>
                <a:spcPts val="1000"/>
              </a:spcBef>
              <a:spcAft>
                <a:spcPts val="0"/>
              </a:spcAft>
              <a:buNone/>
            </a:pPr>
            <a:endParaRPr sz="4400" dirty="0">
              <a:solidFill>
                <a:schemeClr val="dk1"/>
              </a:solidFill>
            </a:endParaRPr>
          </a:p>
          <a:p>
            <a:pPr marL="0" lvl="0" indent="0" algn="l" rtl="0">
              <a:spcBef>
                <a:spcPts val="1200"/>
              </a:spcBef>
              <a:spcAft>
                <a:spcPts val="0"/>
              </a:spcAft>
              <a:buNone/>
            </a:pPr>
            <a:r>
              <a:rPr lang="en-US" sz="4400" b="1" dirty="0">
                <a:solidFill>
                  <a:schemeClr val="dk1"/>
                </a:solidFill>
              </a:rPr>
              <a:t>Mitigating Detection</a:t>
            </a:r>
            <a:endParaRPr sz="4400" b="1" dirty="0">
              <a:solidFill>
                <a:schemeClr val="dk1"/>
              </a:solidFill>
            </a:endParaRPr>
          </a:p>
          <a:p>
            <a:pPr lvl="0" indent="-508000">
              <a:lnSpc>
                <a:spcPct val="115000"/>
              </a:lnSpc>
              <a:spcBef>
                <a:spcPts val="1200"/>
              </a:spcBef>
              <a:buClr>
                <a:schemeClr val="dk1"/>
              </a:buClr>
              <a:buSzPts val="4400"/>
            </a:pPr>
            <a:r>
              <a:rPr lang="en-US" sz="4400" dirty="0"/>
              <a:t>Bypass filtered portmapper port by simulating a local portmapper service and tunnel the Network File System (NFS) port from the attacker machine to the victim one. This will allow the use of regular tools to exploit this service.</a:t>
            </a:r>
          </a:p>
          <a:p>
            <a:pPr marL="0" lvl="0" indent="0">
              <a:lnSpc>
                <a:spcPct val="115000"/>
              </a:lnSpc>
              <a:spcBef>
                <a:spcPts val="1200"/>
              </a:spcBef>
              <a:buClr>
                <a:schemeClr val="dk1"/>
              </a:buClr>
              <a:buSzPts val="4400"/>
              <a:buNone/>
            </a:pPr>
            <a:endParaRPr lang="en-US" sz="4400" dirty="0">
              <a:solidFill>
                <a:schemeClr val="dk1"/>
              </a:solidFill>
            </a:endParaRPr>
          </a:p>
          <a:p>
            <a:pPr marL="0" indent="0">
              <a:lnSpc>
                <a:spcPct val="115000"/>
              </a:lnSpc>
              <a:spcBef>
                <a:spcPts val="1200"/>
              </a:spcBef>
              <a:buClr>
                <a:schemeClr val="dk1"/>
              </a:buClr>
              <a:buSzPts val="4400"/>
              <a:buNone/>
            </a:pPr>
            <a:r>
              <a:rPr lang="en-US" sz="2400" dirty="0">
                <a:solidFill>
                  <a:schemeClr val="dk1"/>
                </a:solidFill>
              </a:rPr>
              <a:t>Source: https://book.hacktricks.xyz/pentesting/pentesting-rpcbind</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149"/>
          <p:cNvSpPr txBox="1">
            <a:spLocks noGrp="1"/>
          </p:cNvSpPr>
          <p:nvPr>
            <p:ph type="title"/>
          </p:nvPr>
        </p:nvSpPr>
        <p:spPr>
          <a:xfrm>
            <a:off x="3186659" y="0"/>
            <a:ext cx="24443100" cy="1423200"/>
          </a:xfrm>
          <a:prstGeom prst="rect">
            <a:avLst/>
          </a:prstGeom>
        </p:spPr>
        <p:txBody>
          <a:bodyPr spcFirstLastPara="1" wrap="square" lIns="1219000" tIns="487575" rIns="731350" bIns="243750" anchor="t" anchorCtr="0">
            <a:noAutofit/>
          </a:bodyPr>
          <a:lstStyle/>
          <a:p>
            <a:pPr lvl="0" algn="l"/>
            <a:r>
              <a:rPr lang="en-US" b="1" dirty="0"/>
              <a:t>Exploitation: NetBIOS with open port 80</a:t>
            </a:r>
            <a:endParaRPr b="1" dirty="0"/>
          </a:p>
        </p:txBody>
      </p:sp>
      <p:sp>
        <p:nvSpPr>
          <p:cNvPr id="2429" name="Google Shape;2429;p149"/>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14</a:t>
            </a:fld>
            <a:endParaRPr dirty="0"/>
          </a:p>
        </p:txBody>
      </p:sp>
      <p:sp>
        <p:nvSpPr>
          <p:cNvPr id="2430" name="Google Shape;2430;p149"/>
          <p:cNvSpPr txBox="1">
            <a:spLocks noGrp="1"/>
          </p:cNvSpPr>
          <p:nvPr>
            <p:ph type="body" idx="3"/>
          </p:nvPr>
        </p:nvSpPr>
        <p:spPr>
          <a:xfrm>
            <a:off x="3186659" y="2295400"/>
            <a:ext cx="20459530" cy="10029950"/>
          </a:xfrm>
          <a:prstGeom prst="rect">
            <a:avLst/>
          </a:prstGeom>
        </p:spPr>
        <p:txBody>
          <a:bodyPr spcFirstLastPara="1" wrap="square" lIns="1219000" tIns="0" rIns="1219000" bIns="2437975" anchor="t" anchorCtr="0">
            <a:noAutofit/>
          </a:bodyPr>
          <a:lstStyle/>
          <a:p>
            <a:pPr marL="0" lvl="0" indent="0" algn="l" rtl="0">
              <a:spcBef>
                <a:spcPts val="0"/>
              </a:spcBef>
              <a:spcAft>
                <a:spcPts val="0"/>
              </a:spcAft>
              <a:buNone/>
            </a:pPr>
            <a:r>
              <a:rPr lang="en-US" sz="4400" b="1" dirty="0">
                <a:solidFill>
                  <a:schemeClr val="dk1"/>
                </a:solidFill>
              </a:rPr>
              <a:t>Monitoring Overview</a:t>
            </a:r>
            <a:endParaRPr sz="4400" dirty="0">
              <a:solidFill>
                <a:schemeClr val="dk1"/>
              </a:solidFill>
            </a:endParaRPr>
          </a:p>
          <a:p>
            <a:pPr lvl="0" indent="-508000">
              <a:lnSpc>
                <a:spcPct val="115000"/>
              </a:lnSpc>
              <a:spcBef>
                <a:spcPts val="1200"/>
              </a:spcBef>
              <a:buClr>
                <a:schemeClr val="dk1"/>
              </a:buClr>
              <a:buSzPts val="4400"/>
            </a:pPr>
            <a:r>
              <a:rPr lang="en-US" sz="4400" dirty="0">
                <a:solidFill>
                  <a:schemeClr val="dk1"/>
                </a:solidFill>
              </a:rPr>
              <a:t>HTTP Request Size Monitor alert would detect this exploit.</a:t>
            </a:r>
          </a:p>
          <a:p>
            <a:pPr lvl="0" indent="-508000">
              <a:lnSpc>
                <a:spcPct val="115000"/>
              </a:lnSpc>
              <a:spcBef>
                <a:spcPts val="1000"/>
              </a:spcBef>
              <a:buClr>
                <a:schemeClr val="dk1"/>
              </a:buClr>
              <a:buSzPts val="4400"/>
            </a:pPr>
            <a:r>
              <a:rPr lang="en-US" sz="4400" dirty="0">
                <a:solidFill>
                  <a:schemeClr val="dk1"/>
                </a:solidFill>
              </a:rPr>
              <a:t>Metric: </a:t>
            </a:r>
            <a:r>
              <a:rPr lang="en-US" sz="4400" dirty="0"/>
              <a:t>HTTP range request</a:t>
            </a:r>
          </a:p>
          <a:p>
            <a:pPr lvl="0" indent="-508000">
              <a:lnSpc>
                <a:spcPct val="115000"/>
              </a:lnSpc>
              <a:spcBef>
                <a:spcPts val="1000"/>
              </a:spcBef>
              <a:buClr>
                <a:schemeClr val="dk1"/>
              </a:buClr>
              <a:buSzPts val="4400"/>
            </a:pPr>
            <a:r>
              <a:rPr lang="en-US" sz="4400" dirty="0">
                <a:solidFill>
                  <a:schemeClr val="dk1"/>
                </a:solidFill>
              </a:rPr>
              <a:t>Threshold: all documents above 3500 for the last 1 minute</a:t>
            </a:r>
            <a:endParaRPr sz="4400" dirty="0">
              <a:solidFill>
                <a:schemeClr val="dk1"/>
              </a:solidFill>
            </a:endParaRPr>
          </a:p>
          <a:p>
            <a:pPr marL="0" lvl="0" indent="0" algn="l" rtl="0">
              <a:spcBef>
                <a:spcPts val="1200"/>
              </a:spcBef>
              <a:spcAft>
                <a:spcPts val="0"/>
              </a:spcAft>
              <a:buNone/>
            </a:pPr>
            <a:r>
              <a:rPr lang="en-US" sz="4400" b="1" dirty="0">
                <a:solidFill>
                  <a:schemeClr val="dk1"/>
                </a:solidFill>
              </a:rPr>
              <a:t>Mitigating Detection</a:t>
            </a:r>
            <a:endParaRPr sz="4400" b="1" dirty="0">
              <a:solidFill>
                <a:schemeClr val="dk1"/>
              </a:solidFill>
            </a:endParaRPr>
          </a:p>
          <a:p>
            <a:pPr lvl="0" indent="-508000">
              <a:lnSpc>
                <a:spcPct val="115000"/>
              </a:lnSpc>
              <a:spcBef>
                <a:spcPts val="1200"/>
              </a:spcBef>
              <a:buClr>
                <a:schemeClr val="dk1"/>
              </a:buClr>
              <a:buSzPts val="4400"/>
            </a:pPr>
            <a:r>
              <a:rPr lang="en-US" sz="4400" dirty="0"/>
              <a:t>A similar attack is leveraging NetBIOS over TCP/IP (NBT) to spoof Web Proxy Auto-Discovery Protocol (WPAD). WPAD is used by web browsers to configure proxy settings in which to access web-based resources. An attacker can spoof the WPAD IP address, serve up</a:t>
            </a:r>
            <a:br>
              <a:rPr lang="en-US" sz="4400" dirty="0"/>
            </a:br>
            <a:r>
              <a:rPr lang="en-US" sz="4400" dirty="0"/>
              <a:t>an altered wpad.dat file, and then view all browser traffic of a</a:t>
            </a:r>
            <a:br>
              <a:rPr lang="en-US" sz="4400" dirty="0"/>
            </a:br>
            <a:r>
              <a:rPr lang="en-US" sz="4400" dirty="0"/>
              <a:t>victim’s computer.</a:t>
            </a:r>
          </a:p>
          <a:p>
            <a:pPr marL="0" indent="0">
              <a:lnSpc>
                <a:spcPct val="115000"/>
              </a:lnSpc>
              <a:spcBef>
                <a:spcPts val="1200"/>
              </a:spcBef>
              <a:buClr>
                <a:schemeClr val="dk1"/>
              </a:buClr>
              <a:buSzPts val="4400"/>
              <a:buNone/>
            </a:pPr>
            <a:r>
              <a:rPr lang="en-US" sz="2400" dirty="0">
                <a:solidFill>
                  <a:schemeClr val="dk1"/>
                </a:solidFill>
              </a:rPr>
              <a:t>Source: https://10dsecurity.com/saying-goodbye-netbios/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434"/>
        <p:cNvGrpSpPr/>
        <p:nvPr/>
      </p:nvGrpSpPr>
      <p:grpSpPr>
        <a:xfrm>
          <a:off x="0" y="0"/>
          <a:ext cx="0" cy="0"/>
          <a:chOff x="0" y="0"/>
          <a:chExt cx="0" cy="0"/>
        </a:xfrm>
      </p:grpSpPr>
      <p:grpSp>
        <p:nvGrpSpPr>
          <p:cNvPr id="75" name="Group 7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7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83" name="Rectangle 82">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8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0"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1"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3"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437" name="Google Shape;2437;p150"/>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Clr>
                <a:schemeClr val="dk1"/>
              </a:buClr>
              <a:buSzPts val="1100"/>
            </a:pPr>
            <a:r>
              <a:rPr lang="en-US" b="1" dirty="0">
                <a:solidFill>
                  <a:schemeClr val="tx1"/>
                </a:solidFill>
                <a:latin typeface="+mj-lt"/>
                <a:ea typeface="+mj-ea"/>
                <a:cs typeface="+mj-cs"/>
              </a:rPr>
              <a:t>Maintaining Access</a:t>
            </a:r>
          </a:p>
          <a:p>
            <a:pPr marL="0" lvl="0" indent="0" algn="l" defTabSz="457200">
              <a:spcBef>
                <a:spcPct val="0"/>
              </a:spcBef>
              <a:spcAft>
                <a:spcPts val="0"/>
              </a:spcAft>
            </a:pPr>
            <a:endParaRPr lang="en-US" sz="6000" dirty="0">
              <a:solidFill>
                <a:schemeClr val="tx1"/>
              </a:solidFill>
              <a:latin typeface="+mj-lt"/>
              <a:ea typeface="+mj-ea"/>
              <a:cs typeface="+mj-cs"/>
              <a:sym typeface="Roboto Light"/>
            </a:endParaRPr>
          </a:p>
        </p:txBody>
      </p:sp>
      <p:sp>
        <p:nvSpPr>
          <p:cNvPr id="2436" name="Google Shape;2436;p150"/>
          <p:cNvSpPr txBox="1"/>
          <p:nvPr/>
        </p:nvSpPr>
        <p:spPr>
          <a:xfrm>
            <a:off x="22948089" y="13219200"/>
            <a:ext cx="698100" cy="281700"/>
          </a:xfrm>
          <a:prstGeom prst="rect">
            <a:avLst/>
          </a:prstGeom>
          <a:noFill/>
          <a:ln>
            <a:noFill/>
          </a:ln>
        </p:spPr>
        <p:txBody>
          <a:bodyPr spcFirstLastPara="1" wrap="square" lIns="0" tIns="0" rIns="0" bIns="243750" anchor="t" anchorCtr="0">
            <a:noAutofit/>
          </a:bodyPr>
          <a:lstStyle/>
          <a:p>
            <a:pPr marL="0" lvl="0" indent="0" algn="r" rtl="0">
              <a:spcBef>
                <a:spcPts val="0"/>
              </a:spcBef>
              <a:spcAft>
                <a:spcPts val="600"/>
              </a:spcAft>
              <a:buNone/>
            </a:pPr>
            <a:fld id="{00000000-1234-1234-1234-123412341234}" type="slidenum">
              <a:rPr lang="en-US" sz="1600"/>
              <a:pPr marL="0" lvl="0" indent="0" algn="r" rtl="0">
                <a:spcBef>
                  <a:spcPts val="0"/>
                </a:spcBef>
                <a:spcAft>
                  <a:spcPts val="600"/>
                </a:spcAft>
                <a:buNone/>
              </a:pPr>
              <a:t>15</a:t>
            </a:fld>
            <a:endParaRPr lang="en-US" sz="1600" dirty="0"/>
          </a:p>
        </p:txBody>
      </p:sp>
      <p:sp>
        <p:nvSpPr>
          <p:cNvPr id="2438" name="Google Shape;2438;p150"/>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151"/>
          <p:cNvSpPr txBox="1">
            <a:spLocks noGrp="1"/>
          </p:cNvSpPr>
          <p:nvPr>
            <p:ph type="title"/>
          </p:nvPr>
        </p:nvSpPr>
        <p:spPr>
          <a:xfrm>
            <a:off x="318665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Backdooring the Target</a:t>
            </a:r>
            <a:endParaRPr b="1" dirty="0">
              <a:latin typeface="+mj-lt"/>
              <a:ea typeface="Roboto"/>
              <a:cs typeface="Roboto"/>
              <a:sym typeface="Roboto"/>
            </a:endParaRPr>
          </a:p>
        </p:txBody>
      </p:sp>
      <p:sp>
        <p:nvSpPr>
          <p:cNvPr id="2444" name="Google Shape;2444;p151"/>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16</a:t>
            </a:fld>
            <a:endParaRPr dirty="0"/>
          </a:p>
        </p:txBody>
      </p:sp>
      <p:sp>
        <p:nvSpPr>
          <p:cNvPr id="2445" name="Google Shape;2445;p151"/>
          <p:cNvSpPr txBox="1">
            <a:spLocks noGrp="1"/>
          </p:cNvSpPr>
          <p:nvPr>
            <p:ph type="body" idx="3"/>
          </p:nvPr>
        </p:nvSpPr>
        <p:spPr>
          <a:xfrm>
            <a:off x="3186658" y="2295400"/>
            <a:ext cx="20867659" cy="11420600"/>
          </a:xfrm>
          <a:prstGeom prst="rect">
            <a:avLst/>
          </a:prstGeom>
        </p:spPr>
        <p:txBody>
          <a:bodyPr spcFirstLastPara="1" wrap="square" lIns="1219000" tIns="0" rIns="1219000" bIns="2437975" anchor="t" anchorCtr="0">
            <a:noAutofit/>
          </a:bodyPr>
          <a:lstStyle/>
          <a:p>
            <a:pPr marL="0" lvl="0" indent="0" algn="l" rtl="0">
              <a:spcBef>
                <a:spcPts val="0"/>
              </a:spcBef>
              <a:spcAft>
                <a:spcPts val="0"/>
              </a:spcAft>
              <a:buNone/>
            </a:pPr>
            <a:r>
              <a:rPr lang="en-US" sz="4400" b="1" dirty="0">
                <a:solidFill>
                  <a:schemeClr val="dk1"/>
                </a:solidFill>
              </a:rPr>
              <a:t>Backdoor Overview</a:t>
            </a:r>
            <a:endParaRPr sz="4400" dirty="0">
              <a:solidFill>
                <a:schemeClr val="dk1"/>
              </a:solidFill>
            </a:endParaRPr>
          </a:p>
          <a:p>
            <a:pPr marL="457200" lvl="0" indent="-508000" algn="l" rtl="0">
              <a:lnSpc>
                <a:spcPct val="115000"/>
              </a:lnSpc>
              <a:spcBef>
                <a:spcPts val="1200"/>
              </a:spcBef>
              <a:spcAft>
                <a:spcPts val="0"/>
              </a:spcAft>
              <a:buClr>
                <a:schemeClr val="dk1"/>
              </a:buClr>
              <a:buSzPts val="4400"/>
              <a:buChar char="●"/>
            </a:pPr>
            <a:r>
              <a:rPr lang="en-US" sz="4400" dirty="0">
                <a:solidFill>
                  <a:schemeClr val="dk1"/>
                </a:solidFill>
              </a:rPr>
              <a:t>Type of Backdoor: </a:t>
            </a:r>
            <a:r>
              <a:rPr lang="en-US" sz="4400" i="1" dirty="0">
                <a:solidFill>
                  <a:schemeClr val="dk1"/>
                </a:solidFill>
              </a:rPr>
              <a:t>Meterpreter Reverse TCP Shell over port 62000 or higher to avoid suspicion</a:t>
            </a:r>
          </a:p>
          <a:p>
            <a:pPr marL="457200" lvl="0" indent="-508000" algn="l" rtl="0">
              <a:lnSpc>
                <a:spcPct val="115000"/>
              </a:lnSpc>
              <a:spcBef>
                <a:spcPts val="1200"/>
              </a:spcBef>
              <a:spcAft>
                <a:spcPts val="0"/>
              </a:spcAft>
              <a:buClr>
                <a:schemeClr val="dk1"/>
              </a:buClr>
              <a:buSzPts val="4400"/>
              <a:buChar char="●"/>
            </a:pPr>
            <a:r>
              <a:rPr lang="en-US" sz="4400" i="1" dirty="0">
                <a:solidFill>
                  <a:schemeClr val="dk1"/>
                </a:solidFill>
              </a:rPr>
              <a:t>Use msfvenom to create a payload and save it as a python script (reverse_tcp.py) -&gt; Gained root access with Steven’s account by escalating privileges with another python script -&gt; upload the file</a:t>
            </a:r>
            <a:br>
              <a:rPr lang="en-US" sz="4400" i="1" dirty="0">
                <a:solidFill>
                  <a:schemeClr val="dk1"/>
                </a:solidFill>
              </a:rPr>
            </a:br>
            <a:r>
              <a:rPr lang="en-US" sz="4400" i="1" dirty="0">
                <a:solidFill>
                  <a:schemeClr val="dk1"/>
                </a:solidFill>
              </a:rPr>
              <a:t>to the server.</a:t>
            </a:r>
          </a:p>
          <a:p>
            <a:pPr marL="457200" lvl="0" indent="-508000" algn="l" rtl="0">
              <a:lnSpc>
                <a:spcPct val="115000"/>
              </a:lnSpc>
              <a:spcBef>
                <a:spcPts val="1200"/>
              </a:spcBef>
              <a:spcAft>
                <a:spcPts val="0"/>
              </a:spcAft>
              <a:buClr>
                <a:schemeClr val="dk1"/>
              </a:buClr>
              <a:buSzPts val="4400"/>
              <a:buChar char="●"/>
            </a:pPr>
            <a:r>
              <a:rPr lang="en-US" sz="4400" dirty="0">
                <a:solidFill>
                  <a:schemeClr val="dk1"/>
                </a:solidFill>
              </a:rPr>
              <a:t>Actively open a netcat listener with a bash script.</a:t>
            </a:r>
          </a:p>
          <a:p>
            <a:pPr lvl="3" indent="-508000">
              <a:lnSpc>
                <a:spcPct val="115000"/>
              </a:lnSpc>
              <a:spcBef>
                <a:spcPts val="1000"/>
              </a:spcBef>
              <a:buClr>
                <a:schemeClr val="dk1"/>
              </a:buClr>
              <a:buSzPts val="4400"/>
              <a:buChar char="○"/>
            </a:pPr>
            <a:r>
              <a:rPr lang="en-US" sz="4400" dirty="0">
                <a:solidFill>
                  <a:schemeClr val="dk1"/>
                </a:solidFill>
              </a:rPr>
              <a:t>$x=true; while $x = True: nc –l –p 62000 &lt; reverse_tcp.py</a:t>
            </a:r>
          </a:p>
          <a:p>
            <a:pPr lvl="3" indent="-508000">
              <a:lnSpc>
                <a:spcPct val="115000"/>
              </a:lnSpc>
              <a:spcBef>
                <a:spcPts val="1000"/>
              </a:spcBef>
              <a:buClr>
                <a:schemeClr val="dk1"/>
              </a:buClr>
              <a:buSzPts val="4400"/>
              <a:buChar char="○"/>
            </a:pPr>
            <a:r>
              <a:rPr lang="en-US" sz="4400" i="1" dirty="0">
                <a:solidFill>
                  <a:schemeClr val="dk1"/>
                </a:solidFill>
              </a:rPr>
              <a:t>Attacker Machine: nc 192.168.1.110 62000 &gt; reverse_tcp.py</a:t>
            </a:r>
          </a:p>
          <a:p>
            <a:pPr lvl="3" indent="-508000">
              <a:lnSpc>
                <a:spcPct val="115000"/>
              </a:lnSpc>
              <a:spcBef>
                <a:spcPts val="1000"/>
              </a:spcBef>
              <a:buClr>
                <a:schemeClr val="dk1"/>
              </a:buClr>
              <a:buSzPts val="4400"/>
              <a:buChar char="○"/>
            </a:pPr>
            <a:endParaRPr lang="en-US" sz="4400" i="1" dirty="0">
              <a:solidFill>
                <a:schemeClr val="dk1"/>
              </a:solidFill>
            </a:endParaRPr>
          </a:p>
          <a:p>
            <a:pPr marL="1320800" lvl="3" indent="0">
              <a:lnSpc>
                <a:spcPct val="115000"/>
              </a:lnSpc>
              <a:spcBef>
                <a:spcPts val="1000"/>
              </a:spcBef>
              <a:buClr>
                <a:schemeClr val="dk1"/>
              </a:buClr>
              <a:buSzPts val="4400"/>
              <a:buNone/>
            </a:pPr>
            <a:r>
              <a:rPr lang="en-US" sz="2400" i="1" dirty="0">
                <a:solidFill>
                  <a:schemeClr val="dk1"/>
                </a:solidFill>
              </a:rPr>
              <a:t>Source: David Han, Trilogy Education Services Tutor</a:t>
            </a:r>
            <a:endParaRPr sz="2400" i="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44"/>
        <p:cNvGrpSpPr/>
        <p:nvPr/>
      </p:nvGrpSpPr>
      <p:grpSpPr>
        <a:xfrm>
          <a:off x="0" y="0"/>
          <a:ext cx="0" cy="0"/>
          <a:chOff x="0" y="0"/>
          <a:chExt cx="0" cy="0"/>
        </a:xfrm>
      </p:grpSpPr>
      <p:grpSp>
        <p:nvGrpSpPr>
          <p:cNvPr id="113" name="Group 112">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14"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5"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6"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8"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19"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21" name="Rectangle 120">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Freeform: Shape 122">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5" name="Group 124">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26"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5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8"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5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0"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1"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47" name="Google Shape;2347;p138"/>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lvl="0" algn="l" defTabSz="457200">
              <a:spcBef>
                <a:spcPct val="0"/>
              </a:spcBef>
              <a:buClr>
                <a:schemeClr val="dk1"/>
              </a:buClr>
              <a:buSzPts val="1100"/>
            </a:pPr>
            <a:r>
              <a:rPr lang="en-US" b="1" dirty="0">
                <a:solidFill>
                  <a:schemeClr val="accent1"/>
                </a:solidFill>
                <a:latin typeface="+mj-lt"/>
              </a:rPr>
              <a:t>RED TEAM</a:t>
            </a:r>
            <a:endParaRPr lang="en-US" sz="6000" dirty="0">
              <a:solidFill>
                <a:schemeClr val="tx1"/>
              </a:solidFill>
              <a:latin typeface="+mj-lt"/>
              <a:ea typeface="+mj-ea"/>
              <a:cs typeface="+mj-cs"/>
              <a:sym typeface="Roboto Light"/>
            </a:endParaRPr>
          </a:p>
        </p:txBody>
      </p:sp>
      <p:sp>
        <p:nvSpPr>
          <p:cNvPr id="2346" name="Google Shape;2346;p138"/>
          <p:cNvSpPr txBox="1"/>
          <p:nvPr/>
        </p:nvSpPr>
        <p:spPr>
          <a:xfrm>
            <a:off x="22948089" y="13219200"/>
            <a:ext cx="698100" cy="281700"/>
          </a:xfrm>
          <a:prstGeom prst="rect">
            <a:avLst/>
          </a:prstGeom>
          <a:noFill/>
          <a:ln>
            <a:noFill/>
          </a:ln>
        </p:spPr>
        <p:txBody>
          <a:bodyPr spcFirstLastPara="1" wrap="square" lIns="0" tIns="0" rIns="0" bIns="243750" anchor="t" anchorCtr="0">
            <a:noAutofit/>
          </a:bodyPr>
          <a:lstStyle/>
          <a:p>
            <a:pPr marL="0" lvl="0" indent="0" algn="r" rtl="0">
              <a:spcBef>
                <a:spcPts val="0"/>
              </a:spcBef>
              <a:spcAft>
                <a:spcPts val="600"/>
              </a:spcAft>
              <a:buNone/>
            </a:pPr>
            <a:fld id="{00000000-1234-1234-1234-123412341234}" type="slidenum">
              <a:rPr lang="en-US" sz="1600" smtClean="0"/>
              <a:pPr marL="0" lvl="0" indent="0" algn="r" rtl="0">
                <a:spcBef>
                  <a:spcPts val="0"/>
                </a:spcBef>
                <a:spcAft>
                  <a:spcPts val="600"/>
                </a:spcAft>
                <a:buNone/>
              </a:pPr>
              <a:t>2</a:t>
            </a:fld>
            <a:endParaRPr lang="en-US" sz="1600" dirty="0"/>
          </a:p>
        </p:txBody>
      </p:sp>
      <p:sp>
        <p:nvSpPr>
          <p:cNvPr id="2348" name="Google Shape;2348;p138"/>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37"/>
          <p:cNvSpPr txBox="1">
            <a:spLocks noGrp="1"/>
          </p:cNvSpPr>
          <p:nvPr>
            <p:ph type="title"/>
          </p:nvPr>
        </p:nvSpPr>
        <p:spPr>
          <a:xfrm>
            <a:off x="274850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Table of Contents</a:t>
            </a:r>
            <a:endParaRPr b="1" dirty="0">
              <a:latin typeface="+mj-lt"/>
            </a:endParaRPr>
          </a:p>
        </p:txBody>
      </p:sp>
      <p:sp>
        <p:nvSpPr>
          <p:cNvPr id="2336" name="Google Shape;2336;p137"/>
          <p:cNvSpPr txBox="1">
            <a:spLocks noGrp="1"/>
          </p:cNvSpPr>
          <p:nvPr>
            <p:ph type="subTitle" idx="1"/>
          </p:nvPr>
        </p:nvSpPr>
        <p:spPr>
          <a:xfrm>
            <a:off x="2781300" y="1802600"/>
            <a:ext cx="24377700" cy="972900"/>
          </a:xfrm>
          <a:prstGeom prst="rect">
            <a:avLst/>
          </a:prstGeom>
        </p:spPr>
        <p:txBody>
          <a:bodyPr spcFirstLastPara="1" wrap="square" lIns="1219000" tIns="243750" rIns="1219000" bIns="0" anchor="t" anchorCtr="0">
            <a:noAutofit/>
          </a:bodyPr>
          <a:lstStyle/>
          <a:p>
            <a:pPr marL="0" lvl="0" indent="0" algn="l" rtl="0">
              <a:spcBef>
                <a:spcPts val="0"/>
              </a:spcBef>
              <a:spcAft>
                <a:spcPts val="0"/>
              </a:spcAft>
              <a:buNone/>
            </a:pPr>
            <a:r>
              <a:rPr lang="en-US" i="1" dirty="0">
                <a:latin typeface="+mj-lt"/>
              </a:rPr>
              <a:t>This document contains the following resources: </a:t>
            </a:r>
            <a:endParaRPr i="1" dirty="0">
              <a:latin typeface="+mj-lt"/>
            </a:endParaRPr>
          </a:p>
        </p:txBody>
      </p:sp>
      <p:sp>
        <p:nvSpPr>
          <p:cNvPr id="2334" name="Google Shape;2334;p137"/>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337" name="Google Shape;2337;p137"/>
          <p:cNvSpPr txBox="1">
            <a:spLocks noGrp="1"/>
          </p:cNvSpPr>
          <p:nvPr>
            <p:ph type="subTitle" idx="3"/>
          </p:nvPr>
        </p:nvSpPr>
        <p:spPr>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latin typeface="+mj-lt"/>
              </a:rPr>
              <a:t>Network Topology &amp; Critical Vulnerabilities</a:t>
            </a:r>
            <a:endParaRPr sz="5400" b="1" dirty="0">
              <a:latin typeface="+mj-lt"/>
            </a:endParaRPr>
          </a:p>
        </p:txBody>
      </p:sp>
      <p:sp>
        <p:nvSpPr>
          <p:cNvPr id="2338" name="Google Shape;2338;p137"/>
          <p:cNvSpPr txBox="1">
            <a:spLocks noGrp="1"/>
          </p:cNvSpPr>
          <p:nvPr>
            <p:ph type="subTitle" idx="4"/>
          </p:nvPr>
        </p:nvSpPr>
        <p:spPr>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latin typeface="+mj-lt"/>
              </a:rPr>
              <a:t>Exploits Used</a:t>
            </a:r>
            <a:endParaRPr sz="5400" dirty="0">
              <a:latin typeface="+mj-lt"/>
            </a:endParaRPr>
          </a:p>
        </p:txBody>
      </p:sp>
      <p:sp>
        <p:nvSpPr>
          <p:cNvPr id="2339" name="Google Shape;2339;p137"/>
          <p:cNvSpPr txBox="1">
            <a:spLocks noGrp="1"/>
          </p:cNvSpPr>
          <p:nvPr>
            <p:ph type="subTitle" idx="5"/>
          </p:nvPr>
        </p:nvSpPr>
        <p:spPr>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latin typeface="+mj-lt"/>
              </a:rPr>
              <a:t>Avoiding Detection</a:t>
            </a:r>
            <a:endParaRPr sz="5400" dirty="0">
              <a:latin typeface="+mj-lt"/>
            </a:endParaRPr>
          </a:p>
        </p:txBody>
      </p:sp>
      <p:sp>
        <p:nvSpPr>
          <p:cNvPr id="2340" name="Google Shape;2340;p137"/>
          <p:cNvSpPr txBox="1">
            <a:spLocks noGrp="1"/>
          </p:cNvSpPr>
          <p:nvPr>
            <p:ph type="subTitle" idx="6"/>
          </p:nvPr>
        </p:nvSpPr>
        <p:spPr>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solidFill>
                  <a:schemeClr val="dk1"/>
                </a:solidFill>
                <a:latin typeface="+mj-lt"/>
              </a:rPr>
              <a:t>Maintaining Access</a:t>
            </a:r>
            <a:endParaRPr sz="5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44"/>
        <p:cNvGrpSpPr/>
        <p:nvPr/>
      </p:nvGrpSpPr>
      <p:grpSpPr>
        <a:xfrm>
          <a:off x="0" y="0"/>
          <a:ext cx="0" cy="0"/>
          <a:chOff x="0" y="0"/>
          <a:chExt cx="0" cy="0"/>
        </a:xfrm>
      </p:grpSpPr>
      <p:grpSp>
        <p:nvGrpSpPr>
          <p:cNvPr id="113" name="Group 112">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14"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5"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6"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8"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19"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21" name="Rectangle 120">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Freeform: Shape 122">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5" name="Group 124">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26"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5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8"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5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0"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1"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47" name="Google Shape;2347;p138"/>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Clr>
                <a:schemeClr val="dk1"/>
              </a:buClr>
              <a:buSzPts val="1100"/>
            </a:pPr>
            <a:r>
              <a:rPr lang="en-US" b="1" dirty="0">
                <a:solidFill>
                  <a:schemeClr val="tx1"/>
                </a:solidFill>
                <a:latin typeface="+mj-lt"/>
                <a:ea typeface="+mj-ea"/>
                <a:cs typeface="+mj-cs"/>
              </a:rPr>
              <a:t>Network Topology</a:t>
            </a:r>
          </a:p>
          <a:p>
            <a:pPr marL="0" lvl="0" indent="0" algn="l" defTabSz="457200">
              <a:spcBef>
                <a:spcPct val="0"/>
              </a:spcBef>
              <a:spcAft>
                <a:spcPts val="0"/>
              </a:spcAft>
              <a:buClr>
                <a:schemeClr val="dk1"/>
              </a:buClr>
              <a:buSzPts val="1100"/>
            </a:pPr>
            <a:r>
              <a:rPr lang="en-US" b="1" dirty="0">
                <a:solidFill>
                  <a:schemeClr val="tx1"/>
                </a:solidFill>
                <a:latin typeface="+mj-lt"/>
                <a:ea typeface="+mj-ea"/>
                <a:cs typeface="+mj-cs"/>
              </a:rPr>
              <a:t>&amp; Critical Vulnerabilities</a:t>
            </a:r>
          </a:p>
          <a:p>
            <a:pPr marL="0" lvl="0" indent="0" algn="l" defTabSz="457200">
              <a:spcBef>
                <a:spcPct val="0"/>
              </a:spcBef>
              <a:spcAft>
                <a:spcPts val="0"/>
              </a:spcAft>
            </a:pPr>
            <a:endParaRPr lang="en-US" sz="6000" dirty="0">
              <a:solidFill>
                <a:schemeClr val="tx1"/>
              </a:solidFill>
              <a:latin typeface="+mj-lt"/>
              <a:ea typeface="+mj-ea"/>
              <a:cs typeface="+mj-cs"/>
              <a:sym typeface="Roboto Light"/>
            </a:endParaRPr>
          </a:p>
        </p:txBody>
      </p:sp>
      <p:sp>
        <p:nvSpPr>
          <p:cNvPr id="2346" name="Google Shape;2346;p138"/>
          <p:cNvSpPr txBox="1"/>
          <p:nvPr/>
        </p:nvSpPr>
        <p:spPr>
          <a:xfrm>
            <a:off x="22948089" y="13219200"/>
            <a:ext cx="698100" cy="281700"/>
          </a:xfrm>
          <a:prstGeom prst="rect">
            <a:avLst/>
          </a:prstGeom>
          <a:noFill/>
          <a:ln>
            <a:noFill/>
          </a:ln>
        </p:spPr>
        <p:txBody>
          <a:bodyPr spcFirstLastPara="1" wrap="square" lIns="0" tIns="0" rIns="0" bIns="243750" anchor="t" anchorCtr="0">
            <a:noAutofit/>
          </a:bodyPr>
          <a:lstStyle/>
          <a:p>
            <a:pPr marL="0" lvl="0" indent="0" algn="r" rtl="0">
              <a:spcBef>
                <a:spcPts val="0"/>
              </a:spcBef>
              <a:spcAft>
                <a:spcPts val="600"/>
              </a:spcAft>
              <a:buNone/>
            </a:pPr>
            <a:fld id="{00000000-1234-1234-1234-123412341234}" type="slidenum">
              <a:rPr lang="en-US" sz="1600" smtClean="0"/>
              <a:pPr marL="0" lvl="0" indent="0" algn="r" rtl="0">
                <a:spcBef>
                  <a:spcPts val="0"/>
                </a:spcBef>
                <a:spcAft>
                  <a:spcPts val="600"/>
                </a:spcAft>
                <a:buNone/>
              </a:pPr>
              <a:t>4</a:t>
            </a:fld>
            <a:endParaRPr lang="en-US" sz="1600" dirty="0"/>
          </a:p>
        </p:txBody>
      </p:sp>
      <p:sp>
        <p:nvSpPr>
          <p:cNvPr id="2348" name="Google Shape;2348;p138"/>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210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4" name="Google Shape;2354;p139"/>
          <p:cNvSpPr txBox="1">
            <a:spLocks noGrp="1"/>
          </p:cNvSpPr>
          <p:nvPr>
            <p:ph type="subTitle" idx="4294967295"/>
          </p:nvPr>
        </p:nvSpPr>
        <p:spPr>
          <a:xfrm>
            <a:off x="17877453" y="2427288"/>
            <a:ext cx="6500197" cy="10093325"/>
          </a:xfrm>
          <a:prstGeom prst="rect">
            <a:avLst/>
          </a:prstGeom>
        </p:spPr>
        <p:txBody>
          <a:bodyPr spcFirstLastPara="1" wrap="square" lIns="487575" tIns="487575" rIns="487575" bIns="487575" anchor="t" anchorCtr="0">
            <a:noAutofit/>
          </a:bodyPr>
          <a:lstStyle/>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ea typeface="Roboto Black"/>
                <a:cs typeface="Arial" panose="020B0604020202020204" pitchFamily="34" charset="0"/>
                <a:sym typeface="Roboto Black"/>
              </a:rPr>
              <a:t>Network</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Address Range: 192.168.1.1-255</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Netmask: 255.255.255.0</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Gateway: 10.0.0.1</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ea typeface="Roboto Black"/>
                <a:cs typeface="Arial" panose="020B0604020202020204" pitchFamily="34" charset="0"/>
                <a:sym typeface="Roboto Black"/>
              </a:rPr>
              <a:t>Machines</a:t>
            </a:r>
            <a:endParaRPr sz="2800" b="1" dirty="0">
              <a:latin typeface="Arial" panose="020B0604020202020204" pitchFamily="34" charset="0"/>
              <a:ea typeface="Roboto Black"/>
              <a:cs typeface="Arial" panose="020B0604020202020204" pitchFamily="34" charset="0"/>
              <a:sym typeface="Roboto Black"/>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IPv4: 192.168.1.105</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OS: Linux</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Hostname: Capstone</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IPv4: 192.168.1.100</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OS: Linux</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Hostname: ELK</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IPv4: 192.168.1.90</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OS: Kali Linux</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Hostname: Kali</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IPv4: 192.168.1.110</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OS: Linux</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r>
              <a:rPr lang="en-US" sz="2800" b="1" dirty="0">
                <a:latin typeface="Arial" panose="020B0604020202020204" pitchFamily="34" charset="0"/>
                <a:cs typeface="Arial" panose="020B0604020202020204" pitchFamily="34" charset="0"/>
              </a:rPr>
              <a:t>Hostname: Target</a:t>
            </a:r>
            <a:endParaRPr sz="2800" b="1"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2900"/>
              <a:buFont typeface="Arial"/>
              <a:buNone/>
            </a:pPr>
            <a:endParaRPr sz="28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2800" dirty="0">
              <a:latin typeface="Arial" panose="020B0604020202020204" pitchFamily="34" charset="0"/>
              <a:cs typeface="Arial" panose="020B0604020202020204" pitchFamily="34" charset="0"/>
            </a:endParaRPr>
          </a:p>
        </p:txBody>
      </p:sp>
      <p:sp>
        <p:nvSpPr>
          <p:cNvPr id="2355" name="Google Shape;2355;p139"/>
          <p:cNvSpPr txBox="1">
            <a:spLocks noGrp="1"/>
          </p:cNvSpPr>
          <p:nvPr>
            <p:ph type="title" idx="4294967295"/>
          </p:nvPr>
        </p:nvSpPr>
        <p:spPr>
          <a:xfrm>
            <a:off x="3258343" y="0"/>
            <a:ext cx="17860963" cy="1423988"/>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Corbel" panose="020B0503020204020204" pitchFamily="34" charset="0"/>
              </a:rPr>
              <a:t>Network Topology</a:t>
            </a:r>
            <a:endParaRPr b="1" dirty="0">
              <a:latin typeface="Corbel" panose="020B0503020204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B4F8B68E-133F-4B11-95E9-CD1D75BEFA36}"/>
              </a:ext>
            </a:extLst>
          </p:cNvPr>
          <p:cNvPicPr>
            <a:picLocks noChangeAspect="1"/>
          </p:cNvPicPr>
          <p:nvPr/>
        </p:nvPicPr>
        <p:blipFill rotWithShape="1">
          <a:blip r:embed="rId3"/>
          <a:srcRect t="1573"/>
          <a:stretch/>
        </p:blipFill>
        <p:spPr>
          <a:xfrm>
            <a:off x="3282333" y="2987675"/>
            <a:ext cx="14578270" cy="8972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Google Shape;2361;p140"/>
          <p:cNvSpPr txBox="1">
            <a:spLocks noGrp="1"/>
          </p:cNvSpPr>
          <p:nvPr>
            <p:ph type="title"/>
          </p:nvPr>
        </p:nvSpPr>
        <p:spPr>
          <a:xfrm>
            <a:off x="316760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Critical Vulnerabilities: Target 1</a:t>
            </a:r>
            <a:endParaRPr b="1" dirty="0">
              <a:latin typeface="+mj-lt"/>
            </a:endParaRPr>
          </a:p>
        </p:txBody>
      </p:sp>
      <p:sp>
        <p:nvSpPr>
          <p:cNvPr id="2362" name="Google Shape;2362;p140"/>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2363" name="Google Shape;2363;p140"/>
          <p:cNvSpPr txBox="1">
            <a:spLocks noGrp="1"/>
          </p:cNvSpPr>
          <p:nvPr>
            <p:ph type="body" idx="3"/>
          </p:nvPr>
        </p:nvSpPr>
        <p:spPr>
          <a:xfrm>
            <a:off x="3167609" y="2295400"/>
            <a:ext cx="22942800" cy="2352800"/>
          </a:xfrm>
          <a:prstGeom prst="rect">
            <a:avLst/>
          </a:prstGeom>
        </p:spPr>
        <p:txBody>
          <a:bodyPr spcFirstLastPara="1" wrap="square" lIns="1219000" tIns="0" rIns="1219000" bIns="2437975" anchor="t" anchorCtr="0">
            <a:noAutofit/>
          </a:bodyPr>
          <a:lstStyle/>
          <a:p>
            <a:pPr marL="0" lvl="0" indent="0" algn="l" rtl="0">
              <a:spcBef>
                <a:spcPts val="0"/>
              </a:spcBef>
              <a:spcAft>
                <a:spcPts val="0"/>
              </a:spcAft>
              <a:buNone/>
            </a:pPr>
            <a:r>
              <a:rPr lang="en-US" sz="4400" dirty="0"/>
              <a:t>Our assessment uncovered the following critical vulnerabilities in </a:t>
            </a:r>
            <a:r>
              <a:rPr lang="en-US" sz="4400" b="1" dirty="0"/>
              <a:t>Target 1</a:t>
            </a:r>
            <a:r>
              <a:rPr lang="en-US" sz="4400" dirty="0"/>
              <a:t>.</a:t>
            </a:r>
            <a:endParaRPr sz="4400" dirty="0"/>
          </a:p>
          <a:p>
            <a:pPr marL="0" lvl="0" indent="0" algn="l" rtl="0">
              <a:spcBef>
                <a:spcPts val="1200"/>
              </a:spcBef>
              <a:spcAft>
                <a:spcPts val="0"/>
              </a:spcAft>
              <a:buNone/>
            </a:pPr>
            <a:endParaRPr sz="4400" dirty="0"/>
          </a:p>
          <a:p>
            <a:pPr marL="0" lvl="0" indent="0" algn="l" rtl="0">
              <a:spcBef>
                <a:spcPts val="1200"/>
              </a:spcBef>
              <a:spcAft>
                <a:spcPts val="1200"/>
              </a:spcAft>
              <a:buNone/>
            </a:pPr>
            <a:endParaRPr sz="4400" dirty="0">
              <a:solidFill>
                <a:schemeClr val="dk1"/>
              </a:solidFill>
            </a:endParaRPr>
          </a:p>
        </p:txBody>
      </p:sp>
      <p:graphicFrame>
        <p:nvGraphicFramePr>
          <p:cNvPr id="2364" name="Google Shape;2364;p140"/>
          <p:cNvGraphicFramePr/>
          <p:nvPr>
            <p:extLst>
              <p:ext uri="{D42A27DB-BD31-4B8C-83A1-F6EECF244321}">
                <p14:modId xmlns:p14="http://schemas.microsoft.com/office/powerpoint/2010/main" val="903698037"/>
              </p:ext>
            </p:extLst>
          </p:nvPr>
        </p:nvGraphicFramePr>
        <p:xfrm>
          <a:off x="3167609" y="3695700"/>
          <a:ext cx="20019027" cy="9078444"/>
        </p:xfrm>
        <a:graphic>
          <a:graphicData uri="http://schemas.openxmlformats.org/drawingml/2006/table">
            <a:tbl>
              <a:tblPr>
                <a:noFill/>
                <a:tableStyleId>{30B00B2A-E3D1-4071-8078-9E9BA6F13D08}</a:tableStyleId>
              </a:tblPr>
              <a:tblGrid>
                <a:gridCol w="6673009">
                  <a:extLst>
                    <a:ext uri="{9D8B030D-6E8A-4147-A177-3AD203B41FA5}">
                      <a16:colId xmlns:a16="http://schemas.microsoft.com/office/drawing/2014/main" val="20000"/>
                    </a:ext>
                  </a:extLst>
                </a:gridCol>
                <a:gridCol w="6673009">
                  <a:extLst>
                    <a:ext uri="{9D8B030D-6E8A-4147-A177-3AD203B41FA5}">
                      <a16:colId xmlns:a16="http://schemas.microsoft.com/office/drawing/2014/main" val="20001"/>
                    </a:ext>
                  </a:extLst>
                </a:gridCol>
                <a:gridCol w="6673009">
                  <a:extLst>
                    <a:ext uri="{9D8B030D-6E8A-4147-A177-3AD203B41FA5}">
                      <a16:colId xmlns:a16="http://schemas.microsoft.com/office/drawing/2014/main" val="20002"/>
                    </a:ext>
                  </a:extLst>
                </a:gridCol>
              </a:tblGrid>
              <a:tr h="1204020">
                <a:tc>
                  <a:txBody>
                    <a:bodyPr/>
                    <a:lstStyle/>
                    <a:p>
                      <a:pPr marL="0" lvl="0" indent="0" algn="ctr" rtl="0">
                        <a:spcBef>
                          <a:spcPts val="0"/>
                        </a:spcBef>
                        <a:spcAft>
                          <a:spcPts val="0"/>
                        </a:spcAft>
                        <a:buNone/>
                      </a:pPr>
                      <a:r>
                        <a:rPr lang="en-US" sz="4400" b="1" dirty="0">
                          <a:latin typeface="Roboto"/>
                          <a:ea typeface="Roboto"/>
                          <a:cs typeface="Roboto"/>
                          <a:sym typeface="Roboto"/>
                        </a:rPr>
                        <a:t>Vulnerability</a:t>
                      </a:r>
                      <a:endParaRPr sz="4400" b="1"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4400" b="1" dirty="0">
                          <a:latin typeface="Roboto"/>
                          <a:ea typeface="Roboto"/>
                          <a:cs typeface="Roboto"/>
                          <a:sym typeface="Roboto"/>
                        </a:rPr>
                        <a:t>Description</a:t>
                      </a:r>
                      <a:endParaRPr sz="4400" b="1"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4400" b="1" dirty="0">
                          <a:latin typeface="Roboto"/>
                          <a:ea typeface="Roboto"/>
                          <a:cs typeface="Roboto"/>
                          <a:sym typeface="Roboto"/>
                        </a:rPr>
                        <a:t>Impact</a:t>
                      </a:r>
                      <a:endParaRPr sz="4400" b="1" dirty="0">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2023594">
                <a:tc>
                  <a:txBody>
                    <a:bodyPr/>
                    <a:lstStyle/>
                    <a:p>
                      <a:pPr marL="0" lvl="0" indent="0" algn="ctr" rtl="0">
                        <a:spcBef>
                          <a:spcPts val="0"/>
                        </a:spcBef>
                        <a:spcAft>
                          <a:spcPts val="0"/>
                        </a:spcAft>
                        <a:buNone/>
                      </a:pPr>
                      <a:r>
                        <a:rPr lang="en-US" sz="3600" dirty="0">
                          <a:latin typeface="Roboto"/>
                          <a:ea typeface="Roboto"/>
                          <a:cs typeface="Roboto"/>
                          <a:sym typeface="Roboto"/>
                        </a:rPr>
                        <a:t>OpenSSH</a:t>
                      </a:r>
                      <a:endParaRPr sz="36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600" dirty="0">
                          <a:latin typeface="Roboto"/>
                          <a:ea typeface="Roboto"/>
                          <a:cs typeface="Roboto"/>
                          <a:sym typeface="Roboto"/>
                        </a:rPr>
                        <a:t>Transport layer protocol that could allow a remote attacker to execute commands.</a:t>
                      </a:r>
                      <a:endParaRPr sz="36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600" dirty="0">
                          <a:latin typeface="Roboto"/>
                          <a:ea typeface="Roboto"/>
                          <a:cs typeface="Roboto"/>
                          <a:sym typeface="Roboto"/>
                        </a:rPr>
                        <a:t>SSH keys can be used by an attacker to gain access to networks to move freely.</a:t>
                      </a:r>
                      <a:endParaRPr sz="36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1204020">
                <a:tc>
                  <a:txBody>
                    <a:bodyPr/>
                    <a:lstStyle/>
                    <a:p>
                      <a:pPr marL="0" lvl="0" indent="0" algn="ctr" rtl="0">
                        <a:spcBef>
                          <a:spcPts val="0"/>
                        </a:spcBef>
                        <a:spcAft>
                          <a:spcPts val="0"/>
                        </a:spcAft>
                        <a:buNone/>
                      </a:pPr>
                      <a:r>
                        <a:rPr lang="en-US" sz="3600" dirty="0">
                          <a:latin typeface="Roboto"/>
                          <a:ea typeface="Roboto"/>
                          <a:cs typeface="Roboto"/>
                          <a:sym typeface="Roboto"/>
                        </a:rPr>
                        <a:t>rpcbind</a:t>
                      </a:r>
                      <a:endParaRPr sz="36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599" b="0" i="0" kern="1200" dirty="0">
                          <a:solidFill>
                            <a:srgbClr val="000000"/>
                          </a:solidFill>
                          <a:effectLst/>
                          <a:latin typeface="Arial"/>
                          <a:ea typeface="Arial"/>
                          <a:cs typeface="Arial"/>
                        </a:rPr>
                        <a:t>Server that converts Remote Procedure Call (RPC) program numbers into universal addresses. Also known as portmapper.</a:t>
                      </a:r>
                      <a:endParaRPr sz="44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600" dirty="0">
                          <a:latin typeface="Roboto"/>
                          <a:ea typeface="Roboto"/>
                          <a:cs typeface="Roboto"/>
                          <a:sym typeface="Roboto"/>
                        </a:rPr>
                        <a:t>Can be used to cause excessive use of system resources.</a:t>
                      </a:r>
                    </a:p>
                  </a:txBody>
                  <a:tcPr marL="91425" marR="91425" marT="91425" marB="91425"/>
                </a:tc>
                <a:extLst>
                  <a:ext uri="{0D108BD9-81ED-4DB2-BD59-A6C34878D82A}">
                    <a16:rowId xmlns:a16="http://schemas.microsoft.com/office/drawing/2014/main" val="10002"/>
                  </a:ext>
                </a:extLst>
              </a:tr>
              <a:tr h="1204020">
                <a:tc>
                  <a:txBody>
                    <a:bodyPr/>
                    <a:lstStyle/>
                    <a:p>
                      <a:pPr marL="0" lvl="0" indent="0" algn="ctr" rtl="0">
                        <a:spcBef>
                          <a:spcPts val="0"/>
                        </a:spcBef>
                        <a:spcAft>
                          <a:spcPts val="0"/>
                        </a:spcAft>
                        <a:buNone/>
                      </a:pPr>
                      <a:r>
                        <a:rPr lang="en-US" sz="3600" dirty="0">
                          <a:latin typeface="Roboto"/>
                          <a:ea typeface="Roboto"/>
                          <a:cs typeface="Roboto"/>
                          <a:sym typeface="Roboto"/>
                        </a:rPr>
                        <a:t>netbios-ssn</a:t>
                      </a:r>
                      <a:endParaRPr sz="36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599" b="0" i="0" kern="1200" dirty="0">
                          <a:solidFill>
                            <a:srgbClr val="000000"/>
                          </a:solidFill>
                          <a:effectLst/>
                          <a:latin typeface="Arial"/>
                          <a:ea typeface="Arial"/>
                          <a:cs typeface="Arial"/>
                        </a:rPr>
                        <a:t>Protocol to connect two computers to transmit heavy data traffic, mostly used for printer and file services over</a:t>
                      </a:r>
                    </a:p>
                    <a:p>
                      <a:pPr marL="0" lvl="0" indent="0" algn="ctr" rtl="0">
                        <a:spcBef>
                          <a:spcPts val="0"/>
                        </a:spcBef>
                        <a:spcAft>
                          <a:spcPts val="0"/>
                        </a:spcAft>
                        <a:buNone/>
                      </a:pPr>
                      <a:r>
                        <a:rPr lang="en-US" sz="3599" b="0" i="0" kern="1200" dirty="0">
                          <a:solidFill>
                            <a:srgbClr val="000000"/>
                          </a:solidFill>
                          <a:effectLst/>
                          <a:latin typeface="Arial"/>
                          <a:ea typeface="Arial"/>
                          <a:cs typeface="Arial"/>
                        </a:rPr>
                        <a:t>a network</a:t>
                      </a:r>
                      <a:endParaRPr sz="4400" dirty="0">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US" sz="3600" dirty="0">
                          <a:latin typeface="Roboto"/>
                          <a:ea typeface="Roboto"/>
                          <a:cs typeface="Roboto"/>
                          <a:sym typeface="Roboto"/>
                        </a:rPr>
                        <a:t>May cause DoS</a:t>
                      </a:r>
                    </a:p>
                    <a:p>
                      <a:pPr marL="0" lvl="0" indent="0" algn="ctr" rtl="0">
                        <a:spcBef>
                          <a:spcPts val="0"/>
                        </a:spcBef>
                        <a:spcAft>
                          <a:spcPts val="0"/>
                        </a:spcAft>
                        <a:buNone/>
                      </a:pPr>
                      <a:r>
                        <a:rPr lang="en-US" sz="3600" dirty="0">
                          <a:latin typeface="Roboto"/>
                          <a:ea typeface="Roboto"/>
                          <a:cs typeface="Roboto"/>
                          <a:sym typeface="Roboto"/>
                        </a:rPr>
                        <a:t>(Denial of Service) attack or buffer overflows.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76"/>
        <p:cNvGrpSpPr/>
        <p:nvPr/>
      </p:nvGrpSpPr>
      <p:grpSpPr>
        <a:xfrm>
          <a:off x="0" y="0"/>
          <a:ext cx="0" cy="0"/>
          <a:chOff x="0" y="0"/>
          <a:chExt cx="0" cy="0"/>
        </a:xfrm>
      </p:grpSpPr>
      <p:grpSp>
        <p:nvGrpSpPr>
          <p:cNvPr id="81" name="Group 80">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82"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3"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4"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5"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6"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7"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89" name="Rectangle 88">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3" name="Group 92">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94"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79" name="Google Shape;2379;p142"/>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Clr>
                <a:schemeClr val="dk1"/>
              </a:buClr>
              <a:buSzPts val="1100"/>
            </a:pPr>
            <a:r>
              <a:rPr lang="en-US" b="1" dirty="0">
                <a:solidFill>
                  <a:schemeClr val="tx1"/>
                </a:solidFill>
                <a:latin typeface="+mj-lt"/>
                <a:ea typeface="+mj-ea"/>
                <a:cs typeface="+mj-cs"/>
              </a:rPr>
              <a:t>Exploits Used</a:t>
            </a:r>
          </a:p>
          <a:p>
            <a:pPr marL="0" lvl="0" indent="0" algn="l" defTabSz="457200">
              <a:spcBef>
                <a:spcPct val="0"/>
              </a:spcBef>
              <a:spcAft>
                <a:spcPts val="0"/>
              </a:spcAft>
            </a:pPr>
            <a:endParaRPr lang="en-US" sz="6000" dirty="0">
              <a:solidFill>
                <a:schemeClr val="tx1"/>
              </a:solidFill>
              <a:latin typeface="+mj-lt"/>
              <a:ea typeface="+mj-ea"/>
              <a:cs typeface="+mj-cs"/>
              <a:sym typeface="Roboto Light"/>
            </a:endParaRPr>
          </a:p>
        </p:txBody>
      </p:sp>
      <p:sp>
        <p:nvSpPr>
          <p:cNvPr id="2378" name="Google Shape;2378;p142"/>
          <p:cNvSpPr txBox="1"/>
          <p:nvPr/>
        </p:nvSpPr>
        <p:spPr>
          <a:xfrm>
            <a:off x="22948089" y="13219200"/>
            <a:ext cx="698100" cy="281700"/>
          </a:xfrm>
          <a:prstGeom prst="rect">
            <a:avLst/>
          </a:prstGeom>
          <a:noFill/>
          <a:ln>
            <a:noFill/>
          </a:ln>
        </p:spPr>
        <p:txBody>
          <a:bodyPr spcFirstLastPara="1" wrap="square" lIns="0" tIns="0" rIns="0" bIns="243750" anchor="t" anchorCtr="0">
            <a:noAutofit/>
          </a:bodyPr>
          <a:lstStyle/>
          <a:p>
            <a:pPr marL="0" lvl="0" indent="0" algn="r" rtl="0">
              <a:spcBef>
                <a:spcPts val="0"/>
              </a:spcBef>
              <a:spcAft>
                <a:spcPts val="600"/>
              </a:spcAft>
              <a:buNone/>
            </a:pPr>
            <a:fld id="{00000000-1234-1234-1234-123412341234}" type="slidenum">
              <a:rPr lang="en-US" sz="1600"/>
              <a:pPr marL="0" lvl="0" indent="0" algn="r" rtl="0">
                <a:spcBef>
                  <a:spcPts val="0"/>
                </a:spcBef>
                <a:spcAft>
                  <a:spcPts val="600"/>
                </a:spcAft>
                <a:buNone/>
              </a:pPr>
              <a:t>7</a:t>
            </a:fld>
            <a:endParaRPr lang="en-US" sz="1600" dirty="0"/>
          </a:p>
        </p:txBody>
      </p:sp>
      <p:sp>
        <p:nvSpPr>
          <p:cNvPr id="2380" name="Google Shape;2380;p142"/>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84"/>
        <p:cNvGrpSpPr/>
        <p:nvPr/>
      </p:nvGrpSpPr>
      <p:grpSpPr>
        <a:xfrm>
          <a:off x="0" y="0"/>
          <a:ext cx="0" cy="0"/>
          <a:chOff x="0" y="0"/>
          <a:chExt cx="0" cy="0"/>
        </a:xfrm>
      </p:grpSpPr>
      <p:grpSp>
        <p:nvGrpSpPr>
          <p:cNvPr id="154" name="Group 153">
            <a:extLst>
              <a:ext uri="{FF2B5EF4-FFF2-40B4-BE49-F238E27FC236}">
                <a16:creationId xmlns:a16="http://schemas.microsoft.com/office/drawing/2014/main" id="{EE5BD9ED-07E9-4FD9-8AE7-1A6AB10A50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5" name="Freeform 6">
              <a:extLst>
                <a:ext uri="{FF2B5EF4-FFF2-40B4-BE49-F238E27FC236}">
                  <a16:creationId xmlns:a16="http://schemas.microsoft.com/office/drawing/2014/main" id="{1FD1CF74-D14B-4FF6-998F-B13D1DAED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6" name="Freeform 7">
              <a:extLst>
                <a:ext uri="{FF2B5EF4-FFF2-40B4-BE49-F238E27FC236}">
                  <a16:creationId xmlns:a16="http://schemas.microsoft.com/office/drawing/2014/main" id="{D267DEBC-A320-4DB0-9EA3-D4EF6B280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7" name="Freeform 8">
              <a:extLst>
                <a:ext uri="{FF2B5EF4-FFF2-40B4-BE49-F238E27FC236}">
                  <a16:creationId xmlns:a16="http://schemas.microsoft.com/office/drawing/2014/main" id="{E0A2C889-7791-474B-B35C-4CEC73048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8" name="Freeform 9">
              <a:extLst>
                <a:ext uri="{FF2B5EF4-FFF2-40B4-BE49-F238E27FC236}">
                  <a16:creationId xmlns:a16="http://schemas.microsoft.com/office/drawing/2014/main" id="{8C5AD303-B121-49B0-B54E-B0C86C541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9" name="Freeform 10">
              <a:extLst>
                <a:ext uri="{FF2B5EF4-FFF2-40B4-BE49-F238E27FC236}">
                  <a16:creationId xmlns:a16="http://schemas.microsoft.com/office/drawing/2014/main" id="{31E1A4E4-789B-4942-8EED-E02259A23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0" name="Freeform 11">
              <a:extLst>
                <a:ext uri="{FF2B5EF4-FFF2-40B4-BE49-F238E27FC236}">
                  <a16:creationId xmlns:a16="http://schemas.microsoft.com/office/drawing/2014/main" id="{0A1737FA-CB40-469E-861A-F4844F63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62" name="Group 161">
            <a:extLst>
              <a:ext uri="{FF2B5EF4-FFF2-40B4-BE49-F238E27FC236}">
                <a16:creationId xmlns:a16="http://schemas.microsoft.com/office/drawing/2014/main" id="{3CF6CC4E-F8AE-46B8-AF42-C264DA9FF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63" name="Freeform 6">
              <a:extLst>
                <a:ext uri="{FF2B5EF4-FFF2-40B4-BE49-F238E27FC236}">
                  <a16:creationId xmlns:a16="http://schemas.microsoft.com/office/drawing/2014/main" id="{DAEAD399-3691-4CD7-B52B-C9B09436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4" name="Freeform 7">
              <a:extLst>
                <a:ext uri="{FF2B5EF4-FFF2-40B4-BE49-F238E27FC236}">
                  <a16:creationId xmlns:a16="http://schemas.microsoft.com/office/drawing/2014/main" id="{910AD751-06FB-4939-907D-5875B9B6B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5" name="Freeform 8">
              <a:extLst>
                <a:ext uri="{FF2B5EF4-FFF2-40B4-BE49-F238E27FC236}">
                  <a16:creationId xmlns:a16="http://schemas.microsoft.com/office/drawing/2014/main" id="{534E01E2-CF3B-4438-B865-7B0F1D946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6" name="Freeform 9">
              <a:extLst>
                <a:ext uri="{FF2B5EF4-FFF2-40B4-BE49-F238E27FC236}">
                  <a16:creationId xmlns:a16="http://schemas.microsoft.com/office/drawing/2014/main" id="{1779656F-F5D3-4C3F-A487-6302E3652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7" name="Freeform 10">
              <a:extLst>
                <a:ext uri="{FF2B5EF4-FFF2-40B4-BE49-F238E27FC236}">
                  <a16:creationId xmlns:a16="http://schemas.microsoft.com/office/drawing/2014/main" id="{E472999E-58E4-45E0-8214-7F53A2270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8" name="Freeform 11">
              <a:extLst>
                <a:ext uri="{FF2B5EF4-FFF2-40B4-BE49-F238E27FC236}">
                  <a16:creationId xmlns:a16="http://schemas.microsoft.com/office/drawing/2014/main" id="{538931F4-BE0D-49CA-A368-314C02CCB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85" name="Google Shape;2385;p14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b="1" dirty="0">
                <a:latin typeface="+mj-lt"/>
                <a:ea typeface="+mj-ea"/>
                <a:cs typeface="+mj-cs"/>
              </a:rPr>
              <a:t>Exploitation: WPScan</a:t>
            </a:r>
          </a:p>
        </p:txBody>
      </p:sp>
      <p:sp>
        <p:nvSpPr>
          <p:cNvPr id="2387" name="Google Shape;2387;p143"/>
          <p:cNvSpPr txBox="1">
            <a:spLocks noGrp="1"/>
          </p:cNvSpPr>
          <p:nvPr>
            <p:ph type="body" idx="3"/>
          </p:nvPr>
        </p:nvSpPr>
        <p:spPr>
          <a:xfrm>
            <a:off x="2967846" y="5333998"/>
            <a:ext cx="5623310" cy="6427792"/>
          </a:xfrm>
          <a:prstGeom prst="rect">
            <a:avLst/>
          </a:prstGeom>
        </p:spPr>
        <p:txBody>
          <a:bodyPr spcFirstLastPara="1" vert="horz" lIns="91440" tIns="45720" rIns="91440" bIns="45720" rtlCol="0" anchor="ctr" anchorCtr="0">
            <a:normAutofit lnSpcReduction="10000"/>
          </a:bodyPr>
          <a:lstStyle/>
          <a:p>
            <a:pPr marL="914400" lvl="0" indent="-508000" defTabSz="457200">
              <a:lnSpc>
                <a:spcPct val="90000"/>
              </a:lnSpc>
              <a:spcBef>
                <a:spcPct val="20000"/>
              </a:spcBef>
              <a:spcAft>
                <a:spcPts val="600"/>
              </a:spcAft>
              <a:buSzPct val="145000"/>
              <a:buFont typeface="Arial"/>
              <a:buChar char="•"/>
            </a:pPr>
            <a:r>
              <a:rPr lang="en-US" sz="3300" dirty="0">
                <a:latin typeface="+mn-lt"/>
                <a:ea typeface="+mn-ea"/>
                <a:cs typeface="+mn-cs"/>
              </a:rPr>
              <a:t>WPScan was used to enumerate users on the WordPress site.</a:t>
            </a:r>
          </a:p>
          <a:p>
            <a:pPr marL="914400" lvl="0" indent="-508000" defTabSz="457200">
              <a:lnSpc>
                <a:spcPct val="90000"/>
              </a:lnSpc>
              <a:spcBef>
                <a:spcPct val="20000"/>
              </a:spcBef>
              <a:spcAft>
                <a:spcPts val="600"/>
              </a:spcAft>
              <a:buSzPct val="145000"/>
              <a:buFont typeface="Arial"/>
              <a:buChar char="•"/>
            </a:pPr>
            <a:r>
              <a:rPr lang="en-US" sz="3300" dirty="0">
                <a:latin typeface="+mn-lt"/>
                <a:ea typeface="+mn-ea"/>
                <a:cs typeface="+mn-cs"/>
              </a:rPr>
              <a:t>Access to the vulnerable web server was gained using SSH with Michael’s credentials after “guessing” his password.</a:t>
            </a:r>
          </a:p>
          <a:p>
            <a:pPr marL="914400" lvl="0" indent="-508000" defTabSz="457200">
              <a:lnSpc>
                <a:spcPct val="90000"/>
              </a:lnSpc>
              <a:spcBef>
                <a:spcPct val="20000"/>
              </a:spcBef>
              <a:spcAft>
                <a:spcPts val="600"/>
              </a:spcAft>
              <a:buSzPct val="145000"/>
              <a:buFont typeface="Arial"/>
              <a:buChar char="•"/>
            </a:pPr>
            <a:r>
              <a:rPr lang="en-US" sz="3300" dirty="0">
                <a:latin typeface="+mn-lt"/>
                <a:ea typeface="+mn-ea"/>
                <a:cs typeface="+mn-cs"/>
              </a:rPr>
              <a:t>This exploit achieved access to Michael’s root file, but not root access privileges, to find Flags 1 and 2.</a:t>
            </a:r>
          </a:p>
        </p:txBody>
      </p:sp>
      <p:sp>
        <p:nvSpPr>
          <p:cNvPr id="2386" name="Google Shape;2386;p143"/>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solidFill>
                <a:ea typeface="+mn-ea"/>
                <a:cs typeface="+mn-cs"/>
              </a:rPr>
              <a:pPr lvl="0" indent="0">
                <a:spcBef>
                  <a:spcPts val="0"/>
                </a:spcBef>
                <a:spcAft>
                  <a:spcPts val="600"/>
                </a:spcAft>
                <a:buNone/>
              </a:pPr>
              <a:t>8</a:t>
            </a:fld>
            <a:endParaRPr lang="en-US" sz="1000" kern="1200" dirty="0">
              <a:solidFill>
                <a:schemeClr val="tx1"/>
              </a:solidFill>
              <a:ea typeface="+mn-ea"/>
              <a:cs typeface="+mn-cs"/>
            </a:endParaRPr>
          </a:p>
        </p:txBody>
      </p:sp>
      <p:sp>
        <p:nvSpPr>
          <p:cNvPr id="170" name="Rounded Rectangle 16">
            <a:extLst>
              <a:ext uri="{FF2B5EF4-FFF2-40B4-BE49-F238E27FC236}">
                <a16:creationId xmlns:a16="http://schemas.microsoft.com/office/drawing/2014/main" id="{2D6217BA-2280-4A9E-9B69-707DF505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AD731471-6C8E-42B9-980C-615221720E4C}"/>
              </a:ext>
            </a:extLst>
          </p:cNvPr>
          <p:cNvPicPr>
            <a:picLocks noChangeAspect="1"/>
          </p:cNvPicPr>
          <p:nvPr/>
        </p:nvPicPr>
        <p:blipFill rotWithShape="1">
          <a:blip r:embed="rId4"/>
          <a:srcRect l="1" r="82" b="25668"/>
          <a:stretch/>
        </p:blipFill>
        <p:spPr>
          <a:xfrm>
            <a:off x="10471046" y="2115574"/>
            <a:ext cx="11426961" cy="8925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91"/>
        <p:cNvGrpSpPr/>
        <p:nvPr/>
      </p:nvGrpSpPr>
      <p:grpSpPr>
        <a:xfrm>
          <a:off x="0" y="0"/>
          <a:ext cx="0" cy="0"/>
          <a:chOff x="0" y="0"/>
          <a:chExt cx="0" cy="0"/>
        </a:xfrm>
      </p:grpSpPr>
      <p:grpSp>
        <p:nvGrpSpPr>
          <p:cNvPr id="165" name="Group 164">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66"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7"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8"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9"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0"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1"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3" name="Group 172">
            <a:extLst>
              <a:ext uri="{FF2B5EF4-FFF2-40B4-BE49-F238E27FC236}">
                <a16:creationId xmlns:a16="http://schemas.microsoft.com/office/drawing/2014/main" id="{29DC8888-B76B-4064-9AC7-C8B7B5DF08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74" name="Freeform 6">
              <a:extLst>
                <a:ext uri="{FF2B5EF4-FFF2-40B4-BE49-F238E27FC236}">
                  <a16:creationId xmlns:a16="http://schemas.microsoft.com/office/drawing/2014/main" id="{7379541F-B5A8-4E35-972B-7E97147B1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5" name="Freeform 7">
              <a:extLst>
                <a:ext uri="{FF2B5EF4-FFF2-40B4-BE49-F238E27FC236}">
                  <a16:creationId xmlns:a16="http://schemas.microsoft.com/office/drawing/2014/main" id="{214CED8E-7E1C-4F50-B8BF-B829B3C47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6" name="Freeform 8">
              <a:extLst>
                <a:ext uri="{FF2B5EF4-FFF2-40B4-BE49-F238E27FC236}">
                  <a16:creationId xmlns:a16="http://schemas.microsoft.com/office/drawing/2014/main" id="{727622B3-3F58-4829-A92E-228E2BF3E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7" name="Freeform 9">
              <a:extLst>
                <a:ext uri="{FF2B5EF4-FFF2-40B4-BE49-F238E27FC236}">
                  <a16:creationId xmlns:a16="http://schemas.microsoft.com/office/drawing/2014/main" id="{9C20403E-3641-44F8-9928-5137712D5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8" name="Freeform 10">
              <a:extLst>
                <a:ext uri="{FF2B5EF4-FFF2-40B4-BE49-F238E27FC236}">
                  <a16:creationId xmlns:a16="http://schemas.microsoft.com/office/drawing/2014/main" id="{72E622D9-5D14-43A0-8D6D-D5E0720C9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9" name="Freeform 11">
              <a:extLst>
                <a:ext uri="{FF2B5EF4-FFF2-40B4-BE49-F238E27FC236}">
                  <a16:creationId xmlns:a16="http://schemas.microsoft.com/office/drawing/2014/main" id="{600FFE8D-9549-4E48-99DA-DE9748C87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92" name="Google Shape;2392;p144"/>
          <p:cNvSpPr txBox="1">
            <a:spLocks noGrp="1"/>
          </p:cNvSpPr>
          <p:nvPr>
            <p:ph type="title"/>
          </p:nvPr>
        </p:nvSpPr>
        <p:spPr>
          <a:xfrm>
            <a:off x="2967848" y="1371600"/>
            <a:ext cx="11560447" cy="3505198"/>
          </a:xfrm>
          <a:prstGeom prst="rect">
            <a:avLst/>
          </a:prstGeom>
        </p:spPr>
        <p:txBody>
          <a:bodyPr spcFirstLastPara="1" vert="horz" lIns="91440" tIns="45720" rIns="91440" bIns="45720" rtlCol="0" anchor="ctr" anchorCtr="0">
            <a:normAutofit/>
          </a:bodyPr>
          <a:lstStyle/>
          <a:p>
            <a:pPr lvl="0" defTabSz="457200">
              <a:spcBef>
                <a:spcPct val="0"/>
              </a:spcBef>
            </a:pPr>
            <a:r>
              <a:rPr lang="en-US" sz="5400" b="1" dirty="0">
                <a:latin typeface="+mj-lt"/>
                <a:ea typeface="+mj-ea"/>
                <a:cs typeface="+mj-cs"/>
              </a:rPr>
              <a:t>Exploitation: </a:t>
            </a:r>
            <a:br>
              <a:rPr lang="en-US" sz="5400" b="1" dirty="0">
                <a:latin typeface="+mj-lt"/>
                <a:ea typeface="+mj-ea"/>
                <a:cs typeface="+mj-cs"/>
              </a:rPr>
            </a:br>
            <a:r>
              <a:rPr lang="en-US" sz="5400" b="1" dirty="0">
                <a:latin typeface="Arial" panose="020B0604020202020204" pitchFamily="34" charset="0"/>
                <a:ea typeface="+mj-ea"/>
                <a:cs typeface="Arial" panose="020B0604020202020204" pitchFamily="34" charset="0"/>
              </a:rPr>
              <a:t>rpcbomb (rpcbind exploit)</a:t>
            </a:r>
          </a:p>
        </p:txBody>
      </p:sp>
      <p:sp>
        <p:nvSpPr>
          <p:cNvPr id="2394" name="Google Shape;2394;p144"/>
          <p:cNvSpPr txBox="1">
            <a:spLocks noGrp="1"/>
          </p:cNvSpPr>
          <p:nvPr>
            <p:ph type="body" idx="3"/>
          </p:nvPr>
        </p:nvSpPr>
        <p:spPr>
          <a:xfrm>
            <a:off x="2994463" y="4229096"/>
            <a:ext cx="11560449" cy="6248402"/>
          </a:xfrm>
          <a:prstGeom prst="rect">
            <a:avLst/>
          </a:prstGeom>
        </p:spPr>
        <p:txBody>
          <a:bodyPr spcFirstLastPara="1" vert="horz" lIns="91440" tIns="45720" rIns="91440" bIns="45720" rtlCol="0" anchor="ctr" anchorCtr="0">
            <a:normAutofit/>
          </a:bodyPr>
          <a:lstStyle/>
          <a:p>
            <a:pPr marL="914400" lvl="0" indent="-508000" defTabSz="457200">
              <a:spcBef>
                <a:spcPct val="20000"/>
              </a:spcBef>
              <a:spcAft>
                <a:spcPts val="600"/>
              </a:spcAft>
              <a:buSzPct val="145000"/>
              <a:buFont typeface="Arial"/>
              <a:buChar char="•"/>
            </a:pPr>
            <a:r>
              <a:rPr lang="en-US" dirty="0">
                <a:latin typeface="+mn-lt"/>
                <a:ea typeface="+mn-ea"/>
                <a:cs typeface="+mn-cs"/>
              </a:rPr>
              <a:t>Confirmed that rpcbind was running on the vulnerable web server by running the command:</a:t>
            </a:r>
            <a:br>
              <a:rPr lang="en-US" dirty="0">
                <a:latin typeface="+mn-lt"/>
                <a:ea typeface="+mn-ea"/>
                <a:cs typeface="+mn-cs"/>
              </a:rPr>
            </a:br>
            <a:r>
              <a:rPr lang="en-US" dirty="0">
                <a:latin typeface="Courier New" panose="02070309020205020404" pitchFamily="49" charset="0"/>
                <a:ea typeface="+mn-ea"/>
                <a:cs typeface="Courier New" panose="02070309020205020404" pitchFamily="49" charset="0"/>
              </a:rPr>
              <a:t>rpcinfo –p 192.168.1.110 </a:t>
            </a:r>
            <a:r>
              <a:rPr lang="en-US" dirty="0">
                <a:latin typeface="+mn-lt"/>
                <a:ea typeface="+mn-ea"/>
                <a:cs typeface="+mn-cs"/>
              </a:rPr>
              <a:t>from the Kali VM.</a:t>
            </a:r>
          </a:p>
          <a:p>
            <a:pPr marL="914400" lvl="0" indent="-508000" defTabSz="457200">
              <a:spcBef>
                <a:spcPct val="20000"/>
              </a:spcBef>
              <a:spcAft>
                <a:spcPts val="600"/>
              </a:spcAft>
              <a:buSzPct val="145000"/>
              <a:buFont typeface="Arial"/>
              <a:buChar char="•"/>
            </a:pPr>
            <a:r>
              <a:rPr lang="en-US" dirty="0">
                <a:latin typeface="+mn-lt"/>
                <a:ea typeface="+mn-ea"/>
                <a:cs typeface="+mn-cs"/>
              </a:rPr>
              <a:t>Using Metasploit to exploit this vulnerability can cause excessive memory allocations that could exhaust the systems memory causing a DoS attack.</a:t>
            </a:r>
          </a:p>
          <a:p>
            <a:pPr marL="914400" lvl="0" indent="-508000" defTabSz="457200">
              <a:spcBef>
                <a:spcPct val="20000"/>
              </a:spcBef>
              <a:spcAft>
                <a:spcPts val="600"/>
              </a:spcAft>
              <a:buSzPct val="145000"/>
              <a:buFont typeface="Arial"/>
              <a:buChar char="•"/>
            </a:pPr>
            <a:endParaRPr lang="en-US" dirty="0">
              <a:latin typeface="+mn-lt"/>
              <a:ea typeface="+mn-ea"/>
              <a:cs typeface="+mn-cs"/>
            </a:endParaRPr>
          </a:p>
        </p:txBody>
      </p:sp>
      <p:sp>
        <p:nvSpPr>
          <p:cNvPr id="2393" name="Google Shape;2393;p144"/>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smtClean="0">
                <a:solidFill>
                  <a:schemeClr val="tx1"/>
                </a:solidFill>
                <a:ea typeface="+mn-ea"/>
                <a:cs typeface="+mn-cs"/>
              </a:rPr>
              <a:pPr lvl="0" indent="0">
                <a:spcBef>
                  <a:spcPts val="0"/>
                </a:spcBef>
                <a:spcAft>
                  <a:spcPts val="600"/>
                </a:spcAft>
                <a:buNone/>
              </a:pPr>
              <a:t>9</a:t>
            </a:fld>
            <a:endParaRPr lang="en-US" sz="1000" kern="1200" dirty="0">
              <a:solidFill>
                <a:schemeClr val="tx1"/>
              </a:solidFill>
              <a:ea typeface="+mn-ea"/>
              <a:cs typeface="+mn-cs"/>
            </a:endParaRPr>
          </a:p>
        </p:txBody>
      </p:sp>
      <p:sp>
        <p:nvSpPr>
          <p:cNvPr id="181" name="Rounded Rectangle 16">
            <a:extLst>
              <a:ext uri="{FF2B5EF4-FFF2-40B4-BE49-F238E27FC236}">
                <a16:creationId xmlns:a16="http://schemas.microsoft.com/office/drawing/2014/main" id="{93EF73C8-9421-4439-B8C7-386CCB8A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77052" y="1297862"/>
            <a:ext cx="7823002"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214C493E-DBAF-4B9C-AC1F-641733165881}"/>
              </a:ext>
            </a:extLst>
          </p:cNvPr>
          <p:cNvPicPr>
            <a:picLocks noChangeAspect="1"/>
          </p:cNvPicPr>
          <p:nvPr/>
        </p:nvPicPr>
        <p:blipFill rotWithShape="1">
          <a:blip r:embed="rId4"/>
          <a:srcRect r="48203" b="1"/>
          <a:stretch/>
        </p:blipFill>
        <p:spPr>
          <a:xfrm>
            <a:off x="15899044" y="2023530"/>
            <a:ext cx="6452255" cy="90934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Custom</PresentationFormat>
  <Paragraphs>116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Lato Light</vt:lpstr>
      <vt:lpstr>Roboto</vt:lpstr>
      <vt:lpstr>Roboto Medium</vt:lpstr>
      <vt:lpstr>Courier New</vt:lpstr>
      <vt:lpstr>Parallax</vt:lpstr>
      <vt:lpstr>Final Engagement Attack, Defense &amp; Analysis of a Vulnerable Network</vt:lpstr>
      <vt:lpstr>RED TEAM</vt:lpstr>
      <vt:lpstr>Table of Contents</vt:lpstr>
      <vt:lpstr>Network Topology &amp; Critical Vulnerabilities </vt:lpstr>
      <vt:lpstr>Network Topology</vt:lpstr>
      <vt:lpstr>Critical Vulnerabilities: Target 1</vt:lpstr>
      <vt:lpstr>Exploits Used </vt:lpstr>
      <vt:lpstr>Exploitation: WPScan</vt:lpstr>
      <vt:lpstr>Exploitation:  rpcbomb (rpcbind exploit)</vt:lpstr>
      <vt:lpstr>Exploitation: netbios-ssn</vt:lpstr>
      <vt:lpstr>Avoiding Detection </vt:lpstr>
      <vt:lpstr>Exploitation: WPScan</vt:lpstr>
      <vt:lpstr>Exploitation: rpcbomb</vt:lpstr>
      <vt:lpstr>Exploitation: NetBIOS with open port 80</vt:lpstr>
      <vt:lpstr>Maintaining Access </vt:lpstr>
      <vt:lpstr>Backdooring the 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Engagement Attack, Defense &amp; Analysis of a Vulnerable Network</dc:title>
  <dc:creator>jennz</dc:creator>
  <cp:lastModifiedBy>jennz</cp:lastModifiedBy>
  <cp:revision>2</cp:revision>
  <dcterms:created xsi:type="dcterms:W3CDTF">2020-09-18T22:47:44Z</dcterms:created>
  <dcterms:modified xsi:type="dcterms:W3CDTF">2020-09-19T01:28:37Z</dcterms:modified>
</cp:coreProperties>
</file>