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82" r:id="rId5"/>
    <p:sldId id="292" r:id="rId6"/>
    <p:sldId id="284" r:id="rId7"/>
    <p:sldId id="283" r:id="rId8"/>
    <p:sldId id="294" r:id="rId9"/>
    <p:sldId id="300" r:id="rId10"/>
    <p:sldId id="301" r:id="rId11"/>
    <p:sldId id="297" r:id="rId12"/>
    <p:sldId id="302" r:id="rId13"/>
    <p:sldId id="303" r:id="rId14"/>
    <p:sldId id="304" r:id="rId15"/>
    <p:sldId id="298"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77" d="100"/>
          <a:sy n="77" d="100"/>
        </p:scale>
        <p:origin x="82" y="254"/>
      </p:cViewPr>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3/30/2021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5463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456F629-658F-4B7E-A1D1-2522EA76B0D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35380A33-49FB-43FC-B60E-34A2E555638E}"/>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4C657649-400B-459D-918F-D5C58351DEF3}"/>
              </a:ext>
            </a:extLst>
          </p:cNvPr>
          <p:cNvSpPr>
            <a:spLocks noGrp="1"/>
          </p:cNvSpPr>
          <p:nvPr>
            <p:ph sz="half" idx="2"/>
          </p:nvPr>
        </p:nvSpPr>
        <p:spPr>
          <a:xfrm>
            <a:off x="6299886" y="1512000"/>
            <a:ext cx="5472114" cy="466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F923135C-68B1-4D2B-80D0-318CB859F73B}"/>
              </a:ext>
            </a:extLst>
          </p:cNvPr>
          <p:cNvSpPr>
            <a:spLocks noGrp="1"/>
          </p:cNvSpPr>
          <p:nvPr>
            <p:ph sz="half" idx="1"/>
          </p:nvPr>
        </p:nvSpPr>
        <p:spPr>
          <a:xfrm>
            <a:off x="431886" y="1512000"/>
            <a:ext cx="5472114" cy="466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7" name="Text Placeholder 2">
            <a:extLst>
              <a:ext uri="{FF2B5EF4-FFF2-40B4-BE49-F238E27FC236}">
                <a16:creationId xmlns:a16="http://schemas.microsoft.com/office/drawing/2014/main" id="{6BF39E7D-3145-466A-B07A-D49E661CEFAA}"/>
              </a:ext>
            </a:extLst>
          </p:cNvPr>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4">
            <a:extLst>
              <a:ext uri="{FF2B5EF4-FFF2-40B4-BE49-F238E27FC236}">
                <a16:creationId xmlns:a16="http://schemas.microsoft.com/office/drawing/2014/main" id="{D33A71EE-E94D-4F02-B8C5-DC59F4563833}"/>
              </a:ext>
            </a:extLst>
          </p:cNvPr>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5">
            <a:extLst>
              <a:ext uri="{FF2B5EF4-FFF2-40B4-BE49-F238E27FC236}">
                <a16:creationId xmlns:a16="http://schemas.microsoft.com/office/drawing/2014/main" id="{EF63D731-8A55-4A6C-A975-9B0F1F435646}"/>
              </a:ext>
            </a:extLst>
          </p:cNvPr>
          <p:cNvSpPr>
            <a:spLocks noGrp="1"/>
          </p:cNvSpPr>
          <p:nvPr>
            <p:ph sz="quarter" idx="4"/>
          </p:nvPr>
        </p:nvSpPr>
        <p:spPr>
          <a:xfrm>
            <a:off x="6299886" y="2505075"/>
            <a:ext cx="5472114"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60CBD79B-0266-4692-9562-0F7706A271D8}"/>
              </a:ext>
            </a:extLst>
          </p:cNvPr>
          <p:cNvSpPr>
            <a:spLocks noGrp="1"/>
          </p:cNvSpPr>
          <p:nvPr>
            <p:ph sz="half" idx="2"/>
          </p:nvPr>
        </p:nvSpPr>
        <p:spPr>
          <a:xfrm>
            <a:off x="431887" y="2505075"/>
            <a:ext cx="5472114"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255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684F2FFD-7164-411A-96A5-A5211A6CAD4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5438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D8B3FD9-234A-4B72-9A91-D7DD23D39CDC}"/>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1FDBADDA-AF39-45A0-BBAB-A87608C0A8E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7483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Click to edit Master text styles</a:t>
            </a:r>
          </a:p>
        </p:txBody>
      </p:sp>
      <p:sp>
        <p:nvSpPr>
          <p:cNvPr id="15" name="Content Placeholder 2">
            <a:extLst>
              <a:ext uri="{FF2B5EF4-FFF2-40B4-BE49-F238E27FC236}">
                <a16:creationId xmlns:a16="http://schemas.microsoft.com/office/drawing/2014/main" id="{305EC740-58FD-4D74-B7D7-DA487FC5EC30}"/>
              </a:ext>
            </a:extLst>
          </p:cNvPr>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420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Click to edit Master text styles</a:t>
            </a:r>
          </a:p>
        </p:txBody>
      </p:sp>
      <p:sp>
        <p:nvSpPr>
          <p:cNvPr id="7" name="Picture Placeholder 2">
            <a:extLst>
              <a:ext uri="{FF2B5EF4-FFF2-40B4-BE49-F238E27FC236}">
                <a16:creationId xmlns:a16="http://schemas.microsoft.com/office/drawing/2014/main" id="{E28466D9-7530-474E-BC12-1642958B7245}"/>
              </a:ext>
            </a:extLst>
          </p:cNvPr>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96054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
        <p:nvSpPr>
          <p:cNvPr id="5" name="Text Placeholder 4">
            <a:extLst>
              <a:ext uri="{FF2B5EF4-FFF2-40B4-BE49-F238E27FC236}">
                <a16:creationId xmlns:a16="http://schemas.microsoft.com/office/drawing/2014/main" id="{55F7A73E-4A54-4742-8586-DD6DAA3BC61C}"/>
              </a:ext>
            </a:extLst>
          </p:cNvPr>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40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2051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DA9BE28-009E-4D88-9951-81B453F75A4E}"/>
              </a:ext>
            </a:extLst>
          </p:cNvPr>
          <p:cNvSpPr>
            <a:spLocks noGrp="1"/>
          </p:cNvSpPr>
          <p:nvPr>
            <p:ph type="sldNum" sz="quarter" idx="13"/>
          </p:nvPr>
        </p:nvSpPr>
        <p:spPr>
          <a:solidFill>
            <a:schemeClr val="bg1"/>
          </a:solidFill>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268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93000" y="2438399"/>
            <a:ext cx="38362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70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752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DF905B34-4C18-4A8D-8167-57B7BF03DE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DA3C530-12F9-48FC-BC5E-D34BDC504BC6}"/>
              </a:ext>
            </a:extLst>
          </p:cNvPr>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3EC14527-4DF5-4A98-AE66-C80F3B8E6D2E}"/>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878C031A-1E1B-4E18-9052-CA66397544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6068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8479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726F2C-157B-477E-AD76-8F54126834C2}"/>
              </a:ext>
            </a:extLst>
          </p:cNvPr>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474FB90F-5E6B-4508-96BB-939635D11AFF}"/>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74A1CB7-B157-440C-BA82-A62890EF3721}"/>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E5B1BAC-5CBE-4B0E-B0AA-1C05EBEE964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68BD16A-5998-4CCA-B0F2-62F67B639AF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1" name="TextBox 20">
            <a:extLst>
              <a:ext uri="{FF2B5EF4-FFF2-40B4-BE49-F238E27FC236}">
                <a16:creationId xmlns:a16="http://schemas.microsoft.com/office/drawing/2014/main" id="{B3839907-C37E-4F37-B9BB-92B4A49360E6}"/>
              </a:ext>
            </a:extLst>
          </p:cNvPr>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66" r:id="rId5"/>
    <p:sldLayoutId id="2147483659" r:id="rId6"/>
    <p:sldLayoutId id="2147483660" r:id="rId7"/>
    <p:sldLayoutId id="2147483664" r:id="rId8"/>
    <p:sldLayoutId id="2147483668" r:id="rId9"/>
    <p:sldLayoutId id="2147483669" r:id="rId10"/>
    <p:sldLayoutId id="2147483650" r:id="rId11"/>
    <p:sldLayoutId id="2147483652" r:id="rId12"/>
    <p:sldLayoutId id="2147483667" r:id="rId13"/>
    <p:sldLayoutId id="2147483656" r:id="rId14"/>
    <p:sldLayoutId id="2147483657" r:id="rId15"/>
    <p:sldLayoutId id="2147483671" r:id="rId16"/>
    <p:sldLayoutId id="2147483672" r:id="rId17"/>
    <p:sldLayoutId id="2147483654" r:id="rId18"/>
    <p:sldLayoutId id="2147483673" r:id="rId19"/>
    <p:sldLayoutId id="2147483655"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nowy forrest from top" title="Snowy forrest from top">
            <a:extLst>
              <a:ext uri="{FF2B5EF4-FFF2-40B4-BE49-F238E27FC236}">
                <a16:creationId xmlns:a16="http://schemas.microsoft.com/office/drawing/2014/main" id="{F7C18470-34F4-493A-B338-DAAE751FB656}"/>
              </a:ext>
            </a:extLst>
          </p:cNvPr>
          <p:cNvPicPr>
            <a:picLocks noGrp="1" noChangeAspect="1"/>
          </p:cNvPicPr>
          <p:nvPr>
            <p:ph type="pic" sz="quarter" idx="13"/>
          </p:nvPr>
        </p:nvPicPr>
        <p:blipFill>
          <a:blip r:embed="rId2"/>
          <a:stretch>
            <a:fillRect/>
          </a:stretch>
        </p:blipFill>
        <p:spPr>
          <a:xfrm>
            <a:off x="144000" y="146383"/>
            <a:ext cx="11905200" cy="656523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Data-driven Resort Pricing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ln>
            <a:gradFill>
              <a:gsLst>
                <a:gs pos="0">
                  <a:schemeClr val="bg1">
                    <a:lumMod val="95000"/>
                  </a:schemeClr>
                </a:gs>
                <a:gs pos="100000">
                  <a:schemeClr val="accent1"/>
                </a:gs>
              </a:gsLst>
            </a:gradFill>
          </a:ln>
        </p:spPr>
        <p:txBody>
          <a:bodyPr/>
          <a:lstStyle/>
          <a:p>
            <a:r>
              <a:rPr lang="en-US" dirty="0"/>
              <a:t>Right-sizing our revenue and facilities</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Scenario 1: close up to 10 of the least-used runs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66929"/>
            <a:ext cx="5664000" cy="360000"/>
          </a:xfrm>
        </p:spPr>
        <p:txBody>
          <a:bodyPr/>
          <a:lstStyle/>
          <a:p>
            <a:r>
              <a:rPr lang="en-US" dirty="0"/>
              <a:t>Will we save costs to cover lost revenue?</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26929"/>
            <a:ext cx="5472000" cy="3094432"/>
          </a:xfrm>
        </p:spPr>
        <p:txBody>
          <a:bodyPr/>
          <a:lstStyle/>
          <a:p>
            <a:r>
              <a:rPr lang="en-US" dirty="0"/>
              <a:t>Our model predicted that closing runs beyond 1 will drive down prices, often significantly.</a:t>
            </a:r>
          </a:p>
          <a:p>
            <a:r>
              <a:rPr lang="en-US" dirty="0"/>
              <a:t>We did not consider operating costs in our modeling.</a:t>
            </a:r>
          </a:p>
          <a:p>
            <a:r>
              <a:rPr lang="en-US" dirty="0"/>
              <a:t>We also did not model the possible closure of lifts serving the closed runs, but the importance of lift numbers to the model in general suggests that reducing lifts would also drive prices down.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10</a:t>
            </a:fld>
            <a:endParaRPr lang="en-US" dirty="0"/>
          </a:p>
        </p:txBody>
      </p:sp>
      <p:pic>
        <p:nvPicPr>
          <p:cNvPr id="12" name="Picture 11" descr="Chart, line chart&#10;&#10;Description automatically generated">
            <a:extLst>
              <a:ext uri="{FF2B5EF4-FFF2-40B4-BE49-F238E27FC236}">
                <a16:creationId xmlns:a16="http://schemas.microsoft.com/office/drawing/2014/main" id="{1C5DA0D9-7E7A-4401-A632-E6107A06870F}"/>
              </a:ext>
            </a:extLst>
          </p:cNvPr>
          <p:cNvPicPr>
            <a:picLocks noChangeAspect="1"/>
          </p:cNvPicPr>
          <p:nvPr/>
        </p:nvPicPr>
        <p:blipFill rotWithShape="1">
          <a:blip r:embed="rId2"/>
          <a:srcRect r="47577"/>
          <a:stretch/>
        </p:blipFill>
        <p:spPr>
          <a:xfrm>
            <a:off x="7073843" y="1368000"/>
            <a:ext cx="4153907" cy="4228571"/>
          </a:xfrm>
          <a:prstGeom prst="rect">
            <a:avLst/>
          </a:prstGeom>
        </p:spPr>
      </p:pic>
    </p:spTree>
    <p:extLst>
      <p:ext uri="{BB962C8B-B14F-4D97-AF65-F5344CB8AC3E}">
        <p14:creationId xmlns:p14="http://schemas.microsoft.com/office/powerpoint/2010/main" val="116667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3D366D-2AA6-4CB2-BF38-F55A501F989F}"/>
              </a:ext>
            </a:extLst>
          </p:cNvPr>
          <p:cNvPicPr>
            <a:picLocks noChangeAspect="1"/>
          </p:cNvPicPr>
          <p:nvPr/>
        </p:nvPicPr>
        <p:blipFill>
          <a:blip r:embed="rId2"/>
          <a:stretch>
            <a:fillRect/>
          </a:stretch>
        </p:blipFill>
        <p:spPr>
          <a:xfrm>
            <a:off x="145788" y="405122"/>
            <a:ext cx="11900423" cy="6047756"/>
          </a:xfrm>
          <a:prstGeom prst="rect">
            <a:avLst/>
          </a:prstGeom>
        </p:spPr>
      </p:pic>
      <p:sp>
        <p:nvSpPr>
          <p:cNvPr id="7" name="Rectangle 6">
            <a:extLst>
              <a:ext uri="{FF2B5EF4-FFF2-40B4-BE49-F238E27FC236}">
                <a16:creationId xmlns:a16="http://schemas.microsoft.com/office/drawing/2014/main" id="{3B472F6B-C4A1-48DC-BC35-7A0A1D2D5FFF}"/>
              </a:ext>
            </a:extLst>
          </p:cNvPr>
          <p:cNvSpPr/>
          <p:nvPr/>
        </p:nvSpPr>
        <p:spPr>
          <a:xfrm>
            <a:off x="347870" y="432000"/>
            <a:ext cx="11412130" cy="3971035"/>
          </a:xfrm>
          <a:prstGeom prst="rect">
            <a:avLst/>
          </a:prstGeom>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p:spPr>
        <p:txBody>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p>
            <a:pPr algn="r">
              <a:lnSpc>
                <a:spcPts val="4700"/>
              </a:lnSpc>
              <a:spcBef>
                <a:spcPct val="0"/>
              </a:spcBef>
            </a:pPr>
            <a:endParaRPr lang="en-US" sz="4500">
              <a:solidFill>
                <a:schemeClr val="tx1"/>
              </a:solidFill>
              <a:latin typeface="Rockwell" panose="02060603020205020403" pitchFamily="18" charset="0"/>
              <a:ea typeface="+mj-ea"/>
              <a:cs typeface="+mj-cs"/>
            </a:endParaRPr>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Scenario 2 &amp; 3: Adding a low run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66929"/>
            <a:ext cx="5664000" cy="360000"/>
          </a:xfrm>
        </p:spPr>
        <p:txBody>
          <a:bodyPr/>
          <a:lstStyle/>
          <a:p>
            <a:r>
              <a:rPr lang="en-US" dirty="0"/>
              <a:t>Recommended!</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26929"/>
            <a:ext cx="10699826" cy="2227628"/>
          </a:xfrm>
        </p:spPr>
        <p:txBody>
          <a:bodyPr/>
          <a:lstStyle/>
          <a:p>
            <a:r>
              <a:rPr lang="en-US" dirty="0"/>
              <a:t>Our model predicted that adding a low run with chairlift would increase individual ticket prices by $1.99</a:t>
            </a:r>
          </a:p>
          <a:p>
            <a:r>
              <a:rPr lang="en-US" dirty="0"/>
              <a:t>With 350,000 visitors buying 5 tickets each, this would result in </a:t>
            </a:r>
            <a:r>
              <a:rPr lang="en-US" b="1" dirty="0"/>
              <a:t>$3,474,638 additional revenue</a:t>
            </a:r>
          </a:p>
          <a:p>
            <a:r>
              <a:rPr lang="en-US" dirty="0"/>
              <a:t>Assuming the new chairlift operating costs are similar to our most recently installed new lift, at $1,540,000, increased revenue would easily cover this cost.</a:t>
            </a:r>
          </a:p>
          <a:p>
            <a:r>
              <a:rPr lang="en-US" dirty="0"/>
              <a:t>Increasing snowmaking coverage by only 2 acres did not measurably affect the price and would not be recommended.</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239024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 view of desolate snow covered mountains">
            <a:extLst>
              <a:ext uri="{FF2B5EF4-FFF2-40B4-BE49-F238E27FC236}">
                <a16:creationId xmlns:a16="http://schemas.microsoft.com/office/drawing/2014/main" id="{1AB66C4D-B643-4E90-84E0-FF247D592C35}"/>
              </a:ext>
            </a:extLst>
          </p:cNvPr>
          <p:cNvPicPr>
            <a:picLocks noGrp="1" noChangeAspect="1"/>
          </p:cNvPicPr>
          <p:nvPr>
            <p:ph type="pic" sz="quarter" idx="13"/>
          </p:nvPr>
        </p:nvPicPr>
        <p:blipFill>
          <a:blip r:embed="rId2"/>
          <a:stretch>
            <a:fillRect/>
          </a:stretch>
        </p:blipFill>
        <p:spPr>
          <a:xfrm>
            <a:off x="144000" y="147229"/>
            <a:ext cx="5280100" cy="6053696"/>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p:txBody>
          <a:bodyPr/>
          <a:lstStyle/>
          <a:p>
            <a:fld id="{19B51A1E-902D-48AF-9020-955120F399B6}" type="slidenum">
              <a:rPr lang="en-US" smtClean="0"/>
              <a:pPr/>
              <a:t>12</a:t>
            </a:fld>
            <a:endParaRPr lang="en-US" dirty="0"/>
          </a:p>
        </p:txBody>
      </p:sp>
      <p:sp>
        <p:nvSpPr>
          <p:cNvPr id="10" name="Content Placeholder 9">
            <a:extLst>
              <a:ext uri="{FF2B5EF4-FFF2-40B4-BE49-F238E27FC236}">
                <a16:creationId xmlns:a16="http://schemas.microsoft.com/office/drawing/2014/main" id="{EC1E249D-FA45-4878-B99F-B78DA14554CB}"/>
              </a:ext>
            </a:extLst>
          </p:cNvPr>
          <p:cNvSpPr>
            <a:spLocks noGrp="1"/>
          </p:cNvSpPr>
          <p:nvPr>
            <p:ph sz="half" idx="15"/>
          </p:nvPr>
        </p:nvSpPr>
        <p:spPr>
          <a:xfrm>
            <a:off x="6096000" y="1332068"/>
            <a:ext cx="5472000" cy="2442088"/>
          </a:xfrm>
        </p:spPr>
        <p:txBody>
          <a:bodyPr anchor="t"/>
          <a:lstStyle/>
          <a:p>
            <a:r>
              <a:rPr lang="en-US" dirty="0"/>
              <a:t>Not recommended.</a:t>
            </a:r>
          </a:p>
          <a:p>
            <a:r>
              <a:rPr lang="en-US" dirty="0"/>
              <a:t>Increases to longest run and snowmaking in this scenario are minimal and have zero predicted effect on price.</a:t>
            </a:r>
          </a:p>
        </p:txBody>
      </p:sp>
      <p:sp>
        <p:nvSpPr>
          <p:cNvPr id="11" name="TextBox 10">
            <a:extLst>
              <a:ext uri="{FF2B5EF4-FFF2-40B4-BE49-F238E27FC236}">
                <a16:creationId xmlns:a16="http://schemas.microsoft.com/office/drawing/2014/main" id="{97BB4719-F128-4F11-A64B-3393BE8D8A50}"/>
              </a:ext>
            </a:extLst>
          </p:cNvPr>
          <p:cNvSpPr txBox="1"/>
          <p:nvPr/>
        </p:nvSpPr>
        <p:spPr>
          <a:xfrm>
            <a:off x="5307496" y="447261"/>
            <a:ext cx="6187617" cy="584775"/>
          </a:xfrm>
          <a:prstGeom prst="rect">
            <a:avLst/>
          </a:prstGeom>
          <a:noFill/>
        </p:spPr>
        <p:txBody>
          <a:bodyPr wrap="square" rtlCol="0">
            <a:spAutoFit/>
          </a:bodyPr>
          <a:lstStyle/>
          <a:p>
            <a:r>
              <a:rPr lang="en-US" sz="3200" dirty="0">
                <a:latin typeface="+mj-lt"/>
              </a:rPr>
              <a:t>Scenario 4: Increase longest run</a:t>
            </a:r>
          </a:p>
        </p:txBody>
      </p:sp>
    </p:spTree>
    <p:extLst>
      <p:ext uri="{BB962C8B-B14F-4D97-AF65-F5344CB8AC3E}">
        <p14:creationId xmlns:p14="http://schemas.microsoft.com/office/powerpoint/2010/main" val="258115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Frosted drops on flat glass">
            <a:extLst>
              <a:ext uri="{FF2B5EF4-FFF2-40B4-BE49-F238E27FC236}">
                <a16:creationId xmlns:a16="http://schemas.microsoft.com/office/drawing/2014/main" id="{2771D128-D998-4ED8-9EB7-5F3516C8FC45}"/>
              </a:ext>
            </a:extLst>
          </p:cNvPr>
          <p:cNvPicPr>
            <a:picLocks noGrp="1" noChangeAspect="1"/>
          </p:cNvPicPr>
          <p:nvPr>
            <p:ph type="pic" sz="quarter" idx="13"/>
          </p:nvPr>
        </p:nvPicPr>
        <p:blipFill>
          <a:blip r:embed="rId2"/>
          <a:stretch>
            <a:fillRect/>
          </a:stretch>
        </p:blipFill>
        <p:spPr>
          <a:xfrm>
            <a:off x="146180" y="144000"/>
            <a:ext cx="11900839" cy="6570000"/>
          </a:xfrm>
        </p:spPr>
      </p:pic>
      <p:sp>
        <p:nvSpPr>
          <p:cNvPr id="13" name="Title 12">
            <a:extLst>
              <a:ext uri="{FF2B5EF4-FFF2-40B4-BE49-F238E27FC236}">
                <a16:creationId xmlns:a16="http://schemas.microsoft.com/office/drawing/2014/main" id="{0C7833EF-F2FC-4C18-9E89-7491D88CF26F}"/>
              </a:ext>
            </a:extLst>
          </p:cNvPr>
          <p:cNvSpPr>
            <a:spLocks noGrp="1"/>
          </p:cNvSpPr>
          <p:nvPr>
            <p:ph type="ctrTitle"/>
          </p:nvPr>
        </p:nvSpPr>
        <p:spPr/>
        <p:txBody>
          <a:bodyPr/>
          <a:lstStyle/>
          <a:p>
            <a:r>
              <a:rPr lang="en-US" dirty="0"/>
              <a:t>Thank You</a:t>
            </a:r>
          </a:p>
        </p:txBody>
      </p:sp>
      <p:sp>
        <p:nvSpPr>
          <p:cNvPr id="14" name="Subtitle 13">
            <a:extLst>
              <a:ext uri="{FF2B5EF4-FFF2-40B4-BE49-F238E27FC236}">
                <a16:creationId xmlns:a16="http://schemas.microsoft.com/office/drawing/2014/main" id="{C9AEF562-1B88-4933-832C-6BD075D10AC6}"/>
              </a:ext>
            </a:extLst>
          </p:cNvPr>
          <p:cNvSpPr>
            <a:spLocks noGrp="1"/>
          </p:cNvSpPr>
          <p:nvPr>
            <p:ph type="subTitle" idx="1"/>
          </p:nvPr>
        </p:nvSpPr>
        <p:spPr/>
        <p:txBody>
          <a:bodyPr/>
          <a:lstStyle/>
          <a:p>
            <a:r>
              <a:rPr lang="en-US" dirty="0"/>
              <a:t>Jenna Flanagan</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98343" y="5262266"/>
            <a:ext cx="180909" cy="180909"/>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+1 23 987 6554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98343" y="5533246"/>
            <a:ext cx="180909" cy="180909"/>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jennaf@bigmountain.com</a:t>
            </a:r>
          </a:p>
          <a:p>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98343" y="5804226"/>
            <a:ext cx="180909" cy="180909"/>
          </a:xfrm>
          <a:prstGeom prst="rect">
            <a:avLst/>
          </a:prstGeom>
        </p:spPr>
      </p:pic>
      <p:sp>
        <p:nvSpPr>
          <p:cNvPr id="16" name="Text Placeholder 15">
            <a:extLst>
              <a:ext uri="{FF2B5EF4-FFF2-40B4-BE49-F238E27FC236}">
                <a16:creationId xmlns:a16="http://schemas.microsoft.com/office/drawing/2014/main" id="{F73EDC26-15F7-41F7-8D1D-E36AFD8FA71A}"/>
              </a:ext>
            </a:extLst>
          </p:cNvPr>
          <p:cNvSpPr>
            <a:spLocks noGrp="1"/>
          </p:cNvSpPr>
          <p:nvPr>
            <p:ph type="body" sz="quarter" idx="18"/>
          </p:nvPr>
        </p:nvSpPr>
        <p:spPr/>
        <p:txBody>
          <a:bodyPr/>
          <a:lstStyle/>
          <a:p>
            <a:r>
              <a:rPr lang="en-US" dirty="0"/>
              <a:t>www.bigmountain.com</a:t>
            </a:r>
          </a:p>
          <a:p>
            <a:endParaRPr lang="en-US" dirty="0"/>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7646" y="6075206"/>
            <a:ext cx="202303" cy="202303"/>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Right Now on the Big Mountain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ln w="3175">
            <a:gradFill>
              <a:gsLst>
                <a:gs pos="0">
                  <a:schemeClr val="bg1">
                    <a:lumMod val="95000"/>
                  </a:schemeClr>
                </a:gs>
                <a:gs pos="100000">
                  <a:schemeClr val="accent1"/>
                </a:gs>
              </a:gsLst>
            </a:gradFill>
          </a:ln>
        </p:spPr>
        <p:txBody>
          <a:bodyPr/>
          <a:lstStyle/>
          <a:p>
            <a:r>
              <a:rPr lang="en-US" dirty="0"/>
              <a:t>Where are we starting from?</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Big Mountain Today</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66929"/>
            <a:ext cx="5472000" cy="360000"/>
          </a:xfrm>
        </p:spPr>
        <p:txBody>
          <a:bodyPr/>
          <a:lstStyle/>
          <a:p>
            <a:r>
              <a:rPr lang="en-US" dirty="0"/>
              <a:t>What we’ve got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26929"/>
            <a:ext cx="5472000" cy="3094432"/>
          </a:xfrm>
        </p:spPr>
        <p:txBody>
          <a:bodyPr/>
          <a:lstStyle/>
          <a:p>
            <a:r>
              <a:rPr lang="en-US" dirty="0"/>
              <a:t>Spectacular views of Glacier National Park and Flathead National Forest.</a:t>
            </a:r>
          </a:p>
          <a:p>
            <a:r>
              <a:rPr lang="en-US" dirty="0"/>
              <a:t>350,000 yearly visitors buying average 5 tickets.</a:t>
            </a:r>
          </a:p>
          <a:p>
            <a:r>
              <a:rPr lang="en-US" dirty="0"/>
              <a:t>105 trails, 11 lifts, 2 T-bars, and 1 magic carpet. </a:t>
            </a:r>
          </a:p>
          <a:p>
            <a:r>
              <a:rPr lang="en-US" dirty="0"/>
              <a:t>Recently added a new chairlift.</a:t>
            </a:r>
          </a:p>
          <a:p>
            <a:r>
              <a:rPr lang="en-US" dirty="0"/>
              <a:t>3.3 mile longest run. </a:t>
            </a:r>
          </a:p>
          <a:p>
            <a:r>
              <a:rPr lang="en-US" dirty="0"/>
              <a:t>Base elevation 4,464 ft, summit 6,817 ft: vertical drop of 2,353 ft. </a:t>
            </a:r>
          </a:p>
          <a:p>
            <a:r>
              <a:rPr lang="en-US" dirty="0"/>
              <a:t>All for an $81.00 daily lift ticket!</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56529" y="1567541"/>
            <a:ext cx="5420896" cy="358775"/>
          </a:xfrm>
        </p:spPr>
        <p:txBody>
          <a:bodyPr/>
          <a:lstStyle/>
          <a:p>
            <a:r>
              <a:rPr lang="en-US" dirty="0"/>
              <a:t>What could we do?</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56529" y="1926316"/>
            <a:ext cx="5472113" cy="3520327"/>
          </a:xfrm>
        </p:spPr>
        <p:txBody>
          <a:bodyPr/>
          <a:lstStyle/>
          <a:p>
            <a:r>
              <a:rPr lang="en-US" dirty="0"/>
              <a:t>Big Mountain needs to ensure it is successfully capitalizing on its unique combination of facilities and amenities.</a:t>
            </a:r>
          </a:p>
          <a:p>
            <a:r>
              <a:rPr lang="en-US" dirty="0"/>
              <a:t>We could benefit from evaluating our ticket prices according to our place in the market by features.</a:t>
            </a:r>
          </a:p>
          <a:p>
            <a:r>
              <a:rPr lang="en-US" dirty="0"/>
              <a:t>We would like to know if it’s feasible to raise ticket prices by 10% for the upcoming season.</a:t>
            </a:r>
          </a:p>
          <a:p>
            <a:r>
              <a:rPr lang="en-US" dirty="0"/>
              <a:t>Considering other changes to facilities, what are the recommendations of this new pricing model?</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ky view of desolate snow covered mountains">
            <a:extLst>
              <a:ext uri="{FF2B5EF4-FFF2-40B4-BE49-F238E27FC236}">
                <a16:creationId xmlns:a16="http://schemas.microsoft.com/office/drawing/2014/main" id="{D2F0B21B-60AF-4BFF-AB00-273F16E628E7}"/>
              </a:ext>
            </a:extLst>
          </p:cNvPr>
          <p:cNvPicPr>
            <a:picLocks noGrp="1" noChangeAspect="1"/>
          </p:cNvPicPr>
          <p:nvPr>
            <p:ph type="pic" sz="quarter" idx="13"/>
          </p:nvPr>
        </p:nvPicPr>
        <p:blipFill>
          <a:blip r:embed="rId2"/>
          <a:stretch>
            <a:fillRect/>
          </a:stretch>
        </p:blipFill>
        <p:spPr>
          <a:xfrm>
            <a:off x="6771584" y="144000"/>
            <a:ext cx="5275131" cy="6048000"/>
          </a:xfrm>
        </p:spPr>
      </p:pic>
      <p:sp>
        <p:nvSpPr>
          <p:cNvPr id="13" name="Content Placeholder 12">
            <a:extLst>
              <a:ext uri="{FF2B5EF4-FFF2-40B4-BE49-F238E27FC236}">
                <a16:creationId xmlns:a16="http://schemas.microsoft.com/office/drawing/2014/main" id="{B3B7D2F0-D16B-4916-87C1-9B29D9E765CF}"/>
              </a:ext>
            </a:extLst>
          </p:cNvPr>
          <p:cNvSpPr>
            <a:spLocks noGrp="1"/>
          </p:cNvSpPr>
          <p:nvPr>
            <p:ph sz="half" idx="15"/>
          </p:nvPr>
        </p:nvSpPr>
        <p:spPr>
          <a:xfrm>
            <a:off x="441939" y="397851"/>
            <a:ext cx="5472000" cy="5396662"/>
          </a:xfrm>
        </p:spPr>
        <p:txBody>
          <a:bodyPr/>
          <a:lstStyle/>
          <a:p>
            <a:pPr marL="0" indent="0">
              <a:buNone/>
            </a:pPr>
            <a:r>
              <a:rPr lang="en-US" dirty="0">
                <a:latin typeface="+mj-lt"/>
              </a:rPr>
              <a:t>Resort-specific data:</a:t>
            </a:r>
          </a:p>
          <a:p>
            <a:r>
              <a:rPr lang="en-US" sz="1600" dirty="0"/>
              <a:t>summit height, vertical drop</a:t>
            </a:r>
          </a:p>
          <a:p>
            <a:r>
              <a:rPr lang="en-US" sz="1600" dirty="0"/>
              <a:t>numbers and types of chairlifts</a:t>
            </a:r>
          </a:p>
          <a:p>
            <a:r>
              <a:rPr lang="en-US" sz="1600" dirty="0"/>
              <a:t>number of runs</a:t>
            </a:r>
          </a:p>
          <a:p>
            <a:r>
              <a:rPr lang="en-US" sz="1600" dirty="0"/>
              <a:t>skiable acreage</a:t>
            </a:r>
          </a:p>
          <a:p>
            <a:r>
              <a:rPr lang="en-US" sz="1600" dirty="0"/>
              <a:t>snowmaking coverage</a:t>
            </a:r>
          </a:p>
          <a:p>
            <a:r>
              <a:rPr lang="en-US" sz="1600" dirty="0"/>
              <a:t>night skiing</a:t>
            </a:r>
          </a:p>
          <a:p>
            <a:r>
              <a:rPr lang="en-US" sz="1600" dirty="0"/>
              <a:t>and, crucially, ticket prices </a:t>
            </a:r>
          </a:p>
          <a:p>
            <a:r>
              <a:rPr lang="en-US" sz="1600" dirty="0"/>
              <a:t>for 277 resorts in our market.</a:t>
            </a:r>
          </a:p>
          <a:p>
            <a:pPr marL="0" indent="0">
              <a:buNone/>
            </a:pPr>
            <a:r>
              <a:rPr lang="en-US" dirty="0">
                <a:latin typeface="+mj-lt"/>
              </a:rPr>
              <a:t>Supplemented with statewide data:</a:t>
            </a:r>
          </a:p>
          <a:p>
            <a:r>
              <a:rPr lang="en-US" sz="1600" dirty="0"/>
              <a:t>State population and physical area</a:t>
            </a:r>
          </a:p>
          <a:p>
            <a:r>
              <a:rPr lang="en-US" sz="1600" dirty="0"/>
              <a:t>Summary statistics of resorts per state, total skiable acres per state, and others</a:t>
            </a:r>
          </a:p>
          <a:p>
            <a:pPr marL="0" indent="0">
              <a:buNone/>
            </a:pPr>
            <a:r>
              <a:rPr lang="en-US" dirty="0"/>
              <a:t>Big thanks to Alesha Eisen, Database Manager, for providing our original data!</a:t>
            </a:r>
          </a:p>
        </p:txBody>
      </p:sp>
      <p:sp>
        <p:nvSpPr>
          <p:cNvPr id="2" name="Title 1">
            <a:extLst>
              <a:ext uri="{FF2B5EF4-FFF2-40B4-BE49-F238E27FC236}">
                <a16:creationId xmlns:a16="http://schemas.microsoft.com/office/drawing/2014/main" id="{3560F281-4FF6-4617-A809-AC9C15ECF18A}"/>
              </a:ext>
            </a:extLst>
          </p:cNvPr>
          <p:cNvSpPr>
            <a:spLocks noGrp="1"/>
          </p:cNvSpPr>
          <p:nvPr>
            <p:ph type="ctrTitle"/>
          </p:nvPr>
        </p:nvSpPr>
        <p:spPr/>
        <p:txBody>
          <a:bodyPr/>
          <a:lstStyle/>
          <a:p>
            <a:r>
              <a:rPr lang="en-US" dirty="0"/>
              <a:t>Getting the Data</a:t>
            </a:r>
          </a:p>
        </p:txBody>
      </p:sp>
      <p:sp>
        <p:nvSpPr>
          <p:cNvPr id="25" name="Subtitle 24">
            <a:extLst>
              <a:ext uri="{FF2B5EF4-FFF2-40B4-BE49-F238E27FC236}">
                <a16:creationId xmlns:a16="http://schemas.microsoft.com/office/drawing/2014/main" id="{66EEB513-467F-4991-82EC-AD68FC13249F}"/>
              </a:ext>
            </a:extLst>
          </p:cNvPr>
          <p:cNvSpPr>
            <a:spLocks noGrp="1"/>
          </p:cNvSpPr>
          <p:nvPr>
            <p:ph type="subTitle" idx="1"/>
          </p:nvPr>
        </p:nvSpPr>
        <p:spPr>
          <a:xfrm>
            <a:off x="7747000" y="4165600"/>
            <a:ext cx="3372329" cy="1074510"/>
          </a:xfrm>
          <a:ln w="3175">
            <a:gradFill>
              <a:gsLst>
                <a:gs pos="0">
                  <a:schemeClr val="bg1">
                    <a:lumMod val="95000"/>
                  </a:schemeClr>
                </a:gs>
                <a:gs pos="100000">
                  <a:schemeClr val="accent1"/>
                </a:gs>
              </a:gsLst>
            </a:gradFill>
          </a:ln>
        </p:spPr>
        <p:txBody>
          <a:bodyPr/>
          <a:lstStyle/>
          <a:p>
            <a:r>
              <a:rPr lang="en-US" dirty="0"/>
              <a:t>How do resort features relate to ticket prices?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677425" y="6322399"/>
            <a:ext cx="370575" cy="365125"/>
          </a:xfrm>
        </p:spPr>
        <p:txBody>
          <a:bodyPr anchor="ctr">
            <a:normAutofit/>
          </a:bodyPr>
          <a:lstStyle/>
          <a:p>
            <a:pPr>
              <a:spcAft>
                <a:spcPts val="600"/>
              </a:spcAft>
            </a:pPr>
            <a:fld id="{19B51A1E-902D-48AF-9020-955120F399B6}" type="slidenum">
              <a:rPr lang="en-US" smtClean="0"/>
              <a:pPr>
                <a:spcAft>
                  <a:spcPts val="600"/>
                </a:spcAft>
              </a:pPr>
              <a:t>5</a:t>
            </a:fld>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11340000" cy="432000"/>
          </a:xfrm>
        </p:spPr>
        <p:txBody>
          <a:bodyPr anchor="ctr">
            <a:normAutofit/>
          </a:bodyPr>
          <a:lstStyle/>
          <a:p>
            <a:r>
              <a:rPr lang="en-US" sz="3000" dirty="0"/>
              <a:t>So where are we?</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idx="1"/>
          </p:nvPr>
        </p:nvSpPr>
        <p:spPr>
          <a:xfrm>
            <a:off x="431887" y="1036197"/>
            <a:ext cx="7241122" cy="475803"/>
          </a:xfrm>
        </p:spPr>
        <p:txBody>
          <a:bodyPr anchor="b">
            <a:normAutofit/>
          </a:bodyPr>
          <a:lstStyle/>
          <a:p>
            <a:r>
              <a:rPr lang="en-US" dirty="0"/>
              <a:t>Our place in the top 5 key features related to ticket prices: </a:t>
            </a:r>
          </a:p>
        </p:txBody>
      </p:sp>
      <p:sp>
        <p:nvSpPr>
          <p:cNvPr id="16" name="Text Placeholder 4">
            <a:extLst>
              <a:ext uri="{FF2B5EF4-FFF2-40B4-BE49-F238E27FC236}">
                <a16:creationId xmlns:a16="http://schemas.microsoft.com/office/drawing/2014/main" id="{FC8FD68C-6319-44AE-ADA0-FCD9B5B17C05}"/>
              </a:ext>
            </a:extLst>
          </p:cNvPr>
          <p:cNvSpPr>
            <a:spLocks noGrp="1"/>
          </p:cNvSpPr>
          <p:nvPr>
            <p:ph type="body" sz="quarter" idx="3"/>
          </p:nvPr>
        </p:nvSpPr>
        <p:spPr>
          <a:xfrm>
            <a:off x="431887" y="1581574"/>
            <a:ext cx="5472114" cy="823912"/>
          </a:xfrm>
        </p:spPr>
        <p:txBody>
          <a:bodyPr/>
          <a:lstStyle/>
          <a:p>
            <a:r>
              <a:rPr lang="en-US" dirty="0"/>
              <a:t>High on chairs and fast Quads!</a:t>
            </a:r>
          </a:p>
        </p:txBody>
      </p:sp>
      <p:pic>
        <p:nvPicPr>
          <p:cNvPr id="6" name="Picture 5" descr="Chart, histogram&#10;&#10;Description automatically generated">
            <a:extLst>
              <a:ext uri="{FF2B5EF4-FFF2-40B4-BE49-F238E27FC236}">
                <a16:creationId xmlns:a16="http://schemas.microsoft.com/office/drawing/2014/main" id="{8927AF32-61F1-44EA-80EC-CF0F663CA5AC}"/>
              </a:ext>
            </a:extLst>
          </p:cNvPr>
          <p:cNvPicPr>
            <a:picLocks noChangeAspect="1"/>
          </p:cNvPicPr>
          <p:nvPr/>
        </p:nvPicPr>
        <p:blipFill>
          <a:blip r:embed="rId2"/>
          <a:stretch>
            <a:fillRect/>
          </a:stretch>
        </p:blipFill>
        <p:spPr>
          <a:xfrm>
            <a:off x="6299886" y="2842538"/>
            <a:ext cx="5472114" cy="3009662"/>
          </a:xfrm>
          <a:prstGeom prst="rect">
            <a:avLst/>
          </a:prstGeom>
          <a:noFill/>
        </p:spPr>
      </p:pic>
      <p:pic>
        <p:nvPicPr>
          <p:cNvPr id="11" name="Picture 10" descr="A picture containing histogram&#10;&#10;Description automatically generated">
            <a:extLst>
              <a:ext uri="{FF2B5EF4-FFF2-40B4-BE49-F238E27FC236}">
                <a16:creationId xmlns:a16="http://schemas.microsoft.com/office/drawing/2014/main" id="{8D3BB4F9-EBB2-4D0A-B7C6-2514BBE93768}"/>
              </a:ext>
            </a:extLst>
          </p:cNvPr>
          <p:cNvPicPr>
            <a:picLocks noChangeAspect="1"/>
          </p:cNvPicPr>
          <p:nvPr/>
        </p:nvPicPr>
        <p:blipFill>
          <a:blip r:embed="rId3"/>
          <a:stretch>
            <a:fillRect/>
          </a:stretch>
        </p:blipFill>
        <p:spPr>
          <a:xfrm>
            <a:off x="431887" y="2856218"/>
            <a:ext cx="5472114" cy="2982302"/>
          </a:xfrm>
          <a:prstGeom prst="rect">
            <a:avLst/>
          </a:prstGeom>
          <a:noFill/>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677425" y="6322399"/>
            <a:ext cx="370575" cy="365125"/>
          </a:xfrm>
        </p:spPr>
        <p:txBody>
          <a:bodyPr anchor="ctr">
            <a:normAutofit/>
          </a:bodyPr>
          <a:lstStyle/>
          <a:p>
            <a:pPr>
              <a:spcAft>
                <a:spcPts val="600"/>
              </a:spcAft>
            </a:pPr>
            <a:fld id="{19B51A1E-902D-48AF-9020-955120F399B6}" type="slidenum">
              <a:rPr lang="en-US" smtClean="0"/>
              <a:pPr>
                <a:spcAft>
                  <a:spcPts val="600"/>
                </a:spcAft>
              </a:pPr>
              <a:t>6</a:t>
            </a:fld>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11340000" cy="432000"/>
          </a:xfrm>
        </p:spPr>
        <p:txBody>
          <a:bodyPr anchor="ctr">
            <a:normAutofit/>
          </a:bodyPr>
          <a:lstStyle/>
          <a:p>
            <a:r>
              <a:rPr lang="en-US" sz="3000" dirty="0"/>
              <a:t>So where are we? (2)</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idx="1"/>
          </p:nvPr>
        </p:nvSpPr>
        <p:spPr>
          <a:xfrm>
            <a:off x="431887" y="1036197"/>
            <a:ext cx="7241122" cy="475803"/>
          </a:xfrm>
        </p:spPr>
        <p:txBody>
          <a:bodyPr anchor="b">
            <a:normAutofit/>
          </a:bodyPr>
          <a:lstStyle/>
          <a:p>
            <a:r>
              <a:rPr lang="en-US" dirty="0"/>
              <a:t>Our place in the top 5 key features related to ticket prices: </a:t>
            </a:r>
          </a:p>
        </p:txBody>
      </p:sp>
      <p:sp>
        <p:nvSpPr>
          <p:cNvPr id="16" name="Text Placeholder 4">
            <a:extLst>
              <a:ext uri="{FF2B5EF4-FFF2-40B4-BE49-F238E27FC236}">
                <a16:creationId xmlns:a16="http://schemas.microsoft.com/office/drawing/2014/main" id="{FC8FD68C-6319-44AE-ADA0-FCD9B5B17C05}"/>
              </a:ext>
            </a:extLst>
          </p:cNvPr>
          <p:cNvSpPr>
            <a:spLocks noGrp="1"/>
          </p:cNvSpPr>
          <p:nvPr>
            <p:ph type="body" sz="quarter" idx="3"/>
          </p:nvPr>
        </p:nvSpPr>
        <p:spPr>
          <a:xfrm>
            <a:off x="431887" y="1581574"/>
            <a:ext cx="5472114" cy="823912"/>
          </a:xfrm>
        </p:spPr>
        <p:txBody>
          <a:bodyPr/>
          <a:lstStyle/>
          <a:p>
            <a:r>
              <a:rPr lang="en-US" dirty="0"/>
              <a:t>High on runs and very high on snowmaking!</a:t>
            </a:r>
          </a:p>
        </p:txBody>
      </p:sp>
      <p:pic>
        <p:nvPicPr>
          <p:cNvPr id="6" name="Picture 5">
            <a:extLst>
              <a:ext uri="{FF2B5EF4-FFF2-40B4-BE49-F238E27FC236}">
                <a16:creationId xmlns:a16="http://schemas.microsoft.com/office/drawing/2014/main" id="{8927AF32-61F1-44EA-80EC-CF0F663CA5AC}"/>
              </a:ext>
            </a:extLst>
          </p:cNvPr>
          <p:cNvPicPr>
            <a:picLocks noChangeAspect="1"/>
          </p:cNvPicPr>
          <p:nvPr/>
        </p:nvPicPr>
        <p:blipFill>
          <a:blip r:embed="rId2"/>
          <a:srcRect/>
          <a:stretch/>
        </p:blipFill>
        <p:spPr>
          <a:xfrm>
            <a:off x="6299886" y="2843892"/>
            <a:ext cx="5472114" cy="3006953"/>
          </a:xfrm>
          <a:prstGeom prst="rect">
            <a:avLst/>
          </a:prstGeom>
          <a:noFill/>
        </p:spPr>
      </p:pic>
      <p:pic>
        <p:nvPicPr>
          <p:cNvPr id="11" name="Picture 10">
            <a:extLst>
              <a:ext uri="{FF2B5EF4-FFF2-40B4-BE49-F238E27FC236}">
                <a16:creationId xmlns:a16="http://schemas.microsoft.com/office/drawing/2014/main" id="{8D3BB4F9-EBB2-4D0A-B7C6-2514BBE93768}"/>
              </a:ext>
            </a:extLst>
          </p:cNvPr>
          <p:cNvPicPr>
            <a:picLocks noChangeAspect="1"/>
          </p:cNvPicPr>
          <p:nvPr/>
        </p:nvPicPr>
        <p:blipFill>
          <a:blip r:embed="rId3"/>
          <a:srcRect/>
          <a:stretch/>
        </p:blipFill>
        <p:spPr>
          <a:xfrm>
            <a:off x="431928" y="2856218"/>
            <a:ext cx="5472032" cy="2982302"/>
          </a:xfrm>
          <a:prstGeom prst="rect">
            <a:avLst/>
          </a:prstGeom>
          <a:noFill/>
        </p:spPr>
      </p:pic>
    </p:spTree>
    <p:extLst>
      <p:ext uri="{BB962C8B-B14F-4D97-AF65-F5344CB8AC3E}">
        <p14:creationId xmlns:p14="http://schemas.microsoft.com/office/powerpoint/2010/main" val="182292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5CE080-9207-4B25-BC83-F9691DA716B2}"/>
              </a:ext>
            </a:extLst>
          </p:cNvPr>
          <p:cNvPicPr>
            <a:picLocks noChangeAspect="1"/>
          </p:cNvPicPr>
          <p:nvPr/>
        </p:nvPicPr>
        <p:blipFill>
          <a:blip r:embed="rId2"/>
          <a:stretch>
            <a:fillRect/>
          </a:stretch>
        </p:blipFill>
        <p:spPr>
          <a:xfrm>
            <a:off x="6768406" y="170476"/>
            <a:ext cx="5279594" cy="6053853"/>
          </a:xfrm>
          <a:prstGeom prst="rect">
            <a:avLst/>
          </a:prstGeom>
        </p:spPr>
      </p:pic>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677425" y="6322399"/>
            <a:ext cx="370575" cy="365125"/>
          </a:xfrm>
        </p:spPr>
        <p:txBody>
          <a:bodyPr anchor="ctr">
            <a:normAutofit/>
          </a:bodyPr>
          <a:lstStyle/>
          <a:p>
            <a:pPr>
              <a:spcAft>
                <a:spcPts val="600"/>
              </a:spcAft>
            </a:pPr>
            <a:fld id="{19B51A1E-902D-48AF-9020-955120F399B6}" type="slidenum">
              <a:rPr lang="en-US" smtClean="0"/>
              <a:pPr>
                <a:spcAft>
                  <a:spcPts val="600"/>
                </a:spcAft>
              </a:pPr>
              <a:t>7</a:t>
            </a:fld>
            <a:endParaRPr lang="en-US"/>
          </a:p>
        </p:txBody>
      </p:sp>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11340000" cy="432000"/>
          </a:xfrm>
        </p:spPr>
        <p:txBody>
          <a:bodyPr anchor="ctr">
            <a:normAutofit/>
          </a:bodyPr>
          <a:lstStyle/>
          <a:p>
            <a:r>
              <a:rPr lang="en-US" sz="3000" dirty="0"/>
              <a:t>So where are we? (3)</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idx="1"/>
          </p:nvPr>
        </p:nvSpPr>
        <p:spPr>
          <a:xfrm>
            <a:off x="431887" y="1036197"/>
            <a:ext cx="7241122" cy="475803"/>
          </a:xfrm>
        </p:spPr>
        <p:txBody>
          <a:bodyPr anchor="b">
            <a:normAutofit/>
          </a:bodyPr>
          <a:lstStyle/>
          <a:p>
            <a:r>
              <a:rPr lang="en-US" dirty="0"/>
              <a:t>Our place in the top 5 key features related to ticket prices: </a:t>
            </a:r>
          </a:p>
        </p:txBody>
      </p:sp>
      <p:sp>
        <p:nvSpPr>
          <p:cNvPr id="16" name="Text Placeholder 4">
            <a:extLst>
              <a:ext uri="{FF2B5EF4-FFF2-40B4-BE49-F238E27FC236}">
                <a16:creationId xmlns:a16="http://schemas.microsoft.com/office/drawing/2014/main" id="{FC8FD68C-6319-44AE-ADA0-FCD9B5B17C05}"/>
              </a:ext>
            </a:extLst>
          </p:cNvPr>
          <p:cNvSpPr>
            <a:spLocks noGrp="1"/>
          </p:cNvSpPr>
          <p:nvPr>
            <p:ph type="body" sz="quarter" idx="3"/>
          </p:nvPr>
        </p:nvSpPr>
        <p:spPr>
          <a:xfrm>
            <a:off x="431887" y="1581574"/>
            <a:ext cx="5472114" cy="823912"/>
          </a:xfrm>
        </p:spPr>
        <p:txBody>
          <a:bodyPr/>
          <a:lstStyle/>
          <a:p>
            <a:r>
              <a:rPr lang="en-US" dirty="0"/>
              <a:t>High on vertical drop!</a:t>
            </a:r>
          </a:p>
        </p:txBody>
      </p:sp>
      <p:pic>
        <p:nvPicPr>
          <p:cNvPr id="11" name="Picture 10">
            <a:extLst>
              <a:ext uri="{FF2B5EF4-FFF2-40B4-BE49-F238E27FC236}">
                <a16:creationId xmlns:a16="http://schemas.microsoft.com/office/drawing/2014/main" id="{8D3BB4F9-EBB2-4D0A-B7C6-2514BBE93768}"/>
              </a:ext>
            </a:extLst>
          </p:cNvPr>
          <p:cNvPicPr>
            <a:picLocks noChangeAspect="1"/>
          </p:cNvPicPr>
          <p:nvPr/>
        </p:nvPicPr>
        <p:blipFill>
          <a:blip r:embed="rId3"/>
          <a:srcRect/>
          <a:stretch/>
        </p:blipFill>
        <p:spPr>
          <a:xfrm>
            <a:off x="454318" y="2856218"/>
            <a:ext cx="5427252" cy="2982302"/>
          </a:xfrm>
          <a:prstGeom prst="rect">
            <a:avLst/>
          </a:prstGeom>
          <a:noFill/>
        </p:spPr>
      </p:pic>
    </p:spTree>
    <p:extLst>
      <p:ext uri="{BB962C8B-B14F-4D97-AF65-F5344CB8AC3E}">
        <p14:creationId xmlns:p14="http://schemas.microsoft.com/office/powerpoint/2010/main" val="320219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199D014F-A091-4AB5-A7DE-AB7239BAF838}"/>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18051" y="281609"/>
            <a:ext cx="7930919" cy="1033106"/>
          </a:xfrm>
        </p:spPr>
        <p:txBody>
          <a:bodyPr/>
          <a:lstStyle/>
          <a:p>
            <a:r>
              <a:rPr lang="en-US" dirty="0"/>
              <a:t>What about our ticket price?</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8</a:t>
            </a:fld>
            <a:endParaRPr lang="en-US" dirty="0"/>
          </a:p>
        </p:txBody>
      </p:sp>
      <p:sp>
        <p:nvSpPr>
          <p:cNvPr id="6" name="Subtitle 5">
            <a:extLst>
              <a:ext uri="{FF2B5EF4-FFF2-40B4-BE49-F238E27FC236}">
                <a16:creationId xmlns:a16="http://schemas.microsoft.com/office/drawing/2014/main" id="{4433BC2E-7761-435C-81C1-4730CEFFE966}"/>
              </a:ext>
            </a:extLst>
          </p:cNvPr>
          <p:cNvSpPr>
            <a:spLocks noGrp="1"/>
          </p:cNvSpPr>
          <p:nvPr>
            <p:ph type="subTitle" idx="1"/>
          </p:nvPr>
        </p:nvSpPr>
        <p:spPr>
          <a:xfrm>
            <a:off x="7801710" y="5665303"/>
            <a:ext cx="3568655" cy="538851"/>
          </a:xfrm>
        </p:spPr>
        <p:txBody>
          <a:bodyPr/>
          <a:lstStyle/>
          <a:p>
            <a:r>
              <a:rPr lang="en-US" dirty="0"/>
              <a:t>Medium high. Could it be higher?</a:t>
            </a:r>
          </a:p>
        </p:txBody>
      </p:sp>
      <p:pic>
        <p:nvPicPr>
          <p:cNvPr id="8" name="Picture 7" descr="Chart, histogram&#10;&#10;Description automatically generated">
            <a:extLst>
              <a:ext uri="{FF2B5EF4-FFF2-40B4-BE49-F238E27FC236}">
                <a16:creationId xmlns:a16="http://schemas.microsoft.com/office/drawing/2014/main" id="{7169BEBB-BC91-4E2E-99E8-610283638855}"/>
              </a:ext>
            </a:extLst>
          </p:cNvPr>
          <p:cNvPicPr>
            <a:picLocks noChangeAspect="1"/>
          </p:cNvPicPr>
          <p:nvPr/>
        </p:nvPicPr>
        <p:blipFill>
          <a:blip r:embed="rId3"/>
          <a:stretch>
            <a:fillRect/>
          </a:stretch>
        </p:blipFill>
        <p:spPr>
          <a:xfrm>
            <a:off x="2248381" y="1314714"/>
            <a:ext cx="7695238" cy="4228571"/>
          </a:xfrm>
          <a:prstGeom prst="rect">
            <a:avLst/>
          </a:prstGeom>
        </p:spPr>
      </p:pic>
    </p:spTree>
    <p:extLst>
      <p:ext uri="{BB962C8B-B14F-4D97-AF65-F5344CB8AC3E}">
        <p14:creationId xmlns:p14="http://schemas.microsoft.com/office/powerpoint/2010/main" val="189291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The Model Says…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66929"/>
            <a:ext cx="5472000" cy="360000"/>
          </a:xfrm>
        </p:spPr>
        <p:txBody>
          <a:bodyPr/>
          <a:lstStyle/>
          <a:p>
            <a:r>
              <a:rPr lang="en-US" dirty="0"/>
              <a:t>Yes!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26929"/>
            <a:ext cx="5472000" cy="3094432"/>
          </a:xfrm>
        </p:spPr>
        <p:txBody>
          <a:bodyPr/>
          <a:lstStyle/>
          <a:p>
            <a:r>
              <a:rPr lang="en-US" dirty="0"/>
              <a:t>Our model predicted that with our existing set of amenities our ticket price could be</a:t>
            </a:r>
          </a:p>
          <a:p>
            <a:r>
              <a:rPr lang="en-US" b="1" u="sng" dirty="0"/>
              <a:t>$95.87</a:t>
            </a:r>
          </a:p>
          <a:p>
            <a:r>
              <a:rPr lang="en-US" dirty="0"/>
              <a:t>with a mean absolute error of $10.39, and therefore a range from $85-105.</a:t>
            </a:r>
          </a:p>
          <a:p>
            <a:r>
              <a:rPr lang="en-US" dirty="0"/>
              <a:t>Our desired 10% increase would be $89.10, easily within this range.</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56529" y="1567541"/>
            <a:ext cx="5420896" cy="358775"/>
          </a:xfrm>
        </p:spPr>
        <p:txBody>
          <a:bodyPr/>
          <a:lstStyle/>
          <a:p>
            <a:r>
              <a:rPr lang="en-US" dirty="0"/>
              <a:t>Could we do better?</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56529" y="1926316"/>
            <a:ext cx="5472113" cy="3520327"/>
          </a:xfrm>
        </p:spPr>
        <p:txBody>
          <a:bodyPr/>
          <a:lstStyle/>
          <a:p>
            <a:r>
              <a:rPr lang="en-US" dirty="0"/>
              <a:t>Considering other changes to facilities, what are the recommendations of this new pricing model?</a:t>
            </a:r>
          </a:p>
          <a:p>
            <a:pPr lvl="1"/>
            <a:r>
              <a:rPr lang="en-US" dirty="0"/>
              <a:t>Scenario 1: close up to 10 of the least-used runs</a:t>
            </a:r>
          </a:p>
          <a:p>
            <a:pPr lvl="1"/>
            <a:r>
              <a:rPr lang="en-US" dirty="0"/>
              <a:t>Scenario 2: add a low run to increase our vertical drop by 150 feet. Includes adding a chairlift to return skiers to the base.</a:t>
            </a:r>
          </a:p>
          <a:p>
            <a:pPr lvl="1"/>
            <a:r>
              <a:rPr lang="en-US" dirty="0"/>
              <a:t>Scenario 3: same low run and chairlift, additionally supported by 2 acres of snowmaking.</a:t>
            </a:r>
          </a:p>
          <a:p>
            <a:pPr lvl="1"/>
            <a:r>
              <a:rPr lang="en-US" dirty="0"/>
              <a:t>Scenario 4: increase longest run by 0.2 miles, adding 4 acres of snowmaking support</a:t>
            </a:r>
          </a:p>
          <a:p>
            <a:endParaRPr lang="en-US" dirty="0"/>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46212680"/>
      </p:ext>
    </p:extLst>
  </p:cSld>
  <p:clrMapOvr>
    <a:masterClrMapping/>
  </p:clrMapOvr>
</p:sld>
</file>

<file path=ppt/theme/theme1.xml><?xml version="1.0" encoding="utf-8"?>
<a:theme xmlns:a="http://schemas.openxmlformats.org/drawingml/2006/main" name="Office Theme">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raClrSchemeLst/>
  <a:extLst>
    <a:ext uri="{05A4C25C-085E-4340-85A3-A5531E510DB2}">
      <thm15:themeFamily xmlns:thm15="http://schemas.microsoft.com/office/thememl/2012/main" name="TF44613219_Snowscape presentation_AAS_v3" id="{3F58B2BF-7FCB-4030-95D0-6E1293A51CD9}" vid="{53A5683B-83CA-458E-B89B-61DA222BA6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D349276-D03C-4504-A5DA-3C2BED60D320}">
  <ds:schemaRefs>
    <ds:schemaRef ds:uri="http://schemas.microsoft.com/sharepoint/v3/contenttype/forms"/>
  </ds:schemaRefs>
</ds:datastoreItem>
</file>

<file path=customXml/itemProps2.xml><?xml version="1.0" encoding="utf-8"?>
<ds:datastoreItem xmlns:ds="http://schemas.openxmlformats.org/officeDocument/2006/customXml" ds:itemID="{F4597FF3-20AC-4CC1-81BE-167C9DD71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A1A72F-8D9B-43C2-9EF9-F1EF7B91BE5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64</TotalTime>
  <Words>737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Times New Roman</vt:lpstr>
      <vt:lpstr>Office Theme</vt:lpstr>
      <vt:lpstr>Data-driven Resort Pricing Project</vt:lpstr>
      <vt:lpstr>Right Now on the Big Mountain</vt:lpstr>
      <vt:lpstr>Big Mountain Today</vt:lpstr>
      <vt:lpstr>Getting the Data</vt:lpstr>
      <vt:lpstr>So where are we?</vt:lpstr>
      <vt:lpstr>So where are we? (2)</vt:lpstr>
      <vt:lpstr>So where are we? (3)</vt:lpstr>
      <vt:lpstr>What about our ticket price?</vt:lpstr>
      <vt:lpstr>The Model Says…</vt:lpstr>
      <vt:lpstr>Scenario 1: close up to 10 of the least-used runs</vt:lpstr>
      <vt:lpstr>Scenario 2 &amp; 3: Adding a low run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Resort Pricing Project</dc:title>
  <dc:creator>Jenna</dc:creator>
  <cp:lastModifiedBy>Jenna</cp:lastModifiedBy>
  <cp:revision>7</cp:revision>
  <dcterms:created xsi:type="dcterms:W3CDTF">2021-03-30T23:09:14Z</dcterms:created>
  <dcterms:modified xsi:type="dcterms:W3CDTF">2021-03-31T00:13:58Z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