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56" r:id="rId2"/>
    <p:sldId id="257" r:id="rId3"/>
    <p:sldId id="258" r:id="rId4"/>
    <p:sldId id="274" r:id="rId5"/>
    <p:sldId id="283" r:id="rId6"/>
    <p:sldId id="284" r:id="rId7"/>
    <p:sldId id="275" r:id="rId8"/>
    <p:sldId id="285" r:id="rId9"/>
    <p:sldId id="286" r:id="rId10"/>
    <p:sldId id="276" r:id="rId11"/>
    <p:sldId id="287" r:id="rId12"/>
    <p:sldId id="288" r:id="rId13"/>
    <p:sldId id="291" r:id="rId14"/>
    <p:sldId id="292" r:id="rId15"/>
    <p:sldId id="290" r:id="rId16"/>
    <p:sldId id="293" r:id="rId17"/>
    <p:sldId id="294" r:id="rId18"/>
    <p:sldId id="295" r:id="rId19"/>
    <p:sldId id="296" r:id="rId20"/>
    <p:sldId id="297" r:id="rId21"/>
    <p:sldId id="298" r:id="rId22"/>
    <p:sldId id="299" r:id="rId23"/>
    <p:sldId id="272" r:id="rId24"/>
    <p:sldId id="273"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E"/>
    <a:srgbClr val="A8CBD4"/>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76"/>
    <p:restoredTop sz="94543"/>
  </p:normalViewPr>
  <p:slideViewPr>
    <p:cSldViewPr snapToGrid="0">
      <p:cViewPr>
        <p:scale>
          <a:sx n="110" d="100"/>
          <a:sy n="110" d="100"/>
        </p:scale>
        <p:origin x="209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DA5168-CCA2-4D59-A216-9F79B0819D32}" type="datetimeFigureOut">
              <a:rPr lang="zh-CN" altLang="en-US" smtClean="0"/>
              <a:t>2019/4/22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CE3E7A-334C-487B-99EB-05F62BC2B6E7}" type="slidenum">
              <a:rPr lang="zh-CN" altLang="en-US" smtClean="0"/>
              <a:t>‹#›</a:t>
            </a:fld>
            <a:endParaRPr lang="zh-CN" altLang="en-US"/>
          </a:p>
        </p:txBody>
      </p:sp>
    </p:spTree>
    <p:extLst>
      <p:ext uri="{BB962C8B-B14F-4D97-AF65-F5344CB8AC3E}">
        <p14:creationId xmlns:p14="http://schemas.microsoft.com/office/powerpoint/2010/main" val="423060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D5E129-3C7B-41FB-991E-29C27818B8E5}"/>
              </a:ext>
            </a:extLst>
          </p:cNvPr>
          <p:cNvSpPr>
            <a:spLocks noGrp="1"/>
          </p:cNvSpPr>
          <p:nvPr>
            <p:ph type="ctrTitle"/>
          </p:nvPr>
        </p:nvSpPr>
        <p:spPr>
          <a:xfrm>
            <a:off x="396816" y="1122363"/>
            <a:ext cx="8350368" cy="2387600"/>
          </a:xfrm>
        </p:spPr>
        <p:txBody>
          <a:bodyPr anchor="ctr">
            <a:normAutofit/>
          </a:bodyPr>
          <a:lstStyle>
            <a:lvl1pPr algn="ctr">
              <a:lnSpc>
                <a:spcPct val="150000"/>
              </a:lnSpc>
              <a:defRPr sz="4400"/>
            </a:lvl1pPr>
          </a:lstStyle>
          <a:p>
            <a:r>
              <a:rPr lang="zh-CN" altLang="en-US" dirty="0"/>
              <a:t>单击此处编辑母版标题样式</a:t>
            </a:r>
          </a:p>
        </p:txBody>
      </p:sp>
      <p:sp>
        <p:nvSpPr>
          <p:cNvPr id="3" name="副标题 2">
            <a:extLst>
              <a:ext uri="{FF2B5EF4-FFF2-40B4-BE49-F238E27FC236}">
                <a16:creationId xmlns:a16="http://schemas.microsoft.com/office/drawing/2014/main" id="{463DE2AA-4B12-46D5-AF9C-A605D2B2741A}"/>
              </a:ext>
            </a:extLst>
          </p:cNvPr>
          <p:cNvSpPr>
            <a:spLocks noGrp="1"/>
          </p:cNvSpPr>
          <p:nvPr>
            <p:ph type="subTitle" idx="1"/>
          </p:nvPr>
        </p:nvSpPr>
        <p:spPr>
          <a:xfrm>
            <a:off x="396816" y="3602038"/>
            <a:ext cx="8350368" cy="1655762"/>
          </a:xfrm>
        </p:spPr>
        <p:txBody>
          <a:bodyPr anchor="ctr"/>
          <a:lstStyle>
            <a:lvl1pPr marL="0" indent="0" algn="ctr">
              <a:lnSpc>
                <a:spcPct val="150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E646D8FF-B801-40C7-9177-CBE40B94A455}"/>
              </a:ext>
            </a:extLst>
          </p:cNvPr>
          <p:cNvSpPr>
            <a:spLocks noGrp="1"/>
          </p:cNvSpPr>
          <p:nvPr>
            <p:ph type="dt" sz="half" idx="10"/>
          </p:nvPr>
        </p:nvSpPr>
        <p:spPr/>
        <p:txBody>
          <a:bodyPr/>
          <a:lstStyle/>
          <a:p>
            <a:fld id="{08FA30D1-81B7-423E-AFC6-1B49E4A5F2C6}" type="datetime1">
              <a:rPr lang="zh-CN" altLang="en-US" smtClean="0"/>
              <a:t>2019/4/22</a:t>
            </a:fld>
            <a:endParaRPr lang="zh-CN" altLang="en-US"/>
          </a:p>
        </p:txBody>
      </p:sp>
      <p:sp>
        <p:nvSpPr>
          <p:cNvPr id="5" name="页脚占位符 4">
            <a:extLst>
              <a:ext uri="{FF2B5EF4-FFF2-40B4-BE49-F238E27FC236}">
                <a16:creationId xmlns:a16="http://schemas.microsoft.com/office/drawing/2014/main" id="{E44C38A4-EC0A-4B01-93EE-99388CF185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1B9363-67E3-44F8-8F6B-732F0AC5C238}"/>
              </a:ext>
            </a:extLst>
          </p:cNvPr>
          <p:cNvSpPr>
            <a:spLocks noGrp="1"/>
          </p:cNvSpPr>
          <p:nvPr>
            <p:ph type="sldNum" sz="quarter" idx="12"/>
          </p:nvPr>
        </p:nvSpPr>
        <p:spPr/>
        <p:txBody>
          <a:bodyPr/>
          <a:lstStyle/>
          <a:p>
            <a:fld id="{A37C2E83-BEE0-4592-95B4-A14D46E3DDA8}" type="slidenum">
              <a:rPr lang="zh-CN" altLang="en-US" smtClean="0"/>
              <a:t>‹#›</a:t>
            </a:fld>
            <a:endParaRPr lang="zh-CN" altLang="en-US"/>
          </a:p>
        </p:txBody>
      </p:sp>
    </p:spTree>
    <p:extLst>
      <p:ext uri="{BB962C8B-B14F-4D97-AF65-F5344CB8AC3E}">
        <p14:creationId xmlns:p14="http://schemas.microsoft.com/office/powerpoint/2010/main" val="1186909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3EC9D68-E1BC-4AEA-86C1-4077F1DBCF57}"/>
              </a:ext>
            </a:extLst>
          </p:cNvPr>
          <p:cNvSpPr>
            <a:spLocks noGrp="1"/>
          </p:cNvSpPr>
          <p:nvPr>
            <p:ph type="title" orient="vert"/>
          </p:nvPr>
        </p:nvSpPr>
        <p:spPr>
          <a:xfrm>
            <a:off x="7728189" y="365125"/>
            <a:ext cx="101899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76A53AF-BF76-47CB-91DF-D13E6D519C70}"/>
              </a:ext>
            </a:extLst>
          </p:cNvPr>
          <p:cNvSpPr>
            <a:spLocks noGrp="1"/>
          </p:cNvSpPr>
          <p:nvPr>
            <p:ph type="body" orient="vert" idx="1"/>
          </p:nvPr>
        </p:nvSpPr>
        <p:spPr>
          <a:xfrm>
            <a:off x="396816" y="365125"/>
            <a:ext cx="6823493"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9C8249-D298-4204-A26C-98F8475ED748}"/>
              </a:ext>
            </a:extLst>
          </p:cNvPr>
          <p:cNvSpPr>
            <a:spLocks noGrp="1"/>
          </p:cNvSpPr>
          <p:nvPr>
            <p:ph type="dt" sz="half" idx="10"/>
          </p:nvPr>
        </p:nvSpPr>
        <p:spPr/>
        <p:txBody>
          <a:bodyPr/>
          <a:lstStyle/>
          <a:p>
            <a:fld id="{42FA849A-1049-4009-9D95-DE67798B87FF}" type="datetime1">
              <a:rPr lang="zh-CN" altLang="en-US" smtClean="0"/>
              <a:t>2019/4/22</a:t>
            </a:fld>
            <a:endParaRPr lang="zh-CN" altLang="en-US"/>
          </a:p>
        </p:txBody>
      </p:sp>
      <p:sp>
        <p:nvSpPr>
          <p:cNvPr id="5" name="页脚占位符 4">
            <a:extLst>
              <a:ext uri="{FF2B5EF4-FFF2-40B4-BE49-F238E27FC236}">
                <a16:creationId xmlns:a16="http://schemas.microsoft.com/office/drawing/2014/main" id="{A67CFB25-42ED-47B1-B6EF-CBAF492BCA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CFB615-27C8-4183-9DBA-4FC3C15C94D5}"/>
              </a:ext>
            </a:extLst>
          </p:cNvPr>
          <p:cNvSpPr>
            <a:spLocks noGrp="1"/>
          </p:cNvSpPr>
          <p:nvPr>
            <p:ph type="sldNum" sz="quarter" idx="12"/>
          </p:nvPr>
        </p:nvSpPr>
        <p:spPr/>
        <p:txBody>
          <a:bodyPr/>
          <a:lstStyle/>
          <a:p>
            <a:fld id="{A37C2E83-BEE0-4592-95B4-A14D46E3DDA8}" type="slidenum">
              <a:rPr lang="zh-CN" altLang="en-US" smtClean="0"/>
              <a:t>‹#›</a:t>
            </a:fld>
            <a:endParaRPr lang="zh-CN" altLang="en-US"/>
          </a:p>
        </p:txBody>
      </p:sp>
    </p:spTree>
    <p:extLst>
      <p:ext uri="{BB962C8B-B14F-4D97-AF65-F5344CB8AC3E}">
        <p14:creationId xmlns:p14="http://schemas.microsoft.com/office/powerpoint/2010/main" val="2834784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44D177-94AA-49B3-984E-BB43D2DB80E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87C39A2-346A-4145-B073-326241BA2010}"/>
              </a:ext>
            </a:extLst>
          </p:cNvPr>
          <p:cNvSpPr>
            <a:spLocks noGrp="1"/>
          </p:cNvSpPr>
          <p:nvPr>
            <p:ph idx="1"/>
          </p:nvPr>
        </p:nvSpPr>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D91EDE12-CC21-4343-ACF5-954E8100C737}"/>
              </a:ext>
            </a:extLst>
          </p:cNvPr>
          <p:cNvSpPr>
            <a:spLocks noGrp="1"/>
          </p:cNvSpPr>
          <p:nvPr>
            <p:ph type="dt" sz="half" idx="10"/>
          </p:nvPr>
        </p:nvSpPr>
        <p:spPr/>
        <p:txBody>
          <a:bodyPr/>
          <a:lstStyle/>
          <a:p>
            <a:fld id="{5B4300CD-FB9A-4B61-B9AB-23788F422CED}" type="datetime1">
              <a:rPr lang="zh-CN" altLang="en-US" smtClean="0"/>
              <a:t>2019/4/22</a:t>
            </a:fld>
            <a:endParaRPr lang="zh-CN" altLang="en-US"/>
          </a:p>
        </p:txBody>
      </p:sp>
      <p:sp>
        <p:nvSpPr>
          <p:cNvPr id="5" name="页脚占位符 4">
            <a:extLst>
              <a:ext uri="{FF2B5EF4-FFF2-40B4-BE49-F238E27FC236}">
                <a16:creationId xmlns:a16="http://schemas.microsoft.com/office/drawing/2014/main" id="{57147A97-53F8-4A4F-ADB7-205D3A34F2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9D1B01-E6F5-4AB7-86F8-C4A5A6C6C063}"/>
              </a:ext>
            </a:extLst>
          </p:cNvPr>
          <p:cNvSpPr>
            <a:spLocks noGrp="1"/>
          </p:cNvSpPr>
          <p:nvPr>
            <p:ph type="sldNum" sz="quarter" idx="12"/>
          </p:nvPr>
        </p:nvSpPr>
        <p:spPr/>
        <p:txBody>
          <a:bodyPr/>
          <a:lstStyle/>
          <a:p>
            <a:fld id="{A37C2E83-BEE0-4592-95B4-A14D46E3DDA8}" type="slidenum">
              <a:rPr lang="zh-CN" altLang="en-US" smtClean="0"/>
              <a:t>‹#›</a:t>
            </a:fld>
            <a:endParaRPr lang="zh-CN" altLang="en-US"/>
          </a:p>
        </p:txBody>
      </p:sp>
    </p:spTree>
    <p:extLst>
      <p:ext uri="{BB962C8B-B14F-4D97-AF65-F5344CB8AC3E}">
        <p14:creationId xmlns:p14="http://schemas.microsoft.com/office/powerpoint/2010/main" val="3893834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F1E17E-FC88-438F-9B11-CAC758F4B5CA}"/>
              </a:ext>
            </a:extLst>
          </p:cNvPr>
          <p:cNvSpPr>
            <a:spLocks noGrp="1"/>
          </p:cNvSpPr>
          <p:nvPr>
            <p:ph type="title"/>
          </p:nvPr>
        </p:nvSpPr>
        <p:spPr/>
        <p:txBody>
          <a:bodyPr/>
          <a:lstStyle/>
          <a:p>
            <a:r>
              <a:rPr lang="zh-CN" altLang="en-US" dirty="0"/>
              <a:t>单击此处编辑母版标题样式</a:t>
            </a:r>
          </a:p>
        </p:txBody>
      </p:sp>
      <p:sp>
        <p:nvSpPr>
          <p:cNvPr id="3" name="内容占位符 2">
            <a:extLst>
              <a:ext uri="{FF2B5EF4-FFF2-40B4-BE49-F238E27FC236}">
                <a16:creationId xmlns:a16="http://schemas.microsoft.com/office/drawing/2014/main" id="{8E4DC103-9461-4482-AED1-BC27661352CC}"/>
              </a:ext>
            </a:extLst>
          </p:cNvPr>
          <p:cNvSpPr>
            <a:spLocks noGrp="1"/>
          </p:cNvSpPr>
          <p:nvPr>
            <p:ph sz="half" idx="1"/>
          </p:nvPr>
        </p:nvSpPr>
        <p:spPr>
          <a:xfrm>
            <a:off x="396816" y="1318075"/>
            <a:ext cx="4118034" cy="48588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4A2518C-9E88-4154-8B04-5E79A784B620}"/>
              </a:ext>
            </a:extLst>
          </p:cNvPr>
          <p:cNvSpPr>
            <a:spLocks noGrp="1"/>
          </p:cNvSpPr>
          <p:nvPr>
            <p:ph sz="half" idx="2"/>
          </p:nvPr>
        </p:nvSpPr>
        <p:spPr>
          <a:xfrm>
            <a:off x="4629150" y="1318075"/>
            <a:ext cx="4118034" cy="48588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2529F5A-82F7-47D4-9558-5A20D2854B9D}"/>
              </a:ext>
            </a:extLst>
          </p:cNvPr>
          <p:cNvSpPr>
            <a:spLocks noGrp="1"/>
          </p:cNvSpPr>
          <p:nvPr>
            <p:ph type="dt" sz="half" idx="10"/>
          </p:nvPr>
        </p:nvSpPr>
        <p:spPr/>
        <p:txBody>
          <a:bodyPr/>
          <a:lstStyle/>
          <a:p>
            <a:fld id="{5C357113-B071-4B76-B24F-987429C76D9A}" type="datetime1">
              <a:rPr lang="zh-CN" altLang="en-US" smtClean="0"/>
              <a:t>2019/4/22</a:t>
            </a:fld>
            <a:endParaRPr lang="zh-CN" altLang="en-US"/>
          </a:p>
        </p:txBody>
      </p:sp>
      <p:sp>
        <p:nvSpPr>
          <p:cNvPr id="6" name="页脚占位符 5">
            <a:extLst>
              <a:ext uri="{FF2B5EF4-FFF2-40B4-BE49-F238E27FC236}">
                <a16:creationId xmlns:a16="http://schemas.microsoft.com/office/drawing/2014/main" id="{34624537-4A7C-4840-9DA2-60DC8ABEAB0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734BD5B-806A-46BA-AFAA-C07AB07BAC63}"/>
              </a:ext>
            </a:extLst>
          </p:cNvPr>
          <p:cNvSpPr>
            <a:spLocks noGrp="1"/>
          </p:cNvSpPr>
          <p:nvPr>
            <p:ph type="sldNum" sz="quarter" idx="12"/>
          </p:nvPr>
        </p:nvSpPr>
        <p:spPr/>
        <p:txBody>
          <a:bodyPr/>
          <a:lstStyle/>
          <a:p>
            <a:fld id="{A37C2E83-BEE0-4592-95B4-A14D46E3DDA8}" type="slidenum">
              <a:rPr lang="zh-CN" altLang="en-US" smtClean="0"/>
              <a:t>‹#›</a:t>
            </a:fld>
            <a:endParaRPr lang="zh-CN" altLang="en-US"/>
          </a:p>
        </p:txBody>
      </p:sp>
    </p:spTree>
    <p:extLst>
      <p:ext uri="{BB962C8B-B14F-4D97-AF65-F5344CB8AC3E}">
        <p14:creationId xmlns:p14="http://schemas.microsoft.com/office/powerpoint/2010/main" val="2805958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D7EE9-CE9F-4436-A01C-F9D31A5E3542}"/>
              </a:ext>
            </a:extLst>
          </p:cNvPr>
          <p:cNvSpPr>
            <a:spLocks noGrp="1"/>
          </p:cNvSpPr>
          <p:nvPr>
            <p:ph type="title"/>
          </p:nvPr>
        </p:nvSpPr>
        <p:spPr>
          <a:xfrm>
            <a:off x="394432" y="365127"/>
            <a:ext cx="8352751" cy="713176"/>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162E1A5-C414-4DA2-86A9-3897AE9CA241}"/>
              </a:ext>
            </a:extLst>
          </p:cNvPr>
          <p:cNvSpPr>
            <a:spLocks noGrp="1"/>
          </p:cNvSpPr>
          <p:nvPr>
            <p:ph type="body" idx="1"/>
          </p:nvPr>
        </p:nvSpPr>
        <p:spPr>
          <a:xfrm>
            <a:off x="394433" y="1352866"/>
            <a:ext cx="4101366" cy="823912"/>
          </a:xfrm>
        </p:spPr>
        <p:txBody>
          <a:bodyPr anchor="ctr"/>
          <a:lstStyle>
            <a:lvl1pPr marL="0" indent="0">
              <a:spcBef>
                <a:spcPts val="60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a:extLst>
              <a:ext uri="{FF2B5EF4-FFF2-40B4-BE49-F238E27FC236}">
                <a16:creationId xmlns:a16="http://schemas.microsoft.com/office/drawing/2014/main" id="{4A0BD3DB-90E2-4CCF-9510-DFF51306BACC}"/>
              </a:ext>
            </a:extLst>
          </p:cNvPr>
          <p:cNvSpPr>
            <a:spLocks noGrp="1"/>
          </p:cNvSpPr>
          <p:nvPr>
            <p:ph sz="half" idx="2"/>
          </p:nvPr>
        </p:nvSpPr>
        <p:spPr>
          <a:xfrm>
            <a:off x="396816" y="2176778"/>
            <a:ext cx="4101366" cy="401288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D3F9732-8FB7-41FC-B311-9E3F130FCEE8}"/>
              </a:ext>
            </a:extLst>
          </p:cNvPr>
          <p:cNvSpPr>
            <a:spLocks noGrp="1"/>
          </p:cNvSpPr>
          <p:nvPr>
            <p:ph type="body" sz="quarter" idx="3"/>
          </p:nvPr>
        </p:nvSpPr>
        <p:spPr>
          <a:xfrm>
            <a:off x="4627959" y="1334625"/>
            <a:ext cx="4101366" cy="823912"/>
          </a:xfrm>
        </p:spPr>
        <p:txBody>
          <a:bodyPr anchor="ctr"/>
          <a:lstStyle>
            <a:lvl1pPr marL="0" indent="0">
              <a:spcBef>
                <a:spcPts val="60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a:extLst>
              <a:ext uri="{FF2B5EF4-FFF2-40B4-BE49-F238E27FC236}">
                <a16:creationId xmlns:a16="http://schemas.microsoft.com/office/drawing/2014/main" id="{92C84C54-2210-4F07-8CDF-C1E6780674A8}"/>
              </a:ext>
            </a:extLst>
          </p:cNvPr>
          <p:cNvSpPr>
            <a:spLocks noGrp="1"/>
          </p:cNvSpPr>
          <p:nvPr>
            <p:ph sz="quarter" idx="4"/>
          </p:nvPr>
        </p:nvSpPr>
        <p:spPr>
          <a:xfrm>
            <a:off x="4629150" y="2176778"/>
            <a:ext cx="4100175" cy="4012885"/>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7" name="日期占位符 6">
            <a:extLst>
              <a:ext uri="{FF2B5EF4-FFF2-40B4-BE49-F238E27FC236}">
                <a16:creationId xmlns:a16="http://schemas.microsoft.com/office/drawing/2014/main" id="{17593FF4-9448-4777-90E6-490A53464579}"/>
              </a:ext>
            </a:extLst>
          </p:cNvPr>
          <p:cNvSpPr>
            <a:spLocks noGrp="1"/>
          </p:cNvSpPr>
          <p:nvPr>
            <p:ph type="dt" sz="half" idx="10"/>
          </p:nvPr>
        </p:nvSpPr>
        <p:spPr/>
        <p:txBody>
          <a:bodyPr/>
          <a:lstStyle/>
          <a:p>
            <a:fld id="{AFCC31E5-BD17-4FDA-8F0E-7FF6F9DFFCC1}" type="datetime1">
              <a:rPr lang="zh-CN" altLang="en-US" smtClean="0"/>
              <a:t>2019/4/22</a:t>
            </a:fld>
            <a:endParaRPr lang="zh-CN" altLang="en-US"/>
          </a:p>
        </p:txBody>
      </p:sp>
      <p:sp>
        <p:nvSpPr>
          <p:cNvPr id="8" name="页脚占位符 7">
            <a:extLst>
              <a:ext uri="{FF2B5EF4-FFF2-40B4-BE49-F238E27FC236}">
                <a16:creationId xmlns:a16="http://schemas.microsoft.com/office/drawing/2014/main" id="{2DE31430-8602-4C8F-B502-22F46686A22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F91361A-4342-49AF-B787-B486F89E348E}"/>
              </a:ext>
            </a:extLst>
          </p:cNvPr>
          <p:cNvSpPr>
            <a:spLocks noGrp="1"/>
          </p:cNvSpPr>
          <p:nvPr>
            <p:ph type="sldNum" sz="quarter" idx="12"/>
          </p:nvPr>
        </p:nvSpPr>
        <p:spPr/>
        <p:txBody>
          <a:bodyPr/>
          <a:lstStyle/>
          <a:p>
            <a:fld id="{A37C2E83-BEE0-4592-95B4-A14D46E3DDA8}" type="slidenum">
              <a:rPr lang="zh-CN" altLang="en-US" smtClean="0"/>
              <a:t>‹#›</a:t>
            </a:fld>
            <a:endParaRPr lang="zh-CN" altLang="en-US"/>
          </a:p>
        </p:txBody>
      </p:sp>
    </p:spTree>
    <p:extLst>
      <p:ext uri="{BB962C8B-B14F-4D97-AF65-F5344CB8AC3E}">
        <p14:creationId xmlns:p14="http://schemas.microsoft.com/office/powerpoint/2010/main" val="3130967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2AF64-36E7-42D9-933F-0177FFD0AFE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DD651E6-878F-416A-B0A5-1137498D1CB5}"/>
              </a:ext>
            </a:extLst>
          </p:cNvPr>
          <p:cNvSpPr>
            <a:spLocks noGrp="1"/>
          </p:cNvSpPr>
          <p:nvPr>
            <p:ph type="dt" sz="half" idx="10"/>
          </p:nvPr>
        </p:nvSpPr>
        <p:spPr/>
        <p:txBody>
          <a:bodyPr/>
          <a:lstStyle/>
          <a:p>
            <a:fld id="{11F02499-F116-4591-B376-A1F8205CA0BA}" type="datetime1">
              <a:rPr lang="zh-CN" altLang="en-US" smtClean="0"/>
              <a:t>2019/4/22</a:t>
            </a:fld>
            <a:endParaRPr lang="zh-CN" altLang="en-US"/>
          </a:p>
        </p:txBody>
      </p:sp>
      <p:sp>
        <p:nvSpPr>
          <p:cNvPr id="4" name="页脚占位符 3">
            <a:extLst>
              <a:ext uri="{FF2B5EF4-FFF2-40B4-BE49-F238E27FC236}">
                <a16:creationId xmlns:a16="http://schemas.microsoft.com/office/drawing/2014/main" id="{18B7621C-29C0-4E4E-8FCD-5208617C5D3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1B4C7FB-B989-4F47-9F4F-9172F97A99B0}"/>
              </a:ext>
            </a:extLst>
          </p:cNvPr>
          <p:cNvSpPr>
            <a:spLocks noGrp="1"/>
          </p:cNvSpPr>
          <p:nvPr>
            <p:ph type="sldNum" sz="quarter" idx="12"/>
          </p:nvPr>
        </p:nvSpPr>
        <p:spPr/>
        <p:txBody>
          <a:bodyPr/>
          <a:lstStyle/>
          <a:p>
            <a:fld id="{A37C2E83-BEE0-4592-95B4-A14D46E3DDA8}" type="slidenum">
              <a:rPr lang="zh-CN" altLang="en-US" smtClean="0"/>
              <a:t>‹#›</a:t>
            </a:fld>
            <a:endParaRPr lang="zh-CN" altLang="en-US"/>
          </a:p>
        </p:txBody>
      </p:sp>
    </p:spTree>
    <p:extLst>
      <p:ext uri="{BB962C8B-B14F-4D97-AF65-F5344CB8AC3E}">
        <p14:creationId xmlns:p14="http://schemas.microsoft.com/office/powerpoint/2010/main" val="2078431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E0D61C6-C7E8-4264-8AEB-B78EB3BCC5B5}"/>
              </a:ext>
            </a:extLst>
          </p:cNvPr>
          <p:cNvSpPr>
            <a:spLocks noGrp="1"/>
          </p:cNvSpPr>
          <p:nvPr>
            <p:ph type="dt" sz="half" idx="10"/>
          </p:nvPr>
        </p:nvSpPr>
        <p:spPr/>
        <p:txBody>
          <a:bodyPr/>
          <a:lstStyle/>
          <a:p>
            <a:fld id="{5542F36B-038B-4DEB-9488-7BFFE560890F}" type="datetime1">
              <a:rPr lang="zh-CN" altLang="en-US" smtClean="0"/>
              <a:t>2019/4/22</a:t>
            </a:fld>
            <a:endParaRPr lang="zh-CN" altLang="en-US"/>
          </a:p>
        </p:txBody>
      </p:sp>
      <p:sp>
        <p:nvSpPr>
          <p:cNvPr id="3" name="页脚占位符 2">
            <a:extLst>
              <a:ext uri="{FF2B5EF4-FFF2-40B4-BE49-F238E27FC236}">
                <a16:creationId xmlns:a16="http://schemas.microsoft.com/office/drawing/2014/main" id="{3BB9AE7F-B408-487B-AECD-526C5F06AC0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473335A-AC18-4BE8-94D7-1B68693B6349}"/>
              </a:ext>
            </a:extLst>
          </p:cNvPr>
          <p:cNvSpPr>
            <a:spLocks noGrp="1"/>
          </p:cNvSpPr>
          <p:nvPr>
            <p:ph type="sldNum" sz="quarter" idx="12"/>
          </p:nvPr>
        </p:nvSpPr>
        <p:spPr/>
        <p:txBody>
          <a:bodyPr/>
          <a:lstStyle/>
          <a:p>
            <a:fld id="{A37C2E83-BEE0-4592-95B4-A14D46E3DDA8}" type="slidenum">
              <a:rPr lang="zh-CN" altLang="en-US" smtClean="0"/>
              <a:t>‹#›</a:t>
            </a:fld>
            <a:endParaRPr lang="zh-CN" altLang="en-US"/>
          </a:p>
        </p:txBody>
      </p:sp>
    </p:spTree>
    <p:extLst>
      <p:ext uri="{BB962C8B-B14F-4D97-AF65-F5344CB8AC3E}">
        <p14:creationId xmlns:p14="http://schemas.microsoft.com/office/powerpoint/2010/main" val="3389830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587207-5BD3-48B3-B6D5-0655C793EF70}"/>
              </a:ext>
            </a:extLst>
          </p:cNvPr>
          <p:cNvSpPr>
            <a:spLocks noGrp="1"/>
          </p:cNvSpPr>
          <p:nvPr>
            <p:ph type="title"/>
          </p:nvPr>
        </p:nvSpPr>
        <p:spPr>
          <a:xfrm>
            <a:off x="396816" y="457200"/>
            <a:ext cx="3182203" cy="1600200"/>
          </a:xfrm>
        </p:spPr>
        <p:txBody>
          <a:bodyPr anchor="ctr"/>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0DDA28E-0E10-42CA-8E44-05D6026E8DD6}"/>
              </a:ext>
            </a:extLst>
          </p:cNvPr>
          <p:cNvSpPr>
            <a:spLocks noGrp="1"/>
          </p:cNvSpPr>
          <p:nvPr>
            <p:ph idx="1"/>
          </p:nvPr>
        </p:nvSpPr>
        <p:spPr>
          <a:xfrm>
            <a:off x="3887390" y="987426"/>
            <a:ext cx="485979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9D8F402-4B7B-4C87-845C-644826FD2CB0}"/>
              </a:ext>
            </a:extLst>
          </p:cNvPr>
          <p:cNvSpPr>
            <a:spLocks noGrp="1"/>
          </p:cNvSpPr>
          <p:nvPr>
            <p:ph type="body" sz="half" idx="2"/>
          </p:nvPr>
        </p:nvSpPr>
        <p:spPr>
          <a:xfrm>
            <a:off x="396816" y="2057400"/>
            <a:ext cx="318220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815EEB6-E769-4D3C-8A73-CEFC6EAEB541}"/>
              </a:ext>
            </a:extLst>
          </p:cNvPr>
          <p:cNvSpPr>
            <a:spLocks noGrp="1"/>
          </p:cNvSpPr>
          <p:nvPr>
            <p:ph type="dt" sz="half" idx="10"/>
          </p:nvPr>
        </p:nvSpPr>
        <p:spPr/>
        <p:txBody>
          <a:bodyPr/>
          <a:lstStyle/>
          <a:p>
            <a:fld id="{A5FF335C-02D0-40D2-BDA9-64299012CA3F}" type="datetime1">
              <a:rPr lang="zh-CN" altLang="en-US" smtClean="0"/>
              <a:t>2019/4/22</a:t>
            </a:fld>
            <a:endParaRPr lang="zh-CN" altLang="en-US"/>
          </a:p>
        </p:txBody>
      </p:sp>
      <p:sp>
        <p:nvSpPr>
          <p:cNvPr id="6" name="页脚占位符 5">
            <a:extLst>
              <a:ext uri="{FF2B5EF4-FFF2-40B4-BE49-F238E27FC236}">
                <a16:creationId xmlns:a16="http://schemas.microsoft.com/office/drawing/2014/main" id="{49407508-9DB6-4551-8C79-B469E6B94E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325FAE-80DC-42DA-9054-C60CB0EE53A7}"/>
              </a:ext>
            </a:extLst>
          </p:cNvPr>
          <p:cNvSpPr>
            <a:spLocks noGrp="1"/>
          </p:cNvSpPr>
          <p:nvPr>
            <p:ph type="sldNum" sz="quarter" idx="12"/>
          </p:nvPr>
        </p:nvSpPr>
        <p:spPr/>
        <p:txBody>
          <a:bodyPr/>
          <a:lstStyle/>
          <a:p>
            <a:fld id="{A37C2E83-BEE0-4592-95B4-A14D46E3DDA8}" type="slidenum">
              <a:rPr lang="zh-CN" altLang="en-US" smtClean="0"/>
              <a:t>‹#›</a:t>
            </a:fld>
            <a:endParaRPr lang="zh-CN" altLang="en-US"/>
          </a:p>
        </p:txBody>
      </p:sp>
    </p:spTree>
    <p:extLst>
      <p:ext uri="{BB962C8B-B14F-4D97-AF65-F5344CB8AC3E}">
        <p14:creationId xmlns:p14="http://schemas.microsoft.com/office/powerpoint/2010/main" val="3313096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A96CA4-6C2A-441F-9981-4AC7605A0CC1}"/>
              </a:ext>
            </a:extLst>
          </p:cNvPr>
          <p:cNvSpPr>
            <a:spLocks noGrp="1"/>
          </p:cNvSpPr>
          <p:nvPr>
            <p:ph type="title"/>
          </p:nvPr>
        </p:nvSpPr>
        <p:spPr>
          <a:xfrm>
            <a:off x="396816" y="457200"/>
            <a:ext cx="3182203" cy="1600200"/>
          </a:xfrm>
        </p:spPr>
        <p:txBody>
          <a:bodyPr anchor="ctr"/>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D5206BC-B078-4D49-AC88-FA02D3C1EC82}"/>
              </a:ext>
            </a:extLst>
          </p:cNvPr>
          <p:cNvSpPr>
            <a:spLocks noGrp="1"/>
          </p:cNvSpPr>
          <p:nvPr>
            <p:ph type="pic" idx="1"/>
          </p:nvPr>
        </p:nvSpPr>
        <p:spPr>
          <a:xfrm>
            <a:off x="3887390" y="987426"/>
            <a:ext cx="485979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E6C98D9-6337-4A06-90B7-EE5B90C52C5E}"/>
              </a:ext>
            </a:extLst>
          </p:cNvPr>
          <p:cNvSpPr>
            <a:spLocks noGrp="1"/>
          </p:cNvSpPr>
          <p:nvPr>
            <p:ph type="body" sz="half" idx="2"/>
          </p:nvPr>
        </p:nvSpPr>
        <p:spPr>
          <a:xfrm>
            <a:off x="396816" y="2057400"/>
            <a:ext cx="318220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3A6DDD1-B667-45D2-84F1-6214C03B5A88}"/>
              </a:ext>
            </a:extLst>
          </p:cNvPr>
          <p:cNvSpPr>
            <a:spLocks noGrp="1"/>
          </p:cNvSpPr>
          <p:nvPr>
            <p:ph type="dt" sz="half" idx="10"/>
          </p:nvPr>
        </p:nvSpPr>
        <p:spPr/>
        <p:txBody>
          <a:bodyPr/>
          <a:lstStyle/>
          <a:p>
            <a:fld id="{D53A4732-8770-4E3C-B50D-92F41EC87823}" type="datetime1">
              <a:rPr lang="zh-CN" altLang="en-US" smtClean="0"/>
              <a:t>2019/4/22</a:t>
            </a:fld>
            <a:endParaRPr lang="zh-CN" altLang="en-US"/>
          </a:p>
        </p:txBody>
      </p:sp>
      <p:sp>
        <p:nvSpPr>
          <p:cNvPr id="6" name="页脚占位符 5">
            <a:extLst>
              <a:ext uri="{FF2B5EF4-FFF2-40B4-BE49-F238E27FC236}">
                <a16:creationId xmlns:a16="http://schemas.microsoft.com/office/drawing/2014/main" id="{498808DB-180F-4174-8BD5-E12A9D3BD66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4D95016-F0F8-42D7-869C-85DD9D612F4B}"/>
              </a:ext>
            </a:extLst>
          </p:cNvPr>
          <p:cNvSpPr>
            <a:spLocks noGrp="1"/>
          </p:cNvSpPr>
          <p:nvPr>
            <p:ph type="sldNum" sz="quarter" idx="12"/>
          </p:nvPr>
        </p:nvSpPr>
        <p:spPr/>
        <p:txBody>
          <a:bodyPr/>
          <a:lstStyle/>
          <a:p>
            <a:fld id="{A37C2E83-BEE0-4592-95B4-A14D46E3DDA8}" type="slidenum">
              <a:rPr lang="zh-CN" altLang="en-US" smtClean="0"/>
              <a:t>‹#›</a:t>
            </a:fld>
            <a:endParaRPr lang="zh-CN" altLang="en-US"/>
          </a:p>
        </p:txBody>
      </p:sp>
    </p:spTree>
    <p:extLst>
      <p:ext uri="{BB962C8B-B14F-4D97-AF65-F5344CB8AC3E}">
        <p14:creationId xmlns:p14="http://schemas.microsoft.com/office/powerpoint/2010/main" val="383821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04CC4D-D686-47FD-992C-2D4918EBE63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8C683C3-0AC4-4CE3-9593-7259360E5FF8}"/>
              </a:ext>
            </a:extLst>
          </p:cNvPr>
          <p:cNvSpPr>
            <a:spLocks noGrp="1"/>
          </p:cNvSpPr>
          <p:nvPr>
            <p:ph type="body" orient="vert" idx="1"/>
          </p:nvPr>
        </p:nvSpPr>
        <p:spPr/>
        <p:txBody>
          <a:bodyPr vert="eaVert"/>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4E5CEFF6-13AC-4BFC-8DE3-A7D633489AC3}"/>
              </a:ext>
            </a:extLst>
          </p:cNvPr>
          <p:cNvSpPr>
            <a:spLocks noGrp="1"/>
          </p:cNvSpPr>
          <p:nvPr>
            <p:ph type="dt" sz="half" idx="10"/>
          </p:nvPr>
        </p:nvSpPr>
        <p:spPr/>
        <p:txBody>
          <a:bodyPr/>
          <a:lstStyle/>
          <a:p>
            <a:fld id="{7B64AE07-E455-4B4B-A607-5066C63E8E77}" type="datetime1">
              <a:rPr lang="zh-CN" altLang="en-US" smtClean="0"/>
              <a:t>2019/4/22</a:t>
            </a:fld>
            <a:endParaRPr lang="zh-CN" altLang="en-US"/>
          </a:p>
        </p:txBody>
      </p:sp>
      <p:sp>
        <p:nvSpPr>
          <p:cNvPr id="5" name="页脚占位符 4">
            <a:extLst>
              <a:ext uri="{FF2B5EF4-FFF2-40B4-BE49-F238E27FC236}">
                <a16:creationId xmlns:a16="http://schemas.microsoft.com/office/drawing/2014/main" id="{A3383461-F955-4144-84BC-01DB0F61CF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676603-93D6-40DA-9BC6-85680C44D725}"/>
              </a:ext>
            </a:extLst>
          </p:cNvPr>
          <p:cNvSpPr>
            <a:spLocks noGrp="1"/>
          </p:cNvSpPr>
          <p:nvPr>
            <p:ph type="sldNum" sz="quarter" idx="12"/>
          </p:nvPr>
        </p:nvSpPr>
        <p:spPr/>
        <p:txBody>
          <a:bodyPr/>
          <a:lstStyle/>
          <a:p>
            <a:fld id="{A37C2E83-BEE0-4592-95B4-A14D46E3DDA8}" type="slidenum">
              <a:rPr lang="zh-CN" altLang="en-US" smtClean="0"/>
              <a:t>‹#›</a:t>
            </a:fld>
            <a:endParaRPr lang="zh-CN" altLang="en-US"/>
          </a:p>
        </p:txBody>
      </p:sp>
    </p:spTree>
    <p:extLst>
      <p:ext uri="{BB962C8B-B14F-4D97-AF65-F5344CB8AC3E}">
        <p14:creationId xmlns:p14="http://schemas.microsoft.com/office/powerpoint/2010/main" val="1704918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9640B75-FFAF-44B0-87FA-5CB00EDD1E77}"/>
              </a:ext>
            </a:extLst>
          </p:cNvPr>
          <p:cNvSpPr>
            <a:spLocks noGrp="1"/>
          </p:cNvSpPr>
          <p:nvPr>
            <p:ph type="title"/>
          </p:nvPr>
        </p:nvSpPr>
        <p:spPr>
          <a:xfrm>
            <a:off x="404060" y="365126"/>
            <a:ext cx="8343124" cy="773561"/>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16B74CB-2985-4A50-864E-6A90143A62A8}"/>
              </a:ext>
            </a:extLst>
          </p:cNvPr>
          <p:cNvSpPr>
            <a:spLocks noGrp="1"/>
          </p:cNvSpPr>
          <p:nvPr>
            <p:ph type="body" idx="1"/>
          </p:nvPr>
        </p:nvSpPr>
        <p:spPr>
          <a:xfrm>
            <a:off x="396816" y="1349150"/>
            <a:ext cx="8350368" cy="4796737"/>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0BC3E67C-EFC6-4AD6-AFF8-2EE767E6B67F}"/>
              </a:ext>
            </a:extLst>
          </p:cNvPr>
          <p:cNvSpPr>
            <a:spLocks noGrp="1"/>
          </p:cNvSpPr>
          <p:nvPr>
            <p:ph type="dt" sz="half" idx="2"/>
          </p:nvPr>
        </p:nvSpPr>
        <p:spPr>
          <a:xfrm>
            <a:off x="396816" y="6346407"/>
            <a:ext cx="20574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D65294D3-56C3-43D9-BD93-519944F6B549}" type="datetime1">
              <a:rPr lang="zh-CN" altLang="en-US" smtClean="0"/>
              <a:pPr/>
              <a:t>2019/4/22</a:t>
            </a:fld>
            <a:endParaRPr lang="zh-CN" altLang="en-US"/>
          </a:p>
        </p:txBody>
      </p:sp>
      <p:sp>
        <p:nvSpPr>
          <p:cNvPr id="5" name="页脚占位符 4">
            <a:extLst>
              <a:ext uri="{FF2B5EF4-FFF2-40B4-BE49-F238E27FC236}">
                <a16:creationId xmlns:a16="http://schemas.microsoft.com/office/drawing/2014/main" id="{06B1FFBB-6441-4FFE-A18C-1A38E7EB8B5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zh-CN" altLang="en-US"/>
          </a:p>
        </p:txBody>
      </p:sp>
      <p:sp>
        <p:nvSpPr>
          <p:cNvPr id="6" name="灯片编号占位符 5">
            <a:extLst>
              <a:ext uri="{FF2B5EF4-FFF2-40B4-BE49-F238E27FC236}">
                <a16:creationId xmlns:a16="http://schemas.microsoft.com/office/drawing/2014/main" id="{B69DB1A7-DA23-4AC2-8213-57B29E78E0E0}"/>
              </a:ext>
            </a:extLst>
          </p:cNvPr>
          <p:cNvSpPr>
            <a:spLocks noGrp="1"/>
          </p:cNvSpPr>
          <p:nvPr>
            <p:ph type="sldNum" sz="quarter" idx="4"/>
          </p:nvPr>
        </p:nvSpPr>
        <p:spPr>
          <a:xfrm>
            <a:off x="6457949" y="6356351"/>
            <a:ext cx="2289235" cy="365125"/>
          </a:xfrm>
          <a:prstGeom prst="rect">
            <a:avLst/>
          </a:prstGeom>
        </p:spPr>
        <p:txBody>
          <a:bodyPr vert="horz" lIns="91440" tIns="45720" rIns="91440" bIns="45720" rtlCol="0" anchor="ctr"/>
          <a:lstStyle>
            <a:lvl1pPr algn="r">
              <a:defRPr sz="1600">
                <a:solidFill>
                  <a:schemeClr val="tx1">
                    <a:tint val="75000"/>
                  </a:schemeClr>
                </a:solidFill>
                <a:latin typeface="Times New Roman" panose="02020603050405020304" pitchFamily="18" charset="0"/>
                <a:cs typeface="Times New Roman" panose="02020603050405020304" pitchFamily="18" charset="0"/>
              </a:defRPr>
            </a:lvl1pPr>
          </a:lstStyle>
          <a:p>
            <a:fld id="{A37C2E83-BEE0-4592-95B4-A14D46E3DDA8}" type="slidenum">
              <a:rPr lang="zh-CN" altLang="en-US" smtClean="0"/>
              <a:pPr/>
              <a:t>‹#›</a:t>
            </a:fld>
            <a:endParaRPr lang="zh-CN" altLang="en-US"/>
          </a:p>
        </p:txBody>
      </p:sp>
    </p:spTree>
    <p:extLst>
      <p:ext uri="{BB962C8B-B14F-4D97-AF65-F5344CB8AC3E}">
        <p14:creationId xmlns:p14="http://schemas.microsoft.com/office/powerpoint/2010/main" val="494514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p:txStyles>
    <p:titleStyle>
      <a:lvl1pPr algn="l" defTabSz="914400" rtl="0" eaLnBrk="1" latinLnBrk="0" hangingPunct="1">
        <a:lnSpc>
          <a:spcPct val="90000"/>
        </a:lnSpc>
        <a:spcBef>
          <a:spcPct val="0"/>
        </a:spcBef>
        <a:buNone/>
        <a:defRPr sz="3600" b="1" kern="1200">
          <a:solidFill>
            <a:schemeClr val="accent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120000"/>
        </a:lnSpc>
        <a:spcBef>
          <a:spcPts val="1200"/>
        </a:spcBef>
        <a:buClr>
          <a:schemeClr val="accent1">
            <a:lumMod val="60000"/>
            <a:lumOff val="40000"/>
          </a:schemeClr>
        </a:buClr>
        <a:buSzPct val="85000"/>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00000"/>
        </a:lnSpc>
        <a:spcBef>
          <a:spcPts val="1000"/>
        </a:spcBef>
        <a:buClr>
          <a:schemeClr val="accent1">
            <a:lumMod val="60000"/>
            <a:lumOff val="40000"/>
          </a:schemeClr>
        </a:buClr>
        <a:buSzPct val="70000"/>
        <a:buFont typeface="Wingdings" panose="05000000000000000000" pitchFamily="2" charset="2"/>
        <a:buChar char="n"/>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00000"/>
        </a:lnSpc>
        <a:spcBef>
          <a:spcPts val="600"/>
        </a:spcBef>
        <a:buClr>
          <a:schemeClr val="accent1">
            <a:lumMod val="60000"/>
            <a:lumOff val="40000"/>
          </a:schemeClr>
        </a:buClr>
        <a:buSzPct val="70000"/>
        <a:buFont typeface="Wingdings" panose="05000000000000000000" pitchFamily="2" charset="2"/>
        <a:buChar char="l"/>
        <a:defRPr sz="22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600"/>
        </a:spcBef>
        <a:buClr>
          <a:schemeClr val="accent1">
            <a:lumMod val="60000"/>
            <a:lumOff val="40000"/>
          </a:schemeClr>
        </a:buClr>
        <a:buFont typeface="Wingdings" panose="05000000000000000000"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00000"/>
        </a:lnSpc>
        <a:spcBef>
          <a:spcPts val="600"/>
        </a:spcBef>
        <a:buClr>
          <a:schemeClr val="accent1">
            <a:lumMod val="60000"/>
            <a:lumOff val="40000"/>
          </a:schemeClr>
        </a:buClr>
        <a:buFont typeface="Wingdings" panose="05000000000000000000"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7AB168-2495-4D55-9AC0-96206AA13BA1}"/>
              </a:ext>
            </a:extLst>
          </p:cNvPr>
          <p:cNvSpPr>
            <a:spLocks noGrp="1"/>
          </p:cNvSpPr>
          <p:nvPr>
            <p:ph type="ctrTitle"/>
          </p:nvPr>
        </p:nvSpPr>
        <p:spPr/>
        <p:txBody>
          <a:bodyPr/>
          <a:lstStyle/>
          <a:p>
            <a:r>
              <a:rPr lang="zh-CN" altLang="en-US" dirty="0"/>
              <a:t>实验三：动态内存分配器的实现</a:t>
            </a:r>
          </a:p>
        </p:txBody>
      </p:sp>
      <p:sp>
        <p:nvSpPr>
          <p:cNvPr id="3" name="副标题 2">
            <a:extLst>
              <a:ext uri="{FF2B5EF4-FFF2-40B4-BE49-F238E27FC236}">
                <a16:creationId xmlns:a16="http://schemas.microsoft.com/office/drawing/2014/main" id="{58C8505B-0D17-497D-979F-0F16ECBE2D05}"/>
              </a:ext>
            </a:extLst>
          </p:cNvPr>
          <p:cNvSpPr>
            <a:spLocks noGrp="1"/>
          </p:cNvSpPr>
          <p:nvPr>
            <p:ph type="subTitle" idx="1"/>
          </p:nvPr>
        </p:nvSpPr>
        <p:spPr>
          <a:xfrm>
            <a:off x="1143000" y="3602038"/>
            <a:ext cx="6858000" cy="1655762"/>
          </a:xfrm>
        </p:spPr>
        <p:txBody>
          <a:bodyPr anchor="ctr"/>
          <a:lstStyle/>
          <a:p>
            <a:pPr>
              <a:lnSpc>
                <a:spcPct val="100000"/>
              </a:lnSpc>
            </a:pPr>
            <a:r>
              <a:rPr lang="zh-CN" altLang="en-US" dirty="0"/>
              <a:t>助教：吴加禹、李佳伟、唐凯成</a:t>
            </a:r>
            <a:endParaRPr lang="en-US" altLang="zh-CN" dirty="0"/>
          </a:p>
          <a:p>
            <a:pPr>
              <a:lnSpc>
                <a:spcPct val="100000"/>
              </a:lnSpc>
            </a:pPr>
            <a:r>
              <a:rPr lang="zh-CN" altLang="en-US" dirty="0"/>
              <a:t>田成锦、汪睿、游翎璟</a:t>
            </a:r>
          </a:p>
        </p:txBody>
      </p:sp>
    </p:spTree>
    <p:extLst>
      <p:ext uri="{BB962C8B-B14F-4D97-AF65-F5344CB8AC3E}">
        <p14:creationId xmlns:p14="http://schemas.microsoft.com/office/powerpoint/2010/main" val="3229550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7E423C-9AAF-4AEB-B751-A030C37070E0}"/>
              </a:ext>
            </a:extLst>
          </p:cNvPr>
          <p:cNvSpPr>
            <a:spLocks noGrp="1"/>
          </p:cNvSpPr>
          <p:nvPr>
            <p:ph type="title"/>
          </p:nvPr>
        </p:nvSpPr>
        <p:spPr/>
        <p:txBody>
          <a:bodyPr/>
          <a:lstStyle/>
          <a:p>
            <a:r>
              <a:rPr lang="zh-CN" altLang="en-US" dirty="0"/>
              <a:t>实验讲解</a:t>
            </a:r>
            <a:r>
              <a:rPr lang="en-US" altLang="zh-CN" dirty="0"/>
              <a:t>——2.</a:t>
            </a:r>
            <a:r>
              <a:rPr lang="zh-CN" altLang="en-US" dirty="0"/>
              <a:t>隐式空闲链表管理</a:t>
            </a:r>
          </a:p>
        </p:txBody>
      </p:sp>
      <p:sp>
        <p:nvSpPr>
          <p:cNvPr id="3" name="内容占位符 2">
            <a:extLst>
              <a:ext uri="{FF2B5EF4-FFF2-40B4-BE49-F238E27FC236}">
                <a16:creationId xmlns:a16="http://schemas.microsoft.com/office/drawing/2014/main" id="{823D8B26-FC54-4AC1-BE4B-038F4A4E495D}"/>
              </a:ext>
            </a:extLst>
          </p:cNvPr>
          <p:cNvSpPr>
            <a:spLocks noGrp="1"/>
          </p:cNvSpPr>
          <p:nvPr>
            <p:ph idx="1"/>
          </p:nvPr>
        </p:nvSpPr>
        <p:spPr>
          <a:xfrm>
            <a:off x="396816" y="1031098"/>
            <a:ext cx="8350368" cy="4997257"/>
          </a:xfrm>
        </p:spPr>
        <p:txBody>
          <a:bodyPr>
            <a:normAutofit/>
          </a:bodyPr>
          <a:lstStyle/>
          <a:p>
            <a:r>
              <a:rPr lang="zh-CN" altLang="en-US" sz="2400" dirty="0"/>
              <a:t>分割空闲块</a:t>
            </a:r>
            <a:endParaRPr lang="en-US" altLang="zh-CN" sz="2400" dirty="0"/>
          </a:p>
          <a:p>
            <a:pPr lvl="1"/>
            <a:r>
              <a:rPr lang="zh-CN" altLang="en-US" sz="2000" dirty="0"/>
              <a:t>当分配器找到一个合适的空闲块后，如果空闲块大小大于请求的内存大小，则需要分割该空闲块，避免内存浪费。</a:t>
            </a:r>
          </a:p>
          <a:p>
            <a:pPr lvl="1"/>
            <a:r>
              <a:rPr lang="zh-CN" altLang="en-US" sz="2000" dirty="0"/>
              <a:t>具体步骤为</a:t>
            </a:r>
            <a:r>
              <a:rPr lang="en-US" altLang="zh-CN" sz="2000" dirty="0"/>
              <a:t>:</a:t>
            </a:r>
          </a:p>
          <a:p>
            <a:pPr lvl="2"/>
            <a:r>
              <a:rPr lang="en-US" altLang="zh-CN" sz="1800" dirty="0"/>
              <a:t>  </a:t>
            </a:r>
            <a:r>
              <a:rPr lang="zh-CN" altLang="en-US" sz="1800" dirty="0"/>
              <a:t>修改空闲块头部，将大小改为分配的大小，并标记该块为已分配。</a:t>
            </a:r>
          </a:p>
          <a:p>
            <a:pPr lvl="2"/>
            <a:r>
              <a:rPr lang="zh-CN" altLang="en-US" sz="1800" dirty="0"/>
              <a:t>  为多余的内存添加一个块头部，记录其大小并标记为未分配，使其成为一个新的空闲内存块。</a:t>
            </a:r>
          </a:p>
          <a:p>
            <a:pPr lvl="2"/>
            <a:r>
              <a:rPr lang="zh-CN" altLang="en-US" sz="1800" dirty="0"/>
              <a:t>  返回分配的块指针。</a:t>
            </a:r>
          </a:p>
        </p:txBody>
      </p:sp>
      <p:sp>
        <p:nvSpPr>
          <p:cNvPr id="4" name="日期占位符 3">
            <a:extLst>
              <a:ext uri="{FF2B5EF4-FFF2-40B4-BE49-F238E27FC236}">
                <a16:creationId xmlns:a16="http://schemas.microsoft.com/office/drawing/2014/main" id="{F81E854F-8D5A-468B-89F1-6754EBCAE997}"/>
              </a:ext>
            </a:extLst>
          </p:cNvPr>
          <p:cNvSpPr>
            <a:spLocks noGrp="1"/>
          </p:cNvSpPr>
          <p:nvPr>
            <p:ph type="dt" sz="half" idx="10"/>
          </p:nvPr>
        </p:nvSpPr>
        <p:spPr/>
        <p:txBody>
          <a:bodyPr/>
          <a:lstStyle/>
          <a:p>
            <a:fld id="{5B4300CD-FB9A-4B61-B9AB-23788F422CED}" type="datetime1">
              <a:rPr lang="zh-CN" altLang="en-US" smtClean="0"/>
              <a:t>2019/4/22</a:t>
            </a:fld>
            <a:endParaRPr lang="zh-CN" altLang="en-US"/>
          </a:p>
        </p:txBody>
      </p:sp>
      <p:sp>
        <p:nvSpPr>
          <p:cNvPr id="5" name="灯片编号占位符 4">
            <a:extLst>
              <a:ext uri="{FF2B5EF4-FFF2-40B4-BE49-F238E27FC236}">
                <a16:creationId xmlns:a16="http://schemas.microsoft.com/office/drawing/2014/main" id="{AF8C438F-49B6-4368-A281-3F738BC8315C}"/>
              </a:ext>
            </a:extLst>
          </p:cNvPr>
          <p:cNvSpPr>
            <a:spLocks noGrp="1"/>
          </p:cNvSpPr>
          <p:nvPr>
            <p:ph type="sldNum" sz="quarter" idx="12"/>
          </p:nvPr>
        </p:nvSpPr>
        <p:spPr/>
        <p:txBody>
          <a:bodyPr/>
          <a:lstStyle/>
          <a:p>
            <a:fld id="{A37C2E83-BEE0-4592-95B4-A14D46E3DDA8}" type="slidenum">
              <a:rPr lang="zh-CN" altLang="en-US" smtClean="0"/>
              <a:t>10</a:t>
            </a:fld>
            <a:endParaRPr lang="zh-CN" altLang="en-US"/>
          </a:p>
        </p:txBody>
      </p:sp>
      <p:pic>
        <p:nvPicPr>
          <p:cNvPr id="4097" name="Picture 1" descr="page3image44369952">
            <a:extLst>
              <a:ext uri="{FF2B5EF4-FFF2-40B4-BE49-F238E27FC236}">
                <a16:creationId xmlns:a16="http://schemas.microsoft.com/office/drawing/2014/main" id="{6C305083-4714-AC4D-9A8F-4FE0D707F7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643" y="4121426"/>
            <a:ext cx="7512930" cy="94852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page3image44369536">
            <a:extLst>
              <a:ext uri="{FF2B5EF4-FFF2-40B4-BE49-F238E27FC236}">
                <a16:creationId xmlns:a16="http://schemas.microsoft.com/office/drawing/2014/main" id="{30DA9DF7-2601-A845-90FE-9CF4F3DED0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120" y="5109708"/>
            <a:ext cx="7872541" cy="1151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240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7E423C-9AAF-4AEB-B751-A030C37070E0}"/>
              </a:ext>
            </a:extLst>
          </p:cNvPr>
          <p:cNvSpPr>
            <a:spLocks noGrp="1"/>
          </p:cNvSpPr>
          <p:nvPr>
            <p:ph type="title"/>
          </p:nvPr>
        </p:nvSpPr>
        <p:spPr/>
        <p:txBody>
          <a:bodyPr/>
          <a:lstStyle/>
          <a:p>
            <a:r>
              <a:rPr lang="zh-CN" altLang="en-US" dirty="0"/>
              <a:t>实验讲解</a:t>
            </a:r>
            <a:r>
              <a:rPr lang="en-US" altLang="zh-CN" dirty="0"/>
              <a:t>——2.</a:t>
            </a:r>
            <a:r>
              <a:rPr lang="zh-CN" altLang="en-US" dirty="0"/>
              <a:t>隐式空闲链表管理</a:t>
            </a:r>
          </a:p>
        </p:txBody>
      </p:sp>
      <p:sp>
        <p:nvSpPr>
          <p:cNvPr id="3" name="内容占位符 2">
            <a:extLst>
              <a:ext uri="{FF2B5EF4-FFF2-40B4-BE49-F238E27FC236}">
                <a16:creationId xmlns:a16="http://schemas.microsoft.com/office/drawing/2014/main" id="{823D8B26-FC54-4AC1-BE4B-038F4A4E495D}"/>
              </a:ext>
            </a:extLst>
          </p:cNvPr>
          <p:cNvSpPr>
            <a:spLocks noGrp="1"/>
          </p:cNvSpPr>
          <p:nvPr>
            <p:ph idx="1"/>
          </p:nvPr>
        </p:nvSpPr>
        <p:spPr>
          <a:xfrm>
            <a:off x="396816" y="1031098"/>
            <a:ext cx="8350368" cy="4997257"/>
          </a:xfrm>
        </p:spPr>
        <p:txBody>
          <a:bodyPr>
            <a:normAutofit/>
          </a:bodyPr>
          <a:lstStyle/>
          <a:p>
            <a:r>
              <a:rPr lang="zh-CN" altLang="en-US" sz="2400" dirty="0"/>
              <a:t>合并空闲块</a:t>
            </a:r>
            <a:endParaRPr lang="en-US" altLang="zh-CN" sz="2400" dirty="0"/>
          </a:p>
          <a:p>
            <a:pPr lvl="1"/>
            <a:r>
              <a:rPr lang="zh-CN" altLang="en-US" sz="2000" dirty="0"/>
              <a:t>当调用</a:t>
            </a:r>
            <a:r>
              <a:rPr lang="en-US" altLang="zh-CN" sz="2000" dirty="0"/>
              <a:t>free</a:t>
            </a:r>
            <a:r>
              <a:rPr lang="zh-CN" altLang="en-US" sz="2000" dirty="0"/>
              <a:t>释放某个块后，如果该块相邻有其他的空闲块，则需要将这些块合并成一个大的空闲块，避免出现内存碎片化。</a:t>
            </a:r>
          </a:p>
          <a:p>
            <a:pPr lvl="1"/>
            <a:r>
              <a:rPr lang="zh-CN" altLang="en-US" sz="2000" dirty="0"/>
              <a:t>判断相邻的下一个块是否空闲很简单</a:t>
            </a:r>
            <a:r>
              <a:rPr lang="en-US" altLang="zh-CN" sz="2000" dirty="0"/>
              <a:t>:</a:t>
            </a:r>
            <a:r>
              <a:rPr lang="zh-CN" altLang="en-US" sz="2000" dirty="0"/>
              <a:t>根据当前块的大小即可计算出下一块的头部位置。</a:t>
            </a:r>
          </a:p>
          <a:p>
            <a:pPr lvl="1"/>
            <a:r>
              <a:rPr lang="zh-CN" altLang="en-US" sz="2000" dirty="0"/>
              <a:t>但是，对于相邻的前一个块，由于不知道其头部位置，只能从头开始遍历链表，这样性能很差。</a:t>
            </a:r>
            <a:endParaRPr lang="zh-CN" altLang="en-US" sz="1800" dirty="0"/>
          </a:p>
        </p:txBody>
      </p:sp>
      <p:sp>
        <p:nvSpPr>
          <p:cNvPr id="4" name="日期占位符 3">
            <a:extLst>
              <a:ext uri="{FF2B5EF4-FFF2-40B4-BE49-F238E27FC236}">
                <a16:creationId xmlns:a16="http://schemas.microsoft.com/office/drawing/2014/main" id="{F81E854F-8D5A-468B-89F1-6754EBCAE997}"/>
              </a:ext>
            </a:extLst>
          </p:cNvPr>
          <p:cNvSpPr>
            <a:spLocks noGrp="1"/>
          </p:cNvSpPr>
          <p:nvPr>
            <p:ph type="dt" sz="half" idx="10"/>
          </p:nvPr>
        </p:nvSpPr>
        <p:spPr/>
        <p:txBody>
          <a:bodyPr/>
          <a:lstStyle/>
          <a:p>
            <a:fld id="{5B4300CD-FB9A-4B61-B9AB-23788F422CED}" type="datetime1">
              <a:rPr lang="zh-CN" altLang="en-US" smtClean="0"/>
              <a:t>2019/4/22</a:t>
            </a:fld>
            <a:endParaRPr lang="zh-CN" altLang="en-US"/>
          </a:p>
        </p:txBody>
      </p:sp>
      <p:sp>
        <p:nvSpPr>
          <p:cNvPr id="5" name="灯片编号占位符 4">
            <a:extLst>
              <a:ext uri="{FF2B5EF4-FFF2-40B4-BE49-F238E27FC236}">
                <a16:creationId xmlns:a16="http://schemas.microsoft.com/office/drawing/2014/main" id="{AF8C438F-49B6-4368-A281-3F738BC8315C}"/>
              </a:ext>
            </a:extLst>
          </p:cNvPr>
          <p:cNvSpPr>
            <a:spLocks noGrp="1"/>
          </p:cNvSpPr>
          <p:nvPr>
            <p:ph type="sldNum" sz="quarter" idx="12"/>
          </p:nvPr>
        </p:nvSpPr>
        <p:spPr/>
        <p:txBody>
          <a:bodyPr/>
          <a:lstStyle/>
          <a:p>
            <a:fld id="{A37C2E83-BEE0-4592-95B4-A14D46E3DDA8}" type="slidenum">
              <a:rPr lang="zh-CN" altLang="en-US" smtClean="0"/>
              <a:t>11</a:t>
            </a:fld>
            <a:endParaRPr lang="zh-CN" altLang="en-US"/>
          </a:p>
        </p:txBody>
      </p:sp>
      <p:pic>
        <p:nvPicPr>
          <p:cNvPr id="5121" name="Picture 1" descr="page3image44346128">
            <a:extLst>
              <a:ext uri="{FF2B5EF4-FFF2-40B4-BE49-F238E27FC236}">
                <a16:creationId xmlns:a16="http://schemas.microsoft.com/office/drawing/2014/main" id="{1E2931DA-4C38-8747-9456-DA0F1D45F4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9200" y="3833813"/>
            <a:ext cx="4165600" cy="270510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4BAD3344-E80E-7D4B-BCDE-D47C30EE08D3}"/>
              </a:ext>
            </a:extLst>
          </p:cNvPr>
          <p:cNvSpPr txBox="1"/>
          <p:nvPr/>
        </p:nvSpPr>
        <p:spPr>
          <a:xfrm>
            <a:off x="4850295" y="4259942"/>
            <a:ext cx="119270" cy="246221"/>
          </a:xfrm>
          <a:prstGeom prst="rect">
            <a:avLst/>
          </a:prstGeom>
          <a:solidFill>
            <a:srgbClr val="FFFFFE"/>
          </a:solidFill>
        </p:spPr>
        <p:txBody>
          <a:bodyPr wrap="square" rtlCol="0">
            <a:spAutoFit/>
          </a:bodyPr>
          <a:lstStyle/>
          <a:p>
            <a:r>
              <a:rPr kumimoji="1" lang="en-US" altLang="zh-CN" sz="1000" b="1" dirty="0">
                <a:latin typeface="SimSun" panose="02010600030101010101" pitchFamily="2" charset="-122"/>
                <a:ea typeface="SimSun" panose="02010600030101010101" pitchFamily="2" charset="-122"/>
              </a:rPr>
              <a:t>f</a:t>
            </a:r>
            <a:endParaRPr kumimoji="1" lang="zh-CN" altLang="en-US" sz="1000" b="1"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526177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7E423C-9AAF-4AEB-B751-A030C37070E0}"/>
              </a:ext>
            </a:extLst>
          </p:cNvPr>
          <p:cNvSpPr>
            <a:spLocks noGrp="1"/>
          </p:cNvSpPr>
          <p:nvPr>
            <p:ph type="title"/>
          </p:nvPr>
        </p:nvSpPr>
        <p:spPr/>
        <p:txBody>
          <a:bodyPr/>
          <a:lstStyle/>
          <a:p>
            <a:r>
              <a:rPr lang="zh-CN" altLang="en-US" dirty="0"/>
              <a:t>实验讲解</a:t>
            </a:r>
            <a:r>
              <a:rPr lang="en-US" altLang="zh-CN" dirty="0"/>
              <a:t>——2.</a:t>
            </a:r>
            <a:r>
              <a:rPr lang="zh-CN" altLang="en-US" dirty="0"/>
              <a:t>隐式空闲链表管理</a:t>
            </a:r>
          </a:p>
        </p:txBody>
      </p:sp>
      <p:sp>
        <p:nvSpPr>
          <p:cNvPr id="3" name="内容占位符 2">
            <a:extLst>
              <a:ext uri="{FF2B5EF4-FFF2-40B4-BE49-F238E27FC236}">
                <a16:creationId xmlns:a16="http://schemas.microsoft.com/office/drawing/2014/main" id="{823D8B26-FC54-4AC1-BE4B-038F4A4E495D}"/>
              </a:ext>
            </a:extLst>
          </p:cNvPr>
          <p:cNvSpPr>
            <a:spLocks noGrp="1"/>
          </p:cNvSpPr>
          <p:nvPr>
            <p:ph idx="1"/>
          </p:nvPr>
        </p:nvSpPr>
        <p:spPr>
          <a:xfrm>
            <a:off x="396816" y="1031098"/>
            <a:ext cx="8350368" cy="4997257"/>
          </a:xfrm>
        </p:spPr>
        <p:txBody>
          <a:bodyPr>
            <a:normAutofit/>
          </a:bodyPr>
          <a:lstStyle/>
          <a:p>
            <a:r>
              <a:rPr lang="zh-CN" altLang="en-US" sz="2400" dirty="0"/>
              <a:t>合并情况</a:t>
            </a:r>
            <a:endParaRPr lang="zh-CN" altLang="en-US" sz="1800" dirty="0"/>
          </a:p>
        </p:txBody>
      </p:sp>
      <p:sp>
        <p:nvSpPr>
          <p:cNvPr id="4" name="日期占位符 3">
            <a:extLst>
              <a:ext uri="{FF2B5EF4-FFF2-40B4-BE49-F238E27FC236}">
                <a16:creationId xmlns:a16="http://schemas.microsoft.com/office/drawing/2014/main" id="{F81E854F-8D5A-468B-89F1-6754EBCAE997}"/>
              </a:ext>
            </a:extLst>
          </p:cNvPr>
          <p:cNvSpPr>
            <a:spLocks noGrp="1"/>
          </p:cNvSpPr>
          <p:nvPr>
            <p:ph type="dt" sz="half" idx="10"/>
          </p:nvPr>
        </p:nvSpPr>
        <p:spPr/>
        <p:txBody>
          <a:bodyPr/>
          <a:lstStyle/>
          <a:p>
            <a:fld id="{5B4300CD-FB9A-4B61-B9AB-23788F422CED}" type="datetime1">
              <a:rPr lang="zh-CN" altLang="en-US" smtClean="0"/>
              <a:t>2019/4/22</a:t>
            </a:fld>
            <a:endParaRPr lang="zh-CN" altLang="en-US"/>
          </a:p>
        </p:txBody>
      </p:sp>
      <p:sp>
        <p:nvSpPr>
          <p:cNvPr id="5" name="灯片编号占位符 4">
            <a:extLst>
              <a:ext uri="{FF2B5EF4-FFF2-40B4-BE49-F238E27FC236}">
                <a16:creationId xmlns:a16="http://schemas.microsoft.com/office/drawing/2014/main" id="{AF8C438F-49B6-4368-A281-3F738BC8315C}"/>
              </a:ext>
            </a:extLst>
          </p:cNvPr>
          <p:cNvSpPr>
            <a:spLocks noGrp="1"/>
          </p:cNvSpPr>
          <p:nvPr>
            <p:ph type="sldNum" sz="quarter" idx="12"/>
          </p:nvPr>
        </p:nvSpPr>
        <p:spPr/>
        <p:txBody>
          <a:bodyPr/>
          <a:lstStyle/>
          <a:p>
            <a:fld id="{A37C2E83-BEE0-4592-95B4-A14D46E3DDA8}" type="slidenum">
              <a:rPr lang="zh-CN" altLang="en-US" smtClean="0"/>
              <a:t>12</a:t>
            </a:fld>
            <a:endParaRPr lang="zh-CN" altLang="en-US"/>
          </a:p>
        </p:txBody>
      </p:sp>
      <p:pic>
        <p:nvPicPr>
          <p:cNvPr id="6145" name="Picture 1" descr="page4image44341136">
            <a:extLst>
              <a:ext uri="{FF2B5EF4-FFF2-40B4-BE49-F238E27FC236}">
                <a16:creationId xmlns:a16="http://schemas.microsoft.com/office/drawing/2014/main" id="{A88605CA-47F1-D440-AE08-9CB2135FCE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409" y="1633100"/>
            <a:ext cx="7209182" cy="4652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401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7E423C-9AAF-4AEB-B751-A030C37070E0}"/>
              </a:ext>
            </a:extLst>
          </p:cNvPr>
          <p:cNvSpPr>
            <a:spLocks noGrp="1"/>
          </p:cNvSpPr>
          <p:nvPr>
            <p:ph type="title"/>
          </p:nvPr>
        </p:nvSpPr>
        <p:spPr/>
        <p:txBody>
          <a:bodyPr/>
          <a:lstStyle/>
          <a:p>
            <a:r>
              <a:rPr lang="zh-CN" altLang="en-US" dirty="0"/>
              <a:t>实验讲解</a:t>
            </a:r>
            <a:r>
              <a:rPr lang="en-US" altLang="zh-CN" dirty="0"/>
              <a:t>——2.</a:t>
            </a:r>
            <a:r>
              <a:rPr lang="zh-CN" altLang="en-US" dirty="0"/>
              <a:t>隐式空闲链表管理</a:t>
            </a:r>
          </a:p>
        </p:txBody>
      </p:sp>
      <p:sp>
        <p:nvSpPr>
          <p:cNvPr id="3" name="内容占位符 2">
            <a:extLst>
              <a:ext uri="{FF2B5EF4-FFF2-40B4-BE49-F238E27FC236}">
                <a16:creationId xmlns:a16="http://schemas.microsoft.com/office/drawing/2014/main" id="{823D8B26-FC54-4AC1-BE4B-038F4A4E495D}"/>
              </a:ext>
            </a:extLst>
          </p:cNvPr>
          <p:cNvSpPr>
            <a:spLocks noGrp="1"/>
          </p:cNvSpPr>
          <p:nvPr>
            <p:ph idx="1"/>
          </p:nvPr>
        </p:nvSpPr>
        <p:spPr>
          <a:xfrm>
            <a:off x="396815" y="1044353"/>
            <a:ext cx="8230349" cy="4997257"/>
          </a:xfrm>
        </p:spPr>
        <p:txBody>
          <a:bodyPr>
            <a:normAutofit/>
          </a:bodyPr>
          <a:lstStyle/>
          <a:p>
            <a:r>
              <a:rPr lang="zh-CN" altLang="en-US" sz="2400" dirty="0"/>
              <a:t>扩充堆</a:t>
            </a:r>
            <a:endParaRPr lang="en-US" altLang="zh-CN" sz="2400" dirty="0"/>
          </a:p>
          <a:p>
            <a:pPr lvl="1"/>
            <a:r>
              <a:rPr lang="zh-CN" altLang="en-US" sz="2000" dirty="0"/>
              <a:t>当搜索整个链表都找不到可用的空闲块时，调用</a:t>
            </a:r>
            <a:r>
              <a:rPr lang="en-US" altLang="zh-CN" sz="2000" dirty="0" err="1"/>
              <a:t>sbrk</a:t>
            </a:r>
            <a:r>
              <a:rPr lang="zh-CN" altLang="en-US" sz="2000" dirty="0"/>
              <a:t>向系统请求更多堆内存，新获得的内存在当前堆的尾部形成一个 新的大空闲块。</a:t>
            </a:r>
          </a:p>
          <a:p>
            <a:r>
              <a:rPr lang="zh-CN" altLang="en-US" sz="2400" dirty="0"/>
              <a:t>堆内存组织格式</a:t>
            </a:r>
            <a:endParaRPr lang="en-US" altLang="zh-CN" sz="1400" dirty="0"/>
          </a:p>
          <a:p>
            <a:pPr lvl="1"/>
            <a:r>
              <a:rPr lang="zh-CN" altLang="en-US" sz="2000" dirty="0"/>
              <a:t>堆内存中第一个字是一个为了内存对齐的填充字。填充字后面紧跟一个特殊的序言块，它是一个</a:t>
            </a:r>
            <a:r>
              <a:rPr lang="en-US" altLang="zh-CN" sz="2000" dirty="0"/>
              <a:t>8</a:t>
            </a:r>
            <a:r>
              <a:rPr lang="zh-CN" altLang="en-US" sz="2000" dirty="0"/>
              <a:t>字节的已分配块， 只由一个头部和一个脚部组成。序言块是在初始化时创建的，并且永不释放。序言块后面是普通块。堆的最后一个字 是一个特殊的结尾块，它是一个有效大小为</a:t>
            </a:r>
            <a:r>
              <a:rPr lang="en-US" altLang="zh-CN" sz="2000" dirty="0"/>
              <a:t>0</a:t>
            </a:r>
            <a:r>
              <a:rPr lang="zh-CN" altLang="en-US" sz="2000" dirty="0"/>
              <a:t>的已分配块，只由一个头部组成。</a:t>
            </a:r>
            <a:endParaRPr lang="en-US" altLang="zh-CN" sz="2000" dirty="0"/>
          </a:p>
        </p:txBody>
      </p:sp>
      <p:sp>
        <p:nvSpPr>
          <p:cNvPr id="4" name="日期占位符 3">
            <a:extLst>
              <a:ext uri="{FF2B5EF4-FFF2-40B4-BE49-F238E27FC236}">
                <a16:creationId xmlns:a16="http://schemas.microsoft.com/office/drawing/2014/main" id="{F81E854F-8D5A-468B-89F1-6754EBCAE997}"/>
              </a:ext>
            </a:extLst>
          </p:cNvPr>
          <p:cNvSpPr>
            <a:spLocks noGrp="1"/>
          </p:cNvSpPr>
          <p:nvPr>
            <p:ph type="dt" sz="half" idx="10"/>
          </p:nvPr>
        </p:nvSpPr>
        <p:spPr/>
        <p:txBody>
          <a:bodyPr/>
          <a:lstStyle/>
          <a:p>
            <a:fld id="{5B4300CD-FB9A-4B61-B9AB-23788F422CED}" type="datetime1">
              <a:rPr lang="zh-CN" altLang="en-US" smtClean="0"/>
              <a:t>2019/4/22</a:t>
            </a:fld>
            <a:endParaRPr lang="zh-CN" altLang="en-US"/>
          </a:p>
        </p:txBody>
      </p:sp>
      <p:sp>
        <p:nvSpPr>
          <p:cNvPr id="5" name="灯片编号占位符 4">
            <a:extLst>
              <a:ext uri="{FF2B5EF4-FFF2-40B4-BE49-F238E27FC236}">
                <a16:creationId xmlns:a16="http://schemas.microsoft.com/office/drawing/2014/main" id="{AF8C438F-49B6-4368-A281-3F738BC8315C}"/>
              </a:ext>
            </a:extLst>
          </p:cNvPr>
          <p:cNvSpPr>
            <a:spLocks noGrp="1"/>
          </p:cNvSpPr>
          <p:nvPr>
            <p:ph type="sldNum" sz="quarter" idx="12"/>
          </p:nvPr>
        </p:nvSpPr>
        <p:spPr/>
        <p:txBody>
          <a:bodyPr/>
          <a:lstStyle/>
          <a:p>
            <a:fld id="{A37C2E83-BEE0-4592-95B4-A14D46E3DDA8}" type="slidenum">
              <a:rPr lang="zh-CN" altLang="en-US" smtClean="0"/>
              <a:t>13</a:t>
            </a:fld>
            <a:endParaRPr lang="zh-CN" altLang="en-US"/>
          </a:p>
        </p:txBody>
      </p:sp>
      <p:pic>
        <p:nvPicPr>
          <p:cNvPr id="9217" name="Picture 1" descr="page5image44143904">
            <a:extLst>
              <a:ext uri="{FF2B5EF4-FFF2-40B4-BE49-F238E27FC236}">
                <a16:creationId xmlns:a16="http://schemas.microsoft.com/office/drawing/2014/main" id="{3D3BBCC4-F449-F64A-A427-B635B32E4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0082" y="4710055"/>
            <a:ext cx="6531080" cy="1478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906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7E423C-9AAF-4AEB-B751-A030C37070E0}"/>
              </a:ext>
            </a:extLst>
          </p:cNvPr>
          <p:cNvSpPr>
            <a:spLocks noGrp="1"/>
          </p:cNvSpPr>
          <p:nvPr>
            <p:ph type="title"/>
          </p:nvPr>
        </p:nvSpPr>
        <p:spPr/>
        <p:txBody>
          <a:bodyPr/>
          <a:lstStyle/>
          <a:p>
            <a:r>
              <a:rPr lang="zh-CN" altLang="en-US" dirty="0"/>
              <a:t>实验讲解</a:t>
            </a:r>
            <a:r>
              <a:rPr lang="en-US" altLang="zh-CN" dirty="0"/>
              <a:t>——3.</a:t>
            </a:r>
            <a:r>
              <a:rPr lang="zh-CN" altLang="en-US" dirty="0"/>
              <a:t>显式空闲链表</a:t>
            </a:r>
          </a:p>
        </p:txBody>
      </p:sp>
      <p:sp>
        <p:nvSpPr>
          <p:cNvPr id="3" name="内容占位符 2">
            <a:extLst>
              <a:ext uri="{FF2B5EF4-FFF2-40B4-BE49-F238E27FC236}">
                <a16:creationId xmlns:a16="http://schemas.microsoft.com/office/drawing/2014/main" id="{823D8B26-FC54-4AC1-BE4B-038F4A4E495D}"/>
              </a:ext>
            </a:extLst>
          </p:cNvPr>
          <p:cNvSpPr>
            <a:spLocks noGrp="1"/>
          </p:cNvSpPr>
          <p:nvPr>
            <p:ph idx="1"/>
          </p:nvPr>
        </p:nvSpPr>
        <p:spPr>
          <a:xfrm>
            <a:off x="396816" y="1097358"/>
            <a:ext cx="8350368" cy="4997257"/>
          </a:xfrm>
        </p:spPr>
        <p:txBody>
          <a:bodyPr>
            <a:normAutofit/>
          </a:bodyPr>
          <a:lstStyle/>
          <a:p>
            <a:r>
              <a:rPr lang="zh-CN" altLang="en-US" sz="2400" dirty="0"/>
              <a:t>隐式空闲链表存在的问题</a:t>
            </a:r>
            <a:endParaRPr lang="en-US" altLang="zh-CN" sz="2400" dirty="0"/>
          </a:p>
          <a:p>
            <a:pPr lvl="1"/>
            <a:r>
              <a:rPr lang="zh-CN" altLang="en-US" sz="2000" dirty="0"/>
              <a:t>隐式空闲链表为我们提供了一种简单的分配方式。但是，在隐式空闲链表方案中</a:t>
            </a:r>
            <a:r>
              <a:rPr lang="en-US" altLang="zh-CN" sz="2000" dirty="0"/>
              <a:t>:</a:t>
            </a:r>
            <a:r>
              <a:rPr lang="zh-CN" altLang="en-US" sz="2000" dirty="0"/>
              <a:t>块分配时间复杂度与堆中块的总数呈线性关系。这在实际中是不能接受的。</a:t>
            </a:r>
            <a:endParaRPr lang="zh-CN" altLang="en-US" sz="1800" dirty="0"/>
          </a:p>
        </p:txBody>
      </p:sp>
      <p:sp>
        <p:nvSpPr>
          <p:cNvPr id="4" name="日期占位符 3">
            <a:extLst>
              <a:ext uri="{FF2B5EF4-FFF2-40B4-BE49-F238E27FC236}">
                <a16:creationId xmlns:a16="http://schemas.microsoft.com/office/drawing/2014/main" id="{F81E854F-8D5A-468B-89F1-6754EBCAE997}"/>
              </a:ext>
            </a:extLst>
          </p:cNvPr>
          <p:cNvSpPr>
            <a:spLocks noGrp="1"/>
          </p:cNvSpPr>
          <p:nvPr>
            <p:ph type="dt" sz="half" idx="10"/>
          </p:nvPr>
        </p:nvSpPr>
        <p:spPr/>
        <p:txBody>
          <a:bodyPr/>
          <a:lstStyle/>
          <a:p>
            <a:fld id="{5B4300CD-FB9A-4B61-B9AB-23788F422CED}" type="datetime1">
              <a:rPr lang="zh-CN" altLang="en-US" smtClean="0"/>
              <a:t>2019/4/22</a:t>
            </a:fld>
            <a:endParaRPr lang="zh-CN" altLang="en-US"/>
          </a:p>
        </p:txBody>
      </p:sp>
      <p:sp>
        <p:nvSpPr>
          <p:cNvPr id="5" name="灯片编号占位符 4">
            <a:extLst>
              <a:ext uri="{FF2B5EF4-FFF2-40B4-BE49-F238E27FC236}">
                <a16:creationId xmlns:a16="http://schemas.microsoft.com/office/drawing/2014/main" id="{AF8C438F-49B6-4368-A281-3F738BC8315C}"/>
              </a:ext>
            </a:extLst>
          </p:cNvPr>
          <p:cNvSpPr>
            <a:spLocks noGrp="1"/>
          </p:cNvSpPr>
          <p:nvPr>
            <p:ph type="sldNum" sz="quarter" idx="12"/>
          </p:nvPr>
        </p:nvSpPr>
        <p:spPr/>
        <p:txBody>
          <a:bodyPr/>
          <a:lstStyle/>
          <a:p>
            <a:fld id="{A37C2E83-BEE0-4592-95B4-A14D46E3DDA8}" type="slidenum">
              <a:rPr lang="zh-CN" altLang="en-US" smtClean="0"/>
              <a:t>14</a:t>
            </a:fld>
            <a:endParaRPr lang="zh-CN" altLang="en-US"/>
          </a:p>
        </p:txBody>
      </p:sp>
    </p:spTree>
    <p:extLst>
      <p:ext uri="{BB962C8B-B14F-4D97-AF65-F5344CB8AC3E}">
        <p14:creationId xmlns:p14="http://schemas.microsoft.com/office/powerpoint/2010/main" val="103669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7E423C-9AAF-4AEB-B751-A030C37070E0}"/>
              </a:ext>
            </a:extLst>
          </p:cNvPr>
          <p:cNvSpPr>
            <a:spLocks noGrp="1"/>
          </p:cNvSpPr>
          <p:nvPr>
            <p:ph type="title"/>
          </p:nvPr>
        </p:nvSpPr>
        <p:spPr/>
        <p:txBody>
          <a:bodyPr/>
          <a:lstStyle/>
          <a:p>
            <a:r>
              <a:rPr lang="zh-CN" altLang="en-US" dirty="0"/>
              <a:t>实验讲解</a:t>
            </a:r>
            <a:r>
              <a:rPr lang="en-US" altLang="zh-CN" dirty="0"/>
              <a:t>——3.</a:t>
            </a:r>
            <a:r>
              <a:rPr lang="zh-CN" altLang="en-US" dirty="0"/>
              <a:t>显式空闲链表</a:t>
            </a:r>
          </a:p>
        </p:txBody>
      </p:sp>
      <p:sp>
        <p:nvSpPr>
          <p:cNvPr id="3" name="内容占位符 2">
            <a:extLst>
              <a:ext uri="{FF2B5EF4-FFF2-40B4-BE49-F238E27FC236}">
                <a16:creationId xmlns:a16="http://schemas.microsoft.com/office/drawing/2014/main" id="{823D8B26-FC54-4AC1-BE4B-038F4A4E495D}"/>
              </a:ext>
            </a:extLst>
          </p:cNvPr>
          <p:cNvSpPr>
            <a:spLocks noGrp="1"/>
          </p:cNvSpPr>
          <p:nvPr>
            <p:ph idx="1"/>
          </p:nvPr>
        </p:nvSpPr>
        <p:spPr>
          <a:xfrm>
            <a:off x="396816" y="1031098"/>
            <a:ext cx="8350368" cy="4997257"/>
          </a:xfrm>
        </p:spPr>
        <p:txBody>
          <a:bodyPr>
            <a:normAutofit/>
          </a:bodyPr>
          <a:lstStyle/>
          <a:p>
            <a:r>
              <a:rPr lang="zh-CN" altLang="en-US" sz="2400" dirty="0"/>
              <a:t>显示空闲链表中块的格式</a:t>
            </a:r>
            <a:endParaRPr lang="en-US" altLang="zh-CN" sz="2400" dirty="0"/>
          </a:p>
          <a:p>
            <a:pPr lvl="1"/>
            <a:r>
              <a:rPr lang="zh-CN" altLang="en-US" sz="2000" dirty="0"/>
              <a:t>实际实现中通常将空闲块组织成某种形式的显式数据结构</a:t>
            </a:r>
            <a:r>
              <a:rPr lang="en-US" altLang="zh-CN" sz="2000" dirty="0"/>
              <a:t>(</a:t>
            </a:r>
            <a:r>
              <a:rPr lang="zh-CN" altLang="en-US" sz="2000" dirty="0"/>
              <a:t>如，链表</a:t>
            </a:r>
            <a:r>
              <a:rPr lang="en-US" altLang="zh-CN" sz="2000" dirty="0"/>
              <a:t>)</a:t>
            </a:r>
            <a:r>
              <a:rPr lang="zh-CN" altLang="en-US" sz="2000" dirty="0"/>
              <a:t>。由于空闲块的空间是不用的，所以实现链表 的指针可以存放在空闲块的主体里。例如，将堆组织成一个双向的空闲链表，在每个空闲块中，都包含一个 </a:t>
            </a:r>
            <a:r>
              <a:rPr lang="en-US" altLang="zh-CN" sz="2000" dirty="0" err="1"/>
              <a:t>pred</a:t>
            </a:r>
            <a:r>
              <a:rPr lang="en-US" altLang="zh-CN" sz="2000" dirty="0"/>
              <a:t>(</a:t>
            </a:r>
            <a:r>
              <a:rPr lang="zh-CN" altLang="en-US" sz="2000" dirty="0"/>
              <a:t>前驱</a:t>
            </a:r>
            <a:r>
              <a:rPr lang="en-US" altLang="zh-CN" sz="2000" dirty="0"/>
              <a:t>)</a:t>
            </a:r>
            <a:r>
              <a:rPr lang="zh-CN" altLang="en-US" sz="2000" dirty="0"/>
              <a:t>和</a:t>
            </a:r>
            <a:r>
              <a:rPr lang="en-US" altLang="zh-CN" sz="2000" dirty="0" err="1"/>
              <a:t>succ</a:t>
            </a:r>
            <a:r>
              <a:rPr lang="en-US" altLang="zh-CN" sz="2000" dirty="0"/>
              <a:t>(</a:t>
            </a:r>
            <a:r>
              <a:rPr lang="zh-CN" altLang="en-US" sz="2000" dirty="0"/>
              <a:t>后继</a:t>
            </a:r>
            <a:r>
              <a:rPr lang="en-US" altLang="zh-CN" sz="2000" dirty="0"/>
              <a:t>)</a:t>
            </a:r>
            <a:r>
              <a:rPr lang="zh-CN" altLang="en-US" sz="2000" dirty="0"/>
              <a:t>指针。</a:t>
            </a:r>
            <a:endParaRPr lang="zh-CN" altLang="en-US" sz="1800" dirty="0"/>
          </a:p>
        </p:txBody>
      </p:sp>
      <p:sp>
        <p:nvSpPr>
          <p:cNvPr id="4" name="日期占位符 3">
            <a:extLst>
              <a:ext uri="{FF2B5EF4-FFF2-40B4-BE49-F238E27FC236}">
                <a16:creationId xmlns:a16="http://schemas.microsoft.com/office/drawing/2014/main" id="{F81E854F-8D5A-468B-89F1-6754EBCAE997}"/>
              </a:ext>
            </a:extLst>
          </p:cNvPr>
          <p:cNvSpPr>
            <a:spLocks noGrp="1"/>
          </p:cNvSpPr>
          <p:nvPr>
            <p:ph type="dt" sz="half" idx="10"/>
          </p:nvPr>
        </p:nvSpPr>
        <p:spPr/>
        <p:txBody>
          <a:bodyPr/>
          <a:lstStyle/>
          <a:p>
            <a:fld id="{5B4300CD-FB9A-4B61-B9AB-23788F422CED}" type="datetime1">
              <a:rPr lang="zh-CN" altLang="en-US" smtClean="0"/>
              <a:t>2019/4/22</a:t>
            </a:fld>
            <a:endParaRPr lang="zh-CN" altLang="en-US"/>
          </a:p>
        </p:txBody>
      </p:sp>
      <p:sp>
        <p:nvSpPr>
          <p:cNvPr id="5" name="灯片编号占位符 4">
            <a:extLst>
              <a:ext uri="{FF2B5EF4-FFF2-40B4-BE49-F238E27FC236}">
                <a16:creationId xmlns:a16="http://schemas.microsoft.com/office/drawing/2014/main" id="{AF8C438F-49B6-4368-A281-3F738BC8315C}"/>
              </a:ext>
            </a:extLst>
          </p:cNvPr>
          <p:cNvSpPr>
            <a:spLocks noGrp="1"/>
          </p:cNvSpPr>
          <p:nvPr>
            <p:ph type="sldNum" sz="quarter" idx="12"/>
          </p:nvPr>
        </p:nvSpPr>
        <p:spPr/>
        <p:txBody>
          <a:bodyPr/>
          <a:lstStyle/>
          <a:p>
            <a:fld id="{A37C2E83-BEE0-4592-95B4-A14D46E3DDA8}" type="slidenum">
              <a:rPr lang="zh-CN" altLang="en-US" smtClean="0"/>
              <a:t>15</a:t>
            </a:fld>
            <a:endParaRPr lang="zh-CN" altLang="en-US"/>
          </a:p>
        </p:txBody>
      </p:sp>
      <p:sp>
        <p:nvSpPr>
          <p:cNvPr id="6" name="文本框 5">
            <a:extLst>
              <a:ext uri="{FF2B5EF4-FFF2-40B4-BE49-F238E27FC236}">
                <a16:creationId xmlns:a16="http://schemas.microsoft.com/office/drawing/2014/main" id="{4BAD3344-E80E-7D4B-BCDE-D47C30EE08D3}"/>
              </a:ext>
            </a:extLst>
          </p:cNvPr>
          <p:cNvSpPr txBox="1"/>
          <p:nvPr/>
        </p:nvSpPr>
        <p:spPr>
          <a:xfrm>
            <a:off x="4850295" y="4259942"/>
            <a:ext cx="119270" cy="246221"/>
          </a:xfrm>
          <a:prstGeom prst="rect">
            <a:avLst/>
          </a:prstGeom>
          <a:solidFill>
            <a:srgbClr val="FFFFFE"/>
          </a:solidFill>
        </p:spPr>
        <p:txBody>
          <a:bodyPr wrap="square" rtlCol="0">
            <a:spAutoFit/>
          </a:bodyPr>
          <a:lstStyle/>
          <a:p>
            <a:r>
              <a:rPr kumimoji="1" lang="en-US" altLang="zh-CN" sz="1000" b="1" dirty="0">
                <a:latin typeface="SimSun" panose="02010600030101010101" pitchFamily="2" charset="-122"/>
                <a:ea typeface="SimSun" panose="02010600030101010101" pitchFamily="2" charset="-122"/>
              </a:rPr>
              <a:t>f</a:t>
            </a:r>
            <a:endParaRPr kumimoji="1" lang="zh-CN" altLang="en-US" sz="1000" b="1" dirty="0">
              <a:latin typeface="SimSun" panose="02010600030101010101" pitchFamily="2" charset="-122"/>
              <a:ea typeface="SimSun" panose="02010600030101010101" pitchFamily="2" charset="-122"/>
            </a:endParaRPr>
          </a:p>
        </p:txBody>
      </p:sp>
      <p:pic>
        <p:nvPicPr>
          <p:cNvPr id="8193" name="Picture 1" descr="page10image44973088">
            <a:extLst>
              <a:ext uri="{FF2B5EF4-FFF2-40B4-BE49-F238E27FC236}">
                <a16:creationId xmlns:a16="http://schemas.microsoft.com/office/drawing/2014/main" id="{C9A7CD12-729A-5B49-A4FF-36A6596F02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516" y="2950990"/>
            <a:ext cx="6337300" cy="344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975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7E423C-9AAF-4AEB-B751-A030C37070E0}"/>
              </a:ext>
            </a:extLst>
          </p:cNvPr>
          <p:cNvSpPr>
            <a:spLocks noGrp="1"/>
          </p:cNvSpPr>
          <p:nvPr>
            <p:ph type="title"/>
          </p:nvPr>
        </p:nvSpPr>
        <p:spPr/>
        <p:txBody>
          <a:bodyPr/>
          <a:lstStyle/>
          <a:p>
            <a:r>
              <a:rPr lang="zh-CN" altLang="en-US" dirty="0"/>
              <a:t>实验讲解</a:t>
            </a:r>
            <a:r>
              <a:rPr lang="en-US" altLang="zh-CN" dirty="0"/>
              <a:t>——3.</a:t>
            </a:r>
            <a:r>
              <a:rPr lang="zh-CN" altLang="en-US" dirty="0"/>
              <a:t>显式空闲链表</a:t>
            </a:r>
          </a:p>
        </p:txBody>
      </p:sp>
      <p:sp>
        <p:nvSpPr>
          <p:cNvPr id="3" name="内容占位符 2">
            <a:extLst>
              <a:ext uri="{FF2B5EF4-FFF2-40B4-BE49-F238E27FC236}">
                <a16:creationId xmlns:a16="http://schemas.microsoft.com/office/drawing/2014/main" id="{823D8B26-FC54-4AC1-BE4B-038F4A4E495D}"/>
              </a:ext>
            </a:extLst>
          </p:cNvPr>
          <p:cNvSpPr>
            <a:spLocks noGrp="1"/>
          </p:cNvSpPr>
          <p:nvPr>
            <p:ph idx="1"/>
          </p:nvPr>
        </p:nvSpPr>
        <p:spPr>
          <a:xfrm>
            <a:off x="396816" y="1031098"/>
            <a:ext cx="8350368" cy="4997257"/>
          </a:xfrm>
        </p:spPr>
        <p:txBody>
          <a:bodyPr>
            <a:normAutofit/>
          </a:bodyPr>
          <a:lstStyle/>
          <a:p>
            <a:r>
              <a:rPr lang="zh-CN" altLang="en-US" sz="2400" dirty="0"/>
              <a:t>与隐式空闲链表对比</a:t>
            </a:r>
            <a:endParaRPr lang="en-US" altLang="zh-CN" sz="2400" dirty="0"/>
          </a:p>
          <a:p>
            <a:pPr lvl="1"/>
            <a:r>
              <a:rPr lang="zh-CN" altLang="en-US" sz="2000" dirty="0"/>
              <a:t>首先体现在分配块没有了脚部，这可以优化空间利用率。回想前面的介绍，当进行块合并时，只有当前块的前面邻居块是空闲的情况下，才会使用到前邻居块的脚部。如果我们把前面邻居块的已分配</a:t>
            </a:r>
            <a:r>
              <a:rPr lang="en-US" altLang="zh-CN" sz="2000" dirty="0"/>
              <a:t>/</a:t>
            </a:r>
            <a:r>
              <a:rPr lang="zh-CN" altLang="en-US" sz="2000" dirty="0"/>
              <a:t>空闲信息位保存在当 前块头部中未使用的低位中</a:t>
            </a:r>
            <a:r>
              <a:rPr lang="en-US" altLang="zh-CN" sz="2000" dirty="0"/>
              <a:t>(</a:t>
            </a:r>
            <a:r>
              <a:rPr lang="zh-CN" altLang="en-US" sz="2000" dirty="0"/>
              <a:t>比如第</a:t>
            </a:r>
            <a:r>
              <a:rPr lang="en-US" altLang="zh-CN" sz="2000" dirty="0"/>
              <a:t>1</a:t>
            </a:r>
            <a:r>
              <a:rPr lang="zh-CN" altLang="en-US" sz="2000" dirty="0"/>
              <a:t>位中</a:t>
            </a:r>
            <a:r>
              <a:rPr lang="en-US" altLang="zh-CN" sz="2000" dirty="0"/>
              <a:t>)</a:t>
            </a:r>
            <a:r>
              <a:rPr lang="zh-CN" altLang="en-US" sz="2000" dirty="0"/>
              <a:t>，那么已分配的块就不需要脚部了。但是，一定注意</a:t>
            </a:r>
            <a:r>
              <a:rPr lang="en-US" altLang="zh-CN" sz="2000" dirty="0"/>
              <a:t>:</a:t>
            </a:r>
            <a:r>
              <a:rPr lang="zh-CN" altLang="en-US" sz="2000" dirty="0"/>
              <a:t>空闲块仍然 需要脚部，因为脚部需要在合并时用到。</a:t>
            </a:r>
            <a:endParaRPr lang="en-US" altLang="zh-CN" sz="2000" dirty="0"/>
          </a:p>
          <a:p>
            <a:pPr lvl="1"/>
            <a:r>
              <a:rPr lang="zh-CN" altLang="en-US" sz="1800" dirty="0"/>
              <a:t>其次，空闲块中多了</a:t>
            </a:r>
            <a:r>
              <a:rPr lang="en-US" altLang="zh-CN" sz="1800" dirty="0" err="1"/>
              <a:t>pred</a:t>
            </a:r>
            <a:r>
              <a:rPr lang="en-US" altLang="zh-CN" sz="1800" dirty="0"/>
              <a:t>(</a:t>
            </a:r>
            <a:r>
              <a:rPr lang="zh-CN" altLang="en-US" sz="1800" dirty="0"/>
              <a:t>前驱</a:t>
            </a:r>
            <a:r>
              <a:rPr lang="en-US" altLang="zh-CN" sz="1800" dirty="0"/>
              <a:t>)</a:t>
            </a:r>
            <a:r>
              <a:rPr lang="zh-CN" altLang="en-US" sz="1800" dirty="0"/>
              <a:t>和</a:t>
            </a:r>
            <a:r>
              <a:rPr lang="en-US" altLang="zh-CN" sz="1800" dirty="0" err="1"/>
              <a:t>succ</a:t>
            </a:r>
            <a:r>
              <a:rPr lang="en-US" altLang="zh-CN" sz="1800" dirty="0"/>
              <a:t>(</a:t>
            </a:r>
            <a:r>
              <a:rPr lang="zh-CN" altLang="en-US" sz="1800" dirty="0"/>
              <a:t>后继</a:t>
            </a:r>
            <a:r>
              <a:rPr lang="en-US" altLang="zh-CN" sz="1800" dirty="0"/>
              <a:t>)</a:t>
            </a:r>
            <a:r>
              <a:rPr lang="zh-CN" altLang="en-US" sz="1800" dirty="0"/>
              <a:t>指针。正是由于空闲块中多了这两个指针，再加上头部、脚 部的大小，所以最小的块大小为</a:t>
            </a:r>
            <a:r>
              <a:rPr lang="en-US" altLang="zh-CN" sz="1800" dirty="0"/>
              <a:t>4</a:t>
            </a:r>
            <a:r>
              <a:rPr lang="zh-CN" altLang="en-US" sz="1800" dirty="0"/>
              <a:t>字。</a:t>
            </a:r>
          </a:p>
          <a:p>
            <a:pPr lvl="1"/>
            <a:r>
              <a:rPr lang="zh-CN" altLang="en-US" sz="1800" dirty="0"/>
              <a:t>对比隐式空闲链表，双向空闲链表的方式使首次适配的分配时间由块总数的线性时间减少到空闲块数量的线性时间，因为它不需要搜索整个堆，而只是需要搜索空闲链表即可。</a:t>
            </a:r>
          </a:p>
        </p:txBody>
      </p:sp>
      <p:sp>
        <p:nvSpPr>
          <p:cNvPr id="4" name="日期占位符 3">
            <a:extLst>
              <a:ext uri="{FF2B5EF4-FFF2-40B4-BE49-F238E27FC236}">
                <a16:creationId xmlns:a16="http://schemas.microsoft.com/office/drawing/2014/main" id="{F81E854F-8D5A-468B-89F1-6754EBCAE997}"/>
              </a:ext>
            </a:extLst>
          </p:cNvPr>
          <p:cNvSpPr>
            <a:spLocks noGrp="1"/>
          </p:cNvSpPr>
          <p:nvPr>
            <p:ph type="dt" sz="half" idx="10"/>
          </p:nvPr>
        </p:nvSpPr>
        <p:spPr/>
        <p:txBody>
          <a:bodyPr/>
          <a:lstStyle/>
          <a:p>
            <a:fld id="{5B4300CD-FB9A-4B61-B9AB-23788F422CED}" type="datetime1">
              <a:rPr lang="zh-CN" altLang="en-US" smtClean="0"/>
              <a:t>2019/4/22</a:t>
            </a:fld>
            <a:endParaRPr lang="zh-CN" altLang="en-US"/>
          </a:p>
        </p:txBody>
      </p:sp>
      <p:sp>
        <p:nvSpPr>
          <p:cNvPr id="5" name="灯片编号占位符 4">
            <a:extLst>
              <a:ext uri="{FF2B5EF4-FFF2-40B4-BE49-F238E27FC236}">
                <a16:creationId xmlns:a16="http://schemas.microsoft.com/office/drawing/2014/main" id="{AF8C438F-49B6-4368-A281-3F738BC8315C}"/>
              </a:ext>
            </a:extLst>
          </p:cNvPr>
          <p:cNvSpPr>
            <a:spLocks noGrp="1"/>
          </p:cNvSpPr>
          <p:nvPr>
            <p:ph type="sldNum" sz="quarter" idx="12"/>
          </p:nvPr>
        </p:nvSpPr>
        <p:spPr/>
        <p:txBody>
          <a:bodyPr/>
          <a:lstStyle/>
          <a:p>
            <a:fld id="{A37C2E83-BEE0-4592-95B4-A14D46E3DDA8}" type="slidenum">
              <a:rPr lang="zh-CN" altLang="en-US" smtClean="0"/>
              <a:t>16</a:t>
            </a:fld>
            <a:endParaRPr lang="zh-CN" altLang="en-US"/>
          </a:p>
        </p:txBody>
      </p:sp>
    </p:spTree>
    <p:extLst>
      <p:ext uri="{BB962C8B-B14F-4D97-AF65-F5344CB8AC3E}">
        <p14:creationId xmlns:p14="http://schemas.microsoft.com/office/powerpoint/2010/main" val="3667566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7E423C-9AAF-4AEB-B751-A030C37070E0}"/>
              </a:ext>
            </a:extLst>
          </p:cNvPr>
          <p:cNvSpPr>
            <a:spLocks noGrp="1"/>
          </p:cNvSpPr>
          <p:nvPr>
            <p:ph type="title"/>
          </p:nvPr>
        </p:nvSpPr>
        <p:spPr/>
        <p:txBody>
          <a:bodyPr/>
          <a:lstStyle/>
          <a:p>
            <a:r>
              <a:rPr lang="zh-CN" altLang="en-US" dirty="0"/>
              <a:t>实验讲解</a:t>
            </a:r>
            <a:r>
              <a:rPr lang="en-US" altLang="zh-CN" dirty="0"/>
              <a:t>——3.</a:t>
            </a:r>
            <a:r>
              <a:rPr lang="zh-CN" altLang="en-US" dirty="0"/>
              <a:t>显式空闲链表</a:t>
            </a:r>
          </a:p>
        </p:txBody>
      </p:sp>
      <p:sp>
        <p:nvSpPr>
          <p:cNvPr id="3" name="内容占位符 2">
            <a:extLst>
              <a:ext uri="{FF2B5EF4-FFF2-40B4-BE49-F238E27FC236}">
                <a16:creationId xmlns:a16="http://schemas.microsoft.com/office/drawing/2014/main" id="{823D8B26-FC54-4AC1-BE4B-038F4A4E495D}"/>
              </a:ext>
            </a:extLst>
          </p:cNvPr>
          <p:cNvSpPr>
            <a:spLocks noGrp="1"/>
          </p:cNvSpPr>
          <p:nvPr>
            <p:ph idx="1"/>
          </p:nvPr>
        </p:nvSpPr>
        <p:spPr>
          <a:xfrm>
            <a:off x="396816" y="1031098"/>
            <a:ext cx="8350368" cy="4997257"/>
          </a:xfrm>
        </p:spPr>
        <p:txBody>
          <a:bodyPr>
            <a:normAutofit/>
          </a:bodyPr>
          <a:lstStyle/>
          <a:p>
            <a:r>
              <a:rPr lang="en-US" altLang="zh-CN" sz="2400" dirty="0"/>
              <a:t>Buddy(</a:t>
            </a:r>
            <a:r>
              <a:rPr lang="zh-CN" altLang="en-US" sz="2400" dirty="0"/>
              <a:t>伙伴</a:t>
            </a:r>
            <a:r>
              <a:rPr lang="en-US" altLang="zh-CN" sz="2400" dirty="0"/>
              <a:t>)</a:t>
            </a:r>
            <a:r>
              <a:rPr lang="zh-CN" altLang="en-US" sz="2400" dirty="0"/>
              <a:t>算法（*）</a:t>
            </a:r>
            <a:endParaRPr lang="en-US" altLang="zh-CN" sz="2400" dirty="0"/>
          </a:p>
          <a:p>
            <a:pPr lvl="1"/>
            <a:r>
              <a:rPr lang="zh-CN" altLang="en-US" sz="1800" dirty="0"/>
              <a:t>将空闲页面分为</a:t>
            </a:r>
            <a:r>
              <a:rPr lang="en-US" altLang="zh-CN" sz="1800" dirty="0"/>
              <a:t>m</a:t>
            </a:r>
            <a:r>
              <a:rPr lang="zh-CN" altLang="en-US" sz="1800" dirty="0"/>
              <a:t>个组</a:t>
            </a:r>
            <a:r>
              <a:rPr lang="en-US" altLang="zh-CN" sz="1800" dirty="0"/>
              <a:t>,</a:t>
            </a:r>
            <a:r>
              <a:rPr lang="zh-CN" altLang="en-US" sz="1800" dirty="0"/>
              <a:t>第</a:t>
            </a:r>
            <a:r>
              <a:rPr lang="en-US" altLang="zh-CN" sz="1800" dirty="0"/>
              <a:t>1</a:t>
            </a:r>
            <a:r>
              <a:rPr lang="zh-CN" altLang="en-US" sz="1800" dirty="0"/>
              <a:t>组存储</a:t>
            </a:r>
            <a:r>
              <a:rPr lang="en-US" altLang="zh-CN" sz="1800" dirty="0"/>
              <a:t>2</a:t>
            </a:r>
            <a:r>
              <a:rPr lang="en-US" altLang="zh-CN" sz="1800" baseline="30000" dirty="0"/>
              <a:t>0</a:t>
            </a:r>
            <a:r>
              <a:rPr lang="zh-CN" altLang="en-US" sz="1800" dirty="0"/>
              <a:t>个单位的内存块，第</a:t>
            </a:r>
            <a:r>
              <a:rPr lang="en-US" altLang="zh-CN" sz="1800" dirty="0"/>
              <a:t>2</a:t>
            </a:r>
            <a:r>
              <a:rPr lang="zh-CN" altLang="en-US" sz="1800" dirty="0"/>
              <a:t>组存储</a:t>
            </a:r>
            <a:r>
              <a:rPr lang="en-US" altLang="zh-CN" sz="1800" dirty="0"/>
              <a:t>2</a:t>
            </a:r>
            <a:r>
              <a:rPr lang="en-US" altLang="zh-CN" sz="1800" baseline="30000" dirty="0"/>
              <a:t>1</a:t>
            </a:r>
            <a:r>
              <a:rPr lang="zh-CN" altLang="en-US" sz="1800" dirty="0"/>
              <a:t>个单位的内存块</a:t>
            </a:r>
            <a:r>
              <a:rPr lang="en-US" altLang="zh-CN" sz="1800" dirty="0"/>
              <a:t>,</a:t>
            </a:r>
            <a:r>
              <a:rPr lang="zh-CN" altLang="en-US" sz="1800" dirty="0"/>
              <a:t>第</a:t>
            </a:r>
            <a:r>
              <a:rPr lang="en-US" altLang="zh-CN" sz="1800" dirty="0"/>
              <a:t>3</a:t>
            </a:r>
            <a:r>
              <a:rPr lang="zh-CN" altLang="en-US" sz="1800" dirty="0"/>
              <a:t>组存储</a:t>
            </a:r>
            <a:r>
              <a:rPr lang="en-US" altLang="zh-CN" sz="1800" dirty="0"/>
              <a:t>2</a:t>
            </a:r>
            <a:r>
              <a:rPr lang="en-US" altLang="zh-CN" sz="1800" baseline="30000" dirty="0"/>
              <a:t>2</a:t>
            </a:r>
            <a:r>
              <a:rPr lang="zh-CN" altLang="en-US" sz="1800" dirty="0"/>
              <a:t>个单位的内存块，第</a:t>
            </a:r>
            <a:r>
              <a:rPr lang="en-US" altLang="zh-CN" sz="1800" dirty="0"/>
              <a:t>4</a:t>
            </a:r>
            <a:r>
              <a:rPr lang="zh-CN" altLang="en-US" sz="1800" dirty="0"/>
              <a:t>组存储</a:t>
            </a:r>
            <a:r>
              <a:rPr lang="en-US" altLang="zh-CN" sz="1800" dirty="0"/>
              <a:t>2</a:t>
            </a:r>
            <a:r>
              <a:rPr lang="en-US" altLang="zh-CN" sz="1800" baseline="30000" dirty="0"/>
              <a:t>3</a:t>
            </a:r>
            <a:r>
              <a:rPr lang="zh-CN" altLang="en-US" sz="1800" dirty="0"/>
              <a:t>个单位的内存块</a:t>
            </a:r>
            <a:r>
              <a:rPr lang="en-US" altLang="zh-CN" sz="1800" dirty="0"/>
              <a:t>,</a:t>
            </a:r>
            <a:r>
              <a:rPr lang="zh-CN" altLang="en-US" sz="1800" dirty="0"/>
              <a:t>以此类推。直到</a:t>
            </a:r>
            <a:r>
              <a:rPr lang="en-US" altLang="zh-CN" sz="1800" dirty="0"/>
              <a:t>m</a:t>
            </a:r>
            <a:r>
              <a:rPr lang="zh-CN" altLang="en-US" sz="1800" dirty="0"/>
              <a:t>组。</a:t>
            </a:r>
            <a:endParaRPr lang="en-US" altLang="zh-CN" sz="1800" dirty="0"/>
          </a:p>
          <a:p>
            <a:pPr lvl="1"/>
            <a:r>
              <a:rPr lang="zh-CN" altLang="en-US" sz="1800" dirty="0"/>
              <a:t>每个组是一个链表，用于连接同等大小的内存块。</a:t>
            </a:r>
            <a:endParaRPr lang="en-US" altLang="zh-CN" sz="1800" dirty="0"/>
          </a:p>
          <a:p>
            <a:pPr lvl="1"/>
            <a:r>
              <a:rPr lang="zh-CN" altLang="en-US" sz="1800" dirty="0"/>
              <a:t>伙伴块的大小是相等的，并且第</a:t>
            </a:r>
            <a:r>
              <a:rPr lang="en-US" altLang="zh-CN" sz="1800" dirty="0"/>
              <a:t>1</a:t>
            </a:r>
            <a:r>
              <a:rPr lang="zh-CN" altLang="en-US" sz="1800" dirty="0"/>
              <a:t>块和第</a:t>
            </a:r>
            <a:r>
              <a:rPr lang="en-US" altLang="zh-CN" sz="1800" dirty="0"/>
              <a:t>2</a:t>
            </a:r>
            <a:r>
              <a:rPr lang="zh-CN" altLang="en-US" sz="1800" dirty="0"/>
              <a:t>块是伙伴，第三块和第四块是伙伴，以此类推。</a:t>
            </a:r>
          </a:p>
        </p:txBody>
      </p:sp>
      <p:sp>
        <p:nvSpPr>
          <p:cNvPr id="4" name="日期占位符 3">
            <a:extLst>
              <a:ext uri="{FF2B5EF4-FFF2-40B4-BE49-F238E27FC236}">
                <a16:creationId xmlns:a16="http://schemas.microsoft.com/office/drawing/2014/main" id="{F81E854F-8D5A-468B-89F1-6754EBCAE997}"/>
              </a:ext>
            </a:extLst>
          </p:cNvPr>
          <p:cNvSpPr>
            <a:spLocks noGrp="1"/>
          </p:cNvSpPr>
          <p:nvPr>
            <p:ph type="dt" sz="half" idx="10"/>
          </p:nvPr>
        </p:nvSpPr>
        <p:spPr/>
        <p:txBody>
          <a:bodyPr/>
          <a:lstStyle/>
          <a:p>
            <a:fld id="{5B4300CD-FB9A-4B61-B9AB-23788F422CED}" type="datetime1">
              <a:rPr lang="zh-CN" altLang="en-US" smtClean="0"/>
              <a:t>2019/4/22</a:t>
            </a:fld>
            <a:endParaRPr lang="zh-CN" altLang="en-US"/>
          </a:p>
        </p:txBody>
      </p:sp>
      <p:sp>
        <p:nvSpPr>
          <p:cNvPr id="5" name="灯片编号占位符 4">
            <a:extLst>
              <a:ext uri="{FF2B5EF4-FFF2-40B4-BE49-F238E27FC236}">
                <a16:creationId xmlns:a16="http://schemas.microsoft.com/office/drawing/2014/main" id="{AF8C438F-49B6-4368-A281-3F738BC8315C}"/>
              </a:ext>
            </a:extLst>
          </p:cNvPr>
          <p:cNvSpPr>
            <a:spLocks noGrp="1"/>
          </p:cNvSpPr>
          <p:nvPr>
            <p:ph type="sldNum" sz="quarter" idx="12"/>
          </p:nvPr>
        </p:nvSpPr>
        <p:spPr/>
        <p:txBody>
          <a:bodyPr/>
          <a:lstStyle/>
          <a:p>
            <a:fld id="{A37C2E83-BEE0-4592-95B4-A14D46E3DDA8}" type="slidenum">
              <a:rPr lang="zh-CN" altLang="en-US" smtClean="0"/>
              <a:t>17</a:t>
            </a:fld>
            <a:endParaRPr lang="zh-CN" altLang="en-US"/>
          </a:p>
        </p:txBody>
      </p:sp>
      <p:sp>
        <p:nvSpPr>
          <p:cNvPr id="6" name="文本框 5">
            <a:extLst>
              <a:ext uri="{FF2B5EF4-FFF2-40B4-BE49-F238E27FC236}">
                <a16:creationId xmlns:a16="http://schemas.microsoft.com/office/drawing/2014/main" id="{4BAD3344-E80E-7D4B-BCDE-D47C30EE08D3}"/>
              </a:ext>
            </a:extLst>
          </p:cNvPr>
          <p:cNvSpPr txBox="1"/>
          <p:nvPr/>
        </p:nvSpPr>
        <p:spPr>
          <a:xfrm>
            <a:off x="4850295" y="4259942"/>
            <a:ext cx="119270" cy="246221"/>
          </a:xfrm>
          <a:prstGeom prst="rect">
            <a:avLst/>
          </a:prstGeom>
          <a:solidFill>
            <a:srgbClr val="FFFFFE"/>
          </a:solidFill>
        </p:spPr>
        <p:txBody>
          <a:bodyPr wrap="square" rtlCol="0">
            <a:spAutoFit/>
          </a:bodyPr>
          <a:lstStyle/>
          <a:p>
            <a:r>
              <a:rPr kumimoji="1" lang="en-US" altLang="zh-CN" sz="1000" b="1" dirty="0">
                <a:latin typeface="SimSun" panose="02010600030101010101" pitchFamily="2" charset="-122"/>
                <a:ea typeface="SimSun" panose="02010600030101010101" pitchFamily="2" charset="-122"/>
              </a:rPr>
              <a:t>f</a:t>
            </a:r>
            <a:endParaRPr kumimoji="1" lang="zh-CN" altLang="en-US" sz="1000" b="1" dirty="0">
              <a:latin typeface="SimSun" panose="02010600030101010101" pitchFamily="2" charset="-122"/>
              <a:ea typeface="SimSun" panose="02010600030101010101" pitchFamily="2" charset="-122"/>
            </a:endParaRPr>
          </a:p>
        </p:txBody>
      </p:sp>
      <p:pic>
        <p:nvPicPr>
          <p:cNvPr id="8" name="图片 7">
            <a:extLst>
              <a:ext uri="{FF2B5EF4-FFF2-40B4-BE49-F238E27FC236}">
                <a16:creationId xmlns:a16="http://schemas.microsoft.com/office/drawing/2014/main" id="{C62397A0-91FF-4543-A643-725B18983784}"/>
              </a:ext>
            </a:extLst>
          </p:cNvPr>
          <p:cNvPicPr>
            <a:picLocks noChangeAspect="1"/>
          </p:cNvPicPr>
          <p:nvPr/>
        </p:nvPicPr>
        <p:blipFill>
          <a:blip r:embed="rId2"/>
          <a:stretch>
            <a:fillRect/>
          </a:stretch>
        </p:blipFill>
        <p:spPr>
          <a:xfrm>
            <a:off x="1789708" y="3664197"/>
            <a:ext cx="5673410" cy="2891108"/>
          </a:xfrm>
          <a:prstGeom prst="rect">
            <a:avLst/>
          </a:prstGeom>
        </p:spPr>
      </p:pic>
    </p:spTree>
    <p:extLst>
      <p:ext uri="{BB962C8B-B14F-4D97-AF65-F5344CB8AC3E}">
        <p14:creationId xmlns:p14="http://schemas.microsoft.com/office/powerpoint/2010/main" val="2602086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7E423C-9AAF-4AEB-B751-A030C37070E0}"/>
              </a:ext>
            </a:extLst>
          </p:cNvPr>
          <p:cNvSpPr>
            <a:spLocks noGrp="1"/>
          </p:cNvSpPr>
          <p:nvPr>
            <p:ph type="title"/>
          </p:nvPr>
        </p:nvSpPr>
        <p:spPr/>
        <p:txBody>
          <a:bodyPr>
            <a:normAutofit/>
          </a:bodyPr>
          <a:lstStyle/>
          <a:p>
            <a:r>
              <a:rPr lang="zh-CN" altLang="en-US" dirty="0"/>
              <a:t>实验要求</a:t>
            </a:r>
          </a:p>
        </p:txBody>
      </p:sp>
      <p:sp>
        <p:nvSpPr>
          <p:cNvPr id="3" name="内容占位符 2">
            <a:extLst>
              <a:ext uri="{FF2B5EF4-FFF2-40B4-BE49-F238E27FC236}">
                <a16:creationId xmlns:a16="http://schemas.microsoft.com/office/drawing/2014/main" id="{823D8B26-FC54-4AC1-BE4B-038F4A4E495D}"/>
              </a:ext>
            </a:extLst>
          </p:cNvPr>
          <p:cNvSpPr>
            <a:spLocks noGrp="1"/>
          </p:cNvSpPr>
          <p:nvPr>
            <p:ph idx="1"/>
          </p:nvPr>
        </p:nvSpPr>
        <p:spPr>
          <a:xfrm>
            <a:off x="396816" y="1176531"/>
            <a:ext cx="8350368" cy="5362382"/>
          </a:xfrm>
        </p:spPr>
        <p:txBody>
          <a:bodyPr>
            <a:normAutofit/>
          </a:bodyPr>
          <a:lstStyle/>
          <a:p>
            <a:r>
              <a:rPr lang="zh-CN" altLang="en-US" sz="2400" dirty="0"/>
              <a:t>可选任务一</a:t>
            </a:r>
            <a:r>
              <a:rPr lang="en-US" altLang="zh-CN" sz="2400" dirty="0"/>
              <a:t>:</a:t>
            </a:r>
            <a:r>
              <a:rPr lang="zh-CN" altLang="en-US" sz="2400" dirty="0"/>
              <a:t>补全隐式空闲链表的实现</a:t>
            </a:r>
            <a:endParaRPr lang="en-US" altLang="zh-CN" sz="2400" dirty="0"/>
          </a:p>
          <a:p>
            <a:pPr lvl="1"/>
            <a:r>
              <a:rPr lang="zh-CN" altLang="en-US" sz="2000" dirty="0"/>
              <a:t>由于在上述讲解隐式空闲链表的过程中，已经提供并分析了隐式链表的代码实现，所以你只需要将其抄到</a:t>
            </a:r>
            <a:r>
              <a:rPr lang="en-US" altLang="zh-CN" sz="2000" dirty="0" err="1"/>
              <a:t>mm.c</a:t>
            </a:r>
            <a:r>
              <a:rPr lang="en-US" altLang="zh-CN" sz="2000" dirty="0"/>
              <a:t> </a:t>
            </a:r>
            <a:r>
              <a:rPr lang="zh-CN" altLang="en-US" sz="2000" dirty="0"/>
              <a:t>文件中，并补全部分函数即可。待补全的函数如下：</a:t>
            </a:r>
            <a:endParaRPr lang="en-US" altLang="zh-CN" sz="2000" dirty="0"/>
          </a:p>
          <a:p>
            <a:pPr lvl="2"/>
            <a:r>
              <a:rPr lang="en-US" altLang="zh-CN" sz="1800" dirty="0"/>
              <a:t>static void *</a:t>
            </a:r>
            <a:r>
              <a:rPr lang="en-US" altLang="zh-CN" sz="1800" dirty="0" err="1"/>
              <a:t>find_fit</a:t>
            </a:r>
            <a:r>
              <a:rPr lang="en-US" altLang="zh-CN" sz="1800" dirty="0"/>
              <a:t>(</a:t>
            </a:r>
            <a:r>
              <a:rPr lang="en-US" altLang="zh-CN" sz="1800" dirty="0" err="1"/>
              <a:t>size_t</a:t>
            </a:r>
            <a:r>
              <a:rPr lang="en-US" altLang="zh-CN" sz="1800" dirty="0"/>
              <a:t> </a:t>
            </a:r>
            <a:r>
              <a:rPr lang="en-US" altLang="zh-CN" sz="1800" dirty="0" err="1"/>
              <a:t>asize</a:t>
            </a:r>
            <a:r>
              <a:rPr lang="en-US" altLang="zh-CN" sz="1800" dirty="0"/>
              <a:t>);</a:t>
            </a:r>
          </a:p>
          <a:p>
            <a:pPr lvl="3"/>
            <a:r>
              <a:rPr lang="zh-CN" altLang="en-US" sz="1600" dirty="0"/>
              <a:t>针对某个内存分配请求，该函数在隐式空闲链表中执行首次适配搜索。</a:t>
            </a:r>
            <a:endParaRPr lang="en-US" altLang="zh-CN" sz="1600" dirty="0"/>
          </a:p>
          <a:p>
            <a:pPr lvl="3"/>
            <a:r>
              <a:rPr lang="zh-CN" altLang="en-US" sz="1600" dirty="0"/>
              <a:t>参数</a:t>
            </a:r>
            <a:r>
              <a:rPr lang="en-US" altLang="zh-CN" sz="1600" dirty="0" err="1"/>
              <a:t>asize</a:t>
            </a:r>
            <a:r>
              <a:rPr lang="zh-CN" altLang="en-US" sz="1600" dirty="0"/>
              <a:t>表示请求块的大小。</a:t>
            </a:r>
            <a:endParaRPr lang="en-US" altLang="zh-CN" sz="1600" dirty="0"/>
          </a:p>
          <a:p>
            <a:pPr lvl="3"/>
            <a:r>
              <a:rPr lang="zh-CN" altLang="en-US" sz="1600" dirty="0"/>
              <a:t>返回值为满足要求的空闲块的地址。若为</a:t>
            </a:r>
            <a:r>
              <a:rPr lang="en-US" altLang="zh-CN" sz="1600" dirty="0"/>
              <a:t>NULL</a:t>
            </a:r>
            <a:r>
              <a:rPr lang="zh-CN" altLang="en-US" sz="1600" dirty="0"/>
              <a:t>，表示当前堆块中没有满足要求的空闲块。</a:t>
            </a:r>
            <a:endParaRPr lang="en-US" altLang="zh-CN" sz="1600" dirty="0"/>
          </a:p>
          <a:p>
            <a:pPr lvl="2"/>
            <a:r>
              <a:rPr lang="en-US" altLang="zh-CN" sz="1800" dirty="0"/>
              <a:t>static void place (void *</a:t>
            </a:r>
            <a:r>
              <a:rPr lang="en-US" altLang="zh-CN" sz="1800" dirty="0" err="1"/>
              <a:t>bp</a:t>
            </a:r>
            <a:r>
              <a:rPr lang="en-US" altLang="zh-CN" sz="1800" dirty="0"/>
              <a:t>, </a:t>
            </a:r>
            <a:r>
              <a:rPr lang="en-US" altLang="zh-CN" sz="1800" dirty="0" err="1"/>
              <a:t>size_t</a:t>
            </a:r>
            <a:r>
              <a:rPr lang="en-US" altLang="zh-CN" sz="1800" dirty="0"/>
              <a:t> </a:t>
            </a:r>
            <a:r>
              <a:rPr lang="en-US" altLang="zh-CN" sz="1800" dirty="0" err="1"/>
              <a:t>asize</a:t>
            </a:r>
            <a:r>
              <a:rPr lang="en-US" altLang="zh-CN" sz="1800" dirty="0"/>
              <a:t>);</a:t>
            </a:r>
          </a:p>
          <a:p>
            <a:pPr lvl="3"/>
            <a:r>
              <a:rPr lang="zh-CN" altLang="en-US" sz="1600" dirty="0"/>
              <a:t>该函数将请求块放置在空闲块的起始位置。只有当剩余部分大于等于最小块的大小时，才进行块分割。</a:t>
            </a:r>
            <a:endParaRPr lang="en-US" altLang="zh-CN" sz="1600" dirty="0"/>
          </a:p>
          <a:p>
            <a:pPr lvl="3"/>
            <a:r>
              <a:rPr lang="zh-CN" altLang="en-US" sz="1600" dirty="0"/>
              <a:t>参数</a:t>
            </a:r>
            <a:r>
              <a:rPr lang="en-US" altLang="zh-CN" sz="1600" dirty="0" err="1"/>
              <a:t>bp</a:t>
            </a:r>
            <a:r>
              <a:rPr lang="zh-CN" altLang="en-US" sz="1600" dirty="0"/>
              <a:t>表示空闲块的地址。参数</a:t>
            </a:r>
            <a:r>
              <a:rPr lang="en-US" altLang="zh-CN" sz="1600" dirty="0" err="1"/>
              <a:t>asize</a:t>
            </a:r>
            <a:r>
              <a:rPr lang="zh-CN" altLang="en-US" sz="1600" dirty="0"/>
              <a:t>表示请求块的大小。</a:t>
            </a:r>
          </a:p>
          <a:p>
            <a:pPr lvl="1"/>
            <a:r>
              <a:rPr lang="zh-CN" altLang="en-US" sz="2000" dirty="0"/>
              <a:t>本次实验满分为</a:t>
            </a:r>
            <a:r>
              <a:rPr lang="en-US" altLang="zh-CN" sz="2000" dirty="0"/>
              <a:t>10</a:t>
            </a:r>
            <a:r>
              <a:rPr lang="zh-CN" altLang="en-US" sz="2000" dirty="0"/>
              <a:t>分，由于任务一很简单，所以选择该任务的最高得分为</a:t>
            </a:r>
            <a:r>
              <a:rPr lang="en-US" altLang="zh-CN" sz="2000" dirty="0"/>
              <a:t>6</a:t>
            </a:r>
            <a:r>
              <a:rPr lang="zh-CN" altLang="en-US" sz="2000" dirty="0"/>
              <a:t>分</a:t>
            </a:r>
            <a:endParaRPr lang="zh-CN" altLang="en-US" sz="1800" dirty="0"/>
          </a:p>
        </p:txBody>
      </p:sp>
      <p:sp>
        <p:nvSpPr>
          <p:cNvPr id="4" name="日期占位符 3">
            <a:extLst>
              <a:ext uri="{FF2B5EF4-FFF2-40B4-BE49-F238E27FC236}">
                <a16:creationId xmlns:a16="http://schemas.microsoft.com/office/drawing/2014/main" id="{F81E854F-8D5A-468B-89F1-6754EBCAE997}"/>
              </a:ext>
            </a:extLst>
          </p:cNvPr>
          <p:cNvSpPr>
            <a:spLocks noGrp="1"/>
          </p:cNvSpPr>
          <p:nvPr>
            <p:ph type="dt" sz="half" idx="10"/>
          </p:nvPr>
        </p:nvSpPr>
        <p:spPr/>
        <p:txBody>
          <a:bodyPr/>
          <a:lstStyle/>
          <a:p>
            <a:fld id="{5B4300CD-FB9A-4B61-B9AB-23788F422CED}" type="datetime1">
              <a:rPr lang="zh-CN" altLang="en-US" smtClean="0"/>
              <a:t>2019/4/22</a:t>
            </a:fld>
            <a:endParaRPr lang="zh-CN" altLang="en-US"/>
          </a:p>
        </p:txBody>
      </p:sp>
      <p:sp>
        <p:nvSpPr>
          <p:cNvPr id="5" name="灯片编号占位符 4">
            <a:extLst>
              <a:ext uri="{FF2B5EF4-FFF2-40B4-BE49-F238E27FC236}">
                <a16:creationId xmlns:a16="http://schemas.microsoft.com/office/drawing/2014/main" id="{AF8C438F-49B6-4368-A281-3F738BC8315C}"/>
              </a:ext>
            </a:extLst>
          </p:cNvPr>
          <p:cNvSpPr>
            <a:spLocks noGrp="1"/>
          </p:cNvSpPr>
          <p:nvPr>
            <p:ph type="sldNum" sz="quarter" idx="12"/>
          </p:nvPr>
        </p:nvSpPr>
        <p:spPr/>
        <p:txBody>
          <a:bodyPr/>
          <a:lstStyle/>
          <a:p>
            <a:fld id="{A37C2E83-BEE0-4592-95B4-A14D46E3DDA8}" type="slidenum">
              <a:rPr lang="zh-CN" altLang="en-US" smtClean="0"/>
              <a:t>18</a:t>
            </a:fld>
            <a:endParaRPr lang="zh-CN" altLang="en-US"/>
          </a:p>
        </p:txBody>
      </p:sp>
    </p:spTree>
    <p:extLst>
      <p:ext uri="{BB962C8B-B14F-4D97-AF65-F5344CB8AC3E}">
        <p14:creationId xmlns:p14="http://schemas.microsoft.com/office/powerpoint/2010/main" val="1140221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7E423C-9AAF-4AEB-B751-A030C37070E0}"/>
              </a:ext>
            </a:extLst>
          </p:cNvPr>
          <p:cNvSpPr>
            <a:spLocks noGrp="1"/>
          </p:cNvSpPr>
          <p:nvPr>
            <p:ph type="title"/>
          </p:nvPr>
        </p:nvSpPr>
        <p:spPr/>
        <p:txBody>
          <a:bodyPr>
            <a:normAutofit/>
          </a:bodyPr>
          <a:lstStyle/>
          <a:p>
            <a:r>
              <a:rPr lang="zh-CN" altLang="en-US" dirty="0"/>
              <a:t>实验要求</a:t>
            </a:r>
          </a:p>
        </p:txBody>
      </p:sp>
      <p:sp>
        <p:nvSpPr>
          <p:cNvPr id="3" name="内容占位符 2">
            <a:extLst>
              <a:ext uri="{FF2B5EF4-FFF2-40B4-BE49-F238E27FC236}">
                <a16:creationId xmlns:a16="http://schemas.microsoft.com/office/drawing/2014/main" id="{823D8B26-FC54-4AC1-BE4B-038F4A4E495D}"/>
              </a:ext>
            </a:extLst>
          </p:cNvPr>
          <p:cNvSpPr>
            <a:spLocks noGrp="1"/>
          </p:cNvSpPr>
          <p:nvPr>
            <p:ph idx="1"/>
          </p:nvPr>
        </p:nvSpPr>
        <p:spPr>
          <a:xfrm>
            <a:off x="396816" y="1176531"/>
            <a:ext cx="8350368" cy="5362382"/>
          </a:xfrm>
        </p:spPr>
        <p:txBody>
          <a:bodyPr>
            <a:normAutofit/>
          </a:bodyPr>
          <a:lstStyle/>
          <a:p>
            <a:r>
              <a:rPr lang="zh-CN" altLang="en-US" sz="2400" dirty="0"/>
              <a:t>可选任务二</a:t>
            </a:r>
            <a:r>
              <a:rPr lang="en-US" altLang="zh-CN" sz="2400" dirty="0"/>
              <a:t>:</a:t>
            </a:r>
            <a:r>
              <a:rPr lang="zh-CN" altLang="en-US" sz="2400" dirty="0"/>
              <a:t>显式空闲链表的实现</a:t>
            </a:r>
            <a:endParaRPr lang="en-US" altLang="zh-CN" sz="2400" dirty="0"/>
          </a:p>
          <a:p>
            <a:pPr lvl="1"/>
            <a:r>
              <a:rPr lang="zh-CN" altLang="en-US" sz="2000" dirty="0"/>
              <a:t>选择该任务的最高分数为</a:t>
            </a:r>
            <a:r>
              <a:rPr lang="en-US" altLang="zh-CN" sz="2000" dirty="0"/>
              <a:t>10</a:t>
            </a:r>
            <a:r>
              <a:rPr lang="zh-CN" altLang="en-US" sz="2000" dirty="0"/>
              <a:t>分</a:t>
            </a:r>
            <a:endParaRPr lang="en-US" altLang="zh-CN" sz="2000" dirty="0"/>
          </a:p>
          <a:p>
            <a:pPr lvl="1"/>
            <a:r>
              <a:rPr lang="zh-CN" altLang="en-US" sz="2000" dirty="0"/>
              <a:t>实验要求</a:t>
            </a:r>
            <a:endParaRPr lang="en-US" altLang="zh-CN" sz="2000" dirty="0"/>
          </a:p>
          <a:p>
            <a:pPr lvl="2"/>
            <a:r>
              <a:rPr lang="zh-CN" altLang="en-US" sz="1600" dirty="0"/>
              <a:t>基于显式空闲链表实现块的分配和释放</a:t>
            </a:r>
          </a:p>
          <a:p>
            <a:pPr lvl="2"/>
            <a:r>
              <a:rPr lang="zh-CN" altLang="en-US" sz="1600" dirty="0"/>
              <a:t>分配块没有脚部，空闲块有脚部</a:t>
            </a:r>
          </a:p>
          <a:p>
            <a:pPr lvl="2"/>
            <a:r>
              <a:rPr lang="zh-CN" altLang="en-US" sz="1600" dirty="0"/>
              <a:t>必须实现块的合并与分裂</a:t>
            </a:r>
            <a:endParaRPr lang="en-US" altLang="zh-CN" sz="1600" dirty="0"/>
          </a:p>
          <a:p>
            <a:pPr lvl="2"/>
            <a:r>
              <a:rPr lang="zh-CN" altLang="en-US" sz="1600" dirty="0"/>
              <a:t>尽量减少内存的碎片化</a:t>
            </a:r>
            <a:endParaRPr lang="en-US" altLang="zh-CN" sz="1600" dirty="0"/>
          </a:p>
          <a:p>
            <a:pPr lvl="2"/>
            <a:r>
              <a:rPr lang="zh-CN" altLang="en-US" sz="1600" dirty="0"/>
              <a:t>分配内存时尽量用更少的时间</a:t>
            </a:r>
          </a:p>
        </p:txBody>
      </p:sp>
      <p:sp>
        <p:nvSpPr>
          <p:cNvPr id="4" name="日期占位符 3">
            <a:extLst>
              <a:ext uri="{FF2B5EF4-FFF2-40B4-BE49-F238E27FC236}">
                <a16:creationId xmlns:a16="http://schemas.microsoft.com/office/drawing/2014/main" id="{F81E854F-8D5A-468B-89F1-6754EBCAE997}"/>
              </a:ext>
            </a:extLst>
          </p:cNvPr>
          <p:cNvSpPr>
            <a:spLocks noGrp="1"/>
          </p:cNvSpPr>
          <p:nvPr>
            <p:ph type="dt" sz="half" idx="10"/>
          </p:nvPr>
        </p:nvSpPr>
        <p:spPr/>
        <p:txBody>
          <a:bodyPr/>
          <a:lstStyle/>
          <a:p>
            <a:fld id="{5B4300CD-FB9A-4B61-B9AB-23788F422CED}" type="datetime1">
              <a:rPr lang="zh-CN" altLang="en-US" smtClean="0"/>
              <a:t>2019/4/22</a:t>
            </a:fld>
            <a:endParaRPr lang="zh-CN" altLang="en-US"/>
          </a:p>
        </p:txBody>
      </p:sp>
      <p:sp>
        <p:nvSpPr>
          <p:cNvPr id="5" name="灯片编号占位符 4">
            <a:extLst>
              <a:ext uri="{FF2B5EF4-FFF2-40B4-BE49-F238E27FC236}">
                <a16:creationId xmlns:a16="http://schemas.microsoft.com/office/drawing/2014/main" id="{AF8C438F-49B6-4368-A281-3F738BC8315C}"/>
              </a:ext>
            </a:extLst>
          </p:cNvPr>
          <p:cNvSpPr>
            <a:spLocks noGrp="1"/>
          </p:cNvSpPr>
          <p:nvPr>
            <p:ph type="sldNum" sz="quarter" idx="12"/>
          </p:nvPr>
        </p:nvSpPr>
        <p:spPr/>
        <p:txBody>
          <a:bodyPr/>
          <a:lstStyle/>
          <a:p>
            <a:fld id="{A37C2E83-BEE0-4592-95B4-A14D46E3DDA8}" type="slidenum">
              <a:rPr lang="zh-CN" altLang="en-US" smtClean="0"/>
              <a:t>19</a:t>
            </a:fld>
            <a:endParaRPr lang="zh-CN" altLang="en-US"/>
          </a:p>
        </p:txBody>
      </p:sp>
    </p:spTree>
    <p:extLst>
      <p:ext uri="{BB962C8B-B14F-4D97-AF65-F5344CB8AC3E}">
        <p14:creationId xmlns:p14="http://schemas.microsoft.com/office/powerpoint/2010/main" val="1668800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06C835-8770-4978-8C59-4524E23D4302}"/>
              </a:ext>
            </a:extLst>
          </p:cNvPr>
          <p:cNvSpPr>
            <a:spLocks noGrp="1"/>
          </p:cNvSpPr>
          <p:nvPr>
            <p:ph type="title"/>
          </p:nvPr>
        </p:nvSpPr>
        <p:spPr/>
        <p:txBody>
          <a:bodyPr/>
          <a:lstStyle/>
          <a:p>
            <a:r>
              <a:rPr lang="zh-CN" altLang="en-US" dirty="0"/>
              <a:t>实验目的</a:t>
            </a:r>
          </a:p>
        </p:txBody>
      </p:sp>
      <p:sp>
        <p:nvSpPr>
          <p:cNvPr id="3" name="内容占位符 2">
            <a:extLst>
              <a:ext uri="{FF2B5EF4-FFF2-40B4-BE49-F238E27FC236}">
                <a16:creationId xmlns:a16="http://schemas.microsoft.com/office/drawing/2014/main" id="{4087288C-3F3F-4C68-8B5C-073B46EE0970}"/>
              </a:ext>
            </a:extLst>
          </p:cNvPr>
          <p:cNvSpPr>
            <a:spLocks noGrp="1"/>
          </p:cNvSpPr>
          <p:nvPr>
            <p:ph idx="1"/>
          </p:nvPr>
        </p:nvSpPr>
        <p:spPr/>
        <p:txBody>
          <a:bodyPr>
            <a:normAutofit/>
          </a:bodyPr>
          <a:lstStyle/>
          <a:p>
            <a:r>
              <a:rPr lang="zh-CN" altLang="en-US" sz="2400" dirty="0"/>
              <a:t>学习内存管理模型与其数据结构</a:t>
            </a:r>
          </a:p>
          <a:p>
            <a:r>
              <a:rPr lang="zh-CN" altLang="en-US" sz="2400" dirty="0"/>
              <a:t>使用显示空闲链表实现一个</a:t>
            </a:r>
            <a:r>
              <a:rPr lang="en-US" altLang="zh-CN" sz="2400" dirty="0"/>
              <a:t>32</a:t>
            </a:r>
            <a:r>
              <a:rPr lang="zh-CN" altLang="en-US" sz="2400" dirty="0"/>
              <a:t>位系统堆内存分配器</a:t>
            </a:r>
            <a:endParaRPr lang="en-US" altLang="zh-CN" sz="2400" dirty="0"/>
          </a:p>
          <a:p>
            <a:r>
              <a:rPr lang="zh-CN" altLang="en-US" sz="2400" dirty="0"/>
              <a:t>了解基础的内存管理算法</a:t>
            </a:r>
            <a:endParaRPr lang="en-US" altLang="zh-CN" sz="2400" dirty="0"/>
          </a:p>
          <a:p>
            <a:r>
              <a:rPr lang="zh-CN" altLang="en-US" sz="2400" dirty="0"/>
              <a:t>尝试更高级的内存分配算法（*）</a:t>
            </a:r>
          </a:p>
        </p:txBody>
      </p:sp>
      <p:sp>
        <p:nvSpPr>
          <p:cNvPr id="4" name="日期占位符 3">
            <a:extLst>
              <a:ext uri="{FF2B5EF4-FFF2-40B4-BE49-F238E27FC236}">
                <a16:creationId xmlns:a16="http://schemas.microsoft.com/office/drawing/2014/main" id="{AE118DE3-C203-44A0-BA26-322ADFEE92FD}"/>
              </a:ext>
            </a:extLst>
          </p:cNvPr>
          <p:cNvSpPr>
            <a:spLocks noGrp="1"/>
          </p:cNvSpPr>
          <p:nvPr>
            <p:ph type="dt" sz="half" idx="10"/>
          </p:nvPr>
        </p:nvSpPr>
        <p:spPr/>
        <p:txBody>
          <a:bodyPr/>
          <a:lstStyle/>
          <a:p>
            <a:fld id="{5B4300CD-FB9A-4B61-B9AB-23788F422CED}" type="datetime1">
              <a:rPr lang="zh-CN" altLang="en-US" smtClean="0"/>
              <a:t>2019/4/22</a:t>
            </a:fld>
            <a:endParaRPr lang="zh-CN" altLang="en-US"/>
          </a:p>
        </p:txBody>
      </p:sp>
      <p:sp>
        <p:nvSpPr>
          <p:cNvPr id="5" name="灯片编号占位符 4">
            <a:extLst>
              <a:ext uri="{FF2B5EF4-FFF2-40B4-BE49-F238E27FC236}">
                <a16:creationId xmlns:a16="http://schemas.microsoft.com/office/drawing/2014/main" id="{24A3EDA6-ECE9-4227-A1A9-6A93F8F05D0C}"/>
              </a:ext>
            </a:extLst>
          </p:cNvPr>
          <p:cNvSpPr>
            <a:spLocks noGrp="1"/>
          </p:cNvSpPr>
          <p:nvPr>
            <p:ph type="sldNum" sz="quarter" idx="12"/>
          </p:nvPr>
        </p:nvSpPr>
        <p:spPr/>
        <p:txBody>
          <a:bodyPr/>
          <a:lstStyle/>
          <a:p>
            <a:fld id="{A37C2E83-BEE0-4592-95B4-A14D46E3DDA8}" type="slidenum">
              <a:rPr lang="zh-CN" altLang="en-US" smtClean="0"/>
              <a:t>2</a:t>
            </a:fld>
            <a:endParaRPr lang="zh-CN" altLang="en-US"/>
          </a:p>
        </p:txBody>
      </p:sp>
    </p:spTree>
    <p:extLst>
      <p:ext uri="{BB962C8B-B14F-4D97-AF65-F5344CB8AC3E}">
        <p14:creationId xmlns:p14="http://schemas.microsoft.com/office/powerpoint/2010/main" val="1483390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7E423C-9AAF-4AEB-B751-A030C37070E0}"/>
              </a:ext>
            </a:extLst>
          </p:cNvPr>
          <p:cNvSpPr>
            <a:spLocks noGrp="1"/>
          </p:cNvSpPr>
          <p:nvPr>
            <p:ph type="title"/>
          </p:nvPr>
        </p:nvSpPr>
        <p:spPr/>
        <p:txBody>
          <a:bodyPr>
            <a:normAutofit/>
          </a:bodyPr>
          <a:lstStyle/>
          <a:p>
            <a:r>
              <a:rPr lang="zh-CN" altLang="en-US" dirty="0"/>
              <a:t>代码运行</a:t>
            </a:r>
          </a:p>
        </p:txBody>
      </p:sp>
      <p:sp>
        <p:nvSpPr>
          <p:cNvPr id="3" name="内容占位符 2">
            <a:extLst>
              <a:ext uri="{FF2B5EF4-FFF2-40B4-BE49-F238E27FC236}">
                <a16:creationId xmlns:a16="http://schemas.microsoft.com/office/drawing/2014/main" id="{823D8B26-FC54-4AC1-BE4B-038F4A4E495D}"/>
              </a:ext>
            </a:extLst>
          </p:cNvPr>
          <p:cNvSpPr>
            <a:spLocks noGrp="1"/>
          </p:cNvSpPr>
          <p:nvPr>
            <p:ph idx="1"/>
          </p:nvPr>
        </p:nvSpPr>
        <p:spPr>
          <a:xfrm>
            <a:off x="396816" y="1176531"/>
            <a:ext cx="8350368" cy="5362382"/>
          </a:xfrm>
        </p:spPr>
        <p:txBody>
          <a:bodyPr>
            <a:normAutofit/>
          </a:bodyPr>
          <a:lstStyle/>
          <a:p>
            <a:r>
              <a:rPr lang="zh-CN" altLang="en-US" sz="2400" dirty="0"/>
              <a:t>调试自己的分配器</a:t>
            </a:r>
            <a:endParaRPr lang="en-US" altLang="zh-CN" sz="2400" dirty="0"/>
          </a:p>
          <a:p>
            <a:pPr lvl="1"/>
            <a:r>
              <a:rPr lang="zh-CN" altLang="en-US" sz="2000" dirty="0"/>
              <a:t>你只需要在</a:t>
            </a:r>
            <a:r>
              <a:rPr lang="en-US" altLang="zh-CN" sz="2000" dirty="0" err="1"/>
              <a:t>mm.c</a:t>
            </a:r>
            <a:r>
              <a:rPr lang="zh-CN" altLang="en-US" sz="2000" dirty="0"/>
              <a:t>中写入自己的代码即可，其他文件均为辅助文件，无需修改。</a:t>
            </a:r>
            <a:endParaRPr lang="en-US" altLang="zh-CN" sz="2000" dirty="0"/>
          </a:p>
          <a:p>
            <a:pPr lvl="1"/>
            <a:r>
              <a:rPr lang="en-US" altLang="zh-CN" sz="2000" dirty="0"/>
              <a:t>trace</a:t>
            </a:r>
            <a:r>
              <a:rPr lang="zh-CN" altLang="en-US" sz="2000" dirty="0"/>
              <a:t>目录下的文件为测试用例，后续可以用于测试。关于文件的功能介绍请阅读</a:t>
            </a:r>
            <a:r>
              <a:rPr lang="en-US" altLang="zh-CN" sz="2000" dirty="0"/>
              <a:t>README</a:t>
            </a:r>
            <a:r>
              <a:rPr lang="zh-CN" altLang="en-US" sz="2000" dirty="0"/>
              <a:t>文件。</a:t>
            </a:r>
            <a:endParaRPr lang="en-US" altLang="zh-CN" sz="2000" dirty="0"/>
          </a:p>
          <a:p>
            <a:pPr lvl="1"/>
            <a:r>
              <a:rPr lang="zh-CN" altLang="en-US" sz="2000" dirty="0"/>
              <a:t>使用如下命令编译运行程序：</a:t>
            </a:r>
            <a:endParaRPr lang="en-US" altLang="zh-CN" sz="2000" dirty="0"/>
          </a:p>
        </p:txBody>
      </p:sp>
      <p:sp>
        <p:nvSpPr>
          <p:cNvPr id="4" name="日期占位符 3">
            <a:extLst>
              <a:ext uri="{FF2B5EF4-FFF2-40B4-BE49-F238E27FC236}">
                <a16:creationId xmlns:a16="http://schemas.microsoft.com/office/drawing/2014/main" id="{F81E854F-8D5A-468B-89F1-6754EBCAE997}"/>
              </a:ext>
            </a:extLst>
          </p:cNvPr>
          <p:cNvSpPr>
            <a:spLocks noGrp="1"/>
          </p:cNvSpPr>
          <p:nvPr>
            <p:ph type="dt" sz="half" idx="10"/>
          </p:nvPr>
        </p:nvSpPr>
        <p:spPr/>
        <p:txBody>
          <a:bodyPr/>
          <a:lstStyle/>
          <a:p>
            <a:fld id="{5B4300CD-FB9A-4B61-B9AB-23788F422CED}" type="datetime1">
              <a:rPr lang="zh-CN" altLang="en-US" smtClean="0"/>
              <a:t>2019/4/22</a:t>
            </a:fld>
            <a:endParaRPr lang="zh-CN" altLang="en-US"/>
          </a:p>
        </p:txBody>
      </p:sp>
      <p:sp>
        <p:nvSpPr>
          <p:cNvPr id="5" name="灯片编号占位符 4">
            <a:extLst>
              <a:ext uri="{FF2B5EF4-FFF2-40B4-BE49-F238E27FC236}">
                <a16:creationId xmlns:a16="http://schemas.microsoft.com/office/drawing/2014/main" id="{AF8C438F-49B6-4368-A281-3F738BC8315C}"/>
              </a:ext>
            </a:extLst>
          </p:cNvPr>
          <p:cNvSpPr>
            <a:spLocks noGrp="1"/>
          </p:cNvSpPr>
          <p:nvPr>
            <p:ph type="sldNum" sz="quarter" idx="12"/>
          </p:nvPr>
        </p:nvSpPr>
        <p:spPr/>
        <p:txBody>
          <a:bodyPr/>
          <a:lstStyle/>
          <a:p>
            <a:fld id="{A37C2E83-BEE0-4592-95B4-A14D46E3DDA8}" type="slidenum">
              <a:rPr lang="zh-CN" altLang="en-US" smtClean="0"/>
              <a:t>20</a:t>
            </a:fld>
            <a:endParaRPr lang="zh-CN" altLang="en-US"/>
          </a:p>
        </p:txBody>
      </p:sp>
      <p:graphicFrame>
        <p:nvGraphicFramePr>
          <p:cNvPr id="6" name="表格 5">
            <a:extLst>
              <a:ext uri="{FF2B5EF4-FFF2-40B4-BE49-F238E27FC236}">
                <a16:creationId xmlns:a16="http://schemas.microsoft.com/office/drawing/2014/main" id="{28AA6782-6D1E-7D4B-AF5A-E77783CBFB9E}"/>
              </a:ext>
            </a:extLst>
          </p:cNvPr>
          <p:cNvGraphicFramePr>
            <a:graphicFrameLocks noGrp="1"/>
          </p:cNvGraphicFramePr>
          <p:nvPr>
            <p:extLst>
              <p:ext uri="{D42A27DB-BD31-4B8C-83A1-F6EECF244321}">
                <p14:modId xmlns:p14="http://schemas.microsoft.com/office/powerpoint/2010/main" val="3462884831"/>
              </p:ext>
            </p:extLst>
          </p:nvPr>
        </p:nvGraphicFramePr>
        <p:xfrm>
          <a:off x="920327" y="3790583"/>
          <a:ext cx="7303345" cy="1889760"/>
        </p:xfrm>
        <a:graphic>
          <a:graphicData uri="http://schemas.openxmlformats.org/drawingml/2006/table">
            <a:tbl>
              <a:tblPr firstRow="1" firstCol="1" bandRow="1"/>
              <a:tblGrid>
                <a:gridCol w="7303345">
                  <a:extLst>
                    <a:ext uri="{9D8B030D-6E8A-4147-A177-3AD203B41FA5}">
                      <a16:colId xmlns:a16="http://schemas.microsoft.com/office/drawing/2014/main" val="109697757"/>
                    </a:ext>
                  </a:extLst>
                </a:gridCol>
              </a:tblGrid>
              <a:tr h="1748624">
                <a:tc>
                  <a:txBody>
                    <a:bodyPr/>
                    <a:lstStyle/>
                    <a:p>
                      <a:pPr marL="342900" lvl="0" indent="-342900" latinLnBrk="1">
                        <a:spcAft>
                          <a:spcPts val="0"/>
                        </a:spcAft>
                        <a:buFont typeface="Arial" panose="020B0604020202020204" pitchFamily="34" charset="0"/>
                        <a:buChar char=" "/>
                      </a:pPr>
                      <a:r>
                        <a:rPr lang="en-US" altLang="zh-CN" sz="1600" dirty="0">
                          <a:solidFill>
                            <a:srgbClr val="902000"/>
                          </a:solidFill>
                          <a:effectLst/>
                          <a:latin typeface="Consolas" panose="020B0609020204030204" pitchFamily="49" charset="0"/>
                          <a:ea typeface="宋体" panose="02010600030101010101" pitchFamily="2" charset="-122"/>
                          <a:cs typeface="Times New Roman" panose="02020603050405020304" pitchFamily="18" charset="0"/>
                        </a:rPr>
                        <a:t>#</a:t>
                      </a:r>
                      <a:r>
                        <a:rPr lang="zh-CN" altLang="en-US" sz="1600" dirty="0">
                          <a:solidFill>
                            <a:srgbClr val="902000"/>
                          </a:solidFill>
                          <a:effectLst/>
                          <a:latin typeface="Consolas" panose="020B0609020204030204" pitchFamily="49" charset="0"/>
                          <a:ea typeface="宋体" panose="02010600030101010101" pitchFamily="2" charset="-122"/>
                          <a:cs typeface="Times New Roman" panose="02020603050405020304" pitchFamily="18" charset="0"/>
                        </a:rPr>
                        <a:t>进入源码目录</a:t>
                      </a:r>
                    </a:p>
                    <a:p>
                      <a:pPr marL="342900" lvl="0" indent="-342900" latinLnBrk="1">
                        <a:spcAft>
                          <a:spcPts val="0"/>
                        </a:spcAft>
                        <a:buFont typeface="Arial" panose="020B0604020202020204" pitchFamily="34" charset="0"/>
                        <a:buChar char=" "/>
                      </a:pPr>
                      <a:r>
                        <a:rPr lang="en-US" sz="16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make</a:t>
                      </a:r>
                      <a:r>
                        <a:rPr lang="en-US" sz="1600" dirty="0">
                          <a:solidFill>
                            <a:srgbClr val="902000"/>
                          </a:solidFill>
                          <a:effectLst/>
                          <a:latin typeface="Consolas" panose="020B0609020204030204" pitchFamily="49" charset="0"/>
                          <a:ea typeface="宋体" panose="02010600030101010101" pitchFamily="2" charset="-122"/>
                          <a:cs typeface="Times New Roman" panose="02020603050405020304" pitchFamily="18" charset="0"/>
                        </a:rPr>
                        <a:t> #</a:t>
                      </a:r>
                      <a:r>
                        <a:rPr lang="zh-CN" altLang="en-US" sz="1600" dirty="0">
                          <a:solidFill>
                            <a:srgbClr val="902000"/>
                          </a:solidFill>
                          <a:effectLst/>
                          <a:latin typeface="Consolas" panose="020B0609020204030204" pitchFamily="49" charset="0"/>
                          <a:ea typeface="宋体" panose="02010600030101010101" pitchFamily="2" charset="-122"/>
                          <a:cs typeface="Times New Roman" panose="02020603050405020304" pitchFamily="18" charset="0"/>
                        </a:rPr>
                        <a:t>编译，执行后可以看到生成了一个名为</a:t>
                      </a:r>
                      <a:r>
                        <a:rPr lang="en-US" sz="1600" dirty="0" err="1">
                          <a:solidFill>
                            <a:srgbClr val="902000"/>
                          </a:solidFill>
                          <a:effectLst/>
                          <a:latin typeface="Consolas" panose="020B0609020204030204" pitchFamily="49" charset="0"/>
                          <a:ea typeface="宋体" panose="02010600030101010101" pitchFamily="2" charset="-122"/>
                          <a:cs typeface="Times New Roman" panose="02020603050405020304" pitchFamily="18" charset="0"/>
                        </a:rPr>
                        <a:t>mdriver</a:t>
                      </a:r>
                      <a:r>
                        <a:rPr lang="zh-CN" altLang="en-US" sz="1600" dirty="0">
                          <a:solidFill>
                            <a:srgbClr val="902000"/>
                          </a:solidFill>
                          <a:effectLst/>
                          <a:latin typeface="Consolas" panose="020B0609020204030204" pitchFamily="49" charset="0"/>
                          <a:ea typeface="宋体" panose="02010600030101010101" pitchFamily="2" charset="-122"/>
                          <a:cs typeface="Times New Roman" panose="02020603050405020304" pitchFamily="18" charset="0"/>
                        </a:rPr>
                        <a:t>的可执行文件</a:t>
                      </a:r>
                      <a:endParaRPr lang="en-US" altLang="zh-CN" sz="1600" dirty="0">
                        <a:solidFill>
                          <a:srgbClr val="902000"/>
                        </a:solidFill>
                        <a:effectLst/>
                        <a:latin typeface="Consolas" panose="020B0609020204030204" pitchFamily="49" charset="0"/>
                        <a:ea typeface="宋体" panose="02010600030101010101" pitchFamily="2" charset="-122"/>
                        <a:cs typeface="Times New Roman" panose="02020603050405020304" pitchFamily="18" charset="0"/>
                      </a:endParaRPr>
                    </a:p>
                    <a:p>
                      <a:pPr marL="342900" lvl="0" indent="-342900" latinLnBrk="1">
                        <a:spcAft>
                          <a:spcPts val="0"/>
                        </a:spcAft>
                        <a:buFont typeface="Arial" panose="020B0604020202020204" pitchFamily="34" charset="0"/>
                        <a:buChar char=" "/>
                      </a:pPr>
                      <a:r>
                        <a:rPr lang="en-US" altLang="zh-CN" sz="1600" dirty="0">
                          <a:solidFill>
                            <a:srgbClr val="902000"/>
                          </a:solidFill>
                          <a:effectLst/>
                          <a:latin typeface="Consolas" panose="020B0609020204030204" pitchFamily="49" charset="0"/>
                          <a:ea typeface="宋体" panose="02010600030101010101" pitchFamily="2" charset="-122"/>
                          <a:cs typeface="Times New Roman" panose="02020603050405020304" pitchFamily="18" charset="0"/>
                        </a:rPr>
                        <a:t>#</a:t>
                      </a:r>
                      <a:r>
                        <a:rPr lang="zh-CN" altLang="en-US" sz="1600" dirty="0">
                          <a:solidFill>
                            <a:srgbClr val="902000"/>
                          </a:solidFill>
                          <a:effectLst/>
                          <a:latin typeface="Consolas" panose="020B0609020204030204" pitchFamily="49" charset="0"/>
                          <a:ea typeface="宋体" panose="02010600030101010101" pitchFamily="2" charset="-122"/>
                          <a:cs typeface="Times New Roman" panose="02020603050405020304" pitchFamily="18" charset="0"/>
                        </a:rPr>
                        <a:t>实验中，我们主要用到</a:t>
                      </a:r>
                      <a:r>
                        <a:rPr lang="en-US" altLang="zh-CN" sz="1600" dirty="0" err="1">
                          <a:solidFill>
                            <a:srgbClr val="902000"/>
                          </a:solidFill>
                          <a:effectLst/>
                          <a:latin typeface="Consolas" panose="020B0609020204030204" pitchFamily="49" charset="0"/>
                          <a:ea typeface="宋体" panose="02010600030101010101" pitchFamily="2" charset="-122"/>
                          <a:cs typeface="Times New Roman" panose="02020603050405020304" pitchFamily="18" charset="0"/>
                        </a:rPr>
                        <a:t>mdriver</a:t>
                      </a:r>
                      <a:r>
                        <a:rPr lang="zh-CN" altLang="en-US" sz="1600" dirty="0">
                          <a:solidFill>
                            <a:srgbClr val="902000"/>
                          </a:solidFill>
                          <a:effectLst/>
                          <a:latin typeface="Consolas" panose="020B0609020204030204" pitchFamily="49" charset="0"/>
                          <a:ea typeface="宋体" panose="02010600030101010101" pitchFamily="2" charset="-122"/>
                          <a:cs typeface="Times New Roman" panose="02020603050405020304" pitchFamily="18" charset="0"/>
                        </a:rPr>
                        <a:t>的如下功能</a:t>
                      </a:r>
                      <a:r>
                        <a:rPr lang="en-US" altLang="zh-CN" sz="1600" dirty="0">
                          <a:solidFill>
                            <a:srgbClr val="902000"/>
                          </a:solidFill>
                          <a:effectLst/>
                          <a:latin typeface="Consolas" panose="020B0609020204030204" pitchFamily="49" charset="0"/>
                          <a:ea typeface="宋体" panose="02010600030101010101" pitchFamily="2" charset="-122"/>
                          <a:cs typeface="Times New Roman" panose="02020603050405020304" pitchFamily="18" charset="0"/>
                        </a:rPr>
                        <a:t>: </a:t>
                      </a:r>
                    </a:p>
                    <a:p>
                      <a:pPr marL="342900" lvl="0" indent="-342900" latinLnBrk="1">
                        <a:spcAft>
                          <a:spcPts val="0"/>
                        </a:spcAft>
                        <a:buFont typeface="Arial" panose="020B0604020202020204" pitchFamily="34" charset="0"/>
                        <a:buChar char=" "/>
                      </a:pPr>
                      <a:r>
                        <a:rPr lang="en-US" altLang="zh-CN" sz="16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60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mdrive</a:t>
                      </a:r>
                      <a:r>
                        <a:rPr lang="en-US" altLang="zh-CN" sz="16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-h </a:t>
                      </a:r>
                      <a:r>
                        <a:rPr lang="en-US" altLang="zh-CN" sz="1600" dirty="0">
                          <a:solidFill>
                            <a:srgbClr val="902000"/>
                          </a:solidFill>
                          <a:effectLst/>
                          <a:latin typeface="Consolas" panose="020B0609020204030204" pitchFamily="49" charset="0"/>
                          <a:ea typeface="宋体" panose="02010600030101010101" pitchFamily="2" charset="-122"/>
                          <a:cs typeface="Times New Roman" panose="02020603050405020304" pitchFamily="18" charset="0"/>
                        </a:rPr>
                        <a:t>#</a:t>
                      </a:r>
                      <a:r>
                        <a:rPr lang="zh-CN" altLang="en-US" sz="1600" dirty="0">
                          <a:solidFill>
                            <a:srgbClr val="902000"/>
                          </a:solidFill>
                          <a:effectLst/>
                          <a:latin typeface="Consolas" panose="020B0609020204030204" pitchFamily="49" charset="0"/>
                          <a:ea typeface="宋体" panose="02010600030101010101" pitchFamily="2" charset="-122"/>
                          <a:cs typeface="Times New Roman" panose="02020603050405020304" pitchFamily="18" charset="0"/>
                        </a:rPr>
                        <a:t>显示帮助</a:t>
                      </a:r>
                    </a:p>
                    <a:p>
                      <a:pPr marL="342900" lvl="0" indent="-342900" latinLnBrk="1">
                        <a:spcAft>
                          <a:spcPts val="0"/>
                        </a:spcAft>
                        <a:buFont typeface="Arial" panose="020B0604020202020204" pitchFamily="34" charset="0"/>
                        <a:buChar char=" "/>
                      </a:pPr>
                      <a:r>
                        <a:rPr lang="en-US" altLang="zh-CN" sz="16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60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mdrive</a:t>
                      </a:r>
                      <a:r>
                        <a:rPr lang="en-US" altLang="zh-CN" sz="16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-f </a:t>
                      </a:r>
                      <a:r>
                        <a:rPr lang="en-US" altLang="zh-CN" sz="1600" dirty="0">
                          <a:solidFill>
                            <a:srgbClr val="902000"/>
                          </a:solidFill>
                          <a:effectLst/>
                          <a:latin typeface="Consolas" panose="020B0609020204030204" pitchFamily="49" charset="0"/>
                          <a:ea typeface="宋体" panose="02010600030101010101" pitchFamily="2" charset="-122"/>
                          <a:cs typeface="Times New Roman" panose="02020603050405020304" pitchFamily="18" charset="0"/>
                        </a:rPr>
                        <a:t>&lt;file&gt; #</a:t>
                      </a:r>
                      <a:r>
                        <a:rPr lang="zh-CN" altLang="en-US" sz="1600" dirty="0">
                          <a:solidFill>
                            <a:srgbClr val="902000"/>
                          </a:solidFill>
                          <a:effectLst/>
                          <a:latin typeface="Consolas" panose="020B0609020204030204" pitchFamily="49" charset="0"/>
                          <a:ea typeface="宋体" panose="02010600030101010101" pitchFamily="2" charset="-122"/>
                          <a:cs typeface="Times New Roman" panose="02020603050405020304" pitchFamily="18" charset="0"/>
                        </a:rPr>
                        <a:t>执行某个测试用例 </a:t>
                      </a:r>
                      <a:endParaRPr lang="en-US" altLang="zh-CN" sz="1600" dirty="0">
                        <a:solidFill>
                          <a:srgbClr val="902000"/>
                        </a:solidFill>
                        <a:effectLst/>
                        <a:latin typeface="Consolas" panose="020B0609020204030204" pitchFamily="49" charset="0"/>
                        <a:ea typeface="宋体" panose="02010600030101010101" pitchFamily="2" charset="-122"/>
                        <a:cs typeface="Times New Roman" panose="02020603050405020304" pitchFamily="18" charset="0"/>
                      </a:endParaRPr>
                    </a:p>
                    <a:p>
                      <a:pPr marL="342900" lvl="0" indent="-342900" latinLnBrk="1">
                        <a:spcAft>
                          <a:spcPts val="0"/>
                        </a:spcAft>
                        <a:buFont typeface="Arial" panose="020B0604020202020204" pitchFamily="34" charset="0"/>
                        <a:buChar char=" "/>
                      </a:pPr>
                      <a:r>
                        <a:rPr lang="en-US" altLang="zh-CN" sz="16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60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mdrive</a:t>
                      </a:r>
                      <a:r>
                        <a:rPr lang="en-US" altLang="zh-CN" sz="16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-v </a:t>
                      </a:r>
                      <a:r>
                        <a:rPr lang="en-US" altLang="zh-CN" sz="1600" dirty="0">
                          <a:solidFill>
                            <a:srgbClr val="902000"/>
                          </a:solidFill>
                          <a:effectLst/>
                          <a:latin typeface="Consolas" panose="020B0609020204030204" pitchFamily="49" charset="0"/>
                          <a:ea typeface="宋体" panose="02010600030101010101" pitchFamily="2" charset="-122"/>
                          <a:cs typeface="Times New Roman" panose="02020603050405020304" pitchFamily="18" charset="0"/>
                        </a:rPr>
                        <a:t>#</a:t>
                      </a:r>
                      <a:r>
                        <a:rPr lang="zh-CN" altLang="en-US" sz="1600" dirty="0">
                          <a:solidFill>
                            <a:srgbClr val="902000"/>
                          </a:solidFill>
                          <a:effectLst/>
                          <a:latin typeface="Consolas" panose="020B0609020204030204" pitchFamily="49" charset="0"/>
                          <a:ea typeface="宋体" panose="02010600030101010101" pitchFamily="2" charset="-122"/>
                          <a:cs typeface="Times New Roman" panose="02020603050405020304" pitchFamily="18" charset="0"/>
                        </a:rPr>
                        <a:t>执行所有测试用例，并显示结果 </a:t>
                      </a:r>
                      <a:endParaRPr lang="en-US" altLang="zh-CN" sz="1600" dirty="0">
                        <a:solidFill>
                          <a:srgbClr val="902000"/>
                        </a:solidFill>
                        <a:effectLst/>
                        <a:latin typeface="Consolas" panose="020B0609020204030204" pitchFamily="49" charset="0"/>
                        <a:ea typeface="宋体" panose="02010600030101010101" pitchFamily="2" charset="-122"/>
                        <a:cs typeface="Times New Roman" panose="02020603050405020304" pitchFamily="18" charset="0"/>
                      </a:endParaRPr>
                    </a:p>
                    <a:p>
                      <a:pPr marL="342900" lvl="0" indent="-342900" latinLnBrk="1">
                        <a:spcAft>
                          <a:spcPts val="0"/>
                        </a:spcAft>
                        <a:buFont typeface="Arial" panose="020B0604020202020204" pitchFamily="34" charset="0"/>
                        <a:buChar char=" "/>
                      </a:pPr>
                      <a:r>
                        <a:rPr lang="en-US" altLang="zh-CN" sz="16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60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mdrive</a:t>
                      </a:r>
                      <a:r>
                        <a:rPr lang="en-US" altLang="zh-CN" sz="16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-V </a:t>
                      </a:r>
                      <a:r>
                        <a:rPr lang="en-US" altLang="zh-CN" sz="1600" dirty="0">
                          <a:solidFill>
                            <a:srgbClr val="902000"/>
                          </a:solidFill>
                          <a:effectLst/>
                          <a:latin typeface="Consolas" panose="020B0609020204030204" pitchFamily="49" charset="0"/>
                          <a:ea typeface="宋体" panose="02010600030101010101" pitchFamily="2" charset="-122"/>
                          <a:cs typeface="Times New Roman" panose="02020603050405020304" pitchFamily="18" charset="0"/>
                        </a:rPr>
                        <a:t>#</a:t>
                      </a:r>
                      <a:r>
                        <a:rPr lang="zh-CN" altLang="en-US" sz="1600" dirty="0">
                          <a:solidFill>
                            <a:srgbClr val="902000"/>
                          </a:solidFill>
                          <a:effectLst/>
                          <a:latin typeface="Consolas" panose="020B0609020204030204" pitchFamily="49" charset="0"/>
                          <a:ea typeface="宋体" panose="02010600030101010101" pitchFamily="2" charset="-122"/>
                          <a:cs typeface="Times New Roman" panose="02020603050405020304" pitchFamily="18" charset="0"/>
                        </a:rPr>
                        <a:t>执行所有测试用例，并显示详细信息</a:t>
                      </a:r>
                      <a:endParaRPr lang="en-US" altLang="zh-CN" sz="1600" dirty="0">
                        <a:solidFill>
                          <a:srgbClr val="902000"/>
                        </a:solidFill>
                        <a:effectLst/>
                        <a:latin typeface="Consolas" panose="020B0609020204030204" pitchFamily="49" charset="0"/>
                        <a:ea typeface="宋体" panose="02010600030101010101" pitchFamily="2" charset="-122"/>
                        <a:cs typeface="Times New Roman" panose="02020603050405020304" pitchFamily="18" charset="0"/>
                      </a:endParaRPr>
                    </a:p>
                    <a:p>
                      <a:pPr marL="342900" lvl="0" indent="-342900" latinLnBrk="1">
                        <a:spcAft>
                          <a:spcPts val="0"/>
                        </a:spcAft>
                        <a:buFont typeface="Arial" panose="020B0604020202020204" pitchFamily="34" charset="0"/>
                        <a:buChar char=" "/>
                      </a:pPr>
                      <a:endParaRPr lang="zh-CN" sz="12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3828121"/>
                  </a:ext>
                </a:extLst>
              </a:tr>
            </a:tbl>
          </a:graphicData>
        </a:graphic>
      </p:graphicFrame>
    </p:spTree>
    <p:extLst>
      <p:ext uri="{BB962C8B-B14F-4D97-AF65-F5344CB8AC3E}">
        <p14:creationId xmlns:p14="http://schemas.microsoft.com/office/powerpoint/2010/main" val="2915154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7E423C-9AAF-4AEB-B751-A030C37070E0}"/>
              </a:ext>
            </a:extLst>
          </p:cNvPr>
          <p:cNvSpPr>
            <a:spLocks noGrp="1"/>
          </p:cNvSpPr>
          <p:nvPr>
            <p:ph type="title"/>
          </p:nvPr>
        </p:nvSpPr>
        <p:spPr/>
        <p:txBody>
          <a:bodyPr>
            <a:normAutofit/>
          </a:bodyPr>
          <a:lstStyle/>
          <a:p>
            <a:r>
              <a:rPr lang="zh-CN" altLang="en-US" dirty="0"/>
              <a:t>代码运行</a:t>
            </a:r>
          </a:p>
        </p:txBody>
      </p:sp>
      <p:sp>
        <p:nvSpPr>
          <p:cNvPr id="4" name="日期占位符 3">
            <a:extLst>
              <a:ext uri="{FF2B5EF4-FFF2-40B4-BE49-F238E27FC236}">
                <a16:creationId xmlns:a16="http://schemas.microsoft.com/office/drawing/2014/main" id="{F81E854F-8D5A-468B-89F1-6754EBCAE997}"/>
              </a:ext>
            </a:extLst>
          </p:cNvPr>
          <p:cNvSpPr>
            <a:spLocks noGrp="1"/>
          </p:cNvSpPr>
          <p:nvPr>
            <p:ph type="dt" sz="half" idx="10"/>
          </p:nvPr>
        </p:nvSpPr>
        <p:spPr/>
        <p:txBody>
          <a:bodyPr/>
          <a:lstStyle/>
          <a:p>
            <a:fld id="{5B4300CD-FB9A-4B61-B9AB-23788F422CED}" type="datetime1">
              <a:rPr lang="zh-CN" altLang="en-US" smtClean="0"/>
              <a:t>2019/4/22</a:t>
            </a:fld>
            <a:endParaRPr lang="zh-CN" altLang="en-US"/>
          </a:p>
        </p:txBody>
      </p:sp>
      <p:sp>
        <p:nvSpPr>
          <p:cNvPr id="5" name="灯片编号占位符 4">
            <a:extLst>
              <a:ext uri="{FF2B5EF4-FFF2-40B4-BE49-F238E27FC236}">
                <a16:creationId xmlns:a16="http://schemas.microsoft.com/office/drawing/2014/main" id="{AF8C438F-49B6-4368-A281-3F738BC8315C}"/>
              </a:ext>
            </a:extLst>
          </p:cNvPr>
          <p:cNvSpPr>
            <a:spLocks noGrp="1"/>
          </p:cNvSpPr>
          <p:nvPr>
            <p:ph type="sldNum" sz="quarter" idx="12"/>
          </p:nvPr>
        </p:nvSpPr>
        <p:spPr/>
        <p:txBody>
          <a:bodyPr/>
          <a:lstStyle/>
          <a:p>
            <a:fld id="{A37C2E83-BEE0-4592-95B4-A14D46E3DDA8}" type="slidenum">
              <a:rPr lang="zh-CN" altLang="en-US" smtClean="0"/>
              <a:t>21</a:t>
            </a:fld>
            <a:endParaRPr lang="zh-CN" altLang="en-US"/>
          </a:p>
        </p:txBody>
      </p:sp>
      <p:pic>
        <p:nvPicPr>
          <p:cNvPr id="1025" name="Picture 1" descr="page12image44172096">
            <a:extLst>
              <a:ext uri="{FF2B5EF4-FFF2-40B4-BE49-F238E27FC236}">
                <a16:creationId xmlns:a16="http://schemas.microsoft.com/office/drawing/2014/main" id="{7AA92614-202F-A649-BAF5-154225FA79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656" y="1242859"/>
            <a:ext cx="8348895" cy="4567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228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7E423C-9AAF-4AEB-B751-A030C37070E0}"/>
              </a:ext>
            </a:extLst>
          </p:cNvPr>
          <p:cNvSpPr>
            <a:spLocks noGrp="1"/>
          </p:cNvSpPr>
          <p:nvPr>
            <p:ph type="title"/>
          </p:nvPr>
        </p:nvSpPr>
        <p:spPr/>
        <p:txBody>
          <a:bodyPr>
            <a:normAutofit/>
          </a:bodyPr>
          <a:lstStyle/>
          <a:p>
            <a:r>
              <a:rPr lang="zh-CN" altLang="en-US" dirty="0"/>
              <a:t>代码运行</a:t>
            </a:r>
          </a:p>
        </p:txBody>
      </p:sp>
      <p:sp>
        <p:nvSpPr>
          <p:cNvPr id="3" name="内容占位符 2">
            <a:extLst>
              <a:ext uri="{FF2B5EF4-FFF2-40B4-BE49-F238E27FC236}">
                <a16:creationId xmlns:a16="http://schemas.microsoft.com/office/drawing/2014/main" id="{823D8B26-FC54-4AC1-BE4B-038F4A4E495D}"/>
              </a:ext>
            </a:extLst>
          </p:cNvPr>
          <p:cNvSpPr>
            <a:spLocks noGrp="1"/>
          </p:cNvSpPr>
          <p:nvPr>
            <p:ph idx="1"/>
          </p:nvPr>
        </p:nvSpPr>
        <p:spPr>
          <a:xfrm>
            <a:off x="396816" y="1176531"/>
            <a:ext cx="8350368" cy="5362382"/>
          </a:xfrm>
        </p:spPr>
        <p:txBody>
          <a:bodyPr>
            <a:normAutofit/>
          </a:bodyPr>
          <a:lstStyle/>
          <a:p>
            <a:r>
              <a:rPr lang="zh-CN" altLang="en-US" sz="1600" dirty="0"/>
              <a:t>正确编译后，执行</a:t>
            </a:r>
            <a:r>
              <a:rPr lang="en-US" altLang="zh-CN" sz="1600" dirty="0"/>
              <a:t>./</a:t>
            </a:r>
            <a:r>
              <a:rPr lang="en-US" altLang="zh-CN" sz="1600" dirty="0" err="1"/>
              <a:t>mdriver</a:t>
            </a:r>
            <a:r>
              <a:rPr lang="en-US" altLang="zh-CN" sz="1600" dirty="0"/>
              <a:t> -v</a:t>
            </a:r>
            <a:r>
              <a:rPr lang="zh-CN" altLang="en-US" sz="1600" dirty="0"/>
              <a:t>的结果如下：</a:t>
            </a:r>
            <a:endParaRPr lang="en-US" altLang="zh-CN" sz="1600" dirty="0"/>
          </a:p>
          <a:p>
            <a:r>
              <a:rPr lang="en-US" altLang="zh-CN" sz="1600" dirty="0"/>
              <a:t>trace</a:t>
            </a:r>
            <a:r>
              <a:rPr lang="zh-CN" altLang="en-US" sz="1600" dirty="0"/>
              <a:t>列表示测试用例的编号</a:t>
            </a:r>
            <a:r>
              <a:rPr lang="en-US" altLang="zh-CN" sz="1600" dirty="0"/>
              <a:t>;valid</a:t>
            </a:r>
            <a:r>
              <a:rPr lang="zh-CN" altLang="en-US" sz="1600" dirty="0"/>
              <a:t>列表示运行结果是否正确；</a:t>
            </a:r>
            <a:r>
              <a:rPr lang="en-US" altLang="zh-CN" sz="1600" dirty="0" err="1"/>
              <a:t>util</a:t>
            </a:r>
            <a:r>
              <a:rPr lang="zh-CN" altLang="en-US" sz="1600" dirty="0"/>
              <a:t>列表示空间利用率；</a:t>
            </a:r>
            <a:r>
              <a:rPr lang="en-US" altLang="zh-CN" sz="1600" dirty="0"/>
              <a:t>ops</a:t>
            </a:r>
            <a:r>
              <a:rPr lang="zh-CN" altLang="en-US" sz="1600" dirty="0"/>
              <a:t>列表示执行的总操作数量；</a:t>
            </a:r>
            <a:r>
              <a:rPr lang="en-US" altLang="zh-CN" sz="1600" dirty="0"/>
              <a:t>secs</a:t>
            </a:r>
            <a:r>
              <a:rPr lang="zh-CN" altLang="en-US" sz="1600" dirty="0"/>
              <a:t>列表示运行时间；</a:t>
            </a:r>
            <a:r>
              <a:rPr lang="en-US" altLang="zh-CN" sz="1600" dirty="0"/>
              <a:t>Kops</a:t>
            </a:r>
            <a:r>
              <a:rPr lang="zh-CN" altLang="en-US" sz="1600" dirty="0"/>
              <a:t>列表示每秒执行的千操作数</a:t>
            </a:r>
            <a:r>
              <a:rPr lang="en-US" altLang="zh-CN" sz="1600" dirty="0"/>
              <a:t>(</a:t>
            </a:r>
            <a:r>
              <a:rPr lang="zh-CN" altLang="en-US" sz="1600" dirty="0"/>
              <a:t>也就是</a:t>
            </a:r>
            <a:r>
              <a:rPr lang="en-US" altLang="zh-CN" sz="1600" dirty="0"/>
              <a:t>throughput)</a:t>
            </a:r>
            <a:r>
              <a:rPr lang="zh-CN" altLang="en-US" sz="1600" dirty="0"/>
              <a:t>。最后一行是得分，图中</a:t>
            </a:r>
            <a:r>
              <a:rPr lang="en-US" altLang="zh-CN" sz="1600" dirty="0"/>
              <a:t>“4.66 (</a:t>
            </a:r>
            <a:r>
              <a:rPr lang="en-US" altLang="zh-CN" sz="1600" dirty="0" err="1"/>
              <a:t>util</a:t>
            </a:r>
            <a:r>
              <a:rPr lang="en-US" altLang="zh-CN" sz="1600" dirty="0"/>
              <a:t>) + 4.00 (thru) = 8.7/10”</a:t>
            </a:r>
            <a:r>
              <a:rPr lang="zh-CN" altLang="en-US" sz="1600" dirty="0"/>
              <a:t>表示</a:t>
            </a:r>
            <a:r>
              <a:rPr lang="en-US" altLang="zh-CN" sz="1600" dirty="0"/>
              <a:t>:</a:t>
            </a:r>
            <a:r>
              <a:rPr lang="zh-CN" altLang="en-US" sz="1600" dirty="0"/>
              <a:t>满分</a:t>
            </a:r>
            <a:r>
              <a:rPr lang="en-US" altLang="zh-CN" sz="1600" dirty="0"/>
              <a:t>10</a:t>
            </a:r>
            <a:r>
              <a:rPr lang="zh-CN" altLang="en-US" sz="1600" dirty="0"/>
              <a:t>，得分</a:t>
            </a:r>
            <a:r>
              <a:rPr lang="en-US" altLang="zh-CN" sz="1600" dirty="0"/>
              <a:t>8.7</a:t>
            </a:r>
            <a:r>
              <a:rPr lang="zh-CN" altLang="en-US" sz="1600" dirty="0"/>
              <a:t>，其中空间利用率得分</a:t>
            </a:r>
            <a:r>
              <a:rPr lang="en-US" altLang="zh-CN" sz="1600" dirty="0"/>
              <a:t>4.66</a:t>
            </a:r>
            <a:r>
              <a:rPr lang="zh-CN" altLang="en-US" sz="1600" dirty="0"/>
              <a:t>，</a:t>
            </a:r>
            <a:r>
              <a:rPr lang="en-US" altLang="zh-CN" sz="1600" dirty="0"/>
              <a:t>throughput</a:t>
            </a:r>
            <a:r>
              <a:rPr lang="zh-CN" altLang="en-US" sz="1600" dirty="0"/>
              <a:t>得分</a:t>
            </a:r>
            <a:r>
              <a:rPr lang="en-US" altLang="zh-CN" sz="1600" dirty="0"/>
              <a:t>4.00</a:t>
            </a:r>
            <a:r>
              <a:rPr lang="zh-CN" altLang="en-US" sz="1600" dirty="0"/>
              <a:t>。</a:t>
            </a:r>
            <a:endParaRPr lang="en-US" altLang="zh-CN" sz="1600" dirty="0"/>
          </a:p>
          <a:p>
            <a:r>
              <a:rPr lang="en-US" altLang="zh-CN" sz="1600" dirty="0"/>
              <a:t>(</a:t>
            </a:r>
            <a:r>
              <a:rPr lang="zh-CN" altLang="en-US" sz="1600" dirty="0"/>
              <a:t>注意</a:t>
            </a:r>
            <a:r>
              <a:rPr lang="en-US" altLang="zh-CN" sz="1600" dirty="0"/>
              <a:t>:</a:t>
            </a:r>
            <a:r>
              <a:rPr lang="zh-CN" altLang="en-US" sz="1600" dirty="0"/>
              <a:t>如果有用例测试没通过，即某行</a:t>
            </a:r>
            <a:r>
              <a:rPr lang="en-US" altLang="zh-CN" sz="1600" dirty="0"/>
              <a:t>trace</a:t>
            </a:r>
            <a:r>
              <a:rPr lang="zh-CN" altLang="en-US" sz="1600" dirty="0"/>
              <a:t>的</a:t>
            </a:r>
            <a:r>
              <a:rPr lang="en-US" altLang="zh-CN" sz="1600" dirty="0"/>
              <a:t>valid</a:t>
            </a:r>
            <a:r>
              <a:rPr lang="zh-CN" altLang="en-US" sz="1600" dirty="0"/>
              <a:t>列值为</a:t>
            </a:r>
            <a:r>
              <a:rPr lang="en-US" altLang="zh-CN" sz="1600" dirty="0"/>
              <a:t>"no"</a:t>
            </a:r>
            <a:r>
              <a:rPr lang="zh-CN" altLang="en-US" sz="1600" dirty="0"/>
              <a:t>，则为</a:t>
            </a:r>
            <a:r>
              <a:rPr lang="en-US" altLang="zh-CN" sz="1600" dirty="0"/>
              <a:t>0</a:t>
            </a:r>
            <a:r>
              <a:rPr lang="zh-CN" altLang="en-US" sz="1600" dirty="0"/>
              <a:t>分</a:t>
            </a:r>
            <a:r>
              <a:rPr lang="en-US" altLang="zh-CN" sz="1600" dirty="0"/>
              <a:t>)</a:t>
            </a:r>
          </a:p>
        </p:txBody>
      </p:sp>
      <p:sp>
        <p:nvSpPr>
          <p:cNvPr id="4" name="日期占位符 3">
            <a:extLst>
              <a:ext uri="{FF2B5EF4-FFF2-40B4-BE49-F238E27FC236}">
                <a16:creationId xmlns:a16="http://schemas.microsoft.com/office/drawing/2014/main" id="{F81E854F-8D5A-468B-89F1-6754EBCAE997}"/>
              </a:ext>
            </a:extLst>
          </p:cNvPr>
          <p:cNvSpPr>
            <a:spLocks noGrp="1"/>
          </p:cNvSpPr>
          <p:nvPr>
            <p:ph type="dt" sz="half" idx="10"/>
          </p:nvPr>
        </p:nvSpPr>
        <p:spPr/>
        <p:txBody>
          <a:bodyPr/>
          <a:lstStyle/>
          <a:p>
            <a:fld id="{5B4300CD-FB9A-4B61-B9AB-23788F422CED}" type="datetime1">
              <a:rPr lang="zh-CN" altLang="en-US" smtClean="0"/>
              <a:t>2019/4/22</a:t>
            </a:fld>
            <a:endParaRPr lang="zh-CN" altLang="en-US"/>
          </a:p>
        </p:txBody>
      </p:sp>
      <p:sp>
        <p:nvSpPr>
          <p:cNvPr id="5" name="灯片编号占位符 4">
            <a:extLst>
              <a:ext uri="{FF2B5EF4-FFF2-40B4-BE49-F238E27FC236}">
                <a16:creationId xmlns:a16="http://schemas.microsoft.com/office/drawing/2014/main" id="{AF8C438F-49B6-4368-A281-3F738BC8315C}"/>
              </a:ext>
            </a:extLst>
          </p:cNvPr>
          <p:cNvSpPr>
            <a:spLocks noGrp="1"/>
          </p:cNvSpPr>
          <p:nvPr>
            <p:ph type="sldNum" sz="quarter" idx="12"/>
          </p:nvPr>
        </p:nvSpPr>
        <p:spPr/>
        <p:txBody>
          <a:bodyPr/>
          <a:lstStyle/>
          <a:p>
            <a:fld id="{A37C2E83-BEE0-4592-95B4-A14D46E3DDA8}" type="slidenum">
              <a:rPr lang="zh-CN" altLang="en-US" smtClean="0"/>
              <a:t>22</a:t>
            </a:fld>
            <a:endParaRPr lang="zh-CN" altLang="en-US"/>
          </a:p>
        </p:txBody>
      </p:sp>
      <p:pic>
        <p:nvPicPr>
          <p:cNvPr id="2049" name="Picture 1" descr="page12image44177088">
            <a:extLst>
              <a:ext uri="{FF2B5EF4-FFF2-40B4-BE49-F238E27FC236}">
                <a16:creationId xmlns:a16="http://schemas.microsoft.com/office/drawing/2014/main" id="{628B65F9-2864-734D-88EE-9AB5895BD3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7208" y="3392069"/>
            <a:ext cx="4660900" cy="313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870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7E423C-9AAF-4AEB-B751-A030C37070E0}"/>
              </a:ext>
            </a:extLst>
          </p:cNvPr>
          <p:cNvSpPr>
            <a:spLocks noGrp="1"/>
          </p:cNvSpPr>
          <p:nvPr>
            <p:ph type="title"/>
          </p:nvPr>
        </p:nvSpPr>
        <p:spPr/>
        <p:txBody>
          <a:bodyPr>
            <a:normAutofit/>
          </a:bodyPr>
          <a:lstStyle/>
          <a:p>
            <a:r>
              <a:rPr lang="zh-CN" altLang="en-US" dirty="0"/>
              <a:t>验收方式</a:t>
            </a:r>
          </a:p>
        </p:txBody>
      </p:sp>
      <p:sp>
        <p:nvSpPr>
          <p:cNvPr id="3" name="内容占位符 2">
            <a:extLst>
              <a:ext uri="{FF2B5EF4-FFF2-40B4-BE49-F238E27FC236}">
                <a16:creationId xmlns:a16="http://schemas.microsoft.com/office/drawing/2014/main" id="{823D8B26-FC54-4AC1-BE4B-038F4A4E495D}"/>
              </a:ext>
            </a:extLst>
          </p:cNvPr>
          <p:cNvSpPr>
            <a:spLocks noGrp="1"/>
          </p:cNvSpPr>
          <p:nvPr>
            <p:ph idx="1"/>
          </p:nvPr>
        </p:nvSpPr>
        <p:spPr>
          <a:xfrm>
            <a:off x="396816" y="1176531"/>
            <a:ext cx="8350368" cy="5362382"/>
          </a:xfrm>
        </p:spPr>
        <p:txBody>
          <a:bodyPr>
            <a:normAutofit/>
          </a:bodyPr>
          <a:lstStyle/>
          <a:p>
            <a:r>
              <a:rPr lang="zh-CN" altLang="en-US" sz="2400" dirty="0"/>
              <a:t>现场验收</a:t>
            </a:r>
            <a:endParaRPr lang="en-US" altLang="zh-CN" sz="2400" dirty="0"/>
          </a:p>
          <a:p>
            <a:pPr lvl="1"/>
            <a:r>
              <a:rPr lang="zh-CN" altLang="en-US" sz="2000" dirty="0"/>
              <a:t>代码运行</a:t>
            </a:r>
            <a:endParaRPr lang="en-US" altLang="zh-CN" sz="2000" dirty="0"/>
          </a:p>
          <a:p>
            <a:pPr lvl="2"/>
            <a:r>
              <a:rPr lang="zh-CN" altLang="en-US" sz="1800" dirty="0"/>
              <a:t>运行上一部分的</a:t>
            </a:r>
            <a:r>
              <a:rPr lang="en-US" altLang="zh-CN" sz="1800" dirty="0"/>
              <a:t>./</a:t>
            </a:r>
            <a:r>
              <a:rPr lang="en-US" altLang="zh-CN" sz="1800" dirty="0" err="1"/>
              <a:t>mdriver</a:t>
            </a:r>
            <a:r>
              <a:rPr lang="en-US" altLang="zh-CN" sz="1800" dirty="0"/>
              <a:t> –v</a:t>
            </a:r>
            <a:r>
              <a:rPr lang="zh-CN" altLang="en-US" sz="1800" dirty="0"/>
              <a:t>指令，记录对应分数，如</a:t>
            </a:r>
            <a:r>
              <a:rPr lang="en-US" altLang="zh-CN" sz="1800" dirty="0"/>
              <a:t>8.7</a:t>
            </a:r>
            <a:r>
              <a:rPr lang="zh-CN" altLang="en-US" sz="1800" dirty="0"/>
              <a:t>。</a:t>
            </a:r>
            <a:endParaRPr lang="en-US" altLang="zh-CN" sz="1800" dirty="0"/>
          </a:p>
          <a:p>
            <a:pPr lvl="2"/>
            <a:r>
              <a:rPr lang="zh-CN" altLang="en-US" sz="1800" dirty="0"/>
              <a:t>存在</a:t>
            </a:r>
            <a:r>
              <a:rPr lang="en-US" altLang="zh-CN" sz="1800" dirty="0"/>
              <a:t>bug</a:t>
            </a:r>
            <a:r>
              <a:rPr lang="zh-CN" altLang="en-US" sz="1800" dirty="0"/>
              <a:t>或存在用例测试不通过，则代码得分为</a:t>
            </a:r>
            <a:r>
              <a:rPr lang="en-US" altLang="zh-CN" sz="1800" dirty="0"/>
              <a:t>0</a:t>
            </a:r>
            <a:r>
              <a:rPr lang="zh-CN" altLang="en-US" sz="1800" dirty="0"/>
              <a:t>。</a:t>
            </a:r>
          </a:p>
          <a:p>
            <a:pPr lvl="1"/>
            <a:endParaRPr lang="en-US" altLang="zh-CN" sz="2000" dirty="0"/>
          </a:p>
          <a:p>
            <a:pPr lvl="1"/>
            <a:r>
              <a:rPr lang="zh-CN" altLang="en-US" sz="2000" dirty="0"/>
              <a:t>回答问题</a:t>
            </a:r>
            <a:endParaRPr lang="en-US" altLang="zh-CN" sz="2000" dirty="0"/>
          </a:p>
          <a:p>
            <a:pPr lvl="2"/>
            <a:r>
              <a:rPr lang="zh-CN" altLang="en-US" sz="1800" dirty="0"/>
              <a:t>针对代码实现，助教提问问题。</a:t>
            </a:r>
            <a:endParaRPr lang="en-US" altLang="zh-CN" sz="1800" dirty="0"/>
          </a:p>
          <a:p>
            <a:pPr lvl="2"/>
            <a:r>
              <a:rPr lang="zh-CN" altLang="en-US" sz="1800" dirty="0"/>
              <a:t>根据回答情况在代码分的基础上加分</a:t>
            </a:r>
            <a:r>
              <a:rPr lang="en-US" altLang="zh-CN" sz="1800" dirty="0"/>
              <a:t>/</a:t>
            </a:r>
            <a:r>
              <a:rPr lang="zh-CN" altLang="en-US" sz="1800" dirty="0"/>
              <a:t>扣分。</a:t>
            </a:r>
          </a:p>
        </p:txBody>
      </p:sp>
      <p:sp>
        <p:nvSpPr>
          <p:cNvPr id="4" name="日期占位符 3">
            <a:extLst>
              <a:ext uri="{FF2B5EF4-FFF2-40B4-BE49-F238E27FC236}">
                <a16:creationId xmlns:a16="http://schemas.microsoft.com/office/drawing/2014/main" id="{F81E854F-8D5A-468B-89F1-6754EBCAE997}"/>
              </a:ext>
            </a:extLst>
          </p:cNvPr>
          <p:cNvSpPr>
            <a:spLocks noGrp="1"/>
          </p:cNvSpPr>
          <p:nvPr>
            <p:ph type="dt" sz="half" idx="10"/>
          </p:nvPr>
        </p:nvSpPr>
        <p:spPr/>
        <p:txBody>
          <a:bodyPr/>
          <a:lstStyle/>
          <a:p>
            <a:fld id="{5B4300CD-FB9A-4B61-B9AB-23788F422CED}" type="datetime1">
              <a:rPr lang="zh-CN" altLang="en-US" smtClean="0"/>
              <a:t>2019/4/22</a:t>
            </a:fld>
            <a:endParaRPr lang="zh-CN" altLang="en-US"/>
          </a:p>
        </p:txBody>
      </p:sp>
      <p:sp>
        <p:nvSpPr>
          <p:cNvPr id="5" name="灯片编号占位符 4">
            <a:extLst>
              <a:ext uri="{FF2B5EF4-FFF2-40B4-BE49-F238E27FC236}">
                <a16:creationId xmlns:a16="http://schemas.microsoft.com/office/drawing/2014/main" id="{AF8C438F-49B6-4368-A281-3F738BC8315C}"/>
              </a:ext>
            </a:extLst>
          </p:cNvPr>
          <p:cNvSpPr>
            <a:spLocks noGrp="1"/>
          </p:cNvSpPr>
          <p:nvPr>
            <p:ph type="sldNum" sz="quarter" idx="12"/>
          </p:nvPr>
        </p:nvSpPr>
        <p:spPr/>
        <p:txBody>
          <a:bodyPr/>
          <a:lstStyle/>
          <a:p>
            <a:fld id="{A37C2E83-BEE0-4592-95B4-A14D46E3DDA8}" type="slidenum">
              <a:rPr lang="zh-CN" altLang="en-US" smtClean="0"/>
              <a:t>23</a:t>
            </a:fld>
            <a:endParaRPr lang="zh-CN" altLang="en-US"/>
          </a:p>
        </p:txBody>
      </p:sp>
    </p:spTree>
    <p:extLst>
      <p:ext uri="{BB962C8B-B14F-4D97-AF65-F5344CB8AC3E}">
        <p14:creationId xmlns:p14="http://schemas.microsoft.com/office/powerpoint/2010/main" val="2710605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7E423C-9AAF-4AEB-B751-A030C37070E0}"/>
              </a:ext>
            </a:extLst>
          </p:cNvPr>
          <p:cNvSpPr>
            <a:spLocks noGrp="1"/>
          </p:cNvSpPr>
          <p:nvPr>
            <p:ph type="title"/>
          </p:nvPr>
        </p:nvSpPr>
        <p:spPr/>
        <p:txBody>
          <a:bodyPr>
            <a:normAutofit/>
          </a:bodyPr>
          <a:lstStyle/>
          <a:p>
            <a:r>
              <a:rPr lang="zh-CN" altLang="en-US" dirty="0"/>
              <a:t>报告提交方式</a:t>
            </a:r>
          </a:p>
        </p:txBody>
      </p:sp>
      <p:sp>
        <p:nvSpPr>
          <p:cNvPr id="3" name="内容占位符 2">
            <a:extLst>
              <a:ext uri="{FF2B5EF4-FFF2-40B4-BE49-F238E27FC236}">
                <a16:creationId xmlns:a16="http://schemas.microsoft.com/office/drawing/2014/main" id="{823D8B26-FC54-4AC1-BE4B-038F4A4E495D}"/>
              </a:ext>
            </a:extLst>
          </p:cNvPr>
          <p:cNvSpPr>
            <a:spLocks noGrp="1"/>
          </p:cNvSpPr>
          <p:nvPr>
            <p:ph idx="1"/>
          </p:nvPr>
        </p:nvSpPr>
        <p:spPr>
          <a:xfrm>
            <a:off x="396816" y="1176531"/>
            <a:ext cx="8451620" cy="5362382"/>
          </a:xfrm>
        </p:spPr>
        <p:txBody>
          <a:bodyPr>
            <a:normAutofit/>
          </a:bodyPr>
          <a:lstStyle/>
          <a:p>
            <a:r>
              <a:rPr lang="zh-CN" altLang="en-US" sz="2400" dirty="0"/>
              <a:t>将实验报告、自己修改的所有代码文件，打包为压缩包提交（请勿打包整个内核文件）</a:t>
            </a:r>
            <a:endParaRPr lang="en-US" altLang="zh-CN" sz="2400" dirty="0"/>
          </a:p>
          <a:p>
            <a:r>
              <a:rPr lang="zh-CN" altLang="en-US" sz="2400" dirty="0"/>
              <a:t>提交至邮箱：</a:t>
            </a:r>
            <a:r>
              <a:rPr lang="en-US" altLang="zh-CN" sz="2400" dirty="0"/>
              <a:t>ustc_os2019@163.com</a:t>
            </a:r>
          </a:p>
          <a:p>
            <a:pPr lvl="1"/>
            <a:r>
              <a:rPr lang="zh-CN" altLang="en-US" b="1" dirty="0">
                <a:solidFill>
                  <a:srgbClr val="FF0000"/>
                </a:solidFill>
              </a:rPr>
              <a:t>邮件主题</a:t>
            </a:r>
            <a:r>
              <a:rPr lang="zh-CN" altLang="en-US" dirty="0"/>
              <a:t>、</a:t>
            </a:r>
            <a:r>
              <a:rPr lang="zh-CN" altLang="en-US" b="1" dirty="0">
                <a:solidFill>
                  <a:srgbClr val="FF0000"/>
                </a:solidFill>
              </a:rPr>
              <a:t>文件名称</a:t>
            </a:r>
            <a:r>
              <a:rPr lang="zh-CN" altLang="en-US" dirty="0"/>
              <a:t>、</a:t>
            </a:r>
            <a:r>
              <a:rPr lang="zh-CN" altLang="en-US" b="1" dirty="0">
                <a:solidFill>
                  <a:srgbClr val="FF0000"/>
                </a:solidFill>
              </a:rPr>
              <a:t>压缩包名称 </a:t>
            </a:r>
            <a:r>
              <a:rPr lang="zh-CN" altLang="en-US" dirty="0"/>
              <a:t>均采用以下格式命名</a:t>
            </a:r>
            <a:endParaRPr lang="en-US" altLang="zh-CN" dirty="0"/>
          </a:p>
          <a:p>
            <a:pPr lvl="2">
              <a:lnSpc>
                <a:spcPct val="150000"/>
              </a:lnSpc>
            </a:pPr>
            <a:r>
              <a:rPr lang="en-US" altLang="zh-CN" sz="2400" dirty="0">
                <a:solidFill>
                  <a:srgbClr val="FF0000"/>
                </a:solidFill>
              </a:rPr>
              <a:t>x-</a:t>
            </a:r>
            <a:r>
              <a:rPr lang="zh-CN" altLang="en-US" sz="2400" dirty="0">
                <a:solidFill>
                  <a:srgbClr val="FF0000"/>
                </a:solidFill>
              </a:rPr>
              <a:t>学号</a:t>
            </a:r>
            <a:r>
              <a:rPr lang="en-US" altLang="zh-CN" sz="2400" dirty="0">
                <a:solidFill>
                  <a:srgbClr val="FF0000"/>
                </a:solidFill>
              </a:rPr>
              <a:t>-</a:t>
            </a:r>
            <a:r>
              <a:rPr lang="zh-CN" altLang="en-US" sz="2400" dirty="0">
                <a:solidFill>
                  <a:srgbClr val="FF0000"/>
                </a:solidFill>
              </a:rPr>
              <a:t>姓名</a:t>
            </a:r>
            <a:r>
              <a:rPr lang="zh-CN" altLang="en-US" sz="2400" dirty="0"/>
              <a:t>（</a:t>
            </a:r>
            <a:r>
              <a:rPr lang="en-US" altLang="zh-CN" sz="2400" dirty="0"/>
              <a:t>x</a:t>
            </a:r>
            <a:r>
              <a:rPr lang="zh-CN" altLang="en-US" sz="2400" dirty="0"/>
              <a:t>：代表第</a:t>
            </a:r>
            <a:r>
              <a:rPr lang="en-US" altLang="zh-CN" sz="2400" dirty="0"/>
              <a:t>x</a:t>
            </a:r>
            <a:r>
              <a:rPr lang="zh-CN" altLang="en-US" sz="2400" dirty="0"/>
              <a:t>次实验）</a:t>
            </a:r>
            <a:endParaRPr lang="en-US" altLang="zh-CN" sz="2400" dirty="0"/>
          </a:p>
          <a:p>
            <a:pPr lvl="3"/>
            <a:r>
              <a:rPr lang="zh-CN" altLang="en-US" sz="2200" dirty="0"/>
              <a:t>例如张三的第</a:t>
            </a:r>
            <a:r>
              <a:rPr lang="en-US" altLang="zh-CN" sz="2200" dirty="0"/>
              <a:t>3</a:t>
            </a:r>
            <a:r>
              <a:rPr lang="zh-CN" altLang="en-US" sz="2200" dirty="0"/>
              <a:t>次实验命名为“</a:t>
            </a:r>
            <a:r>
              <a:rPr lang="en-US" altLang="zh-CN" sz="2200" dirty="0"/>
              <a:t>3-PB17011010-</a:t>
            </a:r>
            <a:r>
              <a:rPr lang="zh-CN" altLang="en-US" sz="2200" dirty="0"/>
              <a:t>张三”</a:t>
            </a:r>
            <a:endParaRPr lang="en-US" altLang="zh-CN" sz="2200" dirty="0"/>
          </a:p>
          <a:p>
            <a:pPr lvl="2">
              <a:lnSpc>
                <a:spcPct val="150000"/>
              </a:lnSpc>
            </a:pPr>
            <a:r>
              <a:rPr lang="zh-CN" altLang="en-US" sz="2400" dirty="0"/>
              <a:t>未按照规范命名的邮件会被忽略、删除</a:t>
            </a:r>
            <a:endParaRPr lang="en-US" altLang="zh-CN" sz="2400" dirty="0"/>
          </a:p>
          <a:p>
            <a:pPr lvl="2">
              <a:lnSpc>
                <a:spcPct val="150000"/>
              </a:lnSpc>
            </a:pPr>
            <a:endParaRPr lang="en-US" altLang="zh-CN" sz="2400" dirty="0"/>
          </a:p>
        </p:txBody>
      </p:sp>
      <p:sp>
        <p:nvSpPr>
          <p:cNvPr id="4" name="日期占位符 3">
            <a:extLst>
              <a:ext uri="{FF2B5EF4-FFF2-40B4-BE49-F238E27FC236}">
                <a16:creationId xmlns:a16="http://schemas.microsoft.com/office/drawing/2014/main" id="{F81E854F-8D5A-468B-89F1-6754EBCAE997}"/>
              </a:ext>
            </a:extLst>
          </p:cNvPr>
          <p:cNvSpPr>
            <a:spLocks noGrp="1"/>
          </p:cNvSpPr>
          <p:nvPr>
            <p:ph type="dt" sz="half" idx="10"/>
          </p:nvPr>
        </p:nvSpPr>
        <p:spPr/>
        <p:txBody>
          <a:bodyPr/>
          <a:lstStyle/>
          <a:p>
            <a:fld id="{5B4300CD-FB9A-4B61-B9AB-23788F422CED}" type="datetime1">
              <a:rPr lang="zh-CN" altLang="en-US" smtClean="0"/>
              <a:t>2019/4/22</a:t>
            </a:fld>
            <a:endParaRPr lang="zh-CN" altLang="en-US"/>
          </a:p>
        </p:txBody>
      </p:sp>
      <p:sp>
        <p:nvSpPr>
          <p:cNvPr id="5" name="灯片编号占位符 4">
            <a:extLst>
              <a:ext uri="{FF2B5EF4-FFF2-40B4-BE49-F238E27FC236}">
                <a16:creationId xmlns:a16="http://schemas.microsoft.com/office/drawing/2014/main" id="{AF8C438F-49B6-4368-A281-3F738BC8315C}"/>
              </a:ext>
            </a:extLst>
          </p:cNvPr>
          <p:cNvSpPr>
            <a:spLocks noGrp="1"/>
          </p:cNvSpPr>
          <p:nvPr>
            <p:ph type="sldNum" sz="quarter" idx="12"/>
          </p:nvPr>
        </p:nvSpPr>
        <p:spPr/>
        <p:txBody>
          <a:bodyPr/>
          <a:lstStyle/>
          <a:p>
            <a:fld id="{A37C2E83-BEE0-4592-95B4-A14D46E3DDA8}" type="slidenum">
              <a:rPr lang="zh-CN" altLang="en-US" smtClean="0"/>
              <a:t>24</a:t>
            </a:fld>
            <a:endParaRPr lang="zh-CN" altLang="en-US"/>
          </a:p>
        </p:txBody>
      </p:sp>
    </p:spTree>
    <p:extLst>
      <p:ext uri="{BB962C8B-B14F-4D97-AF65-F5344CB8AC3E}">
        <p14:creationId xmlns:p14="http://schemas.microsoft.com/office/powerpoint/2010/main" val="2946384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4535AE-F8E8-463E-88B0-43B05D9F6CE7}"/>
              </a:ext>
            </a:extLst>
          </p:cNvPr>
          <p:cNvSpPr>
            <a:spLocks noGrp="1"/>
          </p:cNvSpPr>
          <p:nvPr>
            <p:ph type="title"/>
          </p:nvPr>
        </p:nvSpPr>
        <p:spPr/>
        <p:txBody>
          <a:bodyPr/>
          <a:lstStyle/>
          <a:p>
            <a:r>
              <a:rPr lang="zh-CN" altLang="en-US" dirty="0"/>
              <a:t>实验环境</a:t>
            </a:r>
          </a:p>
        </p:txBody>
      </p:sp>
      <p:sp>
        <p:nvSpPr>
          <p:cNvPr id="3" name="内容占位符 2">
            <a:extLst>
              <a:ext uri="{FF2B5EF4-FFF2-40B4-BE49-F238E27FC236}">
                <a16:creationId xmlns:a16="http://schemas.microsoft.com/office/drawing/2014/main" id="{F77652CD-4CB7-472F-849B-D03047BB8B18}"/>
              </a:ext>
            </a:extLst>
          </p:cNvPr>
          <p:cNvSpPr>
            <a:spLocks noGrp="1"/>
          </p:cNvSpPr>
          <p:nvPr>
            <p:ph idx="1"/>
          </p:nvPr>
        </p:nvSpPr>
        <p:spPr/>
        <p:txBody>
          <a:bodyPr/>
          <a:lstStyle/>
          <a:p>
            <a:r>
              <a:rPr lang="zh-CN" altLang="en-US" sz="2400" dirty="0"/>
              <a:t>主机：</a:t>
            </a:r>
            <a:r>
              <a:rPr lang="en-US" altLang="zh-CN" sz="2400" dirty="0"/>
              <a:t>Ubuntu  32</a:t>
            </a:r>
            <a:r>
              <a:rPr lang="zh-CN" altLang="en-US" sz="2400" dirty="0"/>
              <a:t>位</a:t>
            </a:r>
            <a:r>
              <a:rPr lang="en-US" altLang="zh-CN" sz="2400" dirty="0"/>
              <a:t>  14.04 </a:t>
            </a:r>
            <a:r>
              <a:rPr lang="zh-CN" altLang="en-US" sz="2400" dirty="0"/>
              <a:t>（或其他</a:t>
            </a:r>
            <a:r>
              <a:rPr lang="en-US" altLang="zh-CN" sz="2400" dirty="0"/>
              <a:t>32</a:t>
            </a:r>
            <a:r>
              <a:rPr lang="zh-CN" altLang="en-US" sz="2400" dirty="0"/>
              <a:t>位</a:t>
            </a:r>
            <a:r>
              <a:rPr lang="en-US" altLang="zh-CN" sz="2400" dirty="0"/>
              <a:t>Ubuntu</a:t>
            </a:r>
            <a:r>
              <a:rPr lang="zh-CN" altLang="en-US" sz="2400" dirty="0"/>
              <a:t>系统）</a:t>
            </a:r>
            <a:endParaRPr lang="en-US" altLang="zh-CN" sz="2400" dirty="0"/>
          </a:p>
          <a:p>
            <a:r>
              <a:rPr lang="zh-CN" altLang="en-US" sz="2400" dirty="0"/>
              <a:t>本次实验搭载在助教提供的由</a:t>
            </a:r>
            <a:r>
              <a:rPr lang="en-US" altLang="zh-CN" sz="2400" dirty="0"/>
              <a:t>c</a:t>
            </a:r>
            <a:r>
              <a:rPr lang="zh-CN" altLang="en-US" sz="2400" dirty="0"/>
              <a:t>构架的一个简易内存管理分配平台上</a:t>
            </a:r>
            <a:endParaRPr lang="en-US" altLang="zh-CN" sz="2400" dirty="0"/>
          </a:p>
          <a:p>
            <a:r>
              <a:rPr lang="zh-CN" altLang="en-US" sz="2400" dirty="0"/>
              <a:t>下载教学主页上的</a:t>
            </a:r>
            <a:r>
              <a:rPr lang="en-US" altLang="zh-CN" sz="2400" dirty="0"/>
              <a:t>lab-3</a:t>
            </a:r>
            <a:r>
              <a:rPr lang="zh-CN" altLang="en-US" sz="2400" dirty="0"/>
              <a:t>基础代码并解压即可开始实验</a:t>
            </a:r>
            <a:endParaRPr lang="en-US" altLang="zh-CN" dirty="0"/>
          </a:p>
        </p:txBody>
      </p:sp>
      <p:sp>
        <p:nvSpPr>
          <p:cNvPr id="4" name="日期占位符 3">
            <a:extLst>
              <a:ext uri="{FF2B5EF4-FFF2-40B4-BE49-F238E27FC236}">
                <a16:creationId xmlns:a16="http://schemas.microsoft.com/office/drawing/2014/main" id="{3A0D6495-AF62-43C4-9FBC-7E4E76D2EBA1}"/>
              </a:ext>
            </a:extLst>
          </p:cNvPr>
          <p:cNvSpPr>
            <a:spLocks noGrp="1"/>
          </p:cNvSpPr>
          <p:nvPr>
            <p:ph type="dt" sz="half" idx="10"/>
          </p:nvPr>
        </p:nvSpPr>
        <p:spPr/>
        <p:txBody>
          <a:bodyPr/>
          <a:lstStyle/>
          <a:p>
            <a:fld id="{5B4300CD-FB9A-4B61-B9AB-23788F422CED}" type="datetime1">
              <a:rPr lang="zh-CN" altLang="en-US" smtClean="0"/>
              <a:t>2019/4/22</a:t>
            </a:fld>
            <a:endParaRPr lang="zh-CN" altLang="en-US"/>
          </a:p>
        </p:txBody>
      </p:sp>
      <p:sp>
        <p:nvSpPr>
          <p:cNvPr id="5" name="灯片编号占位符 4">
            <a:extLst>
              <a:ext uri="{FF2B5EF4-FFF2-40B4-BE49-F238E27FC236}">
                <a16:creationId xmlns:a16="http://schemas.microsoft.com/office/drawing/2014/main" id="{0B3A84C2-11AD-41F6-8B4D-AFC8051D08BC}"/>
              </a:ext>
            </a:extLst>
          </p:cNvPr>
          <p:cNvSpPr>
            <a:spLocks noGrp="1"/>
          </p:cNvSpPr>
          <p:nvPr>
            <p:ph type="sldNum" sz="quarter" idx="12"/>
          </p:nvPr>
        </p:nvSpPr>
        <p:spPr/>
        <p:txBody>
          <a:bodyPr/>
          <a:lstStyle/>
          <a:p>
            <a:fld id="{A37C2E83-BEE0-4592-95B4-A14D46E3DDA8}" type="slidenum">
              <a:rPr lang="zh-CN" altLang="en-US" smtClean="0"/>
              <a:t>3</a:t>
            </a:fld>
            <a:endParaRPr lang="zh-CN" altLang="en-US"/>
          </a:p>
        </p:txBody>
      </p:sp>
    </p:spTree>
    <p:extLst>
      <p:ext uri="{BB962C8B-B14F-4D97-AF65-F5344CB8AC3E}">
        <p14:creationId xmlns:p14="http://schemas.microsoft.com/office/powerpoint/2010/main" val="1091563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7E423C-9AAF-4AEB-B751-A030C37070E0}"/>
              </a:ext>
            </a:extLst>
          </p:cNvPr>
          <p:cNvSpPr>
            <a:spLocks noGrp="1"/>
          </p:cNvSpPr>
          <p:nvPr>
            <p:ph type="title"/>
          </p:nvPr>
        </p:nvSpPr>
        <p:spPr/>
        <p:txBody>
          <a:bodyPr/>
          <a:lstStyle/>
          <a:p>
            <a:r>
              <a:rPr lang="zh-CN" altLang="en-US" dirty="0"/>
              <a:t>实验讲解</a:t>
            </a:r>
            <a:r>
              <a:rPr lang="en-US" altLang="zh-CN" dirty="0"/>
              <a:t>——1.</a:t>
            </a:r>
            <a:r>
              <a:rPr lang="zh-CN" altLang="en-US" dirty="0"/>
              <a:t>有关内存管理的</a:t>
            </a:r>
            <a:r>
              <a:rPr lang="en-US" altLang="zh-CN" dirty="0"/>
              <a:t>API</a:t>
            </a:r>
            <a:r>
              <a:rPr lang="zh-CN" altLang="en-US" dirty="0"/>
              <a:t>简介</a:t>
            </a:r>
          </a:p>
        </p:txBody>
      </p:sp>
      <p:sp>
        <p:nvSpPr>
          <p:cNvPr id="3" name="内容占位符 2">
            <a:extLst>
              <a:ext uri="{FF2B5EF4-FFF2-40B4-BE49-F238E27FC236}">
                <a16:creationId xmlns:a16="http://schemas.microsoft.com/office/drawing/2014/main" id="{823D8B26-FC54-4AC1-BE4B-038F4A4E495D}"/>
              </a:ext>
            </a:extLst>
          </p:cNvPr>
          <p:cNvSpPr>
            <a:spLocks noGrp="1"/>
          </p:cNvSpPr>
          <p:nvPr>
            <p:ph idx="1"/>
          </p:nvPr>
        </p:nvSpPr>
        <p:spPr>
          <a:xfrm>
            <a:off x="396816" y="1349150"/>
            <a:ext cx="8350368" cy="4997257"/>
          </a:xfrm>
        </p:spPr>
        <p:txBody>
          <a:bodyPr>
            <a:normAutofit/>
          </a:bodyPr>
          <a:lstStyle/>
          <a:p>
            <a:r>
              <a:rPr lang="en-US" altLang="zh-CN" sz="2400" dirty="0"/>
              <a:t>malloc/free</a:t>
            </a:r>
            <a:r>
              <a:rPr lang="zh-CN" altLang="en-US" sz="2400" dirty="0"/>
              <a:t>是</a:t>
            </a:r>
            <a:r>
              <a:rPr lang="en-US" altLang="zh-CN" sz="2400" dirty="0"/>
              <a:t>c</a:t>
            </a:r>
            <a:r>
              <a:rPr lang="zh-CN" altLang="en-US" sz="2400" dirty="0"/>
              <a:t>标准库函数，用于从堆中分配内存</a:t>
            </a:r>
            <a:endParaRPr lang="en-US" altLang="zh-CN" sz="2400" dirty="0"/>
          </a:p>
          <a:p>
            <a:endParaRPr lang="en-US" altLang="zh-CN" sz="2400" dirty="0"/>
          </a:p>
          <a:p>
            <a:r>
              <a:rPr lang="en-US" altLang="zh-CN" sz="2400" dirty="0"/>
              <a:t>malloc</a:t>
            </a:r>
            <a:r>
              <a:rPr lang="zh-CN" altLang="en-US" sz="2400" dirty="0"/>
              <a:t>函数返回一个指针，指向大小至少为</a:t>
            </a:r>
            <a:r>
              <a:rPr lang="en-US" altLang="zh-CN" sz="2400" dirty="0"/>
              <a:t>size</a:t>
            </a:r>
            <a:r>
              <a:rPr lang="zh-CN" altLang="en-US" sz="2400" dirty="0"/>
              <a:t>字节的空闲内存块。 </a:t>
            </a:r>
            <a:endParaRPr lang="en-US" altLang="zh-CN" sz="2400" dirty="0"/>
          </a:p>
          <a:p>
            <a:r>
              <a:rPr lang="zh-CN" altLang="en-US" sz="2400" dirty="0">
                <a:solidFill>
                  <a:srgbClr val="FF0000"/>
                </a:solidFill>
              </a:rPr>
              <a:t>返回的内存块首地址是双字对齐的，即</a:t>
            </a:r>
            <a:r>
              <a:rPr lang="en-US" altLang="zh-CN" sz="2400" dirty="0">
                <a:solidFill>
                  <a:srgbClr val="FF0000"/>
                </a:solidFill>
              </a:rPr>
              <a:t>:</a:t>
            </a:r>
            <a:r>
              <a:rPr lang="zh-CN" altLang="en-US" sz="2400" dirty="0">
                <a:solidFill>
                  <a:srgbClr val="FF0000"/>
                </a:solidFill>
              </a:rPr>
              <a:t>在</a:t>
            </a:r>
            <a:r>
              <a:rPr lang="en-US" altLang="zh-CN" sz="2400" dirty="0">
                <a:solidFill>
                  <a:srgbClr val="FF0000"/>
                </a:solidFill>
              </a:rPr>
              <a:t>64</a:t>
            </a:r>
            <a:r>
              <a:rPr lang="zh-CN" altLang="en-US" sz="2400" dirty="0">
                <a:solidFill>
                  <a:srgbClr val="FF0000"/>
                </a:solidFill>
              </a:rPr>
              <a:t>位系统中地址为</a:t>
            </a:r>
            <a:r>
              <a:rPr lang="en-US" altLang="zh-CN" sz="2400" dirty="0">
                <a:solidFill>
                  <a:srgbClr val="FF0000"/>
                </a:solidFill>
              </a:rPr>
              <a:t>16</a:t>
            </a:r>
            <a:r>
              <a:rPr lang="zh-CN" altLang="en-US" sz="2400" dirty="0">
                <a:solidFill>
                  <a:srgbClr val="FF0000"/>
                </a:solidFill>
              </a:rPr>
              <a:t>的倍数，</a:t>
            </a:r>
            <a:r>
              <a:rPr lang="en-US" altLang="zh-CN" sz="2400" dirty="0">
                <a:solidFill>
                  <a:srgbClr val="FF0000"/>
                </a:solidFill>
              </a:rPr>
              <a:t>32</a:t>
            </a:r>
            <a:r>
              <a:rPr lang="zh-CN" altLang="en-US" sz="2400" dirty="0">
                <a:solidFill>
                  <a:srgbClr val="FF0000"/>
                </a:solidFill>
              </a:rPr>
              <a:t>位系统中为</a:t>
            </a:r>
            <a:r>
              <a:rPr lang="en-US" altLang="zh-CN" sz="2400" dirty="0">
                <a:solidFill>
                  <a:srgbClr val="FF0000"/>
                </a:solidFill>
              </a:rPr>
              <a:t>8</a:t>
            </a:r>
            <a:r>
              <a:rPr lang="zh-CN" altLang="en-US" sz="2400" dirty="0">
                <a:solidFill>
                  <a:srgbClr val="FF0000"/>
                </a:solidFill>
              </a:rPr>
              <a:t>的倍数。</a:t>
            </a:r>
          </a:p>
          <a:p>
            <a:endParaRPr lang="en-US" altLang="zh-CN" sz="2400" dirty="0"/>
          </a:p>
        </p:txBody>
      </p:sp>
      <p:sp>
        <p:nvSpPr>
          <p:cNvPr id="4" name="日期占位符 3">
            <a:extLst>
              <a:ext uri="{FF2B5EF4-FFF2-40B4-BE49-F238E27FC236}">
                <a16:creationId xmlns:a16="http://schemas.microsoft.com/office/drawing/2014/main" id="{F81E854F-8D5A-468B-89F1-6754EBCAE997}"/>
              </a:ext>
            </a:extLst>
          </p:cNvPr>
          <p:cNvSpPr>
            <a:spLocks noGrp="1"/>
          </p:cNvSpPr>
          <p:nvPr>
            <p:ph type="dt" sz="half" idx="10"/>
          </p:nvPr>
        </p:nvSpPr>
        <p:spPr/>
        <p:txBody>
          <a:bodyPr/>
          <a:lstStyle/>
          <a:p>
            <a:fld id="{5B4300CD-FB9A-4B61-B9AB-23788F422CED}" type="datetime1">
              <a:rPr lang="zh-CN" altLang="en-US" smtClean="0"/>
              <a:t>2019/4/22</a:t>
            </a:fld>
            <a:endParaRPr lang="zh-CN" altLang="en-US"/>
          </a:p>
        </p:txBody>
      </p:sp>
      <p:sp>
        <p:nvSpPr>
          <p:cNvPr id="5" name="灯片编号占位符 4">
            <a:extLst>
              <a:ext uri="{FF2B5EF4-FFF2-40B4-BE49-F238E27FC236}">
                <a16:creationId xmlns:a16="http://schemas.microsoft.com/office/drawing/2014/main" id="{AF8C438F-49B6-4368-A281-3F738BC8315C}"/>
              </a:ext>
            </a:extLst>
          </p:cNvPr>
          <p:cNvSpPr>
            <a:spLocks noGrp="1"/>
          </p:cNvSpPr>
          <p:nvPr>
            <p:ph type="sldNum" sz="quarter" idx="12"/>
          </p:nvPr>
        </p:nvSpPr>
        <p:spPr/>
        <p:txBody>
          <a:bodyPr/>
          <a:lstStyle/>
          <a:p>
            <a:fld id="{A37C2E83-BEE0-4592-95B4-A14D46E3DDA8}" type="slidenum">
              <a:rPr lang="zh-CN" altLang="en-US" smtClean="0"/>
              <a:t>4</a:t>
            </a:fld>
            <a:endParaRPr lang="zh-CN" altLang="en-US"/>
          </a:p>
        </p:txBody>
      </p:sp>
      <p:graphicFrame>
        <p:nvGraphicFramePr>
          <p:cNvPr id="8" name="表格 7">
            <a:extLst>
              <a:ext uri="{FF2B5EF4-FFF2-40B4-BE49-F238E27FC236}">
                <a16:creationId xmlns:a16="http://schemas.microsoft.com/office/drawing/2014/main" id="{25025965-C847-3540-AE8C-524450A78FFB}"/>
              </a:ext>
            </a:extLst>
          </p:cNvPr>
          <p:cNvGraphicFramePr>
            <a:graphicFrameLocks noGrp="1"/>
          </p:cNvGraphicFramePr>
          <p:nvPr>
            <p:extLst>
              <p:ext uri="{D42A27DB-BD31-4B8C-83A1-F6EECF244321}">
                <p14:modId xmlns:p14="http://schemas.microsoft.com/office/powerpoint/2010/main" val="620836372"/>
              </p:ext>
            </p:extLst>
          </p:nvPr>
        </p:nvGraphicFramePr>
        <p:xfrm>
          <a:off x="717911" y="2156885"/>
          <a:ext cx="6328064" cy="308020"/>
        </p:xfrm>
        <a:graphic>
          <a:graphicData uri="http://schemas.openxmlformats.org/drawingml/2006/table">
            <a:tbl>
              <a:tblPr firstRow="1" firstCol="1" bandRow="1"/>
              <a:tblGrid>
                <a:gridCol w="6328064">
                  <a:extLst>
                    <a:ext uri="{9D8B030D-6E8A-4147-A177-3AD203B41FA5}">
                      <a16:colId xmlns:a16="http://schemas.microsoft.com/office/drawing/2014/main" val="109697757"/>
                    </a:ext>
                  </a:extLst>
                </a:gridCol>
              </a:tblGrid>
              <a:tr h="308020">
                <a:tc>
                  <a:txBody>
                    <a:bodyPr/>
                    <a:lstStyle/>
                    <a:p>
                      <a:pPr marL="342900" lvl="0" indent="-342900" latinLnBrk="1">
                        <a:spcAft>
                          <a:spcPts val="0"/>
                        </a:spcAft>
                        <a:buFont typeface="Arial" panose="020B0604020202020204" pitchFamily="34" charset="0"/>
                        <a:buChar char=" "/>
                      </a:pPr>
                      <a:r>
                        <a:rPr lang="en-US" sz="1600" dirty="0">
                          <a:solidFill>
                            <a:schemeClr val="accent6">
                              <a:lumMod val="75000"/>
                            </a:schemeClr>
                          </a:solidFill>
                          <a:effectLst/>
                          <a:latin typeface="Consolas" panose="020B0609020204030204" pitchFamily="49" charset="0"/>
                          <a:ea typeface="宋体" panose="02010600030101010101" pitchFamily="2" charset="-122"/>
                          <a:cs typeface="Times New Roman" panose="02020603050405020304" pitchFamily="18" charset="0"/>
                        </a:rPr>
                        <a:t>void* </a:t>
                      </a:r>
                      <a:r>
                        <a:rPr lang="en-US" sz="1600" dirty="0">
                          <a:solidFill>
                            <a:schemeClr val="accent1"/>
                          </a:solidFill>
                          <a:effectLst/>
                          <a:latin typeface="Consolas" panose="020B0609020204030204" pitchFamily="49" charset="0"/>
                          <a:ea typeface="宋体" panose="02010600030101010101" pitchFamily="2" charset="-122"/>
                          <a:cs typeface="Times New Roman" panose="02020603050405020304" pitchFamily="18" charset="0"/>
                        </a:rPr>
                        <a:t>malloc</a:t>
                      </a:r>
                      <a:r>
                        <a:rPr lang="en-US" sz="1600" dirty="0">
                          <a:solidFill>
                            <a:srgbClr val="902000"/>
                          </a:solidFill>
                          <a:effectLst/>
                          <a:latin typeface="Consolas" panose="020B0609020204030204" pitchFamily="49" charset="0"/>
                          <a:ea typeface="宋体" panose="02010600030101010101" pitchFamily="2" charset="-122"/>
                          <a:cs typeface="Times New Roman" panose="02020603050405020304" pitchFamily="18" charset="0"/>
                        </a:rPr>
                        <a:t>(</a:t>
                      </a:r>
                      <a:r>
                        <a:rPr lang="en-US" sz="1600" dirty="0" err="1">
                          <a:solidFill>
                            <a:schemeClr val="accent6">
                              <a:lumMod val="75000"/>
                            </a:schemeClr>
                          </a:solidFill>
                          <a:effectLst/>
                          <a:latin typeface="Consolas" panose="020B0609020204030204" pitchFamily="49" charset="0"/>
                          <a:ea typeface="宋体" panose="02010600030101010101" pitchFamily="2" charset="-122"/>
                          <a:cs typeface="Times New Roman" panose="02020603050405020304" pitchFamily="18" charset="0"/>
                        </a:rPr>
                        <a:t>size_t</a:t>
                      </a:r>
                      <a:r>
                        <a:rPr lang="en-US" sz="1600" dirty="0">
                          <a:solidFill>
                            <a:srgbClr val="902000"/>
                          </a:solidFill>
                          <a:effectLst/>
                          <a:latin typeface="Consolas" panose="020B0609020204030204" pitchFamily="49" charset="0"/>
                          <a:ea typeface="宋体" panose="02010600030101010101" pitchFamily="2" charset="-122"/>
                          <a:cs typeface="Times New Roman" panose="02020603050405020304" pitchFamily="18" charset="0"/>
                        </a:rPr>
                        <a:t> </a:t>
                      </a:r>
                      <a:r>
                        <a:rPr lang="en-US" sz="16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size</a:t>
                      </a:r>
                      <a:r>
                        <a:rPr lang="en-US" sz="1600" dirty="0">
                          <a:solidFill>
                            <a:srgbClr val="902000"/>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12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3828121"/>
                  </a:ext>
                </a:extLst>
              </a:tr>
            </a:tbl>
          </a:graphicData>
        </a:graphic>
      </p:graphicFrame>
    </p:spTree>
    <p:extLst>
      <p:ext uri="{BB962C8B-B14F-4D97-AF65-F5344CB8AC3E}">
        <p14:creationId xmlns:p14="http://schemas.microsoft.com/office/powerpoint/2010/main" val="3947666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7E423C-9AAF-4AEB-B751-A030C37070E0}"/>
              </a:ext>
            </a:extLst>
          </p:cNvPr>
          <p:cNvSpPr>
            <a:spLocks noGrp="1"/>
          </p:cNvSpPr>
          <p:nvPr>
            <p:ph type="title"/>
          </p:nvPr>
        </p:nvSpPr>
        <p:spPr/>
        <p:txBody>
          <a:bodyPr/>
          <a:lstStyle/>
          <a:p>
            <a:r>
              <a:rPr lang="zh-CN" altLang="en-US" dirty="0"/>
              <a:t>实验讲解</a:t>
            </a:r>
            <a:r>
              <a:rPr lang="en-US" altLang="zh-CN" dirty="0"/>
              <a:t>——1.</a:t>
            </a:r>
            <a:r>
              <a:rPr lang="zh-CN" altLang="en-US" dirty="0"/>
              <a:t>有关内存管理的</a:t>
            </a:r>
            <a:r>
              <a:rPr lang="en-US" altLang="zh-CN" dirty="0"/>
              <a:t>API</a:t>
            </a:r>
            <a:r>
              <a:rPr lang="zh-CN" altLang="en-US" dirty="0"/>
              <a:t>简介</a:t>
            </a:r>
          </a:p>
        </p:txBody>
      </p:sp>
      <p:sp>
        <p:nvSpPr>
          <p:cNvPr id="3" name="内容占位符 2">
            <a:extLst>
              <a:ext uri="{FF2B5EF4-FFF2-40B4-BE49-F238E27FC236}">
                <a16:creationId xmlns:a16="http://schemas.microsoft.com/office/drawing/2014/main" id="{823D8B26-FC54-4AC1-BE4B-038F4A4E495D}"/>
              </a:ext>
            </a:extLst>
          </p:cNvPr>
          <p:cNvSpPr>
            <a:spLocks noGrp="1"/>
          </p:cNvSpPr>
          <p:nvPr>
            <p:ph idx="1"/>
          </p:nvPr>
        </p:nvSpPr>
        <p:spPr>
          <a:xfrm>
            <a:off x="396815" y="1349150"/>
            <a:ext cx="8482141" cy="4997257"/>
          </a:xfrm>
        </p:spPr>
        <p:txBody>
          <a:bodyPr>
            <a:normAutofit/>
          </a:bodyPr>
          <a:lstStyle/>
          <a:p>
            <a:pPr marL="0" indent="0">
              <a:buNone/>
            </a:pPr>
            <a:endParaRPr lang="en-US" altLang="zh-CN" sz="2400" dirty="0"/>
          </a:p>
          <a:p>
            <a:r>
              <a:rPr lang="zh-CN" altLang="en-US" sz="2400" dirty="0"/>
              <a:t>进程的堆内存是有限的，内核维护一个指针</a:t>
            </a:r>
            <a:r>
              <a:rPr lang="en-US" altLang="zh-CN" sz="2400" dirty="0" err="1"/>
              <a:t>brk</a:t>
            </a:r>
            <a:r>
              <a:rPr lang="zh-CN" altLang="en-US" sz="2400" dirty="0"/>
              <a:t>指向当前堆顶。</a:t>
            </a:r>
          </a:p>
          <a:p>
            <a:r>
              <a:rPr lang="zh-CN" altLang="en-US" sz="2400" dirty="0"/>
              <a:t>当堆中剩余内存不足以响应</a:t>
            </a:r>
            <a:r>
              <a:rPr lang="en-US" altLang="zh-CN" sz="2400" dirty="0"/>
              <a:t>malloc</a:t>
            </a:r>
            <a:r>
              <a:rPr lang="zh-CN" altLang="en-US" sz="2400" dirty="0"/>
              <a:t>请求时，需要向操作系统申请更多的堆内存。</a:t>
            </a:r>
            <a:r>
              <a:rPr lang="en-US" altLang="zh-CN" sz="2400" dirty="0" err="1"/>
              <a:t>sbrk</a:t>
            </a:r>
            <a:r>
              <a:rPr lang="zh-CN" altLang="en-US" sz="2400" dirty="0"/>
              <a:t>函数通过将</a:t>
            </a:r>
            <a:r>
              <a:rPr lang="en-US" altLang="zh-CN" sz="2400" dirty="0" err="1"/>
              <a:t>brk</a:t>
            </a:r>
            <a:r>
              <a:rPr lang="zh-CN" altLang="en-US" sz="2400" dirty="0"/>
              <a:t>指针增加</a:t>
            </a:r>
            <a:r>
              <a:rPr lang="en-US" altLang="zh-CN" sz="2400" dirty="0" err="1"/>
              <a:t>incr</a:t>
            </a:r>
            <a:r>
              <a:rPr lang="zh-CN" altLang="en-US" sz="2400" dirty="0"/>
              <a:t>来 扩展和收缩堆</a:t>
            </a:r>
            <a:r>
              <a:rPr lang="en-US" altLang="zh-CN" sz="2400" dirty="0"/>
              <a:t>(</a:t>
            </a:r>
            <a:r>
              <a:rPr lang="zh-CN" altLang="en-US" sz="2400" dirty="0"/>
              <a:t>即当</a:t>
            </a:r>
            <a:r>
              <a:rPr lang="en-US" altLang="zh-CN" sz="2400" dirty="0" err="1"/>
              <a:t>incr</a:t>
            </a:r>
            <a:r>
              <a:rPr lang="zh-CN" altLang="en-US" sz="2400" dirty="0"/>
              <a:t>为负数时收缩堆</a:t>
            </a:r>
            <a:r>
              <a:rPr lang="en-US" altLang="zh-CN" sz="2400" dirty="0"/>
              <a:t>)</a:t>
            </a:r>
            <a:r>
              <a:rPr lang="zh-CN" altLang="en-US" sz="2400" dirty="0"/>
              <a:t>。成功时返回旧</a:t>
            </a:r>
            <a:r>
              <a:rPr lang="en-US" altLang="zh-CN" sz="2400" dirty="0" err="1"/>
              <a:t>brk</a:t>
            </a:r>
            <a:r>
              <a:rPr lang="zh-CN" altLang="en-US" sz="2400" dirty="0"/>
              <a:t>的地址</a:t>
            </a:r>
            <a:r>
              <a:rPr lang="en-US" altLang="zh-CN" sz="2400" dirty="0"/>
              <a:t>(</a:t>
            </a:r>
            <a:r>
              <a:rPr lang="zh-CN" altLang="en-US" sz="2400" dirty="0"/>
              <a:t>因此扩展堆后返回值指向一块大小为</a:t>
            </a:r>
            <a:r>
              <a:rPr lang="en-US" altLang="zh-CN" sz="2400" dirty="0" err="1"/>
              <a:t>incr</a:t>
            </a:r>
            <a:r>
              <a:rPr lang="zh-CN" altLang="en-US" sz="2400" dirty="0"/>
              <a:t>的空 闲内存</a:t>
            </a:r>
            <a:r>
              <a:rPr lang="en-US" altLang="zh-CN" sz="2400" dirty="0"/>
              <a:t>)</a:t>
            </a:r>
            <a:r>
              <a:rPr lang="zh-CN" altLang="en-US" sz="2400" dirty="0"/>
              <a:t>，失败时返回</a:t>
            </a:r>
            <a:r>
              <a:rPr lang="en-US" altLang="zh-CN" sz="2400" dirty="0"/>
              <a:t>-1</a:t>
            </a:r>
            <a:r>
              <a:rPr lang="zh-CN" altLang="en-US" sz="2400" dirty="0"/>
              <a:t>。</a:t>
            </a:r>
            <a:endParaRPr lang="zh-CN" altLang="en-US" sz="2400" dirty="0">
              <a:solidFill>
                <a:srgbClr val="FF0000"/>
              </a:solidFill>
            </a:endParaRPr>
          </a:p>
        </p:txBody>
      </p:sp>
      <p:sp>
        <p:nvSpPr>
          <p:cNvPr id="4" name="日期占位符 3">
            <a:extLst>
              <a:ext uri="{FF2B5EF4-FFF2-40B4-BE49-F238E27FC236}">
                <a16:creationId xmlns:a16="http://schemas.microsoft.com/office/drawing/2014/main" id="{F81E854F-8D5A-468B-89F1-6754EBCAE997}"/>
              </a:ext>
            </a:extLst>
          </p:cNvPr>
          <p:cNvSpPr>
            <a:spLocks noGrp="1"/>
          </p:cNvSpPr>
          <p:nvPr>
            <p:ph type="dt" sz="half" idx="10"/>
          </p:nvPr>
        </p:nvSpPr>
        <p:spPr/>
        <p:txBody>
          <a:bodyPr/>
          <a:lstStyle/>
          <a:p>
            <a:fld id="{5B4300CD-FB9A-4B61-B9AB-23788F422CED}" type="datetime1">
              <a:rPr lang="zh-CN" altLang="en-US" smtClean="0"/>
              <a:t>2019/4/22</a:t>
            </a:fld>
            <a:endParaRPr lang="zh-CN" altLang="en-US"/>
          </a:p>
        </p:txBody>
      </p:sp>
      <p:sp>
        <p:nvSpPr>
          <p:cNvPr id="5" name="灯片编号占位符 4">
            <a:extLst>
              <a:ext uri="{FF2B5EF4-FFF2-40B4-BE49-F238E27FC236}">
                <a16:creationId xmlns:a16="http://schemas.microsoft.com/office/drawing/2014/main" id="{AF8C438F-49B6-4368-A281-3F738BC8315C}"/>
              </a:ext>
            </a:extLst>
          </p:cNvPr>
          <p:cNvSpPr>
            <a:spLocks noGrp="1"/>
          </p:cNvSpPr>
          <p:nvPr>
            <p:ph type="sldNum" sz="quarter" idx="12"/>
          </p:nvPr>
        </p:nvSpPr>
        <p:spPr/>
        <p:txBody>
          <a:bodyPr/>
          <a:lstStyle/>
          <a:p>
            <a:fld id="{A37C2E83-BEE0-4592-95B4-A14D46E3DDA8}" type="slidenum">
              <a:rPr lang="zh-CN" altLang="en-US" smtClean="0"/>
              <a:t>5</a:t>
            </a:fld>
            <a:endParaRPr lang="zh-CN" altLang="en-US"/>
          </a:p>
        </p:txBody>
      </p:sp>
      <p:graphicFrame>
        <p:nvGraphicFramePr>
          <p:cNvPr id="8" name="表格 7">
            <a:extLst>
              <a:ext uri="{FF2B5EF4-FFF2-40B4-BE49-F238E27FC236}">
                <a16:creationId xmlns:a16="http://schemas.microsoft.com/office/drawing/2014/main" id="{25025965-C847-3540-AE8C-524450A78FFB}"/>
              </a:ext>
            </a:extLst>
          </p:cNvPr>
          <p:cNvGraphicFramePr>
            <a:graphicFrameLocks noGrp="1"/>
          </p:cNvGraphicFramePr>
          <p:nvPr>
            <p:extLst>
              <p:ext uri="{D42A27DB-BD31-4B8C-83A1-F6EECF244321}">
                <p14:modId xmlns:p14="http://schemas.microsoft.com/office/powerpoint/2010/main" val="2232148433"/>
              </p:ext>
            </p:extLst>
          </p:nvPr>
        </p:nvGraphicFramePr>
        <p:xfrm>
          <a:off x="744415" y="1481024"/>
          <a:ext cx="6328064" cy="308020"/>
        </p:xfrm>
        <a:graphic>
          <a:graphicData uri="http://schemas.openxmlformats.org/drawingml/2006/table">
            <a:tbl>
              <a:tblPr firstRow="1" firstCol="1" bandRow="1"/>
              <a:tblGrid>
                <a:gridCol w="6328064">
                  <a:extLst>
                    <a:ext uri="{9D8B030D-6E8A-4147-A177-3AD203B41FA5}">
                      <a16:colId xmlns:a16="http://schemas.microsoft.com/office/drawing/2014/main" val="109697757"/>
                    </a:ext>
                  </a:extLst>
                </a:gridCol>
              </a:tblGrid>
              <a:tr h="308020">
                <a:tc>
                  <a:txBody>
                    <a:bodyPr/>
                    <a:lstStyle/>
                    <a:p>
                      <a:pPr marL="342900" lvl="0" indent="-342900" latinLnBrk="1">
                        <a:spcAft>
                          <a:spcPts val="0"/>
                        </a:spcAft>
                        <a:buFont typeface="Arial" panose="020B0604020202020204" pitchFamily="34" charset="0"/>
                        <a:buChar char=" "/>
                      </a:pPr>
                      <a:r>
                        <a:rPr lang="en-US" sz="1600" dirty="0">
                          <a:solidFill>
                            <a:schemeClr val="accent6">
                              <a:lumMod val="75000"/>
                            </a:schemeClr>
                          </a:solidFill>
                          <a:effectLst/>
                          <a:latin typeface="Consolas" panose="020B0609020204030204" pitchFamily="49" charset="0"/>
                          <a:ea typeface="宋体" panose="02010600030101010101" pitchFamily="2" charset="-122"/>
                          <a:cs typeface="Times New Roman" panose="02020603050405020304" pitchFamily="18" charset="0"/>
                        </a:rPr>
                        <a:t>void *</a:t>
                      </a:r>
                      <a:r>
                        <a:rPr lang="en-US" sz="1600" dirty="0" err="1">
                          <a:solidFill>
                            <a:schemeClr val="accent1"/>
                          </a:solidFill>
                          <a:effectLst/>
                          <a:latin typeface="Consolas" panose="020B0609020204030204" pitchFamily="49" charset="0"/>
                          <a:ea typeface="宋体" panose="02010600030101010101" pitchFamily="2" charset="-122"/>
                          <a:cs typeface="Times New Roman" panose="02020603050405020304" pitchFamily="18" charset="0"/>
                        </a:rPr>
                        <a:t>sbrk</a:t>
                      </a:r>
                      <a:r>
                        <a:rPr lang="en-US" sz="1600" dirty="0">
                          <a:solidFill>
                            <a:srgbClr val="902000"/>
                          </a:solidFill>
                          <a:effectLst/>
                          <a:latin typeface="Consolas" panose="020B0609020204030204" pitchFamily="49" charset="0"/>
                          <a:ea typeface="宋体" panose="02010600030101010101" pitchFamily="2" charset="-122"/>
                          <a:cs typeface="Times New Roman" panose="02020603050405020304" pitchFamily="18" charset="0"/>
                        </a:rPr>
                        <a:t>(</a:t>
                      </a:r>
                      <a:r>
                        <a:rPr lang="en-US" sz="1600" dirty="0" err="1">
                          <a:solidFill>
                            <a:schemeClr val="accent6">
                              <a:lumMod val="75000"/>
                            </a:schemeClr>
                          </a:solidFill>
                          <a:effectLst/>
                          <a:latin typeface="Consolas" panose="020B0609020204030204" pitchFamily="49" charset="0"/>
                          <a:ea typeface="宋体" panose="02010600030101010101" pitchFamily="2" charset="-122"/>
                          <a:cs typeface="Times New Roman" panose="02020603050405020304" pitchFamily="18" charset="0"/>
                        </a:rPr>
                        <a:t>intptr_t</a:t>
                      </a:r>
                      <a:r>
                        <a:rPr lang="en-US" sz="1600" dirty="0">
                          <a:solidFill>
                            <a:srgbClr val="902000"/>
                          </a:solidFill>
                          <a:effectLst/>
                          <a:latin typeface="Consolas" panose="020B0609020204030204" pitchFamily="49" charset="0"/>
                          <a:ea typeface="宋体" panose="02010600030101010101" pitchFamily="2" charset="-122"/>
                          <a:cs typeface="Times New Roman" panose="02020603050405020304" pitchFamily="18" charset="0"/>
                        </a:rPr>
                        <a:t> </a:t>
                      </a:r>
                      <a:r>
                        <a:rPr lang="en-US" sz="160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incr</a:t>
                      </a:r>
                      <a:r>
                        <a:rPr lang="en-US" sz="1600" dirty="0">
                          <a:solidFill>
                            <a:srgbClr val="902000"/>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12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3828121"/>
                  </a:ext>
                </a:extLst>
              </a:tr>
            </a:tbl>
          </a:graphicData>
        </a:graphic>
      </p:graphicFrame>
    </p:spTree>
    <p:extLst>
      <p:ext uri="{BB962C8B-B14F-4D97-AF65-F5344CB8AC3E}">
        <p14:creationId xmlns:p14="http://schemas.microsoft.com/office/powerpoint/2010/main" val="2087525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7E423C-9AAF-4AEB-B751-A030C37070E0}"/>
              </a:ext>
            </a:extLst>
          </p:cNvPr>
          <p:cNvSpPr>
            <a:spLocks noGrp="1"/>
          </p:cNvSpPr>
          <p:nvPr>
            <p:ph type="title"/>
          </p:nvPr>
        </p:nvSpPr>
        <p:spPr/>
        <p:txBody>
          <a:bodyPr/>
          <a:lstStyle/>
          <a:p>
            <a:r>
              <a:rPr lang="zh-CN" altLang="en-US" dirty="0"/>
              <a:t>实验讲解</a:t>
            </a:r>
            <a:r>
              <a:rPr lang="en-US" altLang="zh-CN" dirty="0"/>
              <a:t>——1.</a:t>
            </a:r>
            <a:r>
              <a:rPr lang="zh-CN" altLang="en-US" dirty="0"/>
              <a:t>有关内存管理的</a:t>
            </a:r>
            <a:r>
              <a:rPr lang="en-US" altLang="zh-CN" dirty="0"/>
              <a:t>API</a:t>
            </a:r>
            <a:r>
              <a:rPr lang="zh-CN" altLang="en-US" dirty="0"/>
              <a:t>简介</a:t>
            </a:r>
          </a:p>
        </p:txBody>
      </p:sp>
      <p:sp>
        <p:nvSpPr>
          <p:cNvPr id="3" name="内容占位符 2">
            <a:extLst>
              <a:ext uri="{FF2B5EF4-FFF2-40B4-BE49-F238E27FC236}">
                <a16:creationId xmlns:a16="http://schemas.microsoft.com/office/drawing/2014/main" id="{823D8B26-FC54-4AC1-BE4B-038F4A4E495D}"/>
              </a:ext>
            </a:extLst>
          </p:cNvPr>
          <p:cNvSpPr>
            <a:spLocks noGrp="1"/>
          </p:cNvSpPr>
          <p:nvPr>
            <p:ph idx="1"/>
          </p:nvPr>
        </p:nvSpPr>
        <p:spPr>
          <a:xfrm>
            <a:off x="396815" y="1349150"/>
            <a:ext cx="8256855" cy="4997257"/>
          </a:xfrm>
        </p:spPr>
        <p:txBody>
          <a:bodyPr>
            <a:normAutofit/>
          </a:bodyPr>
          <a:lstStyle/>
          <a:p>
            <a:pPr marL="0" indent="0">
              <a:buNone/>
            </a:pPr>
            <a:endParaRPr lang="en-US" altLang="zh-CN" sz="2400" dirty="0"/>
          </a:p>
          <a:p>
            <a:r>
              <a:rPr lang="en-US" altLang="zh-CN" sz="2400" dirty="0"/>
              <a:t>free</a:t>
            </a:r>
            <a:r>
              <a:rPr lang="zh-CN" altLang="en-US" sz="2400" dirty="0"/>
              <a:t>函数释放</a:t>
            </a:r>
            <a:r>
              <a:rPr lang="en-US" altLang="zh-CN" sz="2400" dirty="0" err="1"/>
              <a:t>ptr</a:t>
            </a:r>
            <a:r>
              <a:rPr lang="zh-CN" altLang="en-US" sz="2400" dirty="0"/>
              <a:t>指向的内存块，释放出的内存可以在之后的</a:t>
            </a:r>
            <a:r>
              <a:rPr lang="en-US" altLang="zh-CN" sz="2400" dirty="0"/>
              <a:t>malloc</a:t>
            </a:r>
            <a:r>
              <a:rPr lang="zh-CN" altLang="en-US" sz="2400" dirty="0"/>
              <a:t>调用中被使用。 </a:t>
            </a:r>
            <a:endParaRPr lang="en-US" altLang="zh-CN" sz="2400" dirty="0"/>
          </a:p>
          <a:p>
            <a:r>
              <a:rPr lang="zh-CN" altLang="en-US" sz="2400" dirty="0"/>
              <a:t>注意</a:t>
            </a:r>
            <a:r>
              <a:rPr lang="en-US" altLang="zh-CN" sz="2400" dirty="0"/>
              <a:t>:</a:t>
            </a:r>
            <a:r>
              <a:rPr lang="en-US" altLang="zh-CN" sz="2400" dirty="0" err="1"/>
              <a:t>ptr</a:t>
            </a:r>
            <a:r>
              <a:rPr lang="zh-CN" altLang="en-US" sz="2400" dirty="0"/>
              <a:t>必须指向由</a:t>
            </a:r>
            <a:r>
              <a:rPr lang="en-US" altLang="zh-CN" sz="2400" dirty="0"/>
              <a:t>malloc</a:t>
            </a:r>
            <a:r>
              <a:rPr lang="zh-CN" altLang="en-US" sz="2400" dirty="0"/>
              <a:t>、</a:t>
            </a:r>
            <a:r>
              <a:rPr lang="en-US" altLang="zh-CN" sz="2400" dirty="0" err="1"/>
              <a:t>calloc</a:t>
            </a:r>
            <a:r>
              <a:rPr lang="zh-CN" altLang="en-US" sz="2400" dirty="0"/>
              <a:t>、</a:t>
            </a:r>
            <a:r>
              <a:rPr lang="en-US" altLang="zh-CN" sz="2400" dirty="0" err="1"/>
              <a:t>realloc</a:t>
            </a:r>
            <a:r>
              <a:rPr lang="zh-CN" altLang="en-US" sz="2400" dirty="0"/>
              <a:t>分配的内存块的起始位置。</a:t>
            </a:r>
            <a:endParaRPr lang="zh-CN" altLang="en-US" sz="2400" dirty="0">
              <a:solidFill>
                <a:srgbClr val="FF0000"/>
              </a:solidFill>
            </a:endParaRPr>
          </a:p>
        </p:txBody>
      </p:sp>
      <p:sp>
        <p:nvSpPr>
          <p:cNvPr id="4" name="日期占位符 3">
            <a:extLst>
              <a:ext uri="{FF2B5EF4-FFF2-40B4-BE49-F238E27FC236}">
                <a16:creationId xmlns:a16="http://schemas.microsoft.com/office/drawing/2014/main" id="{F81E854F-8D5A-468B-89F1-6754EBCAE997}"/>
              </a:ext>
            </a:extLst>
          </p:cNvPr>
          <p:cNvSpPr>
            <a:spLocks noGrp="1"/>
          </p:cNvSpPr>
          <p:nvPr>
            <p:ph type="dt" sz="half" idx="10"/>
          </p:nvPr>
        </p:nvSpPr>
        <p:spPr/>
        <p:txBody>
          <a:bodyPr/>
          <a:lstStyle/>
          <a:p>
            <a:fld id="{5B4300CD-FB9A-4B61-B9AB-23788F422CED}" type="datetime1">
              <a:rPr lang="zh-CN" altLang="en-US" smtClean="0"/>
              <a:t>2019/4/22</a:t>
            </a:fld>
            <a:endParaRPr lang="zh-CN" altLang="en-US"/>
          </a:p>
        </p:txBody>
      </p:sp>
      <p:sp>
        <p:nvSpPr>
          <p:cNvPr id="5" name="灯片编号占位符 4">
            <a:extLst>
              <a:ext uri="{FF2B5EF4-FFF2-40B4-BE49-F238E27FC236}">
                <a16:creationId xmlns:a16="http://schemas.microsoft.com/office/drawing/2014/main" id="{AF8C438F-49B6-4368-A281-3F738BC8315C}"/>
              </a:ext>
            </a:extLst>
          </p:cNvPr>
          <p:cNvSpPr>
            <a:spLocks noGrp="1"/>
          </p:cNvSpPr>
          <p:nvPr>
            <p:ph type="sldNum" sz="quarter" idx="12"/>
          </p:nvPr>
        </p:nvSpPr>
        <p:spPr/>
        <p:txBody>
          <a:bodyPr/>
          <a:lstStyle/>
          <a:p>
            <a:fld id="{A37C2E83-BEE0-4592-95B4-A14D46E3DDA8}" type="slidenum">
              <a:rPr lang="zh-CN" altLang="en-US" smtClean="0"/>
              <a:t>6</a:t>
            </a:fld>
            <a:endParaRPr lang="zh-CN" altLang="en-US"/>
          </a:p>
        </p:txBody>
      </p:sp>
      <p:graphicFrame>
        <p:nvGraphicFramePr>
          <p:cNvPr id="8" name="表格 7">
            <a:extLst>
              <a:ext uri="{FF2B5EF4-FFF2-40B4-BE49-F238E27FC236}">
                <a16:creationId xmlns:a16="http://schemas.microsoft.com/office/drawing/2014/main" id="{25025965-C847-3540-AE8C-524450A78FFB}"/>
              </a:ext>
            </a:extLst>
          </p:cNvPr>
          <p:cNvGraphicFramePr>
            <a:graphicFrameLocks noGrp="1"/>
          </p:cNvGraphicFramePr>
          <p:nvPr>
            <p:extLst>
              <p:ext uri="{D42A27DB-BD31-4B8C-83A1-F6EECF244321}">
                <p14:modId xmlns:p14="http://schemas.microsoft.com/office/powerpoint/2010/main" val="2181741374"/>
              </p:ext>
            </p:extLst>
          </p:nvPr>
        </p:nvGraphicFramePr>
        <p:xfrm>
          <a:off x="744415" y="1481024"/>
          <a:ext cx="6328064" cy="308020"/>
        </p:xfrm>
        <a:graphic>
          <a:graphicData uri="http://schemas.openxmlformats.org/drawingml/2006/table">
            <a:tbl>
              <a:tblPr firstRow="1" firstCol="1" bandRow="1"/>
              <a:tblGrid>
                <a:gridCol w="6328064">
                  <a:extLst>
                    <a:ext uri="{9D8B030D-6E8A-4147-A177-3AD203B41FA5}">
                      <a16:colId xmlns:a16="http://schemas.microsoft.com/office/drawing/2014/main" val="109697757"/>
                    </a:ext>
                  </a:extLst>
                </a:gridCol>
              </a:tblGrid>
              <a:tr h="308020">
                <a:tc>
                  <a:txBody>
                    <a:bodyPr/>
                    <a:lstStyle/>
                    <a:p>
                      <a:pPr marL="342900" lvl="0" indent="-342900" latinLnBrk="1">
                        <a:spcAft>
                          <a:spcPts val="0"/>
                        </a:spcAft>
                        <a:buFont typeface="Arial" panose="020B0604020202020204" pitchFamily="34" charset="0"/>
                        <a:buChar char=" "/>
                      </a:pPr>
                      <a:r>
                        <a:rPr lang="en-US" sz="1600" dirty="0">
                          <a:solidFill>
                            <a:schemeClr val="accent6">
                              <a:lumMod val="75000"/>
                            </a:schemeClr>
                          </a:solidFill>
                          <a:effectLst/>
                          <a:latin typeface="Consolas" panose="020B0609020204030204" pitchFamily="49" charset="0"/>
                          <a:ea typeface="宋体" panose="02010600030101010101" pitchFamily="2" charset="-122"/>
                          <a:cs typeface="Times New Roman" panose="02020603050405020304" pitchFamily="18" charset="0"/>
                        </a:rPr>
                        <a:t>void</a:t>
                      </a:r>
                      <a:r>
                        <a:rPr lang="en-US" sz="1600" dirty="0">
                          <a:solidFill>
                            <a:srgbClr val="902000"/>
                          </a:solidFill>
                          <a:effectLst/>
                          <a:latin typeface="Consolas" panose="020B0609020204030204" pitchFamily="49" charset="0"/>
                          <a:ea typeface="宋体" panose="02010600030101010101" pitchFamily="2" charset="-122"/>
                          <a:cs typeface="Times New Roman" panose="02020603050405020304" pitchFamily="18" charset="0"/>
                        </a:rPr>
                        <a:t> </a:t>
                      </a:r>
                      <a:r>
                        <a:rPr lang="en-US" sz="1600" dirty="0">
                          <a:solidFill>
                            <a:schemeClr val="accent1"/>
                          </a:solidFill>
                          <a:effectLst/>
                          <a:latin typeface="Consolas" panose="020B0609020204030204" pitchFamily="49" charset="0"/>
                          <a:ea typeface="宋体" panose="02010600030101010101" pitchFamily="2" charset="-122"/>
                          <a:cs typeface="Times New Roman" panose="02020603050405020304" pitchFamily="18" charset="0"/>
                        </a:rPr>
                        <a:t>free</a:t>
                      </a:r>
                      <a:r>
                        <a:rPr lang="en-US" sz="1600" dirty="0">
                          <a:solidFill>
                            <a:srgbClr val="902000"/>
                          </a:solidFill>
                          <a:effectLst/>
                          <a:latin typeface="Consolas" panose="020B0609020204030204" pitchFamily="49" charset="0"/>
                          <a:ea typeface="宋体" panose="02010600030101010101" pitchFamily="2" charset="-122"/>
                          <a:cs typeface="Times New Roman" panose="02020603050405020304" pitchFamily="18" charset="0"/>
                        </a:rPr>
                        <a:t>(</a:t>
                      </a:r>
                      <a:r>
                        <a:rPr lang="en-US" sz="1600" dirty="0">
                          <a:solidFill>
                            <a:schemeClr val="accent6">
                              <a:lumMod val="75000"/>
                            </a:schemeClr>
                          </a:solidFill>
                          <a:effectLst/>
                          <a:latin typeface="Consolas" panose="020B0609020204030204" pitchFamily="49" charset="0"/>
                          <a:ea typeface="宋体" panose="02010600030101010101" pitchFamily="2" charset="-122"/>
                          <a:cs typeface="Times New Roman" panose="02020603050405020304" pitchFamily="18" charset="0"/>
                        </a:rPr>
                        <a:t>void *</a:t>
                      </a:r>
                      <a:r>
                        <a:rPr lang="en-US" sz="160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ptr</a:t>
                      </a:r>
                      <a:r>
                        <a:rPr lang="en-US" sz="1600" dirty="0">
                          <a:solidFill>
                            <a:srgbClr val="902000"/>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12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3828121"/>
                  </a:ext>
                </a:extLst>
              </a:tr>
            </a:tbl>
          </a:graphicData>
        </a:graphic>
      </p:graphicFrame>
    </p:spTree>
    <p:extLst>
      <p:ext uri="{BB962C8B-B14F-4D97-AF65-F5344CB8AC3E}">
        <p14:creationId xmlns:p14="http://schemas.microsoft.com/office/powerpoint/2010/main" val="4055405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7E423C-9AAF-4AEB-B751-A030C37070E0}"/>
              </a:ext>
            </a:extLst>
          </p:cNvPr>
          <p:cNvSpPr>
            <a:spLocks noGrp="1"/>
          </p:cNvSpPr>
          <p:nvPr>
            <p:ph type="title"/>
          </p:nvPr>
        </p:nvSpPr>
        <p:spPr/>
        <p:txBody>
          <a:bodyPr/>
          <a:lstStyle/>
          <a:p>
            <a:r>
              <a:rPr lang="zh-CN" altLang="en-US" dirty="0"/>
              <a:t>实验讲解</a:t>
            </a:r>
            <a:r>
              <a:rPr lang="en-US" altLang="zh-CN" dirty="0"/>
              <a:t>——2.</a:t>
            </a:r>
            <a:r>
              <a:rPr lang="zh-CN" altLang="en-US" dirty="0"/>
              <a:t>隐式空闲链表管理</a:t>
            </a:r>
          </a:p>
        </p:txBody>
      </p:sp>
      <p:sp>
        <p:nvSpPr>
          <p:cNvPr id="3" name="内容占位符 2">
            <a:extLst>
              <a:ext uri="{FF2B5EF4-FFF2-40B4-BE49-F238E27FC236}">
                <a16:creationId xmlns:a16="http://schemas.microsoft.com/office/drawing/2014/main" id="{823D8B26-FC54-4AC1-BE4B-038F4A4E495D}"/>
              </a:ext>
            </a:extLst>
          </p:cNvPr>
          <p:cNvSpPr>
            <a:spLocks noGrp="1"/>
          </p:cNvSpPr>
          <p:nvPr>
            <p:ph idx="1"/>
          </p:nvPr>
        </p:nvSpPr>
        <p:spPr>
          <a:xfrm>
            <a:off x="396816" y="1349150"/>
            <a:ext cx="8350368" cy="4997257"/>
          </a:xfrm>
        </p:spPr>
        <p:txBody>
          <a:bodyPr>
            <a:normAutofit/>
          </a:bodyPr>
          <a:lstStyle/>
          <a:p>
            <a:r>
              <a:rPr lang="zh-CN" altLang="en-US" sz="2400" dirty="0"/>
              <a:t>隐式空闲链表</a:t>
            </a:r>
            <a:endParaRPr lang="en-US" altLang="zh-CN" sz="2400" dirty="0"/>
          </a:p>
          <a:p>
            <a:pPr lvl="1"/>
            <a:r>
              <a:rPr lang="zh-CN" altLang="en-US" sz="2000" dirty="0"/>
              <a:t>隐式空闲链表将堆中的内存块按地址顺序串成一个链表，接受到内存分配请求时，分配器遍历该链表来找到合适的空闲内存块并返回。</a:t>
            </a:r>
          </a:p>
          <a:p>
            <a:pPr lvl="1"/>
            <a:r>
              <a:rPr lang="zh-CN" altLang="en-US" sz="2000" dirty="0"/>
              <a:t>当找不到合适的空闲内存块时</a:t>
            </a:r>
            <a:r>
              <a:rPr lang="en-US" altLang="zh-CN" sz="2000" dirty="0"/>
              <a:t>(</a:t>
            </a:r>
            <a:r>
              <a:rPr lang="zh-CN" altLang="en-US" sz="2000" dirty="0"/>
              <a:t>如</a:t>
            </a:r>
            <a:r>
              <a:rPr lang="en-US" altLang="zh-CN" sz="2000" dirty="0"/>
              <a:t>:</a:t>
            </a:r>
            <a:r>
              <a:rPr lang="zh-CN" altLang="en-US" sz="2000" dirty="0"/>
              <a:t>堆内存不足，或没有大小足够的空闲内存块</a:t>
            </a:r>
            <a:r>
              <a:rPr lang="en-US" altLang="zh-CN" sz="2000" dirty="0"/>
              <a:t>)</a:t>
            </a:r>
            <a:r>
              <a:rPr lang="zh-CN" altLang="en-US" sz="2000" dirty="0"/>
              <a:t>，调用</a:t>
            </a:r>
            <a:r>
              <a:rPr lang="en-US" altLang="zh-CN" sz="2000" dirty="0" err="1"/>
              <a:t>sbrk</a:t>
            </a:r>
            <a:r>
              <a:rPr lang="zh-CN" altLang="en-US" sz="2000" dirty="0"/>
              <a:t>向堆顶扩展更多的内存。</a:t>
            </a:r>
            <a:endParaRPr lang="en-US" altLang="zh-CN" sz="2000" dirty="0"/>
          </a:p>
          <a:p>
            <a:pPr lvl="1"/>
            <a:endParaRPr lang="en-US" altLang="zh-CN" sz="2000" dirty="0"/>
          </a:p>
          <a:p>
            <a:pPr lvl="1"/>
            <a:endParaRPr lang="en-US" altLang="zh-CN" sz="2000" dirty="0"/>
          </a:p>
          <a:p>
            <a:pPr lvl="1"/>
            <a:endParaRPr lang="en-US" altLang="zh-CN" sz="2000" dirty="0"/>
          </a:p>
          <a:p>
            <a:pPr lvl="1"/>
            <a:r>
              <a:rPr lang="zh-CN" altLang="en-US" sz="2000" dirty="0"/>
              <a:t>图中</a:t>
            </a:r>
            <a:r>
              <a:rPr lang="zh-CN" altLang="en-US" sz="2000" b="1" dirty="0">
                <a:solidFill>
                  <a:schemeClr val="accent5">
                    <a:lumMod val="60000"/>
                    <a:lumOff val="40000"/>
                  </a:schemeClr>
                </a:solidFill>
              </a:rPr>
              <a:t>淡蓝色</a:t>
            </a:r>
            <a:r>
              <a:rPr lang="zh-CN" altLang="en-US" sz="2000" dirty="0"/>
              <a:t>部分为已分配块，</a:t>
            </a:r>
            <a:r>
              <a:rPr lang="zh-CN" altLang="en-US" sz="2000" b="1" dirty="0">
                <a:solidFill>
                  <a:srgbClr val="0070C0"/>
                </a:solidFill>
              </a:rPr>
              <a:t>深蓝色</a:t>
            </a:r>
            <a:r>
              <a:rPr lang="zh-CN" altLang="en-US" sz="2000" dirty="0"/>
              <a:t>为填充块</a:t>
            </a:r>
            <a:r>
              <a:rPr lang="en-US" altLang="zh-CN" sz="2000" dirty="0"/>
              <a:t>(</a:t>
            </a:r>
            <a:r>
              <a:rPr lang="zh-CN" altLang="en-US" sz="2000" dirty="0"/>
              <a:t>为了内存双字对齐</a:t>
            </a:r>
            <a:r>
              <a:rPr lang="en-US" altLang="zh-CN" sz="2000" dirty="0"/>
              <a:t>)</a:t>
            </a:r>
            <a:r>
              <a:rPr lang="zh-CN" altLang="en-US" sz="2000" dirty="0"/>
              <a:t>，数字为块头部。</a:t>
            </a:r>
            <a:endParaRPr lang="en-US" altLang="zh-CN" sz="2000" dirty="0"/>
          </a:p>
          <a:p>
            <a:pPr lvl="1"/>
            <a:endParaRPr lang="en-US" altLang="zh-CN" sz="1800" dirty="0"/>
          </a:p>
          <a:p>
            <a:pPr lvl="2"/>
            <a:endParaRPr lang="en-US" altLang="zh-CN" sz="1800" dirty="0"/>
          </a:p>
        </p:txBody>
      </p:sp>
      <p:sp>
        <p:nvSpPr>
          <p:cNvPr id="4" name="日期占位符 3">
            <a:extLst>
              <a:ext uri="{FF2B5EF4-FFF2-40B4-BE49-F238E27FC236}">
                <a16:creationId xmlns:a16="http://schemas.microsoft.com/office/drawing/2014/main" id="{F81E854F-8D5A-468B-89F1-6754EBCAE997}"/>
              </a:ext>
            </a:extLst>
          </p:cNvPr>
          <p:cNvSpPr>
            <a:spLocks noGrp="1"/>
          </p:cNvSpPr>
          <p:nvPr>
            <p:ph type="dt" sz="half" idx="10"/>
          </p:nvPr>
        </p:nvSpPr>
        <p:spPr/>
        <p:txBody>
          <a:bodyPr/>
          <a:lstStyle/>
          <a:p>
            <a:fld id="{5B4300CD-FB9A-4B61-B9AB-23788F422CED}" type="datetime1">
              <a:rPr lang="zh-CN" altLang="en-US" smtClean="0"/>
              <a:t>2019/4/22</a:t>
            </a:fld>
            <a:endParaRPr lang="zh-CN" altLang="en-US"/>
          </a:p>
        </p:txBody>
      </p:sp>
      <p:sp>
        <p:nvSpPr>
          <p:cNvPr id="5" name="灯片编号占位符 4">
            <a:extLst>
              <a:ext uri="{FF2B5EF4-FFF2-40B4-BE49-F238E27FC236}">
                <a16:creationId xmlns:a16="http://schemas.microsoft.com/office/drawing/2014/main" id="{AF8C438F-49B6-4368-A281-3F738BC8315C}"/>
              </a:ext>
            </a:extLst>
          </p:cNvPr>
          <p:cNvSpPr>
            <a:spLocks noGrp="1"/>
          </p:cNvSpPr>
          <p:nvPr>
            <p:ph type="sldNum" sz="quarter" idx="12"/>
          </p:nvPr>
        </p:nvSpPr>
        <p:spPr/>
        <p:txBody>
          <a:bodyPr/>
          <a:lstStyle/>
          <a:p>
            <a:fld id="{A37C2E83-BEE0-4592-95B4-A14D46E3DDA8}" type="slidenum">
              <a:rPr lang="zh-CN" altLang="en-US" smtClean="0"/>
              <a:t>7</a:t>
            </a:fld>
            <a:endParaRPr lang="zh-CN" altLang="en-US"/>
          </a:p>
        </p:txBody>
      </p:sp>
      <p:pic>
        <p:nvPicPr>
          <p:cNvPr id="1025" name="Picture 1" descr="page2image44059696">
            <a:extLst>
              <a:ext uri="{FF2B5EF4-FFF2-40B4-BE49-F238E27FC236}">
                <a16:creationId xmlns:a16="http://schemas.microsoft.com/office/drawing/2014/main" id="{D1D76E38-020A-CF4B-ABC5-8D14D8A53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960" y="3512057"/>
            <a:ext cx="7437642" cy="953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11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7E423C-9AAF-4AEB-B751-A030C37070E0}"/>
              </a:ext>
            </a:extLst>
          </p:cNvPr>
          <p:cNvSpPr>
            <a:spLocks noGrp="1"/>
          </p:cNvSpPr>
          <p:nvPr>
            <p:ph type="title"/>
          </p:nvPr>
        </p:nvSpPr>
        <p:spPr/>
        <p:txBody>
          <a:bodyPr/>
          <a:lstStyle/>
          <a:p>
            <a:r>
              <a:rPr lang="zh-CN" altLang="en-US" dirty="0"/>
              <a:t>实验讲解</a:t>
            </a:r>
            <a:r>
              <a:rPr lang="en-US" altLang="zh-CN" dirty="0"/>
              <a:t>——2.</a:t>
            </a:r>
            <a:r>
              <a:rPr lang="zh-CN" altLang="en-US" dirty="0"/>
              <a:t>隐式空闲链表管理</a:t>
            </a:r>
          </a:p>
        </p:txBody>
      </p:sp>
      <p:sp>
        <p:nvSpPr>
          <p:cNvPr id="3" name="内容占位符 2">
            <a:extLst>
              <a:ext uri="{FF2B5EF4-FFF2-40B4-BE49-F238E27FC236}">
                <a16:creationId xmlns:a16="http://schemas.microsoft.com/office/drawing/2014/main" id="{823D8B26-FC54-4AC1-BE4B-038F4A4E495D}"/>
              </a:ext>
            </a:extLst>
          </p:cNvPr>
          <p:cNvSpPr>
            <a:spLocks noGrp="1"/>
          </p:cNvSpPr>
          <p:nvPr>
            <p:ph idx="1"/>
          </p:nvPr>
        </p:nvSpPr>
        <p:spPr>
          <a:xfrm>
            <a:off x="396816" y="1123865"/>
            <a:ext cx="8350368" cy="4997257"/>
          </a:xfrm>
        </p:spPr>
        <p:txBody>
          <a:bodyPr>
            <a:normAutofit/>
          </a:bodyPr>
          <a:lstStyle/>
          <a:p>
            <a:r>
              <a:rPr lang="zh-CN" altLang="en-US" sz="2400" dirty="0"/>
              <a:t>块头部表</a:t>
            </a:r>
            <a:endParaRPr lang="en-US" altLang="zh-CN" sz="2400" dirty="0"/>
          </a:p>
          <a:p>
            <a:pPr lvl="1"/>
            <a:r>
              <a:rPr lang="zh-CN" altLang="en-US" sz="2000" dirty="0"/>
              <a:t>堆中的各内存块需要某种标志来区分块的边界，记录块的大小，以及标记该内存块是否已被使用。因此为每个内存块保留一个字</a:t>
            </a:r>
            <a:r>
              <a:rPr lang="en-US" altLang="zh-CN" sz="2000" dirty="0"/>
              <a:t>(4</a:t>
            </a:r>
            <a:r>
              <a:rPr lang="zh-CN" altLang="en-US" sz="2000" dirty="0"/>
              <a:t>字节</a:t>
            </a:r>
            <a:r>
              <a:rPr lang="en-US" altLang="zh-CN" sz="2000" dirty="0"/>
              <a:t>)</a:t>
            </a:r>
            <a:r>
              <a:rPr lang="zh-CN" altLang="en-US" sz="2000" dirty="0"/>
              <a:t>的头部记录这些数据。</a:t>
            </a:r>
            <a:endParaRPr lang="en-US" altLang="zh-CN" sz="2000" dirty="0"/>
          </a:p>
          <a:p>
            <a:pPr lvl="1"/>
            <a:r>
              <a:rPr lang="zh-CN" altLang="en-US" sz="2000" dirty="0"/>
              <a:t>块头部记录了该内存块的大小。由于内存块以</a:t>
            </a:r>
            <a:r>
              <a:rPr lang="en-US" altLang="zh-CN" sz="2000" dirty="0"/>
              <a:t>8</a:t>
            </a:r>
            <a:r>
              <a:rPr lang="zh-CN" altLang="en-US" sz="2000" dirty="0"/>
              <a:t>字节对齐，块大小二进制的最低</a:t>
            </a:r>
            <a:r>
              <a:rPr lang="en-US" altLang="zh-CN" sz="2000" dirty="0"/>
              <a:t>3</a:t>
            </a:r>
            <a:r>
              <a:rPr lang="zh-CN" altLang="en-US" sz="2000" dirty="0"/>
              <a:t>位一定为</a:t>
            </a:r>
            <a:r>
              <a:rPr lang="en-US" altLang="zh-CN" sz="2000" dirty="0"/>
              <a:t>0</a:t>
            </a:r>
            <a:r>
              <a:rPr lang="zh-CN" altLang="en-US" sz="2000" dirty="0"/>
              <a:t>，因此可以用最后一位来标记该块是否已被分配。</a:t>
            </a:r>
            <a:endParaRPr lang="en-US" altLang="zh-CN" sz="1800" dirty="0"/>
          </a:p>
          <a:p>
            <a:pPr lvl="2"/>
            <a:endParaRPr lang="en-US" altLang="zh-CN" sz="1800" dirty="0"/>
          </a:p>
        </p:txBody>
      </p:sp>
      <p:sp>
        <p:nvSpPr>
          <p:cNvPr id="4" name="日期占位符 3">
            <a:extLst>
              <a:ext uri="{FF2B5EF4-FFF2-40B4-BE49-F238E27FC236}">
                <a16:creationId xmlns:a16="http://schemas.microsoft.com/office/drawing/2014/main" id="{F81E854F-8D5A-468B-89F1-6754EBCAE997}"/>
              </a:ext>
            </a:extLst>
          </p:cNvPr>
          <p:cNvSpPr>
            <a:spLocks noGrp="1"/>
          </p:cNvSpPr>
          <p:nvPr>
            <p:ph type="dt" sz="half" idx="10"/>
          </p:nvPr>
        </p:nvSpPr>
        <p:spPr/>
        <p:txBody>
          <a:bodyPr/>
          <a:lstStyle/>
          <a:p>
            <a:fld id="{5B4300CD-FB9A-4B61-B9AB-23788F422CED}" type="datetime1">
              <a:rPr lang="zh-CN" altLang="en-US" smtClean="0"/>
              <a:t>2019/4/22</a:t>
            </a:fld>
            <a:endParaRPr lang="zh-CN" altLang="en-US"/>
          </a:p>
        </p:txBody>
      </p:sp>
      <p:sp>
        <p:nvSpPr>
          <p:cNvPr id="5" name="灯片编号占位符 4">
            <a:extLst>
              <a:ext uri="{FF2B5EF4-FFF2-40B4-BE49-F238E27FC236}">
                <a16:creationId xmlns:a16="http://schemas.microsoft.com/office/drawing/2014/main" id="{AF8C438F-49B6-4368-A281-3F738BC8315C}"/>
              </a:ext>
            </a:extLst>
          </p:cNvPr>
          <p:cNvSpPr>
            <a:spLocks noGrp="1"/>
          </p:cNvSpPr>
          <p:nvPr>
            <p:ph type="sldNum" sz="quarter" idx="12"/>
          </p:nvPr>
        </p:nvSpPr>
        <p:spPr/>
        <p:txBody>
          <a:bodyPr/>
          <a:lstStyle/>
          <a:p>
            <a:fld id="{A37C2E83-BEE0-4592-95B4-A14D46E3DDA8}" type="slidenum">
              <a:rPr lang="zh-CN" altLang="en-US" smtClean="0"/>
              <a:t>8</a:t>
            </a:fld>
            <a:endParaRPr lang="zh-CN" altLang="en-US"/>
          </a:p>
        </p:txBody>
      </p:sp>
      <p:pic>
        <p:nvPicPr>
          <p:cNvPr id="2049" name="Picture 1" descr="page2image44071136">
            <a:extLst>
              <a:ext uri="{FF2B5EF4-FFF2-40B4-BE49-F238E27FC236}">
                <a16:creationId xmlns:a16="http://schemas.microsoft.com/office/drawing/2014/main" id="{D58088CA-C735-1C48-89AF-98F9D2586F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090" y="3732213"/>
            <a:ext cx="6337300" cy="280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714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7E423C-9AAF-4AEB-B751-A030C37070E0}"/>
              </a:ext>
            </a:extLst>
          </p:cNvPr>
          <p:cNvSpPr>
            <a:spLocks noGrp="1"/>
          </p:cNvSpPr>
          <p:nvPr>
            <p:ph type="title"/>
          </p:nvPr>
        </p:nvSpPr>
        <p:spPr/>
        <p:txBody>
          <a:bodyPr/>
          <a:lstStyle/>
          <a:p>
            <a:r>
              <a:rPr lang="zh-CN" altLang="en-US" dirty="0"/>
              <a:t>实验讲解</a:t>
            </a:r>
            <a:r>
              <a:rPr lang="en-US" altLang="zh-CN" dirty="0"/>
              <a:t>——2.</a:t>
            </a:r>
            <a:r>
              <a:rPr lang="zh-CN" altLang="en-US" dirty="0"/>
              <a:t>隐式空闲链表管理</a:t>
            </a:r>
          </a:p>
        </p:txBody>
      </p:sp>
      <p:sp>
        <p:nvSpPr>
          <p:cNvPr id="3" name="内容占位符 2">
            <a:extLst>
              <a:ext uri="{FF2B5EF4-FFF2-40B4-BE49-F238E27FC236}">
                <a16:creationId xmlns:a16="http://schemas.microsoft.com/office/drawing/2014/main" id="{823D8B26-FC54-4AC1-BE4B-038F4A4E495D}"/>
              </a:ext>
            </a:extLst>
          </p:cNvPr>
          <p:cNvSpPr>
            <a:spLocks noGrp="1"/>
          </p:cNvSpPr>
          <p:nvPr>
            <p:ph idx="1"/>
          </p:nvPr>
        </p:nvSpPr>
        <p:spPr>
          <a:xfrm>
            <a:off x="396816" y="1150369"/>
            <a:ext cx="7991810" cy="4997257"/>
          </a:xfrm>
        </p:spPr>
        <p:txBody>
          <a:bodyPr>
            <a:normAutofit lnSpcReduction="10000"/>
          </a:bodyPr>
          <a:lstStyle/>
          <a:p>
            <a:r>
              <a:rPr lang="zh-CN" altLang="en-US" sz="2400" dirty="0"/>
              <a:t>链表管理</a:t>
            </a:r>
            <a:endParaRPr lang="en-US" altLang="zh-CN" sz="2400" dirty="0"/>
          </a:p>
          <a:p>
            <a:pPr lvl="1"/>
            <a:r>
              <a:rPr lang="zh-CN" altLang="en-US" sz="2000" dirty="0"/>
              <a:t>在隐式链表管理方案下，分配器维护一个指针</a:t>
            </a:r>
            <a:r>
              <a:rPr lang="en-US" altLang="zh-CN" sz="2000" dirty="0" err="1"/>
              <a:t>heap_listp</a:t>
            </a:r>
            <a:r>
              <a:rPr lang="zh-CN" altLang="en-US" sz="2000" dirty="0"/>
              <a:t>指向堆中的第一个内存块，也即链表中的第一个块。</a:t>
            </a:r>
          </a:p>
          <a:p>
            <a:pPr lvl="1"/>
            <a:r>
              <a:rPr lang="zh-CN" altLang="en-US" sz="2000" dirty="0"/>
              <a:t>根据该内存块头部中记录的块大小信息便可计算出下一块的位置</a:t>
            </a:r>
            <a:r>
              <a:rPr lang="en-US" altLang="zh-CN" sz="2000" dirty="0"/>
              <a:t>(</a:t>
            </a:r>
            <a:r>
              <a:rPr lang="en-US" altLang="zh-CN" sz="2000" dirty="0" err="1"/>
              <a:t>heap_listp+size</a:t>
            </a:r>
            <a:r>
              <a:rPr lang="en-US" altLang="zh-CN" sz="2000" dirty="0"/>
              <a:t>)</a:t>
            </a:r>
            <a:r>
              <a:rPr lang="zh-CN" altLang="en-US" sz="2000" dirty="0"/>
              <a:t>，依此类推。</a:t>
            </a:r>
            <a:endParaRPr lang="en-US" altLang="zh-CN" sz="2000" dirty="0"/>
          </a:p>
          <a:p>
            <a:r>
              <a:rPr lang="zh-CN" altLang="en-US" sz="2400" dirty="0"/>
              <a:t>放置策略</a:t>
            </a:r>
            <a:endParaRPr lang="en-US" altLang="zh-CN" sz="1400" dirty="0"/>
          </a:p>
          <a:p>
            <a:pPr lvl="1"/>
            <a:r>
              <a:rPr lang="zh-CN" altLang="en-US" sz="2000" dirty="0"/>
              <a:t>当请求一个</a:t>
            </a:r>
            <a:r>
              <a:rPr lang="en-US" altLang="zh-CN" sz="2000" dirty="0"/>
              <a:t>k</a:t>
            </a:r>
            <a:r>
              <a:rPr lang="zh-CN" altLang="en-US" sz="2000" dirty="0"/>
              <a:t>字节的内存块时，分配器需要搜索堆中的内存块找到一个足够大的空闲块并返回。具体选择哪一个内存 块由放置策略决定。主要有两种</a:t>
            </a:r>
            <a:r>
              <a:rPr lang="en-US" altLang="zh-CN" sz="2000" dirty="0"/>
              <a:t>:</a:t>
            </a:r>
          </a:p>
          <a:p>
            <a:pPr lvl="2"/>
            <a:r>
              <a:rPr lang="en-US" altLang="zh-CN" sz="1800" dirty="0"/>
              <a:t>  </a:t>
            </a:r>
            <a:r>
              <a:rPr lang="zh-CN" altLang="en-US" sz="1800" dirty="0"/>
              <a:t>首次适配：从头开始搜索链表，找到第一个大小合适的空闲内存块便返回。</a:t>
            </a:r>
          </a:p>
          <a:p>
            <a:pPr lvl="2"/>
            <a:r>
              <a:rPr lang="zh-CN" altLang="en-US" sz="1800" dirty="0"/>
              <a:t>  最佳适配：搜索整个链表，返回满足需求的最小的空闲块。</a:t>
            </a:r>
          </a:p>
          <a:p>
            <a:pPr lvl="1"/>
            <a:r>
              <a:rPr lang="zh-CN" altLang="en-US" sz="2000" dirty="0"/>
              <a:t>两者相比较，首次适配速度较快，最佳适配内存利用率更高。后面的实现采用首次适配方法。</a:t>
            </a:r>
            <a:endParaRPr lang="en-US" altLang="zh-CN" sz="2000" dirty="0"/>
          </a:p>
        </p:txBody>
      </p:sp>
      <p:sp>
        <p:nvSpPr>
          <p:cNvPr id="4" name="日期占位符 3">
            <a:extLst>
              <a:ext uri="{FF2B5EF4-FFF2-40B4-BE49-F238E27FC236}">
                <a16:creationId xmlns:a16="http://schemas.microsoft.com/office/drawing/2014/main" id="{F81E854F-8D5A-468B-89F1-6754EBCAE997}"/>
              </a:ext>
            </a:extLst>
          </p:cNvPr>
          <p:cNvSpPr>
            <a:spLocks noGrp="1"/>
          </p:cNvSpPr>
          <p:nvPr>
            <p:ph type="dt" sz="half" idx="10"/>
          </p:nvPr>
        </p:nvSpPr>
        <p:spPr/>
        <p:txBody>
          <a:bodyPr/>
          <a:lstStyle/>
          <a:p>
            <a:fld id="{5B4300CD-FB9A-4B61-B9AB-23788F422CED}" type="datetime1">
              <a:rPr lang="zh-CN" altLang="en-US" smtClean="0"/>
              <a:t>2019/4/22</a:t>
            </a:fld>
            <a:endParaRPr lang="zh-CN" altLang="en-US"/>
          </a:p>
        </p:txBody>
      </p:sp>
      <p:sp>
        <p:nvSpPr>
          <p:cNvPr id="5" name="灯片编号占位符 4">
            <a:extLst>
              <a:ext uri="{FF2B5EF4-FFF2-40B4-BE49-F238E27FC236}">
                <a16:creationId xmlns:a16="http://schemas.microsoft.com/office/drawing/2014/main" id="{AF8C438F-49B6-4368-A281-3F738BC8315C}"/>
              </a:ext>
            </a:extLst>
          </p:cNvPr>
          <p:cNvSpPr>
            <a:spLocks noGrp="1"/>
          </p:cNvSpPr>
          <p:nvPr>
            <p:ph type="sldNum" sz="quarter" idx="12"/>
          </p:nvPr>
        </p:nvSpPr>
        <p:spPr/>
        <p:txBody>
          <a:bodyPr/>
          <a:lstStyle/>
          <a:p>
            <a:fld id="{A37C2E83-BEE0-4592-95B4-A14D46E3DDA8}" type="slidenum">
              <a:rPr lang="zh-CN" altLang="en-US" smtClean="0"/>
              <a:t>9</a:t>
            </a:fld>
            <a:endParaRPr lang="zh-CN" altLang="en-US"/>
          </a:p>
        </p:txBody>
      </p:sp>
    </p:spTree>
    <p:extLst>
      <p:ext uri="{BB962C8B-B14F-4D97-AF65-F5344CB8AC3E}">
        <p14:creationId xmlns:p14="http://schemas.microsoft.com/office/powerpoint/2010/main" val="266828689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626</TotalTime>
  <Words>2490</Words>
  <Application>Microsoft Macintosh PowerPoint</Application>
  <PresentationFormat>全屏显示(4:3)</PresentationFormat>
  <Paragraphs>186</Paragraphs>
  <Slides>24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等线</vt:lpstr>
      <vt:lpstr>等线 Light</vt:lpstr>
      <vt:lpstr>SimSun</vt:lpstr>
      <vt:lpstr>SimSun</vt:lpstr>
      <vt:lpstr>Arial</vt:lpstr>
      <vt:lpstr>Cambria</vt:lpstr>
      <vt:lpstr>Consolas</vt:lpstr>
      <vt:lpstr>Times New Roman</vt:lpstr>
      <vt:lpstr>Wingdings</vt:lpstr>
      <vt:lpstr>Office 主题​​</vt:lpstr>
      <vt:lpstr>实验三：动态内存分配器的实现</vt:lpstr>
      <vt:lpstr>实验目的</vt:lpstr>
      <vt:lpstr>实验环境</vt:lpstr>
      <vt:lpstr>实验讲解——1.有关内存管理的API简介</vt:lpstr>
      <vt:lpstr>实验讲解——1.有关内存管理的API简介</vt:lpstr>
      <vt:lpstr>实验讲解——1.有关内存管理的API简介</vt:lpstr>
      <vt:lpstr>实验讲解——2.隐式空闲链表管理</vt:lpstr>
      <vt:lpstr>实验讲解——2.隐式空闲链表管理</vt:lpstr>
      <vt:lpstr>实验讲解——2.隐式空闲链表管理</vt:lpstr>
      <vt:lpstr>实验讲解——2.隐式空闲链表管理</vt:lpstr>
      <vt:lpstr>实验讲解——2.隐式空闲链表管理</vt:lpstr>
      <vt:lpstr>实验讲解——2.隐式空闲链表管理</vt:lpstr>
      <vt:lpstr>实验讲解——2.隐式空闲链表管理</vt:lpstr>
      <vt:lpstr>实验讲解——3.显式空闲链表</vt:lpstr>
      <vt:lpstr>实验讲解——3.显式空闲链表</vt:lpstr>
      <vt:lpstr>实验讲解——3.显式空闲链表</vt:lpstr>
      <vt:lpstr>实验讲解——3.显式空闲链表</vt:lpstr>
      <vt:lpstr>实验要求</vt:lpstr>
      <vt:lpstr>实验要求</vt:lpstr>
      <vt:lpstr>代码运行</vt:lpstr>
      <vt:lpstr>代码运行</vt:lpstr>
      <vt:lpstr>代码运行</vt:lpstr>
      <vt:lpstr>验收方式</vt:lpstr>
      <vt:lpstr>报告提交方式</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lee.jiawei@qq.com</dc:creator>
  <cp:lastModifiedBy>1204523482@qq.com</cp:lastModifiedBy>
  <cp:revision>140</cp:revision>
  <dcterms:created xsi:type="dcterms:W3CDTF">2019-03-20T04:13:36Z</dcterms:created>
  <dcterms:modified xsi:type="dcterms:W3CDTF">2019-04-21T18:24:19Z</dcterms:modified>
</cp:coreProperties>
</file>