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74" r:id="rId5"/>
    <p:sldId id="284" r:id="rId6"/>
    <p:sldId id="285" r:id="rId7"/>
    <p:sldId id="286" r:id="rId8"/>
    <p:sldId id="280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8" r:id="rId18"/>
    <p:sldId id="301" r:id="rId19"/>
    <p:sldId id="299" r:id="rId20"/>
    <p:sldId id="300" r:id="rId21"/>
    <p:sldId id="302" r:id="rId22"/>
    <p:sldId id="272" r:id="rId23"/>
    <p:sldId id="273" r:id="rId24"/>
    <p:sldId id="304" r:id="rId25"/>
    <p:sldId id="303" r:id="rId26"/>
    <p:sldId id="305" r:id="rId27"/>
    <p:sldId id="306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CBD4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/>
    <p:restoredTop sz="94553"/>
  </p:normalViewPr>
  <p:slideViewPr>
    <p:cSldViewPr snapToGrid="0">
      <p:cViewPr varScale="1">
        <p:scale>
          <a:sx n="64" d="100"/>
          <a:sy n="64" d="100"/>
        </p:scale>
        <p:origin x="14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A5168-CCA2-4D59-A216-9F79B0819D32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E3E7A-334C-487B-99EB-05F62BC2B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607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根据上面的</a:t>
            </a:r>
            <a:r>
              <a:rPr lang="en-US" altLang="zh-CN" dirty="0" smtClean="0"/>
              <a:t>DBR</a:t>
            </a:r>
            <a:r>
              <a:rPr lang="zh-CN" altLang="en-US" dirty="0" smtClean="0"/>
              <a:t>扇区，我们可以算出各</a:t>
            </a:r>
            <a:r>
              <a:rPr lang="en-US" altLang="zh-CN" dirty="0" smtClean="0"/>
              <a:t>FAT</a:t>
            </a:r>
            <a:r>
              <a:rPr lang="zh-CN" altLang="en-US" dirty="0" smtClean="0"/>
              <a:t>的偏移地址，根目录的偏移地址，数据区的偏移地址。</a:t>
            </a:r>
            <a:r>
              <a:rPr lang="en-US" altLang="zh-CN" dirty="0" smtClean="0"/>
              <a:t>FAT1</a:t>
            </a:r>
            <a:r>
              <a:rPr lang="zh-CN" altLang="en-US" dirty="0" smtClean="0"/>
              <a:t>偏移地址：保留扇区（</a:t>
            </a:r>
            <a:r>
              <a:rPr lang="en-US" altLang="zh-CN" dirty="0" smtClean="0"/>
              <a:t>FAT1</a:t>
            </a:r>
            <a:r>
              <a:rPr lang="zh-CN" altLang="en-US" dirty="0" smtClean="0"/>
              <a:t>之前的扇区，包括</a:t>
            </a:r>
            <a:r>
              <a:rPr lang="en-US" altLang="zh-CN" dirty="0" smtClean="0"/>
              <a:t>DBR</a:t>
            </a:r>
            <a:r>
              <a:rPr lang="zh-CN" altLang="en-US" dirty="0" smtClean="0"/>
              <a:t>扇区）之后就是</a:t>
            </a:r>
            <a:r>
              <a:rPr lang="en-US" altLang="zh-CN" dirty="0" smtClean="0"/>
              <a:t>FAT1</a:t>
            </a:r>
            <a:r>
              <a:rPr lang="zh-CN" altLang="en-US" dirty="0" smtClean="0"/>
              <a:t>。因此可以得到，</a:t>
            </a:r>
            <a:r>
              <a:rPr lang="en-US" altLang="zh-CN" dirty="0" smtClean="0"/>
              <a:t>FAT1</a:t>
            </a:r>
            <a:r>
              <a:rPr lang="zh-CN" altLang="en-US" dirty="0" smtClean="0"/>
              <a:t>的偏移地址就是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个扇区的位置，也就是</a:t>
            </a:r>
            <a:r>
              <a:rPr lang="en-US" altLang="zh-CN" dirty="0" smtClean="0"/>
              <a:t>512</a:t>
            </a:r>
            <a:r>
              <a:rPr lang="zh-CN" altLang="en-US" dirty="0" smtClean="0"/>
              <a:t>。</a:t>
            </a:r>
            <a:r>
              <a:rPr lang="en-US" altLang="zh-CN" dirty="0" smtClean="0"/>
              <a:t>FAT2</a:t>
            </a:r>
            <a:r>
              <a:rPr lang="zh-CN" altLang="en-US" dirty="0" smtClean="0"/>
              <a:t>偏移地址：</a:t>
            </a:r>
            <a:r>
              <a:rPr lang="en-US" altLang="zh-CN" dirty="0" smtClean="0"/>
              <a:t>FA1</a:t>
            </a:r>
            <a:r>
              <a:rPr lang="zh-CN" altLang="en-US" dirty="0" smtClean="0"/>
              <a:t>偏移地址</a:t>
            </a:r>
            <a:r>
              <a:rPr lang="en-US" altLang="zh-CN" dirty="0" smtClean="0"/>
              <a:t>+FAT1</a:t>
            </a:r>
            <a:r>
              <a:rPr lang="zh-CN" altLang="en-US" dirty="0" smtClean="0"/>
              <a:t>的大小，</a:t>
            </a:r>
            <a:r>
              <a:rPr lang="en-US" altLang="zh-CN" dirty="0" smtClean="0"/>
              <a:t>512+21*512 = 11264</a:t>
            </a:r>
            <a:r>
              <a:rPr lang="zh-CN" altLang="en-US" dirty="0" smtClean="0"/>
              <a:t>。根目录偏移地址： </a:t>
            </a:r>
            <a:r>
              <a:rPr lang="en-US" altLang="zh-CN" dirty="0" smtClean="0"/>
              <a:t>FAT2</a:t>
            </a:r>
            <a:r>
              <a:rPr lang="zh-CN" altLang="en-US" dirty="0" smtClean="0"/>
              <a:t>偏移地址</a:t>
            </a:r>
            <a:r>
              <a:rPr lang="en-US" altLang="zh-CN" dirty="0" smtClean="0"/>
              <a:t>+FAT2</a:t>
            </a:r>
            <a:r>
              <a:rPr lang="zh-CN" altLang="en-US" dirty="0" smtClean="0"/>
              <a:t>的大小，</a:t>
            </a:r>
            <a:r>
              <a:rPr lang="en-US" altLang="zh-CN" dirty="0" smtClean="0"/>
              <a:t>11264+21*512= 22016</a:t>
            </a:r>
            <a:r>
              <a:rPr lang="zh-CN" altLang="en-US" dirty="0" smtClean="0"/>
              <a:t>。数据区的偏移地址：根目录偏移地址</a:t>
            </a:r>
            <a:r>
              <a:rPr lang="en-US" altLang="zh-CN" dirty="0" smtClean="0"/>
              <a:t>+</a:t>
            </a:r>
            <a:r>
              <a:rPr lang="zh-CN" altLang="en-US" dirty="0" smtClean="0"/>
              <a:t>根目录大小，</a:t>
            </a:r>
            <a:r>
              <a:rPr lang="en-US" altLang="zh-CN" dirty="0" smtClean="0"/>
              <a:t>22016+32*512=38400</a:t>
            </a:r>
            <a:r>
              <a:rPr lang="zh-CN" altLang="en-US" dirty="0" smtClean="0"/>
              <a:t>。其中根目录大小是由根目录项数决定的，每项占</a:t>
            </a:r>
            <a:r>
              <a:rPr lang="en-US" altLang="zh-CN" dirty="0" smtClean="0"/>
              <a:t>32</a:t>
            </a:r>
            <a:r>
              <a:rPr lang="zh-CN" altLang="en-US" dirty="0" smtClean="0"/>
              <a:t>字节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E3E7A-334C-487B-99EB-05F62BC2B6E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185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5E129-3C7B-41FB-991E-29C27818B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816" y="1122363"/>
            <a:ext cx="8350368" cy="2387600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3DE2AA-4B12-46D5-AF9C-A605D2B27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816" y="3602038"/>
            <a:ext cx="8350368" cy="1655762"/>
          </a:xfrm>
        </p:spPr>
        <p:txBody>
          <a:bodyPr anchor="ctr"/>
          <a:lstStyle>
            <a:lvl1pPr marL="0" indent="0" algn="ctr">
              <a:lnSpc>
                <a:spcPct val="150000"/>
              </a:lnSpc>
              <a:spcBef>
                <a:spcPts val="18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46D8FF-B801-40C7-9177-CBE40B94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30D1-81B7-423E-AFC6-1B49E4A5F2C6}" type="datetime1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4C38A4-EC0A-4B01-93EE-99388CF1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1B9363-67E3-44F8-8F6B-732F0AC5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90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EC9D68-E1BC-4AEA-86C1-4077F1DBC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189" y="365125"/>
            <a:ext cx="101899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6A53AF-BF76-47CB-91DF-D13E6D519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96816" y="365125"/>
            <a:ext cx="6823493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9C8249-D298-4204-A26C-98F8475E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849A-1049-4009-9D95-DE67798B87FF}" type="datetime1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7CFB25-42ED-47B1-B6EF-CBAF492B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CFB615-27C8-4183-9DBA-4FC3C15C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78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4D177-94AA-49B3-984E-BB43D2DB8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7C39A2-346A-4145-B073-326241BA2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1EDE12-CC21-4343-ACF5-954E8100C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47A97-53F8-4A4F-ADB7-205D3A34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9D1B01-E6F5-4AB7-86F8-C4A5A6C6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834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1E17E-FC88-438F-9B11-CAC758F4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4DC103-9461-4482-AED1-BC2766135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6816" y="1318075"/>
            <a:ext cx="4118034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A2518C-9E88-4154-8B04-5E79A784B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18075"/>
            <a:ext cx="4118034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529F5A-82F7-47D4-9558-5A20D285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113-B071-4B76-B24F-987429C76D9A}" type="datetime1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624537-4A7C-4840-9DA2-60DC8ABE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34BD5B-806A-46BA-AFAA-C07AB07B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95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D7EE9-CE9F-4436-A01C-F9D31A5E3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32" y="365127"/>
            <a:ext cx="8352751" cy="7131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2E1A5-C414-4DA2-86A9-3897AE9CA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4433" y="1352866"/>
            <a:ext cx="4101366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0BD3DB-90E2-4CCF-9510-DFF51306B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6816" y="2176778"/>
            <a:ext cx="4101366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3F9732-8FB7-41FC-B311-9E3F130FC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7959" y="1334625"/>
            <a:ext cx="4101366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C84C54-2210-4F07-8CDF-C1E678067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176778"/>
            <a:ext cx="4100175" cy="401288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593FF4-9448-4777-90E6-490A5346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31E5-BD17-4FDA-8F0E-7FF6F9DFFCC1}" type="datetime1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E31430-8602-4C8F-B502-22F46686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91361A-4342-49AF-B787-B486F89E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96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2AF64-36E7-42D9-933F-0177FFD0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D651E6-878F-416A-B0A5-1137498D1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2499-F116-4591-B376-A1F8205CA0BA}" type="datetime1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B7621C-29C0-4E4E-8FCD-5208617C5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B4C7FB-B989-4F47-9F4F-9172F97A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43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0D61C6-C7E8-4264-8AEB-B78EB3BC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F36B-038B-4DEB-9488-7BFFE560890F}" type="datetime1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B9AE7F-B408-487B-AECD-526C5F06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73335A-AC18-4BE8-94D7-1B68693B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83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87207-5BD3-48B3-B6D5-0655C793E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16" y="457200"/>
            <a:ext cx="3182203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DA28E-0E10-42CA-8E44-05D6026E8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0" y="987426"/>
            <a:ext cx="485979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D8F402-4B7B-4C87-845C-644826FD2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6816" y="2057400"/>
            <a:ext cx="318220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15EEB6-E769-4D3C-8A73-CEFC6EAEB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335C-02D0-40D2-BDA9-64299012CA3F}" type="datetime1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407508-9DB6-4551-8C79-B469E6B9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325FAE-80DC-42DA-9054-C60CB0EE5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09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96CA4-6C2A-441F-9981-4AC7605A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16" y="457200"/>
            <a:ext cx="3182203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5206BC-B078-4D49-AC88-FA02D3C1E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0" y="987426"/>
            <a:ext cx="485979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6C98D9-6337-4A06-90B7-EE5B90C52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6816" y="2057400"/>
            <a:ext cx="318220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A6DDD1-B667-45D2-84F1-6214C03B5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4732-8770-4E3C-B50D-92F41EC87823}" type="datetime1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8808DB-180F-4174-8BD5-E12A9D3B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D95016-F0F8-42D7-869C-85DD9D61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2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4CC4D-D686-47FD-992C-2D4918EB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C683C3-0AC4-4CE3-9593-7259360E5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5CEFF6-13AC-4BFC-8DE3-A7D63348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AE07-E455-4B4B-A607-5066C63E8E77}" type="datetime1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383461-F955-4144-84BC-01DB0F61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76603-93D6-40DA-9BC6-85680C44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91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640B75-FFAF-44B0-87FA-5CB00EDD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60" y="365126"/>
            <a:ext cx="8343124" cy="77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6B74CB-2985-4A50-864E-6A90143A6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816" y="1349150"/>
            <a:ext cx="8350368" cy="4796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C3E67C-EFC6-4AD6-AFF8-2EE767E6B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16" y="634640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65294D3-56C3-43D9-BD93-519944F6B549}" type="datetime1">
              <a:rPr lang="zh-CN" altLang="en-US" smtClean="0"/>
              <a:pPr/>
              <a:t>2019/5/19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B1FFBB-6441-4FFE-A18C-1A38E7EB8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DB1A7-DA23-4AC2-8213-57B29E78E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49" y="6356351"/>
            <a:ext cx="22892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37C2E83-BEE0-4592-95B4-A14D46E3DD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51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>
            <a:lumMod val="60000"/>
            <a:lumOff val="40000"/>
          </a:schemeClr>
        </a:buClr>
        <a:buSzPct val="85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AB168-2495-4D55-9AC0-96206AA13B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实验四：</a:t>
            </a:r>
            <a:r>
              <a:rPr lang="en-US" altLang="zh-CN" dirty="0" smtClean="0"/>
              <a:t>FAT</a:t>
            </a:r>
            <a:r>
              <a:rPr lang="zh-CN" altLang="en-US" dirty="0" smtClean="0"/>
              <a:t>文件系统的实现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C8505B-0D17-497D-979F-0F16ECBE2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altLang="en-US" dirty="0"/>
              <a:t>助教：田成锦、汪睿、游翎璟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吴加禹、李佳伟、唐凯成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9550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</a:t>
            </a:r>
            <a:r>
              <a:rPr lang="en-US" altLang="zh-CN" dirty="0" smtClean="0"/>
              <a:t>2.FAT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176531"/>
            <a:ext cx="8350368" cy="536238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FAT16</a:t>
            </a:r>
            <a:r>
              <a:rPr lang="zh-CN" altLang="en-US" sz="2400" dirty="0"/>
              <a:t>的存储结构</a:t>
            </a:r>
            <a:endParaRPr lang="en-US" altLang="zh-CN" sz="2400" dirty="0"/>
          </a:p>
          <a:p>
            <a:pPr lvl="1"/>
            <a:r>
              <a:rPr lang="en-US" altLang="zh-CN" sz="2000" dirty="0"/>
              <a:t>DBR</a:t>
            </a:r>
            <a:r>
              <a:rPr lang="zh-CN" altLang="en-US" sz="2000" dirty="0" smtClean="0"/>
              <a:t>扇区</a:t>
            </a:r>
            <a:endParaRPr lang="en-US" altLang="zh-CN" sz="2000" dirty="0" smtClean="0"/>
          </a:p>
          <a:p>
            <a:pPr lvl="2"/>
            <a:r>
              <a:rPr lang="en-US" altLang="zh-CN" sz="1800" dirty="0"/>
              <a:t>DBR</a:t>
            </a:r>
            <a:r>
              <a:rPr lang="zh-CN" altLang="en-US" sz="1800" dirty="0"/>
              <a:t>是操作系统可以直接访问的第一个扇区</a:t>
            </a:r>
            <a:r>
              <a:rPr lang="en-US" altLang="zh-CN" sz="1800" dirty="0"/>
              <a:t>,</a:t>
            </a:r>
            <a:r>
              <a:rPr lang="zh-CN" altLang="en-US" sz="1800" dirty="0"/>
              <a:t>包括一个引导程序和一个称为</a:t>
            </a:r>
            <a:r>
              <a:rPr lang="en-US" altLang="zh-CN" sz="1800" dirty="0"/>
              <a:t>BPB</a:t>
            </a:r>
            <a:r>
              <a:rPr lang="zh-CN" altLang="en-US" sz="1800" dirty="0"/>
              <a:t>的本分区参数记录表。</a:t>
            </a:r>
            <a:r>
              <a:rPr lang="en-US" altLang="zh-CN" sz="1800" dirty="0"/>
              <a:t>BPB</a:t>
            </a:r>
            <a:r>
              <a:rPr lang="zh-CN" altLang="en-US" sz="1800" dirty="0"/>
              <a:t>参数块记录着本分区的启始扇区、结束扇区、文件存储格式、硬盘介质描述符、根目录大小、*</a:t>
            </a:r>
            <a:r>
              <a:rPr lang="en-US" altLang="zh-CN" sz="1800" dirty="0"/>
              <a:t>FAT*</a:t>
            </a:r>
            <a:r>
              <a:rPr lang="zh-CN" altLang="en-US" sz="1800" dirty="0"/>
              <a:t>个数、分配单元的大小等重要参数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下</a:t>
            </a:r>
            <a:r>
              <a:rPr lang="zh-CN" altLang="en-US" sz="1800" dirty="0"/>
              <a:t>图是一个</a:t>
            </a:r>
            <a:r>
              <a:rPr lang="en-US" altLang="zh-CN" sz="1800" dirty="0"/>
              <a:t>FAT16</a:t>
            </a:r>
            <a:r>
              <a:rPr lang="zh-CN" altLang="en-US" sz="1800" dirty="0"/>
              <a:t>文件系统的</a:t>
            </a:r>
            <a:r>
              <a:rPr lang="en-US" altLang="zh-CN" sz="1800" dirty="0"/>
              <a:t>DBR</a:t>
            </a:r>
            <a:r>
              <a:rPr lang="zh-CN" altLang="en-US" sz="1800" dirty="0"/>
              <a:t>扇区</a:t>
            </a:r>
            <a:endParaRPr lang="en-US" altLang="zh-CN" sz="1800" dirty="0"/>
          </a:p>
          <a:p>
            <a:pPr lvl="1"/>
            <a:endParaRPr lang="en-US" altLang="zh-CN" sz="2000" dirty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/>
          </a:p>
          <a:p>
            <a:pPr lvl="1"/>
            <a:endParaRPr lang="zh-CN" altLang="en-US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00" y="3782758"/>
            <a:ext cx="6382641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70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</a:t>
            </a:r>
            <a:r>
              <a:rPr lang="en-US" altLang="zh-CN" dirty="0" smtClean="0"/>
              <a:t>2.FAT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176531"/>
            <a:ext cx="8350368" cy="536238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FAT16</a:t>
            </a:r>
            <a:r>
              <a:rPr lang="zh-CN" altLang="en-US" sz="2400" dirty="0"/>
              <a:t>的存储结构</a:t>
            </a:r>
            <a:endParaRPr lang="en-US" altLang="zh-CN" sz="2400" dirty="0"/>
          </a:p>
          <a:p>
            <a:pPr lvl="1"/>
            <a:r>
              <a:rPr lang="en-US" altLang="zh-CN" sz="2000" dirty="0"/>
              <a:t>DBR</a:t>
            </a:r>
            <a:r>
              <a:rPr lang="zh-CN" altLang="en-US" sz="2000" dirty="0" smtClean="0"/>
              <a:t>扇区</a:t>
            </a:r>
            <a:endParaRPr lang="en-US" altLang="zh-CN" sz="2000" dirty="0"/>
          </a:p>
          <a:p>
            <a:pPr lvl="2"/>
            <a:r>
              <a:rPr lang="en-US" altLang="zh-CN" sz="1800" dirty="0" smtClean="0"/>
              <a:t>DBR</a:t>
            </a:r>
            <a:r>
              <a:rPr lang="zh-CN" altLang="en-US" sz="1800" dirty="0"/>
              <a:t>扇区每个字段代表的含义如下：</a:t>
            </a:r>
            <a:endParaRPr lang="en-US" altLang="zh-CN" sz="1800" dirty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/>
          </a:p>
          <a:p>
            <a:pPr lvl="1"/>
            <a:endParaRPr lang="zh-CN" altLang="en-US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2019/5/19</a:t>
            </a:fld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21" y="2653809"/>
            <a:ext cx="6496957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79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</a:t>
            </a:r>
            <a:r>
              <a:rPr lang="en-US" altLang="zh-CN" dirty="0" smtClean="0"/>
              <a:t>2.FAT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176531"/>
            <a:ext cx="8350368" cy="536238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FAT16</a:t>
            </a:r>
            <a:r>
              <a:rPr lang="zh-CN" altLang="en-US" sz="2400" dirty="0"/>
              <a:t>的存储结构</a:t>
            </a:r>
            <a:endParaRPr lang="en-US" altLang="zh-CN" sz="2400" dirty="0"/>
          </a:p>
          <a:p>
            <a:pPr lvl="1"/>
            <a:r>
              <a:rPr lang="en-US" altLang="zh-CN" sz="2000" dirty="0" smtClean="0"/>
              <a:t>FAT</a:t>
            </a:r>
            <a:r>
              <a:rPr lang="zh-CN" altLang="en-US" sz="2000" dirty="0" smtClean="0"/>
              <a:t>表</a:t>
            </a:r>
            <a:endParaRPr lang="en-US" altLang="zh-CN" sz="2000" dirty="0" smtClean="0"/>
          </a:p>
          <a:p>
            <a:pPr lvl="2"/>
            <a:r>
              <a:rPr lang="en-US" altLang="zh-CN" sz="1800" dirty="0" smtClean="0"/>
              <a:t>FAT</a:t>
            </a:r>
            <a:r>
              <a:rPr lang="zh-CN" altLang="en-US" sz="1800" dirty="0"/>
              <a:t>是簇的链表，</a:t>
            </a:r>
            <a:r>
              <a:rPr lang="en-US" altLang="zh-CN" sz="1800" dirty="0"/>
              <a:t>FAT2</a:t>
            </a:r>
            <a:r>
              <a:rPr lang="zh-CN" altLang="en-US" sz="1800" dirty="0"/>
              <a:t>与</a:t>
            </a:r>
            <a:r>
              <a:rPr lang="en-US" altLang="zh-CN" sz="1800" dirty="0"/>
              <a:t>FAT1</a:t>
            </a:r>
            <a:r>
              <a:rPr lang="zh-CN" altLang="en-US" sz="1800" dirty="0"/>
              <a:t>的内容通常是即时同步的，可以认为两个</a:t>
            </a:r>
            <a:r>
              <a:rPr lang="en-US" altLang="zh-CN" sz="1800" dirty="0"/>
              <a:t>FAT</a:t>
            </a:r>
            <a:r>
              <a:rPr lang="zh-CN" altLang="en-US" sz="1800" dirty="0"/>
              <a:t>表完全相同。在根据目录项获取文件的首簇号后，在</a:t>
            </a:r>
            <a:r>
              <a:rPr lang="en-US" altLang="zh-CN" sz="1800" dirty="0"/>
              <a:t>FAT</a:t>
            </a:r>
            <a:r>
              <a:rPr lang="zh-CN" altLang="en-US" sz="1800" dirty="0"/>
              <a:t>中找到对应的簇，可以找到下一个簇，一直到文件结束。每个簇用</a:t>
            </a:r>
            <a:r>
              <a:rPr lang="en-US" altLang="zh-CN" sz="1800" dirty="0"/>
              <a:t>2</a:t>
            </a:r>
            <a:r>
              <a:rPr lang="zh-CN" altLang="en-US" sz="1800" dirty="0"/>
              <a:t>字节表示簇的状态</a:t>
            </a:r>
            <a:r>
              <a:rPr lang="zh-CN" altLang="en-US" sz="1800" dirty="0" smtClean="0"/>
              <a:t>，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具体</a:t>
            </a:r>
            <a:r>
              <a:rPr lang="zh-CN" altLang="en-US" sz="1800" dirty="0"/>
              <a:t>意义如下表所示：</a:t>
            </a:r>
            <a:endParaRPr lang="en-US" altLang="zh-CN" sz="1800" dirty="0"/>
          </a:p>
          <a:p>
            <a:pPr lvl="1"/>
            <a:endParaRPr lang="en-US" altLang="zh-CN" sz="2000" dirty="0"/>
          </a:p>
          <a:p>
            <a:pPr lvl="1"/>
            <a:endParaRPr lang="en-US" altLang="zh-CN" sz="1600" dirty="0"/>
          </a:p>
          <a:p>
            <a:pPr lvl="1"/>
            <a:endParaRPr lang="zh-CN" altLang="en-US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84" y="3776699"/>
            <a:ext cx="3889353" cy="141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75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</a:t>
            </a:r>
            <a:r>
              <a:rPr lang="en-US" altLang="zh-CN" dirty="0" smtClean="0"/>
              <a:t>2.FAT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176531"/>
            <a:ext cx="8350368" cy="536238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FAT16</a:t>
            </a:r>
            <a:r>
              <a:rPr lang="zh-CN" altLang="en-US" sz="2400" dirty="0"/>
              <a:t>的存储结构</a:t>
            </a:r>
            <a:endParaRPr lang="en-US" altLang="zh-CN" sz="2400" dirty="0"/>
          </a:p>
          <a:p>
            <a:pPr lvl="1"/>
            <a:r>
              <a:rPr lang="zh-CN" altLang="en-US" sz="2000" dirty="0" smtClean="0"/>
              <a:t>目录</a:t>
            </a:r>
            <a:endParaRPr lang="en-US" altLang="zh-CN" sz="2000" dirty="0"/>
          </a:p>
          <a:p>
            <a:pPr lvl="2"/>
            <a:r>
              <a:rPr lang="en-US" altLang="zh-CN" sz="1800" dirty="0" smtClean="0"/>
              <a:t>FAT</a:t>
            </a:r>
            <a:r>
              <a:rPr lang="zh-CN" altLang="en-US" sz="1800" dirty="0"/>
              <a:t>文件系统的一个重要思想是把目录当作一个特殊文件来处理，在</a:t>
            </a:r>
            <a:r>
              <a:rPr lang="en-US" altLang="zh-CN" sz="1800" dirty="0"/>
              <a:t>FAT16</a:t>
            </a:r>
            <a:r>
              <a:rPr lang="zh-CN" altLang="en-US" sz="1800" dirty="0"/>
              <a:t>中，虽然根目录地位并不等同于普通的目录，但其组织形式和普通的目录并没有不同。不管目录文件所占空间为多少簇，系统都会以</a:t>
            </a:r>
            <a:r>
              <a:rPr lang="en-US" altLang="zh-CN" sz="1800" dirty="0"/>
              <a:t>32</a:t>
            </a:r>
            <a:r>
              <a:rPr lang="zh-CN" altLang="en-US" sz="1800" dirty="0"/>
              <a:t>个字节为单位进行目录文件所占簇的分配。</a:t>
            </a:r>
            <a:endParaRPr lang="en-US" altLang="zh-CN" sz="1800" dirty="0"/>
          </a:p>
          <a:p>
            <a:pPr lvl="2"/>
            <a:r>
              <a:rPr lang="zh-CN" altLang="en-US" sz="1800" dirty="0"/>
              <a:t>每个</a:t>
            </a:r>
            <a:r>
              <a:rPr lang="en-US" altLang="zh-CN" sz="1800" dirty="0"/>
              <a:t>32</a:t>
            </a:r>
            <a:r>
              <a:rPr lang="zh-CN" altLang="en-US" sz="1800" dirty="0"/>
              <a:t>字节目录项表示的具体含义如下：</a:t>
            </a:r>
            <a:endParaRPr lang="en-US" altLang="zh-CN" sz="1800" dirty="0"/>
          </a:p>
          <a:p>
            <a:pPr lvl="1"/>
            <a:endParaRPr lang="en-US" altLang="zh-CN" sz="1600" dirty="0"/>
          </a:p>
          <a:p>
            <a:pPr lvl="1"/>
            <a:endParaRPr lang="zh-CN" altLang="en-US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935" y="3754443"/>
            <a:ext cx="3486637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0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</a:t>
            </a:r>
            <a:r>
              <a:rPr lang="en-US" altLang="zh-CN" dirty="0" smtClean="0"/>
              <a:t>2.FAT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176531"/>
            <a:ext cx="8350368" cy="536238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FAT16</a:t>
            </a:r>
            <a:r>
              <a:rPr lang="zh-CN" altLang="en-US" sz="2400" dirty="0"/>
              <a:t>的存储结构</a:t>
            </a:r>
            <a:endParaRPr lang="en-US" altLang="zh-CN" sz="2400" dirty="0"/>
          </a:p>
          <a:p>
            <a:pPr lvl="1"/>
            <a:r>
              <a:rPr lang="zh-CN" altLang="en-US" sz="2000" dirty="0" smtClean="0"/>
              <a:t>目录</a:t>
            </a:r>
            <a:endParaRPr lang="en-US" altLang="zh-CN" sz="1800" dirty="0" smtClean="0"/>
          </a:p>
          <a:p>
            <a:pPr lvl="2"/>
            <a:r>
              <a:rPr lang="zh-CN" altLang="en-US" sz="1800" dirty="0"/>
              <a:t>系统将文件名分成两部分进行存储</a:t>
            </a:r>
            <a:r>
              <a:rPr lang="zh-CN" altLang="en-US" sz="1800" dirty="0" smtClean="0"/>
              <a:t>，</a:t>
            </a:r>
            <a:r>
              <a:rPr lang="zh-CN" altLang="en-US" sz="1600" dirty="0" smtClean="0"/>
              <a:t>即</a:t>
            </a:r>
            <a:r>
              <a:rPr lang="zh-CN" altLang="en-US" sz="1600" dirty="0"/>
              <a:t>主文件名</a:t>
            </a:r>
            <a:r>
              <a:rPr lang="en-US" altLang="zh-CN" sz="1600" dirty="0"/>
              <a:t>+</a:t>
            </a:r>
            <a:r>
              <a:rPr lang="zh-CN" altLang="en-US" sz="1600" dirty="0"/>
              <a:t>扩展名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lvl="2"/>
            <a:r>
              <a:rPr lang="zh-CN" altLang="en-US" sz="1800" dirty="0" smtClean="0"/>
              <a:t>不</a:t>
            </a:r>
            <a:r>
              <a:rPr lang="zh-CN" altLang="en-US" sz="1800" dirty="0"/>
              <a:t>记录主文件名与扩展名之间的</a:t>
            </a:r>
            <a:r>
              <a:rPr lang="en-US" altLang="zh-CN" sz="1800" dirty="0"/>
              <a:t>"."</a:t>
            </a:r>
            <a:r>
              <a:rPr lang="zh-CN" altLang="en-US" sz="1800" dirty="0"/>
              <a:t>，并且存储</a:t>
            </a:r>
            <a:r>
              <a:rPr lang="zh-CN" altLang="en-US" sz="1800" dirty="0" smtClean="0"/>
              <a:t>成</a:t>
            </a:r>
            <a:r>
              <a:rPr lang="zh-CN" altLang="en-US" sz="1800" b="1" dirty="0" smtClean="0"/>
              <a:t>大写字母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主文件</a:t>
            </a:r>
            <a:r>
              <a:rPr lang="zh-CN" altLang="en-US" sz="1800" dirty="0"/>
              <a:t>名不足</a:t>
            </a:r>
            <a:r>
              <a:rPr lang="en-US" altLang="zh-CN" sz="1800" dirty="0"/>
              <a:t>8</a:t>
            </a:r>
            <a:r>
              <a:rPr lang="zh-CN" altLang="en-US" sz="1800" dirty="0"/>
              <a:t>个字符以空白符</a:t>
            </a:r>
            <a:r>
              <a:rPr lang="en-US" altLang="zh-CN" sz="1800" dirty="0"/>
              <a:t>(20H)</a:t>
            </a:r>
            <a:r>
              <a:rPr lang="zh-CN" altLang="en-US" sz="1800" dirty="0"/>
              <a:t>填充，扩展名不足</a:t>
            </a:r>
            <a:r>
              <a:rPr lang="en-US" altLang="zh-CN" sz="1800" dirty="0"/>
              <a:t>3</a:t>
            </a:r>
            <a:r>
              <a:rPr lang="zh-CN" altLang="en-US" sz="1800" dirty="0"/>
              <a:t>个字符同样以空白符</a:t>
            </a:r>
            <a:r>
              <a:rPr lang="en-US" altLang="zh-CN" sz="1800" dirty="0"/>
              <a:t>(20H)</a:t>
            </a:r>
            <a:r>
              <a:rPr lang="zh-CN" altLang="en-US" sz="1800" dirty="0"/>
              <a:t>填充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2"/>
            <a:r>
              <a:rPr lang="en-US" altLang="zh-CN" sz="1800" dirty="0" smtClean="0"/>
              <a:t>0x0</a:t>
            </a:r>
            <a:r>
              <a:rPr lang="zh-CN" altLang="en-US" sz="1800" dirty="0"/>
              <a:t>偏移处的取值若为</a:t>
            </a:r>
            <a:r>
              <a:rPr lang="en-US" altLang="zh-CN" sz="1800" dirty="0"/>
              <a:t>0x0</a:t>
            </a:r>
            <a:r>
              <a:rPr lang="zh-CN" altLang="en-US" sz="1800" dirty="0"/>
              <a:t>，表明目录项为空；若为</a:t>
            </a:r>
            <a:r>
              <a:rPr lang="en-US" altLang="zh-CN" sz="1800" dirty="0"/>
              <a:t>0xE5</a:t>
            </a:r>
            <a:r>
              <a:rPr lang="zh-CN" altLang="en-US" sz="1800" dirty="0"/>
              <a:t>，表明目录项曾被使用，但对应的文件或文件夹已被删除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文件名</a:t>
            </a:r>
            <a:r>
              <a:rPr lang="zh-CN" altLang="en-US" sz="1800" dirty="0"/>
              <a:t>中的第一个字符若为“</a:t>
            </a:r>
            <a:r>
              <a:rPr lang="en-US" altLang="zh-CN" sz="1800" dirty="0"/>
              <a:t>.”</a:t>
            </a:r>
            <a:r>
              <a:rPr lang="zh-CN" altLang="en-US" sz="1800" dirty="0"/>
              <a:t>或“</a:t>
            </a:r>
            <a:r>
              <a:rPr lang="en-US" altLang="zh-CN" sz="1800" dirty="0"/>
              <a:t>..”</a:t>
            </a:r>
            <a:r>
              <a:rPr lang="zh-CN" altLang="en-US" sz="1800" dirty="0"/>
              <a:t>表示记录的是一个子目录的目录项，“</a:t>
            </a:r>
            <a:r>
              <a:rPr lang="en-US" altLang="zh-CN" sz="1800" dirty="0"/>
              <a:t>.”</a:t>
            </a:r>
            <a:r>
              <a:rPr lang="zh-CN" altLang="en-US" sz="1800" dirty="0"/>
              <a:t>代表当前目录；“</a:t>
            </a:r>
            <a:r>
              <a:rPr lang="en-US" altLang="zh-CN" sz="1800" dirty="0"/>
              <a:t>..”</a:t>
            </a:r>
            <a:r>
              <a:rPr lang="zh-CN" altLang="en-US" sz="1800" dirty="0"/>
              <a:t>代表上级目录。</a:t>
            </a:r>
            <a:endParaRPr lang="en-US" altLang="zh-CN" sz="1800" dirty="0"/>
          </a:p>
          <a:p>
            <a:pPr lvl="2"/>
            <a:endParaRPr lang="zh-CN" altLang="en-US" sz="1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438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</a:t>
            </a:r>
            <a:r>
              <a:rPr lang="en-US" altLang="zh-CN" dirty="0" smtClean="0"/>
              <a:t>2.FAT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176532"/>
            <a:ext cx="8350368" cy="274728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/>
              <a:t>FAT16</a:t>
            </a:r>
            <a:r>
              <a:rPr lang="zh-CN" altLang="en-US" sz="2400" dirty="0"/>
              <a:t>的存储结构</a:t>
            </a:r>
            <a:endParaRPr lang="en-US" altLang="zh-CN" sz="2400" dirty="0"/>
          </a:p>
          <a:p>
            <a:pPr lvl="1"/>
            <a:r>
              <a:rPr lang="en-US" altLang="zh-CN" sz="2000" dirty="0" smtClean="0"/>
              <a:t>FAT</a:t>
            </a:r>
            <a:r>
              <a:rPr lang="zh-CN" altLang="en-US" sz="2000" dirty="0"/>
              <a:t>表与文件</a:t>
            </a:r>
            <a:r>
              <a:rPr lang="zh-CN" altLang="en-US" sz="2000" dirty="0" smtClean="0"/>
              <a:t>定位</a:t>
            </a:r>
            <a:endParaRPr lang="en-US" altLang="zh-CN" sz="2000" dirty="0"/>
          </a:p>
          <a:p>
            <a:pPr lvl="2"/>
            <a:r>
              <a:rPr lang="en-US" altLang="zh-CN" sz="1800" dirty="0" smtClean="0"/>
              <a:t>FAT16</a:t>
            </a:r>
            <a:r>
              <a:rPr lang="zh-CN" altLang="en-US" sz="1800" dirty="0"/>
              <a:t>文件系统从根目录所占的</a:t>
            </a:r>
            <a:r>
              <a:rPr lang="en-US" altLang="zh-CN" sz="1800" dirty="0"/>
              <a:t>32</a:t>
            </a:r>
            <a:r>
              <a:rPr lang="zh-CN" altLang="en-US" sz="1800" dirty="0"/>
              <a:t>个扇区之后的第一个扇区开始以簇为单位进行数据的处理，这之前仍以扇区为单位。对于根目录之后的第一个簇，系统并不编号为</a:t>
            </a:r>
            <a:r>
              <a:rPr lang="en-US" altLang="zh-CN" sz="1800" dirty="0"/>
              <a:t>0</a:t>
            </a:r>
            <a:r>
              <a:rPr lang="zh-CN" altLang="en-US" sz="1800" dirty="0"/>
              <a:t>号簇或</a:t>
            </a:r>
            <a:r>
              <a:rPr lang="en-US" altLang="zh-CN" sz="1800" dirty="0"/>
              <a:t>1</a:t>
            </a:r>
            <a:r>
              <a:rPr lang="zh-CN" altLang="en-US" sz="1800" dirty="0"/>
              <a:t>号簇，而是编号为</a:t>
            </a:r>
            <a:r>
              <a:rPr lang="en-US" altLang="zh-CN" sz="1800" dirty="0"/>
              <a:t>2</a:t>
            </a:r>
            <a:r>
              <a:rPr lang="zh-CN" altLang="en-US" sz="1800" dirty="0"/>
              <a:t>号簇，也就是说数据区顺序上的第</a:t>
            </a:r>
            <a:r>
              <a:rPr lang="en-US" altLang="zh-CN" sz="1800" dirty="0"/>
              <a:t>1</a:t>
            </a:r>
            <a:r>
              <a:rPr lang="zh-CN" altLang="en-US" sz="1800" dirty="0"/>
              <a:t>个簇也是编号上的</a:t>
            </a:r>
            <a:r>
              <a:rPr lang="en-US" altLang="zh-CN" sz="1800" dirty="0"/>
              <a:t>2</a:t>
            </a:r>
            <a:r>
              <a:rPr lang="zh-CN" altLang="en-US" sz="1800" dirty="0"/>
              <a:t>号簇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2"/>
            <a:r>
              <a:rPr lang="en-US" altLang="zh-CN" sz="1800" dirty="0" smtClean="0"/>
              <a:t>FAT</a:t>
            </a:r>
            <a:r>
              <a:rPr lang="zh-CN" altLang="en-US" sz="1800" dirty="0"/>
              <a:t>表以</a:t>
            </a:r>
            <a:r>
              <a:rPr lang="en-US" altLang="zh-CN" sz="1800" dirty="0"/>
              <a:t>"F8 FF </a:t>
            </a:r>
            <a:r>
              <a:rPr lang="en-US" altLang="zh-CN" sz="1800" dirty="0" err="1"/>
              <a:t>FF</a:t>
            </a:r>
            <a:r>
              <a:rPr lang="en-US" altLang="zh-CN" sz="1800" dirty="0"/>
              <a:t> </a:t>
            </a:r>
            <a:r>
              <a:rPr lang="en-US" altLang="zh-CN" sz="1800" dirty="0" err="1"/>
              <a:t>FF</a:t>
            </a:r>
            <a:r>
              <a:rPr lang="en-US" altLang="zh-CN" sz="1800" dirty="0"/>
              <a:t>" </a:t>
            </a:r>
            <a:r>
              <a:rPr lang="zh-CN" altLang="en-US" sz="1800" dirty="0"/>
              <a:t>开头，为介质描述单元，并不参与</a:t>
            </a:r>
            <a:r>
              <a:rPr lang="en-US" altLang="zh-CN" sz="1800" dirty="0"/>
              <a:t>FAT</a:t>
            </a:r>
            <a:r>
              <a:rPr lang="zh-CN" altLang="en-US" sz="1800" dirty="0"/>
              <a:t>表簇链关系，下图展示了</a:t>
            </a:r>
            <a:r>
              <a:rPr lang="en-US" altLang="zh-CN" sz="1800" dirty="0"/>
              <a:t>FAT</a:t>
            </a:r>
            <a:r>
              <a:rPr lang="zh-CN" altLang="en-US" sz="1800" dirty="0"/>
              <a:t>表的内容。为了定位一个文件或目录，需要先找到其对应的目录项，然后根据首簇号查找</a:t>
            </a:r>
            <a:r>
              <a:rPr lang="en-US" altLang="zh-CN" sz="1800" dirty="0"/>
              <a:t>FAT</a:t>
            </a:r>
            <a:r>
              <a:rPr lang="zh-CN" altLang="en-US" sz="1800" dirty="0"/>
              <a:t>中的相应表项。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516" y="3880353"/>
            <a:ext cx="6144482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63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</a:t>
            </a:r>
            <a:r>
              <a:rPr lang="en-US" altLang="zh-CN" dirty="0" smtClean="0"/>
              <a:t>2.FAT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176532"/>
            <a:ext cx="8350368" cy="373113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FAT16</a:t>
            </a:r>
            <a:r>
              <a:rPr lang="zh-CN" altLang="en-US" sz="2400" dirty="0"/>
              <a:t>的存储结构</a:t>
            </a:r>
            <a:endParaRPr lang="en-US" altLang="zh-CN" sz="2400" dirty="0"/>
          </a:p>
          <a:p>
            <a:pPr lvl="1"/>
            <a:r>
              <a:rPr lang="en-US" altLang="zh-CN" sz="2000" dirty="0" smtClean="0"/>
              <a:t>FAT</a:t>
            </a:r>
            <a:r>
              <a:rPr lang="zh-CN" altLang="en-US" sz="2000" dirty="0"/>
              <a:t>表与文件</a:t>
            </a:r>
            <a:r>
              <a:rPr lang="zh-CN" altLang="en-US" sz="2000" dirty="0" smtClean="0"/>
              <a:t>定位</a:t>
            </a:r>
            <a:endParaRPr lang="en-US" altLang="zh-CN" sz="2000" dirty="0"/>
          </a:p>
          <a:p>
            <a:pPr lvl="2"/>
            <a:r>
              <a:rPr lang="zh-CN" altLang="en-US" sz="1800" dirty="0"/>
              <a:t>假设一个文件，其首簇号是</a:t>
            </a:r>
            <a:r>
              <a:rPr lang="en-US" altLang="zh-CN" sz="1800" dirty="0"/>
              <a:t>2</a:t>
            </a:r>
            <a:r>
              <a:rPr lang="zh-CN" altLang="en-US" sz="1800" dirty="0"/>
              <a:t>，则查看</a:t>
            </a:r>
            <a:r>
              <a:rPr lang="en-US" altLang="zh-CN" sz="1800" dirty="0"/>
              <a:t>FAT</a:t>
            </a:r>
            <a:r>
              <a:rPr lang="zh-CN" altLang="en-US" sz="1800" dirty="0"/>
              <a:t>的相对偏移</a:t>
            </a:r>
            <a:r>
              <a:rPr lang="en-US" altLang="zh-CN" sz="1800" dirty="0"/>
              <a:t>0x4~0x5</a:t>
            </a:r>
            <a:r>
              <a:rPr lang="zh-CN" altLang="en-US" sz="1800" dirty="0"/>
              <a:t>的内容，此处为</a:t>
            </a:r>
            <a:r>
              <a:rPr lang="en-US" altLang="zh-CN" sz="1800" dirty="0"/>
              <a:t>0xFFFF</a:t>
            </a:r>
            <a:r>
              <a:rPr lang="zh-CN" altLang="en-US" sz="1800" dirty="0"/>
              <a:t>，表示存储在</a:t>
            </a:r>
            <a:r>
              <a:rPr lang="en-US" altLang="zh-CN" sz="1800" dirty="0"/>
              <a:t>2</a:t>
            </a:r>
            <a:r>
              <a:rPr lang="zh-CN" altLang="en-US" sz="1800" dirty="0"/>
              <a:t>号簇上的文件是个小文件，只占用</a:t>
            </a:r>
            <a:r>
              <a:rPr lang="en-US" altLang="zh-CN" sz="1800" dirty="0"/>
              <a:t>1</a:t>
            </a:r>
            <a:r>
              <a:rPr lang="zh-CN" altLang="en-US" sz="1800" dirty="0"/>
              <a:t>个簇便结束了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假设</a:t>
            </a:r>
            <a:r>
              <a:rPr lang="zh-CN" altLang="en-US" sz="1800" dirty="0"/>
              <a:t>另一个文件的首簇号是</a:t>
            </a:r>
            <a:r>
              <a:rPr lang="en-US" altLang="zh-CN" sz="1800" dirty="0"/>
              <a:t>8</a:t>
            </a:r>
            <a:r>
              <a:rPr lang="zh-CN" altLang="en-US" sz="1800" dirty="0"/>
              <a:t>，则查看</a:t>
            </a:r>
            <a:r>
              <a:rPr lang="en-US" altLang="zh-CN" sz="1800" dirty="0"/>
              <a:t>FAT</a:t>
            </a:r>
            <a:r>
              <a:rPr lang="zh-CN" altLang="en-US" sz="1800" dirty="0"/>
              <a:t>的相对偏移</a:t>
            </a:r>
            <a:r>
              <a:rPr lang="en-US" altLang="zh-CN" sz="1800" dirty="0"/>
              <a:t>0x10-0x11</a:t>
            </a:r>
            <a:r>
              <a:rPr lang="zh-CN" altLang="en-US" sz="1800" dirty="0"/>
              <a:t>的内容，为</a:t>
            </a:r>
            <a:r>
              <a:rPr lang="en-US" altLang="zh-CN" sz="1800" dirty="0"/>
              <a:t>0x0009</a:t>
            </a:r>
            <a:r>
              <a:rPr lang="zh-CN" altLang="en-US" sz="1800" dirty="0"/>
              <a:t>，就是说该文件继</a:t>
            </a:r>
            <a:r>
              <a:rPr lang="en-US" altLang="zh-CN" sz="1800" dirty="0"/>
              <a:t>8</a:t>
            </a:r>
            <a:r>
              <a:rPr lang="zh-CN" altLang="en-US" sz="1800" dirty="0"/>
              <a:t>号簇后的内容会存放在</a:t>
            </a:r>
            <a:r>
              <a:rPr lang="en-US" altLang="zh-CN" sz="1800" dirty="0"/>
              <a:t>9</a:t>
            </a:r>
            <a:r>
              <a:rPr lang="zh-CN" altLang="en-US" sz="1800" dirty="0"/>
              <a:t>号簇中；继续查看</a:t>
            </a:r>
            <a:r>
              <a:rPr lang="en-US" altLang="zh-CN" sz="1800" dirty="0"/>
              <a:t>9</a:t>
            </a:r>
            <a:r>
              <a:rPr lang="zh-CN" altLang="en-US" sz="1800" dirty="0"/>
              <a:t>号簇的</a:t>
            </a:r>
            <a:r>
              <a:rPr lang="en-US" altLang="zh-CN" sz="1800" dirty="0"/>
              <a:t>FAT</a:t>
            </a:r>
            <a:r>
              <a:rPr lang="zh-CN" altLang="en-US" sz="1800" dirty="0"/>
              <a:t>表项内容是</a:t>
            </a:r>
            <a:r>
              <a:rPr lang="en-US" altLang="zh-CN" sz="1800" dirty="0"/>
              <a:t>0x000A</a:t>
            </a:r>
            <a:r>
              <a:rPr lang="zh-CN" altLang="en-US" sz="1800" dirty="0"/>
              <a:t>，该文件继</a:t>
            </a:r>
            <a:r>
              <a:rPr lang="en-US" altLang="zh-CN" sz="1800" dirty="0"/>
              <a:t>9</a:t>
            </a:r>
            <a:r>
              <a:rPr lang="zh-CN" altLang="en-US" sz="1800" dirty="0"/>
              <a:t>簇后的内容会存放在</a:t>
            </a:r>
            <a:r>
              <a:rPr lang="en-US" altLang="zh-CN" sz="1800" dirty="0"/>
              <a:t>10</a:t>
            </a:r>
            <a:r>
              <a:rPr lang="zh-CN" altLang="en-US" sz="1800" dirty="0"/>
              <a:t>号簇中，继续这个过程，会发现文件在</a:t>
            </a:r>
            <a:r>
              <a:rPr lang="en-US" altLang="zh-CN" sz="1800" dirty="0"/>
              <a:t>11</a:t>
            </a:r>
            <a:r>
              <a:rPr lang="zh-CN" altLang="en-US" sz="1800" dirty="0"/>
              <a:t>号簇结束。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438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实验要求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176531"/>
            <a:ext cx="8350368" cy="536238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实验任务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补</a:t>
            </a:r>
            <a:r>
              <a:rPr lang="zh-CN" altLang="en-US" sz="2000" dirty="0"/>
              <a:t>全代码</a:t>
            </a:r>
            <a:r>
              <a:rPr lang="zh-CN" altLang="en-US" sz="2000" dirty="0" smtClean="0"/>
              <a:t>包</a:t>
            </a:r>
            <a:r>
              <a:rPr lang="en-US" altLang="zh-CN" sz="2000" dirty="0" smtClean="0"/>
              <a:t>simple_fat16.c</a:t>
            </a:r>
            <a:r>
              <a:rPr lang="zh-CN" altLang="en-US" sz="2000" dirty="0"/>
              <a:t>中</a:t>
            </a:r>
            <a:r>
              <a:rPr lang="zh-CN" altLang="en-US" sz="2000" dirty="0" smtClean="0"/>
              <a:t>的标记</a:t>
            </a:r>
            <a:r>
              <a:rPr lang="en-US" altLang="zh-CN" sz="2000" dirty="0" smtClean="0"/>
              <a:t>TODO</a:t>
            </a:r>
            <a:r>
              <a:rPr lang="zh-CN" altLang="en-US" sz="2000" dirty="0" smtClean="0"/>
              <a:t>（</a:t>
            </a:r>
            <a:r>
              <a:rPr lang="zh-CN" altLang="en-US" sz="2000" dirty="0"/>
              <a:t>一共</a:t>
            </a:r>
            <a:r>
              <a:rPr lang="en-US" altLang="zh-CN" sz="2000" dirty="0"/>
              <a:t>9</a:t>
            </a:r>
            <a:r>
              <a:rPr lang="zh-CN" altLang="en-US" sz="2000" dirty="0"/>
              <a:t>处）的部分，实现一个只读的</a:t>
            </a:r>
            <a:r>
              <a:rPr lang="en-US" altLang="zh-CN" sz="2000" dirty="0"/>
              <a:t>FAT16</a:t>
            </a:r>
            <a:r>
              <a:rPr lang="zh-CN" altLang="en-US" sz="2000" dirty="0"/>
              <a:t>文件系统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提示：有</a:t>
            </a:r>
            <a:r>
              <a:rPr lang="zh-CN" altLang="en-US" sz="2000" dirty="0"/>
              <a:t>需要的话，可采用</a:t>
            </a:r>
            <a:r>
              <a:rPr lang="en-US" altLang="zh-CN" sz="2000" dirty="0"/>
              <a:t>Linux</a:t>
            </a:r>
            <a:r>
              <a:rPr lang="zh-CN" altLang="en-US" sz="2000" dirty="0"/>
              <a:t>下的</a:t>
            </a:r>
            <a:r>
              <a:rPr lang="en-US" altLang="zh-CN" sz="2000" dirty="0" err="1"/>
              <a:t>xxd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hexdump</a:t>
            </a:r>
            <a:r>
              <a:rPr lang="zh-CN" altLang="en-US" sz="2000" dirty="0"/>
              <a:t>等命令或者</a:t>
            </a:r>
            <a:r>
              <a:rPr lang="en-US" altLang="zh-CN" sz="2000" dirty="0"/>
              <a:t>Windows</a:t>
            </a:r>
            <a:r>
              <a:rPr lang="zh-CN" altLang="en-US" sz="2000" dirty="0"/>
              <a:t>下的</a:t>
            </a:r>
            <a:r>
              <a:rPr lang="en-US" altLang="zh-CN" sz="2000" dirty="0" err="1"/>
              <a:t>WinHex</a:t>
            </a:r>
            <a:r>
              <a:rPr lang="zh-CN" altLang="en-US" sz="2000" dirty="0"/>
              <a:t>等十六进制文件编辑工具，分析对应的磁盘镜像文件。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333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实验要求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176531"/>
            <a:ext cx="8350368" cy="536238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运行与测试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使用如下的命令编译并测试程序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18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1F747A7-9A19-CA41-B14D-8617DBDFC81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57469" y="2408672"/>
          <a:ext cx="6198243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6198243">
                  <a:extLst>
                    <a:ext uri="{9D8B030D-6E8A-4147-A177-3AD203B41FA5}">
                      <a16:colId xmlns:a16="http://schemas.microsoft.com/office/drawing/2014/main" val="109697757"/>
                    </a:ext>
                  </a:extLst>
                </a:gridCol>
              </a:tblGrid>
              <a:tr h="512077">
                <a:tc>
                  <a:txBody>
                    <a:bodyPr/>
                    <a:lstStyle/>
                    <a:p>
                      <a:pPr marL="342900" lvl="0" indent="-342900" algn="l" defTabSz="914400" rtl="0" eaLnBrk="1" latinLnBrk="1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altLang="zh-CN" sz="1600" kern="1200" dirty="0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zh-CN" altLang="en-US" sz="1600" kern="1200" dirty="0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进入源码目录</a:t>
                      </a:r>
                    </a:p>
                    <a:p>
                      <a:pPr marL="342900" lvl="0" indent="-342900" algn="l" defTabSz="914400" rtl="0" eaLnBrk="1" latinLnBrk="1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altLang="zh-CN" sz="1600" kern="1200" dirty="0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make</a:t>
                      </a:r>
                    </a:p>
                    <a:p>
                      <a:pPr marL="342900" lvl="0" indent="-342900" algn="l" defTabSz="914400" rtl="0" eaLnBrk="1" latinLnBrk="1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endParaRPr lang="en-US" altLang="zh-CN" sz="1600" kern="1200" dirty="0" smtClean="0">
                        <a:solidFill>
                          <a:srgbClr val="902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 defTabSz="914400" rtl="0" eaLnBrk="1" latinLnBrk="1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altLang="zh-CN" sz="1600" kern="1200" dirty="0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zh-CN" altLang="en-US" sz="1600" kern="1200" dirty="0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测试一</a:t>
                      </a:r>
                    </a:p>
                    <a:p>
                      <a:pPr marL="342900" lvl="0" indent="-342900" algn="l" defTabSz="914400" rtl="0" eaLnBrk="1" latinLnBrk="1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altLang="zh-CN" sz="1600" kern="1200" dirty="0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./simple_fat16 --test</a:t>
                      </a:r>
                      <a:endParaRPr lang="zh-CN" sz="1600" kern="1200" dirty="0">
                        <a:solidFill>
                          <a:srgbClr val="902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828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775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实验要求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176531"/>
            <a:ext cx="8350368" cy="536238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运行与测试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测试</a:t>
            </a:r>
            <a:r>
              <a:rPr lang="zh-CN" altLang="en-US" sz="2000" dirty="0"/>
              <a:t>一是为了验证程序的</a:t>
            </a:r>
            <a:r>
              <a:rPr lang="en-US" altLang="zh-CN" sz="2000" dirty="0"/>
              <a:t>FAT</a:t>
            </a:r>
            <a:r>
              <a:rPr lang="zh-CN" altLang="en-US" sz="2000" dirty="0"/>
              <a:t>相关部分的代码正确性（以</a:t>
            </a:r>
            <a:r>
              <a:rPr lang="en-US" altLang="zh-CN" sz="2000" dirty="0"/>
              <a:t>fat16_test.img</a:t>
            </a:r>
            <a:r>
              <a:rPr lang="zh-CN" altLang="en-US" sz="2000" dirty="0"/>
              <a:t>作为磁盘镜像文件），一共有</a:t>
            </a:r>
            <a:r>
              <a:rPr lang="en-US" altLang="zh-CN" sz="2000" dirty="0"/>
              <a:t>6</a:t>
            </a:r>
            <a:r>
              <a:rPr lang="zh-CN" altLang="en-US" sz="2000" dirty="0"/>
              <a:t>个测试目标：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85" y="2489038"/>
            <a:ext cx="68484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5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6C835-8770-4978-8C59-4524E23D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87288C-3F3F-4C68-8B5C-073B46EE0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熟悉</a:t>
            </a:r>
            <a:r>
              <a:rPr lang="en-US" altLang="zh-CN" sz="2400" dirty="0"/>
              <a:t>FAT16</a:t>
            </a:r>
            <a:r>
              <a:rPr lang="zh-CN" altLang="en-US" sz="2400" dirty="0"/>
              <a:t>的存储</a:t>
            </a:r>
            <a:r>
              <a:rPr lang="zh-CN" altLang="en-US" sz="2400" dirty="0" smtClean="0"/>
              <a:t>结构</a:t>
            </a:r>
            <a:endParaRPr lang="en-US" altLang="zh-CN" sz="2400" dirty="0" smtClean="0"/>
          </a:p>
          <a:p>
            <a:r>
              <a:rPr lang="zh-CN" altLang="en-US" sz="2400" dirty="0" smtClean="0"/>
              <a:t>利用</a:t>
            </a:r>
            <a:r>
              <a:rPr lang="en-US" altLang="zh-CN" sz="2400" dirty="0"/>
              <a:t>FUSE</a:t>
            </a:r>
            <a:r>
              <a:rPr lang="zh-CN" altLang="en-US" sz="2400" dirty="0"/>
              <a:t>实现一个只读的</a:t>
            </a:r>
            <a:r>
              <a:rPr lang="en-US" altLang="zh-CN" sz="2400" dirty="0" smtClean="0"/>
              <a:t>FAT16</a:t>
            </a:r>
            <a:r>
              <a:rPr lang="zh-CN" altLang="en-US" sz="2400" dirty="0" smtClean="0"/>
              <a:t>文件系统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拓展实验：实现功能完整的</a:t>
            </a:r>
            <a:r>
              <a:rPr lang="en-US" altLang="zh-CN" sz="2400" dirty="0" smtClean="0"/>
              <a:t>FAT16</a:t>
            </a:r>
            <a:r>
              <a:rPr lang="zh-CN" altLang="en-US" sz="2400" dirty="0" smtClean="0"/>
              <a:t>文件系统（选做）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支持长文件名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支持写操作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实现线程安全</a:t>
            </a:r>
            <a:endParaRPr lang="zh-CN" altLang="en-US" sz="20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118DE3-C203-44A0-BA26-322ADFEE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A3EDA6-ECE9-4227-A1A9-6A93F8F0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390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实验要求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176531"/>
            <a:ext cx="8350368" cy="536238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运行与测试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通过</a:t>
            </a:r>
            <a:r>
              <a:rPr lang="zh-CN" altLang="en-US" sz="2000" dirty="0"/>
              <a:t>测试一后，运行如下的命令进行</a:t>
            </a:r>
            <a:r>
              <a:rPr lang="en-US" altLang="zh-CN" sz="2000" dirty="0"/>
              <a:t>FUSE</a:t>
            </a:r>
            <a:r>
              <a:rPr lang="zh-CN" altLang="en-US" sz="2000" dirty="0"/>
              <a:t>功能的测试（以</a:t>
            </a:r>
            <a:r>
              <a:rPr lang="en-US" altLang="zh-CN" sz="2000" dirty="0"/>
              <a:t>fat16.img</a:t>
            </a:r>
            <a:r>
              <a:rPr lang="zh-CN" altLang="en-US" sz="2000" dirty="0"/>
              <a:t>作为磁盘镜像文件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20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1F747A7-9A19-CA41-B14D-8617DBDFC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76178"/>
              </p:ext>
            </p:extLst>
          </p:nvPr>
        </p:nvGraphicFramePr>
        <p:xfrm>
          <a:off x="1169044" y="2731119"/>
          <a:ext cx="6198243" cy="512077"/>
        </p:xfrm>
        <a:graphic>
          <a:graphicData uri="http://schemas.openxmlformats.org/drawingml/2006/table">
            <a:tbl>
              <a:tblPr firstRow="1" firstCol="1" bandRow="1"/>
              <a:tblGrid>
                <a:gridCol w="6198243">
                  <a:extLst>
                    <a:ext uri="{9D8B030D-6E8A-4147-A177-3AD203B41FA5}">
                      <a16:colId xmlns:a16="http://schemas.microsoft.com/office/drawing/2014/main" val="109697757"/>
                    </a:ext>
                  </a:extLst>
                </a:gridCol>
              </a:tblGrid>
              <a:tr h="512077">
                <a:tc>
                  <a:txBody>
                    <a:bodyPr/>
                    <a:lstStyle/>
                    <a:p>
                      <a:pPr marL="342900" lvl="0" indent="-342900" algn="l" defTabSz="914400" rtl="0" eaLnBrk="1" latinLnBrk="1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altLang="zh-CN" sz="1600" kern="1200" dirty="0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lang="zh-CN" altLang="en-US" sz="1600" kern="1200" dirty="0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测试二</a:t>
                      </a:r>
                    </a:p>
                    <a:p>
                      <a:pPr marL="342900" lvl="0" indent="-342900" algn="l" defTabSz="914400" rtl="0" eaLnBrk="1" latinLnBrk="1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altLang="zh-CN" sz="1600" kern="1200" dirty="0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./simple_fat16 -d </a:t>
                      </a:r>
                      <a:r>
                        <a:rPr lang="en-US" altLang="zh-CN" sz="1600" kern="1200" dirty="0" err="1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fat_dir</a:t>
                      </a:r>
                      <a:endParaRPr lang="zh-CN" sz="1600" kern="1200" dirty="0">
                        <a:solidFill>
                          <a:srgbClr val="902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828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381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实验要求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176531"/>
            <a:ext cx="8350368" cy="536238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运行与测试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这时候</a:t>
            </a:r>
            <a:r>
              <a:rPr lang="zh-CN" altLang="en-US" sz="2000" dirty="0"/>
              <a:t>在文件管理器中打开</a:t>
            </a:r>
            <a:r>
              <a:rPr lang="en-US" altLang="zh-CN" sz="2000" dirty="0" err="1"/>
              <a:t>fat_dir</a:t>
            </a:r>
            <a:r>
              <a:rPr lang="zh-CN" altLang="en-US" sz="2000" dirty="0"/>
              <a:t>目录，需要能够看到里面的文件列表，以及正常访问里面的文件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99" y="2466824"/>
            <a:ext cx="4930567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03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评分标准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176531"/>
            <a:ext cx="8350368" cy="536238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得分</a:t>
            </a:r>
            <a:r>
              <a:rPr lang="zh-CN" altLang="en-US" sz="2400" dirty="0"/>
              <a:t>由两部分</a:t>
            </a:r>
            <a:r>
              <a:rPr lang="zh-CN" altLang="en-US" sz="2400" dirty="0" smtClean="0"/>
              <a:t>构成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代码</a:t>
            </a:r>
            <a:r>
              <a:rPr lang="zh-CN" altLang="en-US" sz="2000" dirty="0"/>
              <a:t>运行</a:t>
            </a:r>
            <a:r>
              <a:rPr lang="zh-CN" altLang="en-US" sz="2000" dirty="0" smtClean="0"/>
              <a:t>得分</a:t>
            </a:r>
            <a:endParaRPr lang="en-US" altLang="zh-CN" sz="2000" dirty="0" smtClean="0"/>
          </a:p>
          <a:p>
            <a:pPr lvl="2"/>
            <a:r>
              <a:rPr lang="zh-CN" altLang="en-US" sz="1800" dirty="0" smtClean="0"/>
              <a:t>未能</a:t>
            </a:r>
            <a:r>
              <a:rPr lang="zh-CN" altLang="en-US" sz="1800" dirty="0"/>
              <a:t>通过测试一，按照完成的测试目标数给分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能</a:t>
            </a:r>
            <a:r>
              <a:rPr lang="zh-CN" altLang="en-US" sz="1800" dirty="0"/>
              <a:t>正常通过测试二（看到文件</a:t>
            </a:r>
            <a:r>
              <a:rPr lang="en-US" altLang="zh-CN" sz="1800" dirty="0"/>
              <a:t>+</a:t>
            </a:r>
            <a:r>
              <a:rPr lang="zh-CN" altLang="en-US" sz="1800" dirty="0"/>
              <a:t>访问文件）得</a:t>
            </a:r>
            <a:r>
              <a:rPr lang="en-US" altLang="zh-CN" sz="1800" dirty="0"/>
              <a:t>8</a:t>
            </a:r>
            <a:r>
              <a:rPr lang="zh-CN" altLang="en-US" sz="1800" dirty="0" smtClean="0"/>
              <a:t>分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只能</a:t>
            </a:r>
            <a:r>
              <a:rPr lang="zh-CN" altLang="en-US" sz="1800" dirty="0"/>
              <a:t>看到文件列表但无法正常访问文件得</a:t>
            </a:r>
            <a:r>
              <a:rPr lang="en-US" altLang="zh-CN" sz="1800" dirty="0"/>
              <a:t>7</a:t>
            </a:r>
            <a:r>
              <a:rPr lang="zh-CN" altLang="en-US" sz="1800" dirty="0"/>
              <a:t>分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1"/>
            <a:r>
              <a:rPr lang="zh-CN" altLang="en-US" sz="2000" dirty="0" smtClean="0"/>
              <a:t>回答</a:t>
            </a:r>
            <a:r>
              <a:rPr lang="zh-CN" altLang="en-US" sz="2000" dirty="0"/>
              <a:t>问题</a:t>
            </a:r>
            <a:r>
              <a:rPr lang="zh-CN" altLang="en-US" sz="2000" dirty="0" smtClean="0"/>
              <a:t>得分</a:t>
            </a:r>
            <a:endParaRPr lang="en-US" altLang="zh-CN" sz="2000" dirty="0"/>
          </a:p>
          <a:p>
            <a:pPr lvl="2"/>
            <a:r>
              <a:rPr lang="zh-CN" altLang="en-US" sz="1800" dirty="0" smtClean="0"/>
              <a:t>针对</a:t>
            </a:r>
            <a:r>
              <a:rPr lang="zh-CN" altLang="en-US" sz="1800" dirty="0"/>
              <a:t>代码实现，助教提问问题，根据回答情况在代码运行分的基础上加分</a:t>
            </a:r>
            <a:r>
              <a:rPr lang="en-US" altLang="zh-CN" sz="1800" dirty="0"/>
              <a:t>/</a:t>
            </a:r>
            <a:r>
              <a:rPr lang="zh-CN" altLang="en-US" sz="1800" dirty="0"/>
              <a:t>扣分</a:t>
            </a:r>
            <a:r>
              <a:rPr lang="zh-CN" altLang="en-US" sz="1800" dirty="0" smtClean="0"/>
              <a:t>。</a:t>
            </a:r>
            <a:endParaRPr lang="en-US" altLang="zh-CN" sz="1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605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提交</a:t>
            </a:r>
            <a:r>
              <a:rPr lang="zh-CN" altLang="en-US" dirty="0"/>
              <a:t>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176531"/>
            <a:ext cx="8451620" cy="536238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将</a:t>
            </a:r>
            <a:r>
              <a:rPr lang="zh-CN" altLang="en-US" sz="2400" dirty="0"/>
              <a:t>实验报告、源代码打包为压缩包</a:t>
            </a:r>
            <a:r>
              <a:rPr lang="zh-CN" altLang="en-US" sz="2400" dirty="0" smtClean="0"/>
              <a:t>提交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本</a:t>
            </a:r>
            <a:r>
              <a:rPr lang="zh-CN" altLang="en-US" sz="2000" dirty="0"/>
              <a:t>次实验只要求修改</a:t>
            </a:r>
            <a:r>
              <a:rPr lang="en-US" altLang="zh-CN" sz="2000" dirty="0"/>
              <a:t>simple_fat16.c</a:t>
            </a:r>
            <a:r>
              <a:rPr lang="zh-CN" altLang="en-US" sz="2000" dirty="0"/>
              <a:t>文件，不能修改其他文件，所以源代码只提交</a:t>
            </a:r>
            <a:r>
              <a:rPr lang="en-US" altLang="zh-CN" sz="2000" dirty="0"/>
              <a:t>simple_fat16.c</a:t>
            </a:r>
            <a:r>
              <a:rPr lang="zh-CN" altLang="en-US" sz="2000" dirty="0"/>
              <a:t>文件即可。</a:t>
            </a:r>
            <a:endParaRPr lang="en-US" altLang="zh-CN" sz="2000" dirty="0"/>
          </a:p>
          <a:p>
            <a:r>
              <a:rPr lang="zh-CN" altLang="en-US" sz="2400" dirty="0"/>
              <a:t>提交至邮箱：</a:t>
            </a:r>
            <a:r>
              <a:rPr lang="en-US" altLang="zh-CN" sz="2400" dirty="0"/>
              <a:t>ustc_os2019@163.com</a:t>
            </a: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邮件主题</a:t>
            </a:r>
            <a:r>
              <a:rPr lang="zh-CN" altLang="en-US" dirty="0"/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文件名称</a:t>
            </a:r>
            <a:r>
              <a:rPr lang="zh-CN" altLang="en-US" dirty="0"/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压缩包名称 </a:t>
            </a:r>
            <a:r>
              <a:rPr lang="zh-CN" altLang="en-US" dirty="0"/>
              <a:t>均采用以下格式命名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x-</a:t>
            </a:r>
            <a:r>
              <a:rPr lang="zh-CN" altLang="en-US" sz="2400" dirty="0">
                <a:solidFill>
                  <a:srgbClr val="FF0000"/>
                </a:solidFill>
              </a:rPr>
              <a:t>学号</a:t>
            </a:r>
            <a:r>
              <a:rPr lang="en-US" altLang="zh-CN" sz="2400" dirty="0">
                <a:solidFill>
                  <a:srgbClr val="FF0000"/>
                </a:solidFill>
              </a:rPr>
              <a:t>-</a:t>
            </a:r>
            <a:r>
              <a:rPr lang="zh-CN" altLang="en-US" sz="2400" dirty="0">
                <a:solidFill>
                  <a:srgbClr val="FF0000"/>
                </a:solidFill>
              </a:rPr>
              <a:t>姓名</a:t>
            </a:r>
            <a:r>
              <a:rPr lang="zh-CN" altLang="en-US" sz="2400" dirty="0"/>
              <a:t>（</a:t>
            </a:r>
            <a:r>
              <a:rPr lang="en-US" altLang="zh-CN" sz="2400" dirty="0"/>
              <a:t>x</a:t>
            </a:r>
            <a:r>
              <a:rPr lang="zh-CN" altLang="en-US" sz="2400" dirty="0"/>
              <a:t>：代表第</a:t>
            </a:r>
            <a:r>
              <a:rPr lang="en-US" altLang="zh-CN" sz="2400" dirty="0"/>
              <a:t>x</a:t>
            </a:r>
            <a:r>
              <a:rPr lang="zh-CN" altLang="en-US" sz="2400" dirty="0"/>
              <a:t>次实验）</a:t>
            </a:r>
            <a:endParaRPr lang="en-US" altLang="zh-CN" sz="2400" dirty="0"/>
          </a:p>
          <a:p>
            <a:pPr lvl="3"/>
            <a:r>
              <a:rPr lang="zh-CN" altLang="en-US" sz="2200" dirty="0"/>
              <a:t>例如张三的第</a:t>
            </a:r>
            <a:r>
              <a:rPr lang="en-US" altLang="zh-CN" sz="2200" dirty="0"/>
              <a:t>1</a:t>
            </a:r>
            <a:r>
              <a:rPr lang="zh-CN" altLang="en-US" sz="2200" dirty="0"/>
              <a:t>次实验命名为“</a:t>
            </a:r>
            <a:r>
              <a:rPr lang="en-US" altLang="zh-CN" sz="2200" dirty="0"/>
              <a:t>1-PB17011010-</a:t>
            </a:r>
            <a:r>
              <a:rPr lang="zh-CN" altLang="en-US" sz="2200" dirty="0"/>
              <a:t>张三”</a:t>
            </a:r>
            <a:endParaRPr lang="en-US" altLang="zh-CN" sz="2200" dirty="0"/>
          </a:p>
          <a:p>
            <a:pPr lvl="2">
              <a:lnSpc>
                <a:spcPct val="150000"/>
              </a:lnSpc>
            </a:pPr>
            <a:r>
              <a:rPr lang="zh-CN" altLang="en-US" sz="2400" dirty="0"/>
              <a:t>未按照规范命名的邮件会被忽略、</a:t>
            </a:r>
            <a:r>
              <a:rPr lang="zh-CN" altLang="en-US" sz="2400" dirty="0" smtClean="0"/>
              <a:t>删除</a:t>
            </a:r>
            <a:endParaRPr lang="en-US" altLang="zh-CN" sz="2400" dirty="0" smtClean="0"/>
          </a:p>
          <a:p>
            <a:r>
              <a:rPr lang="zh-CN" altLang="en-US" sz="2400" dirty="0"/>
              <a:t>实验验收和报告提交截止日期请关注课程主页</a:t>
            </a:r>
            <a:endParaRPr lang="en-US" altLang="zh-CN" sz="2400" dirty="0"/>
          </a:p>
          <a:p>
            <a:pPr lvl="2">
              <a:lnSpc>
                <a:spcPct val="150000"/>
              </a:lnSpc>
            </a:pP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384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拓展实验（选做）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实现一个功能完整的</a:t>
            </a:r>
            <a:r>
              <a:rPr lang="en-US" altLang="zh-CN" dirty="0" smtClean="0"/>
              <a:t>FAT16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30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拓展实验内容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支持</a:t>
            </a:r>
            <a:r>
              <a:rPr lang="zh-CN" altLang="en-US" dirty="0"/>
              <a:t>长文件名的</a:t>
            </a:r>
            <a:r>
              <a:rPr lang="en-US" altLang="zh-CN" dirty="0"/>
              <a:t>FAT 16</a:t>
            </a:r>
            <a:r>
              <a:rPr lang="zh-CN" altLang="en-US" dirty="0"/>
              <a:t>文件系统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之前的实验中，我们只关注了短文件名（</a:t>
            </a:r>
            <a:r>
              <a:rPr lang="en-US" altLang="zh-CN" dirty="0"/>
              <a:t>8+3</a:t>
            </a:r>
            <a:r>
              <a:rPr lang="zh-CN" altLang="en-US" dirty="0"/>
              <a:t>格式）的实现，这种这种方式有很大的</a:t>
            </a:r>
            <a:r>
              <a:rPr lang="zh-CN" altLang="en-US" dirty="0" smtClean="0"/>
              <a:t>局限性。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要求</a:t>
            </a:r>
            <a:r>
              <a:rPr lang="zh-CN" altLang="en-US" dirty="0" smtClean="0"/>
              <a:t>：参考</a:t>
            </a:r>
            <a:r>
              <a:rPr lang="zh-CN" altLang="en-US" dirty="0"/>
              <a:t>相关资料，实现能够支持长文件名的</a:t>
            </a:r>
            <a:r>
              <a:rPr lang="en-US" altLang="zh-CN" dirty="0"/>
              <a:t>FAT</a:t>
            </a:r>
            <a:r>
              <a:rPr lang="zh-CN" altLang="en-US" dirty="0"/>
              <a:t>文件系统，要求能够正常显示</a:t>
            </a:r>
            <a:r>
              <a:rPr lang="en-US" altLang="zh-CN" dirty="0" err="1"/>
              <a:t>fat.img</a:t>
            </a:r>
            <a:r>
              <a:rPr lang="zh-CN" altLang="en-US" dirty="0"/>
              <a:t>中的文件名。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372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拓展实验内容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支持写操作的</a:t>
            </a:r>
            <a:r>
              <a:rPr lang="en-US" altLang="zh-CN" dirty="0"/>
              <a:t>FAT 16</a:t>
            </a:r>
            <a:r>
              <a:rPr lang="zh-CN" altLang="en-US" dirty="0" smtClean="0"/>
              <a:t>文件系统</a:t>
            </a:r>
            <a:endParaRPr lang="en-US" altLang="zh-CN" dirty="0" smtClean="0"/>
          </a:p>
          <a:p>
            <a:pPr lvl="1"/>
            <a:r>
              <a:rPr lang="zh-CN" altLang="en-US" dirty="0"/>
              <a:t>在已有的只读文件基础上，实现可支持创建文件，写文件，删除文件的功能，同时能够支持文件属性的修改。</a:t>
            </a:r>
            <a:endParaRPr lang="en-US" altLang="zh-CN" dirty="0" smtClean="0"/>
          </a:p>
          <a:p>
            <a:pPr lvl="1"/>
            <a:r>
              <a:rPr lang="zh-CN" altLang="en-US" b="1" dirty="0"/>
              <a:t>要求</a:t>
            </a:r>
            <a:r>
              <a:rPr lang="zh-CN" altLang="en-US" dirty="0"/>
              <a:t>：能够在文件系统中支持</a:t>
            </a:r>
            <a:r>
              <a:rPr lang="en-US" altLang="zh-CN" dirty="0" smtClean="0"/>
              <a:t>touch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mkdir</a:t>
            </a:r>
            <a:r>
              <a:rPr lang="zh-CN" altLang="en-US" dirty="0" smtClean="0"/>
              <a:t>，</a:t>
            </a:r>
            <a:r>
              <a:rPr lang="en-US" altLang="zh-CN" dirty="0" err="1"/>
              <a:t>cp</a:t>
            </a:r>
            <a:r>
              <a:rPr lang="zh-CN" altLang="en-US" dirty="0"/>
              <a:t>，</a:t>
            </a:r>
            <a:r>
              <a:rPr lang="en-US" altLang="zh-CN" dirty="0" err="1"/>
              <a:t>rm</a:t>
            </a:r>
            <a:r>
              <a:rPr lang="zh-CN" altLang="en-US" dirty="0"/>
              <a:t>等命令，支持的功能越多越好。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462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拓展实验内容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实现线程安全的</a:t>
            </a:r>
            <a:r>
              <a:rPr lang="en-US" altLang="zh-CN" dirty="0"/>
              <a:t>FAT 16</a:t>
            </a:r>
            <a:r>
              <a:rPr lang="zh-CN" altLang="en-US" dirty="0" smtClean="0"/>
              <a:t>文件系统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要求</a:t>
            </a:r>
            <a:r>
              <a:rPr lang="zh-CN" altLang="en-US" dirty="0"/>
              <a:t>：在多线程访问文件系统时，需要保证读写请求被正确处理，能够使用</a:t>
            </a:r>
            <a:r>
              <a:rPr lang="en-US" altLang="zh-CN" dirty="0" err="1"/>
              <a:t>fio</a:t>
            </a:r>
            <a:r>
              <a:rPr lang="zh-CN" altLang="en-US" dirty="0"/>
              <a:t>工具测试文件系统，并且有不错的性能结果。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20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535AE-F8E8-463E-88B0-43B05D9F6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7652CD-4CB7-472F-849B-D03047BB8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主机：</a:t>
            </a:r>
            <a:r>
              <a:rPr lang="en-US" altLang="zh-CN" sz="2400" dirty="0"/>
              <a:t>Ubuntu  32</a:t>
            </a:r>
            <a:r>
              <a:rPr lang="zh-CN" altLang="en-US" sz="2400" dirty="0"/>
              <a:t>位</a:t>
            </a:r>
            <a:r>
              <a:rPr lang="en-US" altLang="zh-CN" sz="2400" dirty="0"/>
              <a:t>  14.04 </a:t>
            </a:r>
            <a:r>
              <a:rPr lang="zh-CN" altLang="en-US" sz="2400" dirty="0"/>
              <a:t>（或其他</a:t>
            </a:r>
            <a:r>
              <a:rPr lang="en-US" altLang="zh-CN" sz="2400" dirty="0"/>
              <a:t>32</a:t>
            </a:r>
            <a:r>
              <a:rPr lang="zh-CN" altLang="en-US" sz="2400" dirty="0"/>
              <a:t>位</a:t>
            </a:r>
            <a:r>
              <a:rPr lang="en-US" altLang="zh-CN" sz="2400" dirty="0"/>
              <a:t>Ubuntu</a:t>
            </a:r>
            <a:r>
              <a:rPr lang="zh-CN" altLang="en-US" sz="2400" dirty="0"/>
              <a:t>系统）</a:t>
            </a:r>
            <a:endParaRPr lang="en-US" altLang="zh-CN" sz="2400" dirty="0"/>
          </a:p>
          <a:p>
            <a:r>
              <a:rPr lang="zh-CN" altLang="en-US" sz="2400" dirty="0"/>
              <a:t>本次实验</a:t>
            </a:r>
            <a:r>
              <a:rPr lang="zh-CN" altLang="en-US" sz="2400" dirty="0" smtClean="0"/>
              <a:t>通过</a:t>
            </a:r>
            <a:r>
              <a:rPr lang="en-US" altLang="zh-CN" sz="2400" dirty="0" smtClean="0"/>
              <a:t>FUSE</a:t>
            </a:r>
            <a:r>
              <a:rPr lang="zh-CN" altLang="en-US" sz="2400" dirty="0"/>
              <a:t>来</a:t>
            </a:r>
            <a:r>
              <a:rPr lang="zh-CN" altLang="en-US" sz="2400" dirty="0" smtClean="0"/>
              <a:t>实现一个</a:t>
            </a:r>
            <a:r>
              <a:rPr lang="en-US" altLang="zh-CN" sz="2400" dirty="0" smtClean="0"/>
              <a:t>FAT</a:t>
            </a:r>
            <a:r>
              <a:rPr lang="zh-CN" altLang="en-US" sz="2400" dirty="0" smtClean="0"/>
              <a:t>文件系统，需要根据</a:t>
            </a:r>
            <a:r>
              <a:rPr lang="en-US" altLang="zh-CN" sz="2400" dirty="0"/>
              <a:t>FUSE</a:t>
            </a:r>
            <a:r>
              <a:rPr lang="zh-CN" altLang="en-US" sz="2400" dirty="0"/>
              <a:t>提供的接口实现具体的文件操作</a:t>
            </a:r>
            <a:endParaRPr lang="en-US" altLang="zh-CN" sz="2400" dirty="0"/>
          </a:p>
          <a:p>
            <a:r>
              <a:rPr lang="zh-CN" altLang="en-US" sz="2400" dirty="0"/>
              <a:t>下载教学主页上的</a:t>
            </a:r>
            <a:r>
              <a:rPr lang="en-US" altLang="zh-CN" sz="2400" dirty="0"/>
              <a:t>lab-4</a:t>
            </a:r>
            <a:r>
              <a:rPr lang="zh-CN" altLang="en-US" sz="2400" dirty="0"/>
              <a:t>基础代码并解压即可开始实验</a:t>
            </a:r>
            <a:endParaRPr lang="en-US" altLang="zh-CN" sz="2400" dirty="0"/>
          </a:p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D6495-AF62-43C4-9FBC-7E4E76D2E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3A84C2-11AD-41F6-8B4D-AFC8051D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56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</a:t>
            </a:r>
            <a:r>
              <a:rPr lang="en-US" altLang="zh-CN" dirty="0" smtClean="0"/>
              <a:t>1.</a:t>
            </a:r>
            <a:r>
              <a:rPr lang="zh-CN" altLang="en-US" dirty="0" smtClean="0"/>
              <a:t>熟悉使用</a:t>
            </a:r>
            <a:r>
              <a:rPr lang="en-US" altLang="zh-CN" dirty="0" smtClean="0"/>
              <a:t>FUSE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349150"/>
            <a:ext cx="8350368" cy="499725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了解</a:t>
            </a:r>
            <a:r>
              <a:rPr lang="en-US" altLang="zh-CN" sz="2400" dirty="0" smtClean="0"/>
              <a:t>FUSE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FUSE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Filesystem</a:t>
            </a:r>
            <a:r>
              <a:rPr lang="en-US" altLang="zh-CN" sz="2000" dirty="0"/>
              <a:t> in </a:t>
            </a:r>
            <a:r>
              <a:rPr lang="en-US" altLang="zh-CN" sz="2000" dirty="0" err="1"/>
              <a:t>Userspace</a:t>
            </a:r>
            <a:r>
              <a:rPr lang="zh-CN" altLang="en-US" sz="2000" dirty="0"/>
              <a:t>，用户态文件系统）是一个实现在用户空间的文件系统框架，通过</a:t>
            </a:r>
            <a:r>
              <a:rPr lang="en-US" altLang="zh-CN" sz="2000" dirty="0"/>
              <a:t>FUSE</a:t>
            </a:r>
            <a:r>
              <a:rPr lang="zh-CN" altLang="en-US" sz="2000" dirty="0"/>
              <a:t>内核模块的支持，使用者只需要根据</a:t>
            </a:r>
            <a:r>
              <a:rPr lang="en-US" altLang="zh-CN" sz="2000" dirty="0"/>
              <a:t>fuse</a:t>
            </a:r>
            <a:r>
              <a:rPr lang="zh-CN" altLang="en-US" sz="2000" dirty="0"/>
              <a:t>提供的接口实现具体的文件操作就可以实现一个</a:t>
            </a:r>
            <a:r>
              <a:rPr lang="zh-CN" altLang="en-US" sz="2000" dirty="0" smtClean="0"/>
              <a:t>文件系统。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FUSE</a:t>
            </a:r>
            <a:r>
              <a:rPr lang="zh-CN" altLang="en-US" sz="2000" dirty="0"/>
              <a:t>主要由三部分组成</a:t>
            </a:r>
            <a:r>
              <a:rPr lang="zh-CN" altLang="en-US" sz="2000" dirty="0" smtClean="0"/>
              <a:t>：</a:t>
            </a:r>
            <a:r>
              <a:rPr lang="en-US" altLang="zh-CN" sz="1800" dirty="0" smtClean="0"/>
              <a:t>FUSE</a:t>
            </a:r>
            <a:r>
              <a:rPr lang="zh-CN" altLang="en-US" sz="1800" dirty="0"/>
              <a:t>内核模块、用户空间库</a:t>
            </a:r>
            <a:r>
              <a:rPr lang="en-US" altLang="zh-CN" sz="1800" dirty="0" err="1"/>
              <a:t>libfuse</a:t>
            </a:r>
            <a:r>
              <a:rPr lang="zh-CN" altLang="en-US" sz="1800" dirty="0"/>
              <a:t>以及挂载工具</a:t>
            </a:r>
            <a:r>
              <a:rPr lang="en-US" altLang="zh-CN" sz="1800" dirty="0" err="1"/>
              <a:t>fusermount</a:t>
            </a:r>
            <a:r>
              <a:rPr lang="zh-CN" altLang="en-US" sz="1800" dirty="0"/>
              <a:t>：  </a:t>
            </a:r>
            <a:endParaRPr lang="en-US" altLang="zh-CN" sz="1800" dirty="0" smtClean="0"/>
          </a:p>
          <a:p>
            <a:pPr lvl="2"/>
            <a:r>
              <a:rPr lang="en-US" altLang="zh-CN" sz="1600" dirty="0" smtClean="0"/>
              <a:t>1</a:t>
            </a:r>
            <a:r>
              <a:rPr lang="en-US" altLang="zh-CN" sz="1600" dirty="0"/>
              <a:t>. fuse</a:t>
            </a:r>
            <a:r>
              <a:rPr lang="zh-CN" altLang="en-US" sz="1600" dirty="0"/>
              <a:t>内核模块</a:t>
            </a:r>
            <a:r>
              <a:rPr lang="zh-CN" altLang="en-US" sz="1600" dirty="0" smtClean="0"/>
              <a:t>：实现了和</a:t>
            </a:r>
            <a:r>
              <a:rPr lang="en-US" altLang="zh-CN" sz="1600" dirty="0" smtClean="0"/>
              <a:t>VFS</a:t>
            </a:r>
            <a:r>
              <a:rPr lang="zh-CN" altLang="en-US" sz="1600" dirty="0" smtClean="0"/>
              <a:t>的对接</a:t>
            </a:r>
            <a:endParaRPr lang="en-US" altLang="zh-CN" sz="1600" dirty="0" smtClean="0"/>
          </a:p>
          <a:p>
            <a:pPr lvl="2"/>
            <a:r>
              <a:rPr lang="en-US" altLang="zh-CN" sz="1600" dirty="0" smtClean="0"/>
              <a:t>2. fuse</a:t>
            </a:r>
            <a:r>
              <a:rPr lang="zh-CN" altLang="en-US" sz="1600" dirty="0" smtClean="0"/>
              <a:t>库</a:t>
            </a:r>
            <a:r>
              <a:rPr lang="en-US" altLang="zh-CN" sz="1600" dirty="0" err="1" smtClean="0"/>
              <a:t>libfuse</a:t>
            </a:r>
            <a:r>
              <a:rPr lang="zh-CN" altLang="en-US" sz="1600" dirty="0" smtClean="0"/>
              <a:t>：负责和内核空间通信 </a:t>
            </a:r>
            <a:endParaRPr lang="en-US" altLang="zh-CN" sz="1600" dirty="0" smtClean="0"/>
          </a:p>
          <a:p>
            <a:pPr lvl="2"/>
            <a:r>
              <a:rPr lang="en-US" altLang="zh-CN" sz="1600" dirty="0" smtClean="0"/>
              <a:t>3</a:t>
            </a:r>
            <a:r>
              <a:rPr lang="en-US" altLang="zh-CN" sz="1600" dirty="0"/>
              <a:t>. </a:t>
            </a:r>
            <a:r>
              <a:rPr lang="zh-CN" altLang="en-US" sz="1600" dirty="0"/>
              <a:t>挂载工具：实现对用户态文件系统的</a:t>
            </a:r>
            <a:r>
              <a:rPr lang="zh-CN" altLang="en-US" sz="1600" dirty="0" smtClean="0"/>
              <a:t>挂载。</a:t>
            </a:r>
            <a:endParaRPr lang="en-US" altLang="zh-CN" sz="1600" dirty="0" smtClean="0"/>
          </a:p>
          <a:p>
            <a:pPr lvl="1"/>
            <a:r>
              <a:rPr lang="zh-CN" altLang="en-US" sz="1800" dirty="0" smtClean="0"/>
              <a:t>更多</a:t>
            </a:r>
            <a:r>
              <a:rPr lang="zh-CN" altLang="en-US" sz="1800" dirty="0"/>
              <a:t>详细内容可</a:t>
            </a:r>
            <a:r>
              <a:rPr lang="zh-CN" altLang="en-US" sz="1800" dirty="0" smtClean="0"/>
              <a:t>参考博客：</a:t>
            </a:r>
            <a:r>
              <a:rPr lang="en-US" altLang="zh-CN" sz="1800" dirty="0" smtClean="0"/>
              <a:t>https</a:t>
            </a:r>
            <a:r>
              <a:rPr lang="en-US" altLang="zh-CN" sz="1800" dirty="0"/>
              <a:t>://</a:t>
            </a:r>
            <a:r>
              <a:rPr lang="en-US" altLang="zh-CN" sz="1800" dirty="0" smtClean="0"/>
              <a:t>blog.csdn.net/ty_laurel/article/details/51685193</a:t>
            </a:r>
            <a:endParaRPr lang="en-US" altLang="zh-CN" sz="1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66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</a:t>
            </a:r>
            <a:r>
              <a:rPr lang="en-US" altLang="zh-CN" dirty="0" smtClean="0"/>
              <a:t>1.</a:t>
            </a:r>
            <a:r>
              <a:rPr lang="zh-CN" altLang="en-US" dirty="0" smtClean="0"/>
              <a:t>熟悉使用</a:t>
            </a:r>
            <a:r>
              <a:rPr lang="en-US" altLang="zh-CN" dirty="0" smtClean="0"/>
              <a:t>FUSE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349150"/>
            <a:ext cx="8350368" cy="499725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配置</a:t>
            </a:r>
            <a:r>
              <a:rPr lang="en-US" altLang="zh-CN" sz="2400" dirty="0" smtClean="0"/>
              <a:t>FUSE</a:t>
            </a:r>
            <a:r>
              <a:rPr lang="zh-CN" altLang="en-US" sz="2400" dirty="0" smtClean="0"/>
              <a:t>环境</a:t>
            </a:r>
            <a:endParaRPr lang="en-US" altLang="zh-CN" sz="2400" dirty="0" smtClean="0"/>
          </a:p>
          <a:p>
            <a:pPr lvl="1"/>
            <a:r>
              <a:rPr lang="en-US" altLang="zh-CN" sz="2000" dirty="0" err="1"/>
              <a:t>linux</a:t>
            </a:r>
            <a:r>
              <a:rPr lang="en-US" altLang="zh-CN" sz="2000" dirty="0"/>
              <a:t> kernel</a:t>
            </a:r>
            <a:r>
              <a:rPr lang="zh-CN" altLang="en-US" sz="2000" dirty="0"/>
              <a:t>在</a:t>
            </a:r>
            <a:r>
              <a:rPr lang="en-US" altLang="zh-CN" sz="2000" dirty="0"/>
              <a:t>2.6.14</a:t>
            </a:r>
            <a:r>
              <a:rPr lang="zh-CN" altLang="en-US" sz="2000" dirty="0"/>
              <a:t>后添加了</a:t>
            </a:r>
            <a:r>
              <a:rPr lang="en-US" altLang="zh-CN" sz="2000" dirty="0"/>
              <a:t>FUSE</a:t>
            </a:r>
            <a:r>
              <a:rPr lang="zh-CN" altLang="en-US" sz="2000" dirty="0"/>
              <a:t>模块，因此对于目前的大多数发行版来说只需要安装</a:t>
            </a:r>
            <a:r>
              <a:rPr lang="en-US" altLang="zh-CN" sz="2000" dirty="0" err="1"/>
              <a:t>libfuse</a:t>
            </a:r>
            <a:r>
              <a:rPr lang="zh-CN" altLang="en-US" sz="2000" dirty="0"/>
              <a:t>库</a:t>
            </a:r>
            <a:r>
              <a:rPr lang="zh-CN" altLang="en-US" sz="2000" dirty="0" smtClean="0"/>
              <a:t>即可。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在</a:t>
            </a:r>
            <a:r>
              <a:rPr lang="en-US" altLang="zh-CN" sz="2000" dirty="0"/>
              <a:t>&lt;https://github.com/libfuse/libfuse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下载</a:t>
            </a:r>
            <a:r>
              <a:rPr lang="en-US" altLang="zh-CN" sz="2000" dirty="0" err="1"/>
              <a:t>libfuse</a:t>
            </a:r>
            <a:r>
              <a:rPr lang="en-US" altLang="zh-CN" sz="2000" dirty="0"/>
              <a:t> 2.9.5</a:t>
            </a:r>
            <a:r>
              <a:rPr lang="zh-CN" altLang="en-US" sz="2000" dirty="0" smtClean="0"/>
              <a:t>，并编译</a:t>
            </a:r>
            <a:r>
              <a:rPr lang="zh-CN" altLang="en-US" sz="2000" dirty="0"/>
              <a:t>安装： </a:t>
            </a:r>
            <a:endParaRPr lang="en-US" altLang="zh-CN" sz="20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5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1F747A7-9A19-CA41-B14D-8617DBDFC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5234"/>
              </p:ext>
            </p:extLst>
          </p:nvPr>
        </p:nvGraphicFramePr>
        <p:xfrm>
          <a:off x="1226916" y="3184180"/>
          <a:ext cx="6539697" cy="1950720"/>
        </p:xfrm>
        <a:graphic>
          <a:graphicData uri="http://schemas.openxmlformats.org/drawingml/2006/table">
            <a:tbl>
              <a:tblPr firstRow="1" firstCol="1" bandRow="1"/>
              <a:tblGrid>
                <a:gridCol w="6539697">
                  <a:extLst>
                    <a:ext uri="{9D8B030D-6E8A-4147-A177-3AD203B41FA5}">
                      <a16:colId xmlns:a16="http://schemas.microsoft.com/office/drawing/2014/main" val="109697757"/>
                    </a:ext>
                  </a:extLst>
                </a:gridCol>
              </a:tblGrid>
              <a:tr h="512077">
                <a:tc>
                  <a:txBody>
                    <a:bodyPr/>
                    <a:lstStyle/>
                    <a:p>
                      <a:pPr marL="342900" lvl="0" indent="-342900" algn="l" defTabSz="914400" rtl="0" eaLnBrk="1" latinLnBrk="1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altLang="zh-CN" sz="1600" kern="1200" dirty="0" err="1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wget</a:t>
                      </a:r>
                      <a:r>
                        <a:rPr lang="en-US" altLang="zh-CN" sz="1600" kern="1200" dirty="0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-O libfuse-2.9.5.zip https://codeload.github.com/libfuse/libfuse/zip/fuse_2_9_5</a:t>
                      </a:r>
                    </a:p>
                    <a:p>
                      <a:pPr marL="342900" lvl="0" indent="-342900" algn="l" defTabSz="914400" rtl="0" eaLnBrk="1" latinLnBrk="1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altLang="zh-CN" sz="1600" kern="1200" dirty="0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unzip libfuse-2.9.5.zip</a:t>
                      </a:r>
                    </a:p>
                    <a:p>
                      <a:pPr marL="342900" lvl="0" indent="-342900" algn="l" defTabSz="914400" rtl="0" eaLnBrk="1" latinLnBrk="1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altLang="zh-CN" sz="1600" kern="1200" dirty="0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cd libfuse-fuse_2_9_5/</a:t>
                      </a:r>
                    </a:p>
                    <a:p>
                      <a:pPr marL="342900" lvl="0" indent="-342900" algn="l" defTabSz="914400" rtl="0" eaLnBrk="1" latinLnBrk="1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altLang="zh-CN" sz="1600" kern="1200" dirty="0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./makeconf.sh</a:t>
                      </a:r>
                    </a:p>
                    <a:p>
                      <a:pPr marL="342900" lvl="0" indent="-342900" algn="l" defTabSz="914400" rtl="0" eaLnBrk="1" latinLnBrk="1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altLang="zh-CN" sz="1600" kern="1200" dirty="0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./configure --prefix=/</a:t>
                      </a:r>
                      <a:r>
                        <a:rPr lang="en-US" altLang="zh-CN" sz="1600" kern="1200" dirty="0" err="1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usr</a:t>
                      </a:r>
                      <a:endParaRPr lang="en-US" altLang="zh-CN" sz="1600" kern="1200" dirty="0" smtClean="0">
                        <a:solidFill>
                          <a:srgbClr val="902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 defTabSz="914400" rtl="0" eaLnBrk="1" latinLnBrk="1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altLang="zh-CN" sz="1600" kern="1200" dirty="0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make -j4</a:t>
                      </a:r>
                    </a:p>
                    <a:p>
                      <a:pPr marL="342900" lvl="0" indent="-342900" algn="l" defTabSz="914400" rtl="0" eaLnBrk="1" latinLnBrk="1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altLang="zh-CN" sz="1600" kern="1200" dirty="0" err="1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sudo</a:t>
                      </a:r>
                      <a:r>
                        <a:rPr lang="en-US" altLang="zh-CN" sz="1600" kern="1200" dirty="0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make install</a:t>
                      </a:r>
                      <a:endParaRPr lang="zh-CN" sz="1600" kern="1200" dirty="0">
                        <a:solidFill>
                          <a:srgbClr val="902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828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36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</a:t>
            </a:r>
            <a:r>
              <a:rPr lang="en-US" altLang="zh-CN" dirty="0" smtClean="0"/>
              <a:t>1.</a:t>
            </a:r>
            <a:r>
              <a:rPr lang="zh-CN" altLang="en-US" dirty="0" smtClean="0"/>
              <a:t>熟悉使用</a:t>
            </a:r>
            <a:r>
              <a:rPr lang="en-US" altLang="zh-CN" dirty="0" smtClean="0"/>
              <a:t>FUSE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349150"/>
            <a:ext cx="8350368" cy="499725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配置</a:t>
            </a:r>
            <a:r>
              <a:rPr lang="en-US" altLang="zh-CN" sz="2400" dirty="0" smtClean="0"/>
              <a:t>FUSE</a:t>
            </a:r>
            <a:r>
              <a:rPr lang="zh-CN" altLang="en-US" sz="2400" dirty="0" smtClean="0"/>
              <a:t>环境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编译</a:t>
            </a:r>
            <a:r>
              <a:rPr lang="zh-CN" altLang="en-US" sz="2000" dirty="0"/>
              <a:t>出错处理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2"/>
            <a:r>
              <a:rPr lang="zh-CN" altLang="en-US" sz="1800" dirty="0" smtClean="0"/>
              <a:t>在</a:t>
            </a:r>
            <a:r>
              <a:rPr lang="zh-CN" altLang="en-US" sz="1800" dirty="0"/>
              <a:t>执行</a:t>
            </a:r>
            <a:r>
              <a:rPr lang="en-US" altLang="zh-CN" sz="1800" dirty="0"/>
              <a:t>./makeconf.sh</a:t>
            </a:r>
            <a:r>
              <a:rPr lang="zh-CN" altLang="en-US" sz="1800" dirty="0"/>
              <a:t>可能会遇到“ </a:t>
            </a:r>
            <a:r>
              <a:rPr lang="en-US" altLang="zh-CN" sz="1800" dirty="0" err="1"/>
              <a:t>libtoolize</a:t>
            </a:r>
            <a:r>
              <a:rPr lang="en-US" altLang="zh-CN" sz="1800" dirty="0"/>
              <a:t>: not found ”</a:t>
            </a:r>
            <a:r>
              <a:rPr lang="zh-CN" altLang="en-US" sz="1800" dirty="0"/>
              <a:t>或 “</a:t>
            </a:r>
            <a:r>
              <a:rPr lang="en-US" altLang="zh-CN" sz="1800" dirty="0" err="1"/>
              <a:t>autoreconf</a:t>
            </a:r>
            <a:r>
              <a:rPr lang="en-US" altLang="zh-CN" sz="1800" dirty="0"/>
              <a:t>: not found”</a:t>
            </a:r>
            <a:r>
              <a:rPr lang="zh-CN" altLang="en-US" sz="1800" dirty="0"/>
              <a:t>，需要安装</a:t>
            </a:r>
            <a:r>
              <a:rPr lang="en-US" altLang="zh-CN" sz="1800" dirty="0" err="1"/>
              <a:t>libtool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autoconf</a:t>
            </a:r>
            <a:r>
              <a:rPr lang="zh-CN" altLang="en-US" sz="1800" dirty="0"/>
              <a:t>软件包，</a:t>
            </a:r>
            <a:r>
              <a:rPr lang="en-US" altLang="zh-CN" sz="1800" dirty="0" err="1"/>
              <a:t>ubuntu</a:t>
            </a:r>
            <a:r>
              <a:rPr lang="zh-CN" altLang="en-US" sz="1800" dirty="0"/>
              <a:t>下可以通过下面的命令安装：</a:t>
            </a:r>
            <a:endParaRPr lang="en-US" altLang="zh-CN" sz="1800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6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1F747A7-9A19-CA41-B14D-8617DBDFC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398738"/>
              </p:ext>
            </p:extLst>
          </p:nvPr>
        </p:nvGraphicFramePr>
        <p:xfrm>
          <a:off x="1643605" y="3438823"/>
          <a:ext cx="6198243" cy="512077"/>
        </p:xfrm>
        <a:graphic>
          <a:graphicData uri="http://schemas.openxmlformats.org/drawingml/2006/table">
            <a:tbl>
              <a:tblPr firstRow="1" firstCol="1" bandRow="1"/>
              <a:tblGrid>
                <a:gridCol w="6198243">
                  <a:extLst>
                    <a:ext uri="{9D8B030D-6E8A-4147-A177-3AD203B41FA5}">
                      <a16:colId xmlns:a16="http://schemas.microsoft.com/office/drawing/2014/main" val="109697757"/>
                    </a:ext>
                  </a:extLst>
                </a:gridCol>
              </a:tblGrid>
              <a:tr h="512077">
                <a:tc>
                  <a:txBody>
                    <a:bodyPr/>
                    <a:lstStyle/>
                    <a:p>
                      <a:pPr marL="342900" lvl="0" indent="-342900" algn="l" defTabSz="914400" rtl="0" eaLnBrk="1" latinLnBrk="1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altLang="zh-CN" sz="1600" kern="1200" dirty="0" err="1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sudo</a:t>
                      </a:r>
                      <a:r>
                        <a:rPr lang="en-US" altLang="zh-CN" sz="1600" kern="1200" dirty="0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apt install </a:t>
                      </a:r>
                      <a:r>
                        <a:rPr lang="en-US" altLang="zh-CN" sz="1600" kern="1200" dirty="0" err="1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libtool</a:t>
                      </a:r>
                      <a:endParaRPr lang="en-US" altLang="zh-CN" sz="1600" kern="1200" dirty="0" smtClean="0">
                        <a:solidFill>
                          <a:srgbClr val="902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 defTabSz="914400" rtl="0" eaLnBrk="1" latinLnBrk="1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altLang="zh-CN" sz="1600" kern="1200" dirty="0" err="1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sudo</a:t>
                      </a:r>
                      <a:r>
                        <a:rPr lang="en-US" altLang="zh-CN" sz="1600" kern="1200" dirty="0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apt install </a:t>
                      </a:r>
                      <a:r>
                        <a:rPr lang="en-US" altLang="zh-CN" sz="1600" kern="1200" dirty="0" err="1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autoconf</a:t>
                      </a:r>
                      <a:endParaRPr lang="zh-CN" sz="1600" kern="1200" dirty="0">
                        <a:solidFill>
                          <a:srgbClr val="902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828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45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</a:t>
            </a:r>
            <a:r>
              <a:rPr lang="en-US" altLang="zh-CN" dirty="0" smtClean="0"/>
              <a:t>1.</a:t>
            </a:r>
            <a:r>
              <a:rPr lang="zh-CN" altLang="en-US" dirty="0" smtClean="0"/>
              <a:t>熟悉使用</a:t>
            </a:r>
            <a:r>
              <a:rPr lang="en-US" altLang="zh-CN" dirty="0" smtClean="0"/>
              <a:t>FUSE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349150"/>
            <a:ext cx="8350368" cy="499725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测试</a:t>
            </a:r>
            <a:r>
              <a:rPr lang="en-US" altLang="zh-CN" sz="2400" dirty="0" smtClean="0"/>
              <a:t>FUSE</a:t>
            </a:r>
          </a:p>
          <a:p>
            <a:pPr lvl="1"/>
            <a:r>
              <a:rPr lang="zh-CN" altLang="en-US" sz="2000" dirty="0"/>
              <a:t>通过</a:t>
            </a:r>
            <a:r>
              <a:rPr lang="en-US" altLang="zh-CN" sz="2000" dirty="0"/>
              <a:t>libfuse-fuse_2_9_5/example</a:t>
            </a:r>
            <a:r>
              <a:rPr lang="zh-CN" altLang="en-US" sz="2000" dirty="0"/>
              <a:t>下的</a:t>
            </a:r>
            <a:r>
              <a:rPr lang="en-US" altLang="zh-CN" sz="2000" dirty="0" err="1"/>
              <a:t>fusexmp</a:t>
            </a:r>
            <a:r>
              <a:rPr lang="zh-CN" altLang="en-US" sz="2000" dirty="0"/>
              <a:t>进行测试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zh-CN" altLang="en-US" sz="2000" dirty="0" smtClean="0"/>
              <a:t>这时候</a:t>
            </a:r>
            <a:r>
              <a:rPr lang="zh-CN" altLang="en-US" sz="2000" dirty="0"/>
              <a:t>在文件管理器中打开</a:t>
            </a:r>
            <a:r>
              <a:rPr lang="en-US" altLang="zh-CN" sz="2000" dirty="0" err="1"/>
              <a:t>fuse_test_dir</a:t>
            </a:r>
            <a:r>
              <a:rPr lang="zh-CN" altLang="en-US" sz="2000" dirty="0"/>
              <a:t>目录，可以看到当前</a:t>
            </a:r>
            <a:r>
              <a:rPr lang="en-US" altLang="zh-CN" sz="2000" dirty="0"/>
              <a:t>Linux</a:t>
            </a:r>
            <a:r>
              <a:rPr lang="zh-CN" altLang="en-US" sz="2000" dirty="0"/>
              <a:t>系统的“</a:t>
            </a:r>
            <a:r>
              <a:rPr lang="en-US" altLang="zh-CN" sz="2000" dirty="0"/>
              <a:t>/”</a:t>
            </a:r>
            <a:r>
              <a:rPr lang="zh-CN" altLang="en-US" sz="2000" dirty="0"/>
              <a:t>被挂载到这个目录下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结束</a:t>
            </a:r>
            <a:r>
              <a:rPr lang="zh-CN" altLang="en-US" sz="2000" dirty="0"/>
              <a:t>测试可以直接在当前终端中</a:t>
            </a:r>
            <a:r>
              <a:rPr lang="en-US" altLang="zh-CN" sz="2000" dirty="0"/>
              <a:t>Ctrl + C</a:t>
            </a:r>
            <a:r>
              <a:rPr lang="zh-CN" altLang="en-US" sz="2000" dirty="0"/>
              <a:t>结束程序，或者在新的终端中输入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提示</a:t>
            </a:r>
            <a:r>
              <a:rPr lang="zh-CN" altLang="en-US" sz="2000" dirty="0" smtClean="0">
                <a:solidFill>
                  <a:srgbClr val="FF0000"/>
                </a:solidFill>
              </a:rPr>
              <a:t>：</a:t>
            </a:r>
            <a:r>
              <a:rPr lang="zh-CN" altLang="en-US" sz="2000" dirty="0" smtClean="0"/>
              <a:t>当</a:t>
            </a:r>
            <a:r>
              <a:rPr lang="zh-CN" altLang="en-US" sz="2000" dirty="0"/>
              <a:t>执行用户自己实现的</a:t>
            </a:r>
            <a:r>
              <a:rPr lang="en-US" altLang="zh-CN" sz="2000" dirty="0"/>
              <a:t>fuse</a:t>
            </a:r>
            <a:r>
              <a:rPr lang="zh-CN" altLang="en-US" sz="2000" dirty="0"/>
              <a:t>程序时，如果</a:t>
            </a:r>
            <a:r>
              <a:rPr lang="zh-CN" altLang="en-US" sz="2000" dirty="0" smtClean="0"/>
              <a:t>出现错误：</a:t>
            </a:r>
            <a:r>
              <a:rPr lang="en-US" altLang="zh-CN" sz="2000" dirty="0" err="1" smtClean="0"/>
              <a:t>fuse:bad</a:t>
            </a:r>
            <a:r>
              <a:rPr lang="en-US" altLang="zh-CN" sz="2000" dirty="0" smtClean="0"/>
              <a:t> mount point `</a:t>
            </a:r>
            <a:r>
              <a:rPr lang="en-US" altLang="zh-CN" sz="2000" dirty="0" err="1" smtClean="0"/>
              <a:t>fat_dir</a:t>
            </a:r>
            <a:r>
              <a:rPr lang="en-US" altLang="zh-CN" sz="2000" dirty="0" smtClean="0"/>
              <a:t>/`: Transport endpoint is not connected</a:t>
            </a:r>
            <a:r>
              <a:rPr lang="zh-CN" altLang="en-US" sz="2000" dirty="0" smtClean="0"/>
              <a:t>，可</a:t>
            </a:r>
            <a:r>
              <a:rPr lang="zh-CN" altLang="en-US" sz="2000" dirty="0"/>
              <a:t>通过执行上面这条命令卸载对应的文件夹来解决。</a:t>
            </a:r>
            <a:endParaRPr lang="en-US" altLang="zh-CN" sz="2000" dirty="0" smtClean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7</a:t>
            </a:fld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1F747A7-9A19-CA41-B14D-8617DBDFC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789383"/>
              </p:ext>
            </p:extLst>
          </p:nvPr>
        </p:nvGraphicFramePr>
        <p:xfrm>
          <a:off x="1250066" y="2373951"/>
          <a:ext cx="6198243" cy="809086"/>
        </p:xfrm>
        <a:graphic>
          <a:graphicData uri="http://schemas.openxmlformats.org/drawingml/2006/table">
            <a:tbl>
              <a:tblPr firstRow="1" firstCol="1" bandRow="1"/>
              <a:tblGrid>
                <a:gridCol w="6198243">
                  <a:extLst>
                    <a:ext uri="{9D8B030D-6E8A-4147-A177-3AD203B41FA5}">
                      <a16:colId xmlns:a16="http://schemas.microsoft.com/office/drawing/2014/main" val="109697757"/>
                    </a:ext>
                  </a:extLst>
                </a:gridCol>
              </a:tblGrid>
              <a:tr h="809086">
                <a:tc>
                  <a:txBody>
                    <a:bodyPr/>
                    <a:lstStyle/>
                    <a:p>
                      <a:pPr marL="342900" lvl="0" indent="-342900" algn="l" defTabSz="914400" rtl="0" eaLnBrk="1" latinLnBrk="1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altLang="zh-CN" sz="1600" kern="1200" dirty="0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cd example</a:t>
                      </a:r>
                    </a:p>
                    <a:p>
                      <a:pPr marL="342900" lvl="0" indent="-342900" algn="l" defTabSz="914400" rtl="0" eaLnBrk="1" latinLnBrk="1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altLang="zh-CN" sz="1600" kern="1200" dirty="0" err="1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mkdir</a:t>
                      </a:r>
                      <a:r>
                        <a:rPr lang="en-US" altLang="zh-CN" sz="1600" kern="1200" dirty="0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kern="1200" dirty="0" err="1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fuse_test_dir</a:t>
                      </a:r>
                      <a:endParaRPr lang="en-US" altLang="zh-CN" sz="1600" kern="1200" dirty="0" smtClean="0">
                        <a:solidFill>
                          <a:srgbClr val="902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 defTabSz="914400" rtl="0" eaLnBrk="1" latinLnBrk="1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altLang="zh-CN" sz="1600" kern="1200" dirty="0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./</a:t>
                      </a:r>
                      <a:r>
                        <a:rPr lang="en-US" altLang="zh-CN" sz="1600" kern="1200" dirty="0" err="1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fusexmp</a:t>
                      </a:r>
                      <a:r>
                        <a:rPr lang="en-US" altLang="zh-CN" sz="1600" kern="1200" dirty="0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-d </a:t>
                      </a:r>
                      <a:r>
                        <a:rPr lang="en-US" altLang="zh-CN" sz="1600" kern="1200" dirty="0" err="1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fuse_test_dir</a:t>
                      </a:r>
                      <a:endParaRPr lang="zh-CN" sz="1600" kern="1200" dirty="0">
                        <a:solidFill>
                          <a:srgbClr val="902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82812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1F747A7-9A19-CA41-B14D-8617DBDFC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799536"/>
              </p:ext>
            </p:extLst>
          </p:nvPr>
        </p:nvGraphicFramePr>
        <p:xfrm>
          <a:off x="1250066" y="4780341"/>
          <a:ext cx="6198243" cy="289367"/>
        </p:xfrm>
        <a:graphic>
          <a:graphicData uri="http://schemas.openxmlformats.org/drawingml/2006/table">
            <a:tbl>
              <a:tblPr firstRow="1" firstCol="1" bandRow="1"/>
              <a:tblGrid>
                <a:gridCol w="6198243">
                  <a:extLst>
                    <a:ext uri="{9D8B030D-6E8A-4147-A177-3AD203B41FA5}">
                      <a16:colId xmlns:a16="http://schemas.microsoft.com/office/drawing/2014/main" val="109697757"/>
                    </a:ext>
                  </a:extLst>
                </a:gridCol>
              </a:tblGrid>
              <a:tr h="289367">
                <a:tc>
                  <a:txBody>
                    <a:bodyPr/>
                    <a:lstStyle/>
                    <a:p>
                      <a:pPr marL="342900" lvl="0" indent="-342900" algn="l" defTabSz="914400" rtl="0" eaLnBrk="1" latinLnBrk="1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altLang="zh-CN" sz="1600" kern="1200" dirty="0" err="1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fusermount</a:t>
                      </a:r>
                      <a:r>
                        <a:rPr lang="en-US" altLang="zh-CN" sz="1600" kern="1200" dirty="0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-u </a:t>
                      </a:r>
                      <a:r>
                        <a:rPr lang="en-US" altLang="zh-CN" sz="1600" kern="1200" dirty="0" err="1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fuse_test_dir</a:t>
                      </a:r>
                      <a:endParaRPr lang="en-US" altLang="zh-CN" sz="1600" kern="1200" dirty="0" smtClean="0">
                        <a:solidFill>
                          <a:srgbClr val="902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828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273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</a:t>
            </a:r>
            <a:r>
              <a:rPr lang="en-US" altLang="zh-CN" dirty="0" smtClean="0"/>
              <a:t>2.FAT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176531"/>
            <a:ext cx="8350368" cy="536238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FAT</a:t>
            </a:r>
            <a:r>
              <a:rPr lang="zh-CN" altLang="en-US" sz="2400" dirty="0"/>
              <a:t>格式磁盘镜像的制作</a:t>
            </a:r>
            <a:r>
              <a:rPr lang="zh-CN" altLang="en-US" sz="2400" dirty="0" smtClean="0"/>
              <a:t>过程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分为三步：创建文件，格式化文件，挂载使用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8</a:t>
            </a:fld>
            <a:endParaRPr lang="zh-CN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1F747A7-9A19-CA41-B14D-8617DBDFC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797579"/>
              </p:ext>
            </p:extLst>
          </p:nvPr>
        </p:nvGraphicFramePr>
        <p:xfrm>
          <a:off x="1157469" y="2362378"/>
          <a:ext cx="6198243" cy="1463040"/>
        </p:xfrm>
        <a:graphic>
          <a:graphicData uri="http://schemas.openxmlformats.org/drawingml/2006/table">
            <a:tbl>
              <a:tblPr firstRow="1" firstCol="1" bandRow="1"/>
              <a:tblGrid>
                <a:gridCol w="6198243">
                  <a:extLst>
                    <a:ext uri="{9D8B030D-6E8A-4147-A177-3AD203B41FA5}">
                      <a16:colId xmlns:a16="http://schemas.microsoft.com/office/drawing/2014/main" val="109697757"/>
                    </a:ext>
                  </a:extLst>
                </a:gridCol>
              </a:tblGrid>
              <a:tr h="512077">
                <a:tc>
                  <a:txBody>
                    <a:bodyPr/>
                    <a:lstStyle/>
                    <a:p>
                      <a:pPr marL="342900" lvl="0" indent="-342900" algn="l" defTabSz="914400" rtl="0" eaLnBrk="1" latinLnBrk="1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altLang="zh-CN" sz="1600" kern="1200" dirty="0" err="1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dd</a:t>
                      </a:r>
                      <a:r>
                        <a:rPr lang="en-US" altLang="zh-CN" sz="1600" kern="1200" dirty="0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if=/dev/zero of=fat-</a:t>
                      </a:r>
                      <a:r>
                        <a:rPr lang="en-US" altLang="zh-CN" sz="1600" kern="1200" dirty="0" err="1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disk.img</a:t>
                      </a:r>
                      <a:r>
                        <a:rPr lang="en-US" altLang="zh-CN" sz="1600" kern="1200" dirty="0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kern="1200" dirty="0" err="1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bs</a:t>
                      </a:r>
                      <a:r>
                        <a:rPr lang="en-US" altLang="zh-CN" sz="1600" kern="1200" dirty="0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=1M count=100</a:t>
                      </a:r>
                    </a:p>
                    <a:p>
                      <a:pPr marL="342900" lvl="0" indent="-342900" algn="l" defTabSz="914400" rtl="0" eaLnBrk="1" latinLnBrk="1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endParaRPr lang="en-US" altLang="zh-CN" sz="1600" kern="1200" dirty="0" smtClean="0">
                        <a:solidFill>
                          <a:srgbClr val="902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 defTabSz="914400" rtl="0" eaLnBrk="1" latinLnBrk="1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altLang="zh-CN" sz="1600" kern="1200" dirty="0" err="1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mkfs.vfat</a:t>
                      </a:r>
                      <a:r>
                        <a:rPr lang="en-US" altLang="zh-CN" sz="1600" kern="1200" dirty="0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-F 16 fat-</a:t>
                      </a:r>
                      <a:r>
                        <a:rPr lang="en-US" altLang="zh-CN" sz="1600" kern="1200" dirty="0" err="1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disk.img</a:t>
                      </a:r>
                      <a:endParaRPr lang="en-US" altLang="zh-CN" sz="1600" kern="1200" dirty="0" smtClean="0">
                        <a:solidFill>
                          <a:srgbClr val="902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 defTabSz="914400" rtl="0" eaLnBrk="1" latinLnBrk="1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endParaRPr lang="en-US" altLang="zh-CN" sz="1600" kern="1200" dirty="0" smtClean="0">
                        <a:solidFill>
                          <a:srgbClr val="902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 defTabSz="914400" rtl="0" eaLnBrk="1" latinLnBrk="1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altLang="zh-CN" sz="1600" kern="1200" dirty="0" err="1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mkdir</a:t>
                      </a:r>
                      <a:r>
                        <a:rPr lang="en-US" altLang="zh-CN" sz="1600" kern="1200" dirty="0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kern="1200" dirty="0" err="1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mdir</a:t>
                      </a:r>
                      <a:endParaRPr lang="en-US" altLang="zh-CN" sz="1600" kern="1200" dirty="0" smtClean="0">
                        <a:solidFill>
                          <a:srgbClr val="902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 defTabSz="914400" rtl="0" eaLnBrk="1" latinLnBrk="1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altLang="zh-CN" sz="1600" kern="1200" dirty="0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mount fat-</a:t>
                      </a:r>
                      <a:r>
                        <a:rPr lang="en-US" altLang="zh-CN" sz="1600" kern="1200" dirty="0" err="1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disk.img</a:t>
                      </a:r>
                      <a:r>
                        <a:rPr lang="en-US" altLang="zh-CN" sz="1600" kern="1200" dirty="0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kern="1200" dirty="0" err="1" smtClean="0">
                          <a:solidFill>
                            <a:srgbClr val="902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mdir</a:t>
                      </a:r>
                      <a:endParaRPr lang="zh-CN" sz="1600" kern="1200" dirty="0">
                        <a:solidFill>
                          <a:srgbClr val="902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828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018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E423C-9AAF-4AEB-B751-A030C370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实验内容</a:t>
            </a:r>
            <a:r>
              <a:rPr lang="en-US" altLang="zh-CN" dirty="0"/>
              <a:t>——</a:t>
            </a:r>
            <a:r>
              <a:rPr lang="en-US" altLang="zh-CN" dirty="0" smtClean="0"/>
              <a:t>2.FAT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D8B26-FC54-4AC1-BE4B-038F4A4E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6" y="1176531"/>
            <a:ext cx="8350368" cy="536238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FAT16</a:t>
            </a:r>
            <a:r>
              <a:rPr lang="zh-CN" altLang="en-US" sz="2400" dirty="0"/>
              <a:t>的存储结构</a:t>
            </a:r>
            <a:endParaRPr lang="en-US" altLang="zh-CN" sz="2400" dirty="0"/>
          </a:p>
          <a:p>
            <a:pPr lvl="1"/>
            <a:r>
              <a:rPr lang="en-US" altLang="zh-CN" sz="2000" dirty="0"/>
              <a:t>FAT16</a:t>
            </a:r>
            <a:r>
              <a:rPr lang="zh-CN" altLang="en-US" sz="2000" dirty="0"/>
              <a:t>文件系统的基本结构依次为：</a:t>
            </a:r>
            <a:endParaRPr lang="en-US" altLang="zh-CN" sz="2000" dirty="0"/>
          </a:p>
          <a:p>
            <a:pPr lvl="2"/>
            <a:r>
              <a:rPr lang="en-US" altLang="zh-CN" sz="1800" dirty="0"/>
              <a:t>DBR</a:t>
            </a:r>
            <a:r>
              <a:rPr lang="zh-CN" altLang="en-US" sz="1800" dirty="0"/>
              <a:t>扇区、</a:t>
            </a:r>
            <a:r>
              <a:rPr lang="en-US" altLang="zh-CN" sz="1800" dirty="0"/>
              <a:t>FAT</a:t>
            </a:r>
            <a:r>
              <a:rPr lang="zh-CN" altLang="en-US" sz="1800" dirty="0"/>
              <a:t>表</a:t>
            </a:r>
            <a:r>
              <a:rPr lang="en-US" altLang="zh-CN" sz="1800" dirty="0"/>
              <a:t>1</a:t>
            </a:r>
            <a:r>
              <a:rPr lang="zh-CN" altLang="en-US" sz="1800" dirty="0"/>
              <a:t>、</a:t>
            </a:r>
            <a:r>
              <a:rPr lang="en-US" altLang="zh-CN" sz="1800" dirty="0"/>
              <a:t>FAT</a:t>
            </a:r>
            <a:r>
              <a:rPr lang="zh-CN" altLang="en-US" sz="1800" dirty="0"/>
              <a:t>表</a:t>
            </a:r>
            <a:r>
              <a:rPr lang="en-US" altLang="zh-CN" sz="1800" dirty="0"/>
              <a:t>2</a:t>
            </a:r>
            <a:r>
              <a:rPr lang="zh-CN" altLang="en-US" sz="1800" dirty="0"/>
              <a:t>、根目录和数据</a:t>
            </a:r>
            <a:r>
              <a:rPr lang="zh-CN" altLang="en-US" sz="1800" dirty="0" smtClean="0"/>
              <a:t>区</a:t>
            </a:r>
            <a:endParaRPr lang="en-US" altLang="zh-CN" sz="1800" dirty="0"/>
          </a:p>
          <a:p>
            <a:pPr lvl="1"/>
            <a:r>
              <a:rPr lang="en-US" altLang="zh-CN" sz="2000" dirty="0"/>
              <a:t>FAT16</a:t>
            </a:r>
            <a:r>
              <a:rPr lang="zh-CN" altLang="en-US" sz="2000" dirty="0"/>
              <a:t>格式的磁盘的组织</a:t>
            </a:r>
            <a:r>
              <a:rPr lang="zh-CN" altLang="en-US" sz="2000" dirty="0" smtClean="0"/>
              <a:t>方式为：</a:t>
            </a:r>
            <a:endParaRPr lang="en-US" altLang="zh-CN" sz="20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/>
          </a:p>
          <a:p>
            <a:pPr lvl="1"/>
            <a:endParaRPr lang="zh-CN" altLang="en-US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54F-8D5A-468B-89F1-6754EBC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0CD-FB9A-4B61-B9AB-23788F422CED}" type="datetime1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C438F-49B6-4368-A281-3F738BC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E83-BEE0-4592-95B4-A14D46E3DDA8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3185420"/>
            <a:ext cx="8968509" cy="75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05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2027</Words>
  <Application>Microsoft Office PowerPoint</Application>
  <PresentationFormat>全屏显示(4:3)</PresentationFormat>
  <Paragraphs>227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等线 Light</vt:lpstr>
      <vt:lpstr>宋体</vt:lpstr>
      <vt:lpstr>Arial</vt:lpstr>
      <vt:lpstr>Consolas</vt:lpstr>
      <vt:lpstr>Times New Roman</vt:lpstr>
      <vt:lpstr>Wingdings</vt:lpstr>
      <vt:lpstr>Office 主题​​</vt:lpstr>
      <vt:lpstr>实验四：FAT文件系统的实现</vt:lpstr>
      <vt:lpstr>实验目的</vt:lpstr>
      <vt:lpstr>实验环境</vt:lpstr>
      <vt:lpstr>实验内容——1.熟悉使用FUSE</vt:lpstr>
      <vt:lpstr>实验内容——1.熟悉使用FUSE</vt:lpstr>
      <vt:lpstr>实验内容——1.熟悉使用FUSE</vt:lpstr>
      <vt:lpstr>实验内容——1.熟悉使用FUSE</vt:lpstr>
      <vt:lpstr>实验内容——2.FAT文件系统</vt:lpstr>
      <vt:lpstr>实验内容——2.FAT文件系统</vt:lpstr>
      <vt:lpstr>实验内容——2.FAT文件系统</vt:lpstr>
      <vt:lpstr>实验内容——2.FAT文件系统</vt:lpstr>
      <vt:lpstr>实验内容——2.FAT文件系统</vt:lpstr>
      <vt:lpstr>实验内容——2.FAT文件系统</vt:lpstr>
      <vt:lpstr>实验内容——2.FAT文件系统</vt:lpstr>
      <vt:lpstr>实验内容——2.FAT文件系统</vt:lpstr>
      <vt:lpstr>实验内容——2.FAT文件系统</vt:lpstr>
      <vt:lpstr>实验要求</vt:lpstr>
      <vt:lpstr>实验要求</vt:lpstr>
      <vt:lpstr>实验要求</vt:lpstr>
      <vt:lpstr>实验要求</vt:lpstr>
      <vt:lpstr>实验要求</vt:lpstr>
      <vt:lpstr>评分标准</vt:lpstr>
      <vt:lpstr>提交方式</vt:lpstr>
      <vt:lpstr>拓展实验（选做）</vt:lpstr>
      <vt:lpstr>拓展实验内容1</vt:lpstr>
      <vt:lpstr>拓展实验内容2</vt:lpstr>
      <vt:lpstr>拓展实验内容3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lee.jiawei@qq.com</dc:creator>
  <cp:lastModifiedBy>Tian ChengJin</cp:lastModifiedBy>
  <cp:revision>194</cp:revision>
  <dcterms:created xsi:type="dcterms:W3CDTF">2019-03-20T04:13:36Z</dcterms:created>
  <dcterms:modified xsi:type="dcterms:W3CDTF">2019-05-19T03:42:07Z</dcterms:modified>
</cp:coreProperties>
</file>