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1" r:id="rId4"/>
    <p:sldId id="305" r:id="rId5"/>
    <p:sldId id="303" r:id="rId6"/>
    <p:sldId id="304" r:id="rId7"/>
    <p:sldId id="273" r:id="rId8"/>
    <p:sldId id="276" r:id="rId9"/>
    <p:sldId id="28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5394" autoAdjust="0"/>
  </p:normalViewPr>
  <p:slideViewPr>
    <p:cSldViewPr>
      <p:cViewPr varScale="1">
        <p:scale>
          <a:sx n="86" d="100"/>
          <a:sy n="86" d="100"/>
        </p:scale>
        <p:origin x="115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D2292EB-957A-4FA0-A0D9-410F4BF75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C01C39-7214-466A-99E4-8196DD5ACD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B028CB0-B848-4AA3-BE02-0BF92E051E69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E47BA45-B3FA-46C3-B692-AB9A3D085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81B427D-D443-4FD1-B408-DBAF35DB8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0AF0A-27C8-4DED-9232-DE20F9D45B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306BC-5EAE-4117-81C5-16DA0A639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39DABFB-5F4D-444E-A4BB-E7B3D864AD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F9F25F64-D7E2-44C4-B5BE-5F740EB92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2CBD1DD7-651B-465C-A336-B41ADF553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实验目的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熟练</a:t>
            </a:r>
            <a:r>
              <a:rPr lang="en-US" altLang="zh-CN"/>
              <a:t>Vivado</a:t>
            </a:r>
            <a:r>
              <a:rPr lang="zh-CN" altLang="en-US"/>
              <a:t>和</a:t>
            </a:r>
            <a:r>
              <a:rPr lang="en-US" altLang="zh-CN"/>
              <a:t>N4</a:t>
            </a:r>
            <a:r>
              <a:rPr lang="zh-CN" altLang="en-US"/>
              <a:t>的设计实现流程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模块化、层次化、参数化设计方法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的使用和显示控制器的设计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623A946-6AC8-4D28-AD6C-8847472C7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D749B0-A341-4271-8881-5A31F810DF4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8D01CFA-0C3E-4F42-BC2B-B7D26EB7B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154CB60F-D6FD-43F2-81F5-96ECE69B3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cs typeface="Arial" panose="020B0604020202020204" pitchFamily="34" charset="0"/>
              </a:rPr>
              <a:t>add</a:t>
            </a:r>
            <a:r>
              <a:rPr lang="zh-CN" altLang="en-US">
                <a:cs typeface="Arial" panose="020B0604020202020204" pitchFamily="34" charset="0"/>
              </a:rPr>
              <a:t>和</a:t>
            </a:r>
            <a:r>
              <a:rPr lang="en-US" altLang="zh-CN">
                <a:cs typeface="Arial" panose="020B0604020202020204" pitchFamily="34" charset="0"/>
              </a:rPr>
              <a:t>sub</a:t>
            </a:r>
            <a:r>
              <a:rPr lang="zh-CN" altLang="en-US">
                <a:cs typeface="Arial" panose="020B0604020202020204" pitchFamily="34" charset="0"/>
              </a:rPr>
              <a:t>不考虑溢出</a:t>
            </a: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B059D353-A443-428D-8F48-E80558176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4646B2-0964-4932-89BC-297EBA6346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942B5AA-CE2F-43D5-BAE5-2CC5B300E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D3D6BABA-290C-4698-8793-5FA3A4B19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F3A1710B-8B12-44BA-B51B-FC85726E4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51F594-44C4-4869-BBAC-DC6CCEC409D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05B09F5-1537-4897-87EF-22660992A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5AB4968A-B1FC-4948-8D64-BA3C97731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33C769C5-3977-4F37-8749-1DE22F286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03D11E-7842-4DA7-B707-96B6AE53704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748DDBBE-71D9-47A2-9651-D110E51C2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69B3DF81-AD9A-48F2-9A9D-29CEB568F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83027D80-C9A6-4B18-9D2B-B0170E012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9360F1-BC95-4691-B371-01D85E13EA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33F1357-8DA6-434F-8279-981E65CFE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E4216EE2-8AAA-477E-85DD-1CB2AA00B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4E2E300F-B6D6-465F-A3F9-110C3DDE5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87F1CC-3338-4D6E-A1DB-12EABB08BA1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3AFC5ABA-2A85-4D91-84D1-976358BCB53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B1237-7FEE-47BF-872C-57218E49C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DDDF0-3751-4535-9060-054A549A92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E6E5A-EDE8-4DA9-9D8F-2E83B46B5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FE213ADA-FE2D-44D5-9713-B96B88E3C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83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AB15F4-4DD9-4439-A7E5-BB8014145E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E43168-2C90-4D6B-9B88-08EA10362B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C92BD2-C7FB-4D8A-B064-459921E02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7B736-39EB-4233-8D4C-9BD4AB1F4E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24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153946-C187-4C78-A700-C95C6AA59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17EE4A-76D3-428D-9CC8-D1301487B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E8C377-6C9F-424B-B753-0D500DE8C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77847-83B0-4BA6-9719-60C84980D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0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5CE92A74-4931-41B5-9BD6-4B22CD10CEA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35D7F-E37E-4BE1-AD1E-B29BC41217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02FB3-FA22-404C-8E60-8D1E63D683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BA47E-E9E0-4A5B-8F13-BCD873BDE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F5AF7CA-96EA-4DBA-81FB-77E38B0E5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55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14EDCD-7E57-4799-B052-DCCEF0C3B8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4CAE86-B91F-4B3C-B357-4F654F7BF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DD3AAE-6254-49D6-83A5-6963E34C6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93242-5F5D-441C-9786-312CCE5B6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4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DC2489-06FB-48EF-8339-2FC4C8905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11847-CDB5-4F2A-ADB7-C8F86CBD99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EB076-60C1-484A-9052-5FA6DF289F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0A98D-28D8-4555-B6B9-A5755D95D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7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E7AFAD-087A-48C3-BB68-6F0B87174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7EC86B-2012-489E-9A6C-24CA995C2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4E10E91-FAB7-409B-A8FC-029BACEDA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959CB-0C7C-491E-AB3A-FA879E595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93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EFB0A3-346D-4549-BE9E-84D4A9949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04434F-5C31-4582-8629-760198613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29DB0C-89F9-4185-B660-93A3D95147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EB761-C8E8-4D8F-9807-1F7E79642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10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FEE96CB3-6DF8-4744-84E1-7DC24689E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81000"/>
            <a:ext cx="85756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5FB0392-3BE5-400D-97C4-CE057D957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843AF4-9A42-4EE3-9400-0138A1316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A34E7D-693C-4C3C-9FCF-510490BB9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36BD7-024C-429C-933B-1E456E9D9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30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F4D15-B870-435D-AAE1-C32AD405A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B13B4-D529-4884-B397-A499DB07A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22D24-BF9A-4F3B-8EE2-B340B229C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A764A-1E1E-4B04-920A-32BCD13A3E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51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130E2-BAC2-47E4-BC30-2D2665A94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FE8A7-3752-462C-ABA4-AC2E2B15A4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6A466-2E62-435F-8E8C-4BB93AFA5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96C08-986A-4CBE-A9BE-85C7BC081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5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83E4638-4902-40BE-A50B-B831A3158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CBFEA41-B76E-4B87-8E14-58243AAA2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427E35-6166-4F37-94D8-3D50462DEA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AD8D28-7671-4E1A-B2AB-EB93BFFFC6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568D3FF-9F0F-4E7F-85C8-561C5A7EF3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0260C7-A960-4D6C-B1F4-FAC70DAF9D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03" r:id="rId3"/>
    <p:sldLayoutId id="2147484104" r:id="rId4"/>
    <p:sldLayoutId id="2147484105" r:id="rId5"/>
    <p:sldLayoutId id="2147484106" r:id="rId6"/>
    <p:sldLayoutId id="2147484113" r:id="rId7"/>
    <p:sldLayoutId id="2147484107" r:id="rId8"/>
    <p:sldLayoutId id="2147484108" r:id="rId9"/>
    <p:sldLayoutId id="2147484109" r:id="rId10"/>
    <p:sldLayoutId id="214748411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tp://202.38.79.13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750FDC17-6102-4363-883D-BAEDB46816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实验五</a:t>
            </a:r>
            <a:r>
              <a:rPr lang="en-US" altLang="zh-CN" b="1">
                <a:ea typeface="宋体" panose="02010600030101010101" pitchFamily="2" charset="-122"/>
              </a:rPr>
              <a:t>	</a:t>
            </a:r>
            <a:r>
              <a:rPr lang="zh-CN" altLang="en-US" b="1">
                <a:ea typeface="宋体" panose="02010600030101010101" pitchFamily="2" charset="-122"/>
              </a:rPr>
              <a:t>多周期</a:t>
            </a:r>
            <a:r>
              <a:rPr lang="en-US" altLang="zh-CN" b="1">
                <a:ea typeface="宋体" panose="02010600030101010101" pitchFamily="2" charset="-122"/>
              </a:rPr>
              <a:t>MIPS-CPU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147" name="副标题 2">
            <a:extLst>
              <a:ext uri="{FF2B5EF4-FFF2-40B4-BE49-F238E27FC236}">
                <a16:creationId xmlns:a16="http://schemas.microsoft.com/office/drawing/2014/main" id="{019BC879-C096-47EC-8B00-89D8BE3A1B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2019.4.25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8" name="页脚占位符 1">
            <a:extLst>
              <a:ext uri="{FF2B5EF4-FFF2-40B4-BE49-F238E27FC236}">
                <a16:creationId xmlns:a16="http://schemas.microsoft.com/office/drawing/2014/main" id="{8A6A89EC-DDAE-4508-A944-630BE8D5A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计算机组成原理实验</a:t>
            </a:r>
            <a:r>
              <a:rPr lang="en-US" altLang="zh-CN" sz="1600">
                <a:ea typeface="宋体" panose="02010600030101010101" pitchFamily="2" charset="-122"/>
              </a:rPr>
              <a:t>_CS-USTC 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6149" name="灯片编号占位符 2">
            <a:extLst>
              <a:ext uri="{FF2B5EF4-FFF2-40B4-BE49-F238E27FC236}">
                <a16:creationId xmlns:a16="http://schemas.microsoft.com/office/drawing/2014/main" id="{724EC1AC-3C87-4365-85E9-217C9279F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77E688-C66F-4978-8721-A2E133EA6AD8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/>
          </a:p>
        </p:txBody>
      </p:sp>
      <p:sp>
        <p:nvSpPr>
          <p:cNvPr id="6150" name="日期占位符 3">
            <a:extLst>
              <a:ext uri="{FF2B5EF4-FFF2-40B4-BE49-F238E27FC236}">
                <a16:creationId xmlns:a16="http://schemas.microsoft.com/office/drawing/2014/main" id="{C5FAB76F-9506-48CF-9333-EB48D5FB14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2019-4-25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C0BFB59-6D1F-47B9-8162-4D9BCDF48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FD7C2BA-FB30-4944-84FA-4B6DF300D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01000" cy="4800600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设计实现多周期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MIPS-CPU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，可执行如下指令：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0113" lvl="1" indent="-360363" eaLnBrk="1" hangingPunct="1">
              <a:spcBef>
                <a:spcPts val="600"/>
              </a:spcBef>
              <a:buFont typeface="Wingdings" panose="05000000000000000000" pitchFamily="2" charset="2"/>
              <a:buChar char="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add, sub, and, or,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nor,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900113" lvl="1" indent="-360363" eaLnBrk="1" hangingPunct="1">
              <a:spcBef>
                <a:spcPts val="600"/>
              </a:spcBef>
              <a:buFont typeface="Wingdings" panose="05000000000000000000" pitchFamily="2" charset="2"/>
              <a:buChar char="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xori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slti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900113" lvl="1" indent="-360363" eaLnBrk="1" hangingPunct="1">
              <a:spcBef>
                <a:spcPts val="600"/>
              </a:spcBef>
              <a:buFont typeface="Wingdings" panose="05000000000000000000" pitchFamily="2" charset="2"/>
              <a:buChar char="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0113" lvl="1" indent="-360363" eaLnBrk="1" hangingPunct="1">
              <a:spcBef>
                <a:spcPts val="600"/>
              </a:spcBef>
              <a:buFont typeface="Wingdings" panose="05000000000000000000" pitchFamily="2" charset="2"/>
              <a:buChar char="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bne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</a:t>
            </a:r>
          </a:p>
          <a:p>
            <a:pPr marL="444500" lvl="1" indent="0" eaLnBrk="1" hangingPunct="1">
              <a:lnSpc>
                <a:spcPct val="150000"/>
              </a:lnSpc>
              <a:spcBef>
                <a:spcPts val="1800"/>
              </a:spcBef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数据通路和控制单元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参见后页，其中寄存器堆中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内容恒定为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，存储器容量为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256x32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>
              <a:spcBef>
                <a:spcPts val="600"/>
              </a:spcBef>
              <a:buFontTx/>
              <a:buAutoNum type="arabicPeriod"/>
              <a:defRPr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95350" lvl="1" indent="-360363" eaLnBrk="1" hangingPunct="1">
              <a:spcBef>
                <a:spcPts val="600"/>
              </a:spcBef>
              <a:buFont typeface="Wingdings" panose="05000000000000000000" pitchFamily="2" charset="2"/>
              <a:buChar char=""/>
              <a:defRPr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839FE693-F16A-41F2-9749-B479B3D93A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计算机组成原理实验</a:t>
            </a:r>
            <a:r>
              <a:rPr lang="en-US" altLang="zh-CN" sz="1600">
                <a:ea typeface="宋体" panose="02010600030101010101" pitchFamily="2" charset="-122"/>
              </a:rPr>
              <a:t>_CS-USTC 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8197" name="灯片编号占位符 3">
            <a:extLst>
              <a:ext uri="{FF2B5EF4-FFF2-40B4-BE49-F238E27FC236}">
                <a16:creationId xmlns:a16="http://schemas.microsoft.com/office/drawing/2014/main" id="{6CF9736F-EB54-4E4B-A6E3-268198CD4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3FC2B4-4263-480D-9C31-E8E588CEE37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/>
          </a:p>
        </p:txBody>
      </p:sp>
      <p:sp>
        <p:nvSpPr>
          <p:cNvPr id="8198" name="日期占位符 13">
            <a:extLst>
              <a:ext uri="{FF2B5EF4-FFF2-40B4-BE49-F238E27FC236}">
                <a16:creationId xmlns:a16="http://schemas.microsoft.com/office/drawing/2014/main" id="{6E03EF2B-A22B-4C97-8F3C-B47E4EEC68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2019-4-25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>
            <a:extLst>
              <a:ext uri="{FF2B5EF4-FFF2-40B4-BE49-F238E27FC236}">
                <a16:creationId xmlns:a16="http://schemas.microsoft.com/office/drawing/2014/main" id="{E7407F71-EAE6-442C-A2F4-4E46BE6F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6456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标题 1">
            <a:extLst>
              <a:ext uri="{FF2B5EF4-FFF2-40B4-BE49-F238E27FC236}">
                <a16:creationId xmlns:a16="http://schemas.microsoft.com/office/drawing/2014/main" id="{97A9AFBF-AF4A-48E8-AAB5-9C28489AF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实验内容 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zh-CN" altLang="en-US" b="1">
                <a:ea typeface="宋体" panose="02010600030101010101" pitchFamily="2" charset="-122"/>
              </a:rPr>
              <a:t>续</a:t>
            </a:r>
            <a:r>
              <a:rPr lang="en-US" altLang="zh-CN" b="1">
                <a:ea typeface="宋体" panose="02010600030101010101" pitchFamily="2" charset="-122"/>
              </a:rPr>
              <a:t>1)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3A1FE-CFC4-4788-9779-2F4F9B9D5B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BB4FD-1061-4DA5-BB3C-AA00D260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449C9-5095-44ED-879C-E08DCE13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17B88-5E3F-4905-9FA8-F2790DAD5E2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DA23D-348C-4B99-85EC-EAC4521FF5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2019-4-25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69FB8-36F8-4B6B-9F02-6DCF7D65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01826-7DFF-4F7A-9F0E-80C450C1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BB6FB-66B0-4B0D-8189-D1365E4DE36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1269" name="图片 6">
            <a:extLst>
              <a:ext uri="{FF2B5EF4-FFF2-40B4-BE49-F238E27FC236}">
                <a16:creationId xmlns:a16="http://schemas.microsoft.com/office/drawing/2014/main" id="{A6285D0C-1CC0-4321-B5BD-FC84A981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"/>
            <a:ext cx="5562600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标题 1">
            <a:extLst>
              <a:ext uri="{FF2B5EF4-FFF2-40B4-BE49-F238E27FC236}">
                <a16:creationId xmlns:a16="http://schemas.microsoft.com/office/drawing/2014/main" id="{873ABAF4-BD84-4179-944E-A911AEA92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zh-CN" altLang="en-US" b="1">
                <a:ea typeface="宋体" panose="02010600030101010101" pitchFamily="2" charset="-122"/>
              </a:rPr>
              <a:t>实验内容 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zh-CN" altLang="en-US" b="1">
                <a:ea typeface="宋体" panose="02010600030101010101" pitchFamily="2" charset="-122"/>
              </a:rPr>
              <a:t>续</a:t>
            </a:r>
            <a:r>
              <a:rPr lang="en-US" altLang="zh-CN" b="1">
                <a:ea typeface="宋体" panose="02010600030101010101" pitchFamily="2" charset="-122"/>
              </a:rPr>
              <a:t>2)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271" name="图片 8">
            <a:extLst>
              <a:ext uri="{FF2B5EF4-FFF2-40B4-BE49-F238E27FC236}">
                <a16:creationId xmlns:a16="http://schemas.microsoft.com/office/drawing/2014/main" id="{39AC927F-A799-4F5F-BE7B-BCB0FD45A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290638"/>
            <a:ext cx="96520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0E005B0-BB4A-434A-ABBB-27E88EDF8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实验内容 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zh-CN" altLang="en-US" b="1">
                <a:ea typeface="宋体" panose="02010600030101010101" pitchFamily="2" charset="-122"/>
              </a:rPr>
              <a:t>续</a:t>
            </a:r>
            <a:r>
              <a:rPr lang="en-US" altLang="zh-CN" b="1">
                <a:ea typeface="宋体" panose="02010600030101010101" pitchFamily="2" charset="-122"/>
              </a:rPr>
              <a:t>3)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C8156363-C60B-4B98-8F1A-B63A75E7E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2166938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Tx/>
              <a:buAutoNum type="arabicPeriod" startAt="2"/>
            </a:pPr>
            <a:r>
              <a:rPr lang="en-US" altLang="zh-CN" sz="2800" b="1" dirty="0">
                <a:ea typeface="宋体" panose="02010600030101010101" pitchFamily="2" charset="-122"/>
              </a:rPr>
              <a:t>DDU</a:t>
            </a:r>
            <a:r>
              <a:rPr lang="zh-CN" altLang="en-US" sz="2800" b="1" dirty="0"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ea typeface="宋体" panose="02010600030101010101" pitchFamily="2" charset="-122"/>
              </a:rPr>
              <a:t>Debug and Display Unit</a:t>
            </a:r>
            <a:r>
              <a:rPr lang="zh-CN" altLang="en-US" sz="2800" b="1" dirty="0">
                <a:ea typeface="宋体" panose="02010600030101010101" pitchFamily="2" charset="-122"/>
              </a:rPr>
              <a:t>，调试和显示单元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534988" lvl="1" indent="-358775" eaLnBrk="1" hangingPunct="1">
              <a:spcBef>
                <a:spcPts val="600"/>
              </a:spcBef>
              <a:buFont typeface="Wingdings" panose="05000000000000000000" pitchFamily="2" charset="2"/>
              <a:buChar char=""/>
            </a:pPr>
            <a:r>
              <a:rPr lang="zh-CN" altLang="en-US" sz="2400" b="1" dirty="0">
                <a:ea typeface="宋体" panose="02010600030101010101" pitchFamily="2" charset="-122"/>
              </a:rPr>
              <a:t>下载测试时，用于控制</a:t>
            </a:r>
            <a:r>
              <a:rPr lang="en-US" altLang="zh-CN" sz="2400" b="1" dirty="0"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ea typeface="宋体" panose="02010600030101010101" pitchFamily="2" charset="-122"/>
              </a:rPr>
              <a:t>运行方式和显示运行结果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534988" lvl="1" indent="-358775" eaLnBrk="1" hangingPunct="1">
              <a:spcBef>
                <a:spcPts val="600"/>
              </a:spcBef>
              <a:buFont typeface="Wingdings" panose="05000000000000000000" pitchFamily="2" charset="2"/>
              <a:buChar char=""/>
            </a:pPr>
            <a:r>
              <a:rPr lang="zh-CN" altLang="en-US" sz="2400" b="1" dirty="0">
                <a:ea typeface="宋体" panose="02010600030101010101" pitchFamily="2" charset="-122"/>
              </a:rPr>
              <a:t>数据通路中寄存器堆和存储器均需要增加</a:t>
            </a: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ea typeface="宋体" panose="02010600030101010101" pitchFamily="2" charset="-122"/>
              </a:rPr>
              <a:t>个读端口，供</a:t>
            </a:r>
            <a:r>
              <a:rPr lang="en-US" altLang="zh-CN" sz="2400" b="1" dirty="0">
                <a:ea typeface="宋体" panose="02010600030101010101" pitchFamily="2" charset="-122"/>
              </a:rPr>
              <a:t>DDU</a:t>
            </a:r>
            <a:r>
              <a:rPr lang="zh-CN" altLang="en-US" sz="2400" b="1" dirty="0">
                <a:ea typeface="宋体" panose="02010600030101010101" pitchFamily="2" charset="-122"/>
              </a:rPr>
              <a:t>读取并显示其中内容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2292" name="页脚占位符 1">
            <a:extLst>
              <a:ext uri="{FF2B5EF4-FFF2-40B4-BE49-F238E27FC236}">
                <a16:creationId xmlns:a16="http://schemas.microsoft.com/office/drawing/2014/main" id="{36584EB3-6F80-4A4C-AE49-70629BD256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计算机组成原理实验</a:t>
            </a:r>
            <a:r>
              <a:rPr lang="en-US" altLang="zh-CN" sz="1600">
                <a:ea typeface="宋体" panose="02010600030101010101" pitchFamily="2" charset="-122"/>
              </a:rPr>
              <a:t>_CS-USTC 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2293" name="灯片编号占位符 3">
            <a:extLst>
              <a:ext uri="{FF2B5EF4-FFF2-40B4-BE49-F238E27FC236}">
                <a16:creationId xmlns:a16="http://schemas.microsoft.com/office/drawing/2014/main" id="{F4829EA8-1AED-4149-A55A-4AE2452B6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AEB26-91BF-4D03-99E5-E41C37BE26C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/>
          </a:p>
        </p:txBody>
      </p:sp>
      <p:sp>
        <p:nvSpPr>
          <p:cNvPr id="12294" name="日期占位符 13">
            <a:extLst>
              <a:ext uri="{FF2B5EF4-FFF2-40B4-BE49-F238E27FC236}">
                <a16:creationId xmlns:a16="http://schemas.microsoft.com/office/drawing/2014/main" id="{56F5439B-D71F-4AE7-A5A4-1CAABED046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2019-4-25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199B150-05D3-4621-93BF-71C3727CBB14}"/>
              </a:ext>
            </a:extLst>
          </p:cNvPr>
          <p:cNvCxnSpPr>
            <a:cxnSpLocks/>
          </p:cNvCxnSpPr>
          <p:nvPr/>
        </p:nvCxnSpPr>
        <p:spPr bwMode="auto">
          <a:xfrm>
            <a:off x="3065463" y="4865688"/>
            <a:ext cx="1706562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Box 32">
            <a:extLst>
              <a:ext uri="{FF2B5EF4-FFF2-40B4-BE49-F238E27FC236}">
                <a16:creationId xmlns:a16="http://schemas.microsoft.com/office/drawing/2014/main" id="{82BF9A97-AA53-4718-A2A8-3CFA445A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3478213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run</a:t>
            </a:r>
            <a:endParaRPr lang="zh-CN" altLang="en-US" sz="1800">
              <a:cs typeface="Arial" panose="020B0604020202020204" pitchFamily="34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EC13177-E3A9-4840-ADAB-CD263BB47381}"/>
              </a:ext>
            </a:extLst>
          </p:cNvPr>
          <p:cNvCxnSpPr>
            <a:cxnSpLocks/>
          </p:cNvCxnSpPr>
          <p:nvPr/>
        </p:nvCxnSpPr>
        <p:spPr bwMode="auto">
          <a:xfrm>
            <a:off x="3079750" y="3767138"/>
            <a:ext cx="169227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32">
            <a:extLst>
              <a:ext uri="{FF2B5EF4-FFF2-40B4-BE49-F238E27FC236}">
                <a16:creationId xmlns:a16="http://schemas.microsoft.com/office/drawing/2014/main" id="{F63CC102-39C7-4AFE-8EA1-29F1148D9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3994150"/>
            <a:ext cx="1090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mem_data</a:t>
            </a:r>
            <a:endParaRPr lang="zh-CN" altLang="en-US" sz="1800">
              <a:cs typeface="Arial" panose="020B0604020202020204" pitchFamily="34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D56076A-4502-40CC-BDA5-02ED5AB7AFF4}"/>
              </a:ext>
            </a:extLst>
          </p:cNvPr>
          <p:cNvCxnSpPr>
            <a:cxnSpLocks/>
          </p:cNvCxnSpPr>
          <p:nvPr/>
        </p:nvCxnSpPr>
        <p:spPr bwMode="auto">
          <a:xfrm>
            <a:off x="3065463" y="4295775"/>
            <a:ext cx="171450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89E2EBC-CF5D-4EE5-874F-155FFC99FA8C}"/>
              </a:ext>
            </a:extLst>
          </p:cNvPr>
          <p:cNvCxnSpPr>
            <a:cxnSpLocks/>
          </p:cNvCxnSpPr>
          <p:nvPr/>
        </p:nvCxnSpPr>
        <p:spPr bwMode="auto">
          <a:xfrm>
            <a:off x="3065463" y="4579938"/>
            <a:ext cx="1711325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1" name="TextBox 34">
            <a:extLst>
              <a:ext uri="{FF2B5EF4-FFF2-40B4-BE49-F238E27FC236}">
                <a16:creationId xmlns:a16="http://schemas.microsoft.com/office/drawing/2014/main" id="{140DD266-9877-4D55-AE5C-787CECDC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4267200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reg_data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12302" name="矩形 1">
            <a:extLst>
              <a:ext uri="{FF2B5EF4-FFF2-40B4-BE49-F238E27FC236}">
                <a16:creationId xmlns:a16="http://schemas.microsoft.com/office/drawing/2014/main" id="{C4B639B4-9576-46DA-B9FF-417C6A80E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562350"/>
            <a:ext cx="781050" cy="2517775"/>
          </a:xfrm>
          <a:prstGeom prst="rect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12303" name="TextBox 32">
            <a:extLst>
              <a:ext uri="{FF2B5EF4-FFF2-40B4-BE49-F238E27FC236}">
                <a16:creationId xmlns:a16="http://schemas.microsoft.com/office/drawing/2014/main" id="{03FA6621-04C3-41AB-A315-AAED4AB54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4792663"/>
            <a:ext cx="5127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mem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12304" name="文本框 44">
            <a:extLst>
              <a:ext uri="{FF2B5EF4-FFF2-40B4-BE49-F238E27FC236}">
                <a16:creationId xmlns:a16="http://schemas.microsoft.com/office/drawing/2014/main" id="{84816910-A1C7-4C26-AF6B-7B81360F7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4594225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DDU</a:t>
            </a:r>
            <a:endParaRPr lang="zh-CN" altLang="en-US" sz="1800" b="1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9457C75-F93D-49A2-9D28-D8E6015E35F4}"/>
              </a:ext>
            </a:extLst>
          </p:cNvPr>
          <p:cNvCxnSpPr>
            <a:cxnSpLocks/>
          </p:cNvCxnSpPr>
          <p:nvPr/>
        </p:nvCxnSpPr>
        <p:spPr bwMode="auto">
          <a:xfrm>
            <a:off x="1763713" y="4932363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6" name="TextBox 32">
            <a:extLst>
              <a:ext uri="{FF2B5EF4-FFF2-40B4-BE49-F238E27FC236}">
                <a16:creationId xmlns:a16="http://schemas.microsoft.com/office/drawing/2014/main" id="{B64C6500-9360-4674-81AA-F2AA40ED1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5089525"/>
            <a:ext cx="29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inc</a:t>
            </a:r>
            <a:endParaRPr lang="zh-CN" altLang="en-US" sz="1800">
              <a:cs typeface="Arial" panose="020B0604020202020204" pitchFamily="34" charset="0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2A75D49-733F-4424-9BDF-0784A67FCDD0}"/>
              </a:ext>
            </a:extLst>
          </p:cNvPr>
          <p:cNvCxnSpPr>
            <a:cxnSpLocks/>
          </p:cNvCxnSpPr>
          <p:nvPr/>
        </p:nvCxnSpPr>
        <p:spPr bwMode="auto">
          <a:xfrm>
            <a:off x="1771650" y="5240338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0278821-E9E2-4AE7-8D2A-DEE1ED077D62}"/>
              </a:ext>
            </a:extLst>
          </p:cNvPr>
          <p:cNvCxnSpPr>
            <a:cxnSpLocks/>
          </p:cNvCxnSpPr>
          <p:nvPr/>
        </p:nvCxnSpPr>
        <p:spPr bwMode="auto">
          <a:xfrm>
            <a:off x="1768475" y="5503863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9" name="TextBox 34">
            <a:extLst>
              <a:ext uri="{FF2B5EF4-FFF2-40B4-BE49-F238E27FC236}">
                <a16:creationId xmlns:a16="http://schemas.microsoft.com/office/drawing/2014/main" id="{716814CC-A9FA-4E33-A0F0-E50AF29A0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532606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dec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12310" name="TextBox 34">
            <a:extLst>
              <a:ext uri="{FF2B5EF4-FFF2-40B4-BE49-F238E27FC236}">
                <a16:creationId xmlns:a16="http://schemas.microsoft.com/office/drawing/2014/main" id="{809775B6-6192-4194-8AEA-9C8733157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4557713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addr</a:t>
            </a:r>
            <a:endParaRPr lang="zh-CN" altLang="en-US" sz="1800">
              <a:cs typeface="Arial" panose="020B0604020202020204" pitchFamily="34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B7F650A-0DDA-4944-813D-E140F716DF77}"/>
              </a:ext>
            </a:extLst>
          </p:cNvPr>
          <p:cNvCxnSpPr>
            <a:cxnSpLocks/>
          </p:cNvCxnSpPr>
          <p:nvPr/>
        </p:nvCxnSpPr>
        <p:spPr bwMode="auto">
          <a:xfrm>
            <a:off x="1749425" y="4049713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2" name="TextBox 34">
            <a:extLst>
              <a:ext uri="{FF2B5EF4-FFF2-40B4-BE49-F238E27FC236}">
                <a16:creationId xmlns:a16="http://schemas.microsoft.com/office/drawing/2014/main" id="{0876C04B-8C73-40E2-9EA7-2F17F0723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3870325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cont</a:t>
            </a:r>
            <a:endParaRPr lang="zh-CN" altLang="en-US" sz="1800">
              <a:cs typeface="Arial" panose="020B0604020202020204" pitchFamily="34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8FBEBEA-9E46-4CEA-A3F7-96C0C8B6D0DE}"/>
              </a:ext>
            </a:extLst>
          </p:cNvPr>
          <p:cNvCxnSpPr>
            <a:cxnSpLocks/>
          </p:cNvCxnSpPr>
          <p:nvPr/>
        </p:nvCxnSpPr>
        <p:spPr bwMode="auto">
          <a:xfrm>
            <a:off x="1749425" y="4333875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4" name="TextBox 34">
            <a:extLst>
              <a:ext uri="{FF2B5EF4-FFF2-40B4-BE49-F238E27FC236}">
                <a16:creationId xmlns:a16="http://schemas.microsoft.com/office/drawing/2014/main" id="{7A3EA248-F71B-4601-9071-444D259A8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4159250"/>
            <a:ext cx="3698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step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12315" name="文本框 84">
            <a:extLst>
              <a:ext uri="{FF2B5EF4-FFF2-40B4-BE49-F238E27FC236}">
                <a16:creationId xmlns:a16="http://schemas.microsoft.com/office/drawing/2014/main" id="{93B7D71B-F146-4C71-A4A9-ACFE9FB0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5205413"/>
            <a:ext cx="1620837" cy="874712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Arial" panose="020B0604020202020204" pitchFamily="34" charset="0"/>
              </a:rPr>
              <a:t>LED</a:t>
            </a:r>
            <a:r>
              <a:rPr lang="zh-CN" altLang="en-US" sz="1800" b="1">
                <a:cs typeface="Arial" panose="020B0604020202020204" pitchFamily="34" charset="0"/>
              </a:rPr>
              <a:t>和数码管 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6FA293E-08B5-42EF-980A-3DE61EB216AE}"/>
              </a:ext>
            </a:extLst>
          </p:cNvPr>
          <p:cNvCxnSpPr>
            <a:cxnSpLocks/>
          </p:cNvCxnSpPr>
          <p:nvPr/>
        </p:nvCxnSpPr>
        <p:spPr bwMode="auto">
          <a:xfrm>
            <a:off x="3073400" y="5937250"/>
            <a:ext cx="1706563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7" name="TextBox 34">
            <a:extLst>
              <a:ext uri="{FF2B5EF4-FFF2-40B4-BE49-F238E27FC236}">
                <a16:creationId xmlns:a16="http://schemas.microsoft.com/office/drawing/2014/main" id="{4E6852EB-5473-495E-AED8-A378F3675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5624513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seg+dp</a:t>
            </a:r>
            <a:endParaRPr lang="zh-CN" altLang="en-US" sz="1800">
              <a:cs typeface="Arial" panose="020B0604020202020204" pitchFamily="34" charset="0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3AC0120-8C18-48E5-939A-CC34922F1673}"/>
              </a:ext>
            </a:extLst>
          </p:cNvPr>
          <p:cNvCxnSpPr>
            <a:cxnSpLocks/>
          </p:cNvCxnSpPr>
          <p:nvPr/>
        </p:nvCxnSpPr>
        <p:spPr bwMode="auto">
          <a:xfrm>
            <a:off x="3063875" y="5638800"/>
            <a:ext cx="1716088" cy="0"/>
          </a:xfrm>
          <a:prstGeom prst="line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9" name="TextBox 34">
            <a:extLst>
              <a:ext uri="{FF2B5EF4-FFF2-40B4-BE49-F238E27FC236}">
                <a16:creationId xmlns:a16="http://schemas.microsoft.com/office/drawing/2014/main" id="{F53158E2-1EB3-429C-A771-6AACAAB2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5330825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an</a:t>
            </a:r>
            <a:endParaRPr lang="zh-CN" altLang="en-US" sz="1800">
              <a:cs typeface="Arial" panose="020B0604020202020204" pitchFamily="34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69C6DFF-DFBC-4A7E-99F6-5FA633E8261B}"/>
              </a:ext>
            </a:extLst>
          </p:cNvPr>
          <p:cNvCxnSpPr>
            <a:cxnSpLocks/>
          </p:cNvCxnSpPr>
          <p:nvPr/>
        </p:nvCxnSpPr>
        <p:spPr>
          <a:xfrm>
            <a:off x="3062288" y="5373688"/>
            <a:ext cx="172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21" name="组合 3">
            <a:extLst>
              <a:ext uri="{FF2B5EF4-FFF2-40B4-BE49-F238E27FC236}">
                <a16:creationId xmlns:a16="http://schemas.microsoft.com/office/drawing/2014/main" id="{31BECEA7-1AC9-4685-9730-402A2F6D9702}"/>
              </a:ext>
            </a:extLst>
          </p:cNvPr>
          <p:cNvGrpSpPr>
            <a:grpSpLocks/>
          </p:cNvGrpSpPr>
          <p:nvPr/>
        </p:nvGrpSpPr>
        <p:grpSpPr bwMode="auto">
          <a:xfrm>
            <a:off x="6640513" y="5305425"/>
            <a:ext cx="1431925" cy="684213"/>
            <a:chOff x="6479479" y="4590265"/>
            <a:chExt cx="1430312" cy="683456"/>
          </a:xfrm>
        </p:grpSpPr>
        <p:sp>
          <p:nvSpPr>
            <p:cNvPr id="12326" name="TextBox 34">
              <a:extLst>
                <a:ext uri="{FF2B5EF4-FFF2-40B4-BE49-F238E27FC236}">
                  <a16:creationId xmlns:a16="http://schemas.microsoft.com/office/drawing/2014/main" id="{53EE70A3-61FA-49D2-9B23-0F9C1D189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0047" y="4590265"/>
              <a:ext cx="1253357" cy="683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cs typeface="Arial" panose="020B0604020202020204" pitchFamily="34" charset="0"/>
                </a:rPr>
                <a:t>图中省略了</a:t>
              </a:r>
              <a:endParaRPr lang="en-US" altLang="zh-CN" sz="1800"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r>
                <a:rPr lang="zh-CN" altLang="en-US" sz="1800">
                  <a:cs typeface="Arial" panose="020B0604020202020204" pitchFamily="34" charset="0"/>
                </a:rPr>
                <a:t>和</a:t>
              </a:r>
              <a:r>
                <a:rPr lang="en-US" altLang="zh-CN" sz="1800">
                  <a:cs typeface="Arial" panose="020B0604020202020204" pitchFamily="34" charset="0"/>
                </a:rPr>
                <a:t>rst</a:t>
              </a:r>
              <a:r>
                <a:rPr lang="zh-CN" altLang="en-US" sz="1800">
                  <a:cs typeface="Arial" panose="020B0604020202020204" pitchFamily="34" charset="0"/>
                </a:rPr>
                <a:t>信号</a:t>
              </a:r>
            </a:p>
          </p:txBody>
        </p:sp>
        <p:sp>
          <p:nvSpPr>
            <p:cNvPr id="12327" name="左中括号 94">
              <a:extLst>
                <a:ext uri="{FF2B5EF4-FFF2-40B4-BE49-F238E27FC236}">
                  <a16:creationId xmlns:a16="http://schemas.microsoft.com/office/drawing/2014/main" id="{5A4A533E-6978-4915-AEE9-74269B918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9479" y="4643902"/>
              <a:ext cx="80568" cy="591637"/>
            </a:xfrm>
            <a:prstGeom prst="leftBracket">
              <a:avLst>
                <a:gd name="adj" fmla="val 8329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28" name="左中括号 95">
              <a:extLst>
                <a:ext uri="{FF2B5EF4-FFF2-40B4-BE49-F238E27FC236}">
                  <a16:creationId xmlns:a16="http://schemas.microsoft.com/office/drawing/2014/main" id="{7E073B52-9B2C-4C5B-AFCA-61F68AE2E40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829223" y="4643901"/>
              <a:ext cx="80568" cy="591637"/>
            </a:xfrm>
            <a:prstGeom prst="leftBracket">
              <a:avLst>
                <a:gd name="adj" fmla="val 8329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2322" name="TextBox 32">
            <a:extLst>
              <a:ext uri="{FF2B5EF4-FFF2-40B4-BE49-F238E27FC236}">
                <a16:creationId xmlns:a16="http://schemas.microsoft.com/office/drawing/2014/main" id="{FF52A330-9681-441A-8F72-51240193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3711575"/>
            <a:ext cx="242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pc</a:t>
            </a:r>
            <a:endParaRPr lang="zh-CN" altLang="en-US" sz="1800"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2FB786B-3D19-4D15-807F-E35435E6366E}"/>
              </a:ext>
            </a:extLst>
          </p:cNvPr>
          <p:cNvCxnSpPr>
            <a:cxnSpLocks/>
          </p:cNvCxnSpPr>
          <p:nvPr/>
        </p:nvCxnSpPr>
        <p:spPr bwMode="auto">
          <a:xfrm>
            <a:off x="3044825" y="4011613"/>
            <a:ext cx="171450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4" name="TextBox 34">
            <a:extLst>
              <a:ext uri="{FF2B5EF4-FFF2-40B4-BE49-F238E27FC236}">
                <a16:creationId xmlns:a16="http://schemas.microsoft.com/office/drawing/2014/main" id="{8D366323-2C26-44CD-8F04-96BF3572D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5059363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led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12325" name="文本框 84">
            <a:extLst>
              <a:ext uri="{FF2B5EF4-FFF2-40B4-BE49-F238E27FC236}">
                <a16:creationId xmlns:a16="http://schemas.microsoft.com/office/drawing/2014/main" id="{D7C2A099-B8FF-4F46-9131-E5F5DADEC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88" y="3562350"/>
            <a:ext cx="1620837" cy="1495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Arial" panose="020B0604020202020204" pitchFamily="34" charset="0"/>
              </a:rPr>
              <a:t>CPU</a:t>
            </a:r>
            <a:r>
              <a:rPr lang="zh-CN" altLang="en-US" sz="1800" b="1">
                <a:cs typeface="Arial" panose="020B0604020202020204" pitchFamily="34" charset="0"/>
              </a:rPr>
              <a:t>和</a:t>
            </a:r>
            <a:r>
              <a:rPr lang="en-US" altLang="zh-CN" sz="1800" b="1">
                <a:cs typeface="Arial" panose="020B0604020202020204" pitchFamily="34" charset="0"/>
              </a:rPr>
              <a:t>MEM</a:t>
            </a:r>
            <a:endParaRPr lang="zh-CN" altLang="en-US" sz="1800" b="1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F2727A0-9173-4FD3-8F69-0ED45F079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实验内容 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zh-CN" altLang="en-US" b="1">
                <a:ea typeface="宋体" panose="02010600030101010101" pitchFamily="2" charset="-122"/>
              </a:rPr>
              <a:t>续</a:t>
            </a:r>
            <a:r>
              <a:rPr lang="en-US" altLang="zh-CN" b="1">
                <a:ea typeface="宋体" panose="02010600030101010101" pitchFamily="2" charset="-122"/>
              </a:rPr>
              <a:t>4)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3342FA51-A460-4E1D-BFC1-AFED89EF9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4953000"/>
          </a:xfrm>
        </p:spPr>
        <p:txBody>
          <a:bodyPr/>
          <a:lstStyle/>
          <a:p>
            <a:pPr marL="542925" indent="-361950" eaLnBrk="1" hangingPunct="1">
              <a:spcBef>
                <a:spcPts val="600"/>
              </a:spcBef>
            </a:pPr>
            <a:r>
              <a:rPr lang="zh-CN" altLang="en-US" sz="2800" b="1" strike="sngStrike" dirty="0">
                <a:ea typeface="宋体" panose="02010600030101010101" pitchFamily="2" charset="-122"/>
              </a:rPr>
              <a:t>控制</a:t>
            </a:r>
            <a:r>
              <a:rPr lang="en-US" altLang="zh-CN" sz="2800" b="1" strike="sngStrike" dirty="0">
                <a:ea typeface="宋体" panose="02010600030101010101" pitchFamily="2" charset="-122"/>
              </a:rPr>
              <a:t>CPU</a:t>
            </a:r>
            <a:r>
              <a:rPr lang="zh-CN" altLang="en-US" sz="2800" b="1" strike="sngStrike" dirty="0">
                <a:ea typeface="宋体" panose="02010600030101010101" pitchFamily="2" charset="-122"/>
              </a:rPr>
              <a:t>运行方式</a:t>
            </a:r>
            <a:endParaRPr lang="en-US" altLang="zh-CN" sz="2800" b="1" strike="sngStrike" dirty="0">
              <a:ea typeface="宋体" panose="02010600030101010101" pitchFamily="2" charset="-122"/>
            </a:endParaRPr>
          </a:p>
          <a:p>
            <a:pPr marL="942975" lvl="1" indent="-361950" eaLnBrk="1" hangingPunct="1"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altLang="zh-CN" sz="2400" strike="sngStrike" dirty="0" err="1">
                <a:ea typeface="宋体" panose="02010600030101010101" pitchFamily="2" charset="-122"/>
              </a:rPr>
              <a:t>cont</a:t>
            </a:r>
            <a:r>
              <a:rPr lang="en-US" altLang="zh-CN" sz="2400" strike="sngStrike" dirty="0">
                <a:ea typeface="宋体" panose="02010600030101010101" pitchFamily="2" charset="-122"/>
              </a:rPr>
              <a:t> = 1</a:t>
            </a:r>
            <a:r>
              <a:rPr lang="zh-CN" altLang="en-US" sz="2400" strike="sngStrike" dirty="0">
                <a:ea typeface="宋体" panose="02010600030101010101" pitchFamily="2" charset="-122"/>
              </a:rPr>
              <a:t>：</a:t>
            </a:r>
            <a:r>
              <a:rPr lang="en-US" altLang="zh-CN" sz="2400" strike="sngStrike" dirty="0">
                <a:ea typeface="宋体" panose="02010600030101010101" pitchFamily="2" charset="-122"/>
              </a:rPr>
              <a:t>run = 1</a:t>
            </a:r>
            <a:r>
              <a:rPr lang="zh-CN" altLang="en-US" sz="2400" strike="sngStrike" dirty="0">
                <a:ea typeface="宋体" panose="02010600030101010101" pitchFamily="2" charset="-122"/>
              </a:rPr>
              <a:t>，控制</a:t>
            </a:r>
            <a:r>
              <a:rPr lang="en-US" altLang="zh-CN" sz="2400" strike="sngStrike" dirty="0">
                <a:ea typeface="宋体" panose="02010600030101010101" pitchFamily="2" charset="-122"/>
              </a:rPr>
              <a:t>CPU</a:t>
            </a:r>
            <a:r>
              <a:rPr lang="zh-CN" altLang="en-US" sz="2400" strike="sngStrike" dirty="0">
                <a:ea typeface="宋体" panose="02010600030101010101" pitchFamily="2" charset="-122"/>
              </a:rPr>
              <a:t>连续执行指令</a:t>
            </a:r>
            <a:endParaRPr lang="en-US" altLang="zh-CN" sz="2400" strike="sngStrike" dirty="0">
              <a:ea typeface="宋体" panose="02010600030101010101" pitchFamily="2" charset="-122"/>
            </a:endParaRPr>
          </a:p>
          <a:p>
            <a:pPr marL="942975" lvl="1" indent="-361950" eaLnBrk="1" hangingPunct="1"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altLang="zh-CN" sz="2400" strike="sngStrike" dirty="0" err="1">
                <a:ea typeface="宋体" panose="02010600030101010101" pitchFamily="2" charset="-122"/>
              </a:rPr>
              <a:t>cont</a:t>
            </a:r>
            <a:r>
              <a:rPr lang="en-US" altLang="zh-CN" sz="2400" strike="sngStrike" dirty="0">
                <a:ea typeface="宋体" panose="02010600030101010101" pitchFamily="2" charset="-122"/>
              </a:rPr>
              <a:t> = 0</a:t>
            </a:r>
            <a:r>
              <a:rPr lang="zh-CN" altLang="en-US" sz="2400" strike="sngStrike" dirty="0">
                <a:ea typeface="宋体" panose="02010600030101010101" pitchFamily="2" charset="-122"/>
              </a:rPr>
              <a:t>：每按动</a:t>
            </a:r>
            <a:r>
              <a:rPr lang="en-US" altLang="zh-CN" sz="2400" strike="sngStrike" dirty="0">
                <a:ea typeface="宋体" panose="02010600030101010101" pitchFamily="2" charset="-122"/>
              </a:rPr>
              <a:t>step</a:t>
            </a:r>
            <a:r>
              <a:rPr lang="zh-CN" altLang="en-US" sz="2400" strike="sngStrike" dirty="0">
                <a:ea typeface="宋体" panose="02010600030101010101" pitchFamily="2" charset="-122"/>
              </a:rPr>
              <a:t>一次，</a:t>
            </a:r>
            <a:r>
              <a:rPr lang="en-US" altLang="zh-CN" sz="2400" strike="sngStrike" dirty="0">
                <a:ea typeface="宋体" panose="02010600030101010101" pitchFamily="2" charset="-122"/>
              </a:rPr>
              <a:t>run</a:t>
            </a:r>
            <a:r>
              <a:rPr lang="zh-CN" altLang="en-US" sz="2400" strike="sngStrike" dirty="0">
                <a:ea typeface="宋体" panose="02010600030101010101" pitchFamily="2" charset="-122"/>
              </a:rPr>
              <a:t>输出维持一个时钟周期的脉冲，控制</a:t>
            </a:r>
            <a:r>
              <a:rPr lang="en-US" altLang="zh-CN" sz="2400" strike="sngStrike" dirty="0">
                <a:ea typeface="宋体" panose="02010600030101010101" pitchFamily="2" charset="-122"/>
              </a:rPr>
              <a:t>CPU</a:t>
            </a:r>
            <a:r>
              <a:rPr lang="zh-CN" altLang="en-US" sz="2400" strike="sngStrike" dirty="0">
                <a:ea typeface="宋体" panose="02010600030101010101" pitchFamily="2" charset="-122"/>
              </a:rPr>
              <a:t>执行一条指令</a:t>
            </a:r>
            <a:endParaRPr lang="en-US" altLang="zh-CN" sz="2400" strike="sngStrike" dirty="0">
              <a:ea typeface="宋体" panose="02010600030101010101" pitchFamily="2" charset="-122"/>
            </a:endParaRPr>
          </a:p>
          <a:p>
            <a:pPr marL="542925" indent="-361950" eaLnBrk="1" hangingPunct="1">
              <a:spcBef>
                <a:spcPts val="12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查看</a:t>
            </a:r>
            <a:r>
              <a:rPr lang="en-US" altLang="zh-CN" sz="2800" b="1" dirty="0"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ea typeface="宋体" panose="02010600030101010101" pitchFamily="2" charset="-122"/>
              </a:rPr>
              <a:t>运行状态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942975" lvl="1" indent="-361950" eaLnBrk="1" hangingPunct="1"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altLang="zh-CN" sz="2400" strike="sngStrike" dirty="0">
                <a:ea typeface="宋体" panose="02010600030101010101" pitchFamily="2" charset="-122"/>
              </a:rPr>
              <a:t>mem</a:t>
            </a:r>
            <a:r>
              <a:rPr lang="zh-CN" altLang="en-US" sz="2400" strike="sngStrike" dirty="0">
                <a:ea typeface="宋体" panose="02010600030101010101" pitchFamily="2" charset="-122"/>
              </a:rPr>
              <a:t>：</a:t>
            </a:r>
            <a:r>
              <a:rPr lang="en-US" altLang="zh-CN" sz="2400" strike="sngStrike" dirty="0">
                <a:ea typeface="宋体" panose="02010600030101010101" pitchFamily="2" charset="-122"/>
              </a:rPr>
              <a:t> 1</a:t>
            </a:r>
            <a:r>
              <a:rPr lang="zh-CN" altLang="en-US" sz="2400" strike="sngStrike" dirty="0">
                <a:ea typeface="宋体" panose="02010600030101010101" pitchFamily="2" charset="-122"/>
              </a:rPr>
              <a:t>，查看</a:t>
            </a:r>
            <a:r>
              <a:rPr lang="en-US" altLang="zh-CN" sz="2400" strike="sngStrike" dirty="0">
                <a:ea typeface="宋体" panose="02010600030101010101" pitchFamily="2" charset="-122"/>
              </a:rPr>
              <a:t>MEM</a:t>
            </a:r>
            <a:r>
              <a:rPr lang="zh-CN" altLang="en-US" sz="2400" strike="sngStrike" dirty="0">
                <a:ea typeface="宋体" panose="02010600030101010101" pitchFamily="2" charset="-122"/>
              </a:rPr>
              <a:t>；</a:t>
            </a:r>
            <a:r>
              <a:rPr lang="en-US" altLang="zh-CN" sz="2400" strike="sngStrike" dirty="0">
                <a:ea typeface="宋体" panose="02010600030101010101" pitchFamily="2" charset="-122"/>
              </a:rPr>
              <a:t>0</a:t>
            </a:r>
            <a:r>
              <a:rPr lang="zh-CN" altLang="en-US" sz="2400" strike="sngStrike" dirty="0">
                <a:ea typeface="宋体" panose="02010600030101010101" pitchFamily="2" charset="-122"/>
              </a:rPr>
              <a:t>，查看</a:t>
            </a:r>
            <a:r>
              <a:rPr lang="en-US" altLang="zh-CN" sz="2400" strike="sngStrike" dirty="0">
                <a:ea typeface="宋体" panose="02010600030101010101" pitchFamily="2" charset="-122"/>
              </a:rPr>
              <a:t>RF</a:t>
            </a:r>
          </a:p>
          <a:p>
            <a:pPr marL="942975" lvl="1" indent="-361950" eaLnBrk="1" hangingPunct="1"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altLang="zh-CN" sz="2400" strike="sngStrike" dirty="0" err="1">
                <a:ea typeface="宋体" panose="02010600030101010101" pitchFamily="2" charset="-122"/>
              </a:rPr>
              <a:t>inc</a:t>
            </a:r>
            <a:r>
              <a:rPr lang="en-US" altLang="zh-CN" sz="2400" strike="sngStrike" dirty="0">
                <a:ea typeface="宋体" panose="02010600030101010101" pitchFamily="2" charset="-122"/>
              </a:rPr>
              <a:t>/</a:t>
            </a:r>
            <a:r>
              <a:rPr lang="en-US" altLang="zh-CN" sz="2400" strike="sngStrike" dirty="0" err="1">
                <a:ea typeface="宋体" panose="02010600030101010101" pitchFamily="2" charset="-122"/>
              </a:rPr>
              <a:t>dec</a:t>
            </a:r>
            <a:r>
              <a:rPr lang="zh-CN" altLang="en-US" sz="2400" strike="sngStrike" dirty="0">
                <a:ea typeface="宋体" panose="02010600030101010101" pitchFamily="2" charset="-122"/>
              </a:rPr>
              <a:t>：增加或减小待查看</a:t>
            </a:r>
            <a:r>
              <a:rPr lang="en-US" altLang="zh-CN" sz="2400" strike="sngStrike" dirty="0">
                <a:ea typeface="宋体" panose="02010600030101010101" pitchFamily="2" charset="-122"/>
              </a:rPr>
              <a:t>RF/MEM</a:t>
            </a:r>
            <a:r>
              <a:rPr lang="zh-CN" altLang="en-US" sz="2400" strike="sngStrike" dirty="0">
                <a:ea typeface="宋体" panose="02010600030101010101" pitchFamily="2" charset="-122"/>
              </a:rPr>
              <a:t>的地址</a:t>
            </a:r>
            <a:r>
              <a:rPr lang="en-US" altLang="zh-CN" sz="2400" strike="sngStrike" dirty="0" err="1">
                <a:ea typeface="宋体" panose="02010600030101010101" pitchFamily="2" charset="-122"/>
              </a:rPr>
              <a:t>addr</a:t>
            </a:r>
            <a:endParaRPr lang="en-US" altLang="zh-CN" sz="2400" strike="sngStrike" dirty="0">
              <a:ea typeface="宋体" panose="02010600030101010101" pitchFamily="2" charset="-122"/>
            </a:endParaRPr>
          </a:p>
          <a:p>
            <a:pPr marL="942975" lvl="1" indent="-361950" eaLnBrk="1" hangingPunct="1"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altLang="zh-CN" sz="2400" dirty="0" err="1">
                <a:ea typeface="宋体" panose="02010600030101010101" pitchFamily="2" charset="-122"/>
              </a:rPr>
              <a:t>reg_data</a:t>
            </a:r>
            <a:r>
              <a:rPr lang="en-US" altLang="zh-CN" sz="2400" dirty="0"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ea typeface="宋体" panose="02010600030101010101" pitchFamily="2" charset="-122"/>
              </a:rPr>
              <a:t>mem_data</a:t>
            </a:r>
            <a:r>
              <a:rPr lang="zh-CN" altLang="en-US" sz="2400" dirty="0">
                <a:ea typeface="宋体" panose="02010600030101010101" pitchFamily="2" charset="-122"/>
              </a:rPr>
              <a:t>：从</a:t>
            </a:r>
            <a:r>
              <a:rPr lang="en-US" altLang="zh-CN" sz="2400" dirty="0">
                <a:ea typeface="宋体" panose="02010600030101010101" pitchFamily="2" charset="-122"/>
              </a:rPr>
              <a:t>RF/MEM</a:t>
            </a:r>
            <a:r>
              <a:rPr lang="zh-CN" altLang="en-US" sz="2400" dirty="0">
                <a:ea typeface="宋体" panose="02010600030101010101" pitchFamily="2" charset="-122"/>
              </a:rPr>
              <a:t>读取的数据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942975" lvl="1" indent="-361950" eaLnBrk="1" hangingPunct="1"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altLang="zh-CN" sz="2400" dirty="0"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ea typeface="宋体" panose="02010600030101010101" pitchFamily="2" charset="-122"/>
              </a:rPr>
              <a:t>位数码管显示</a:t>
            </a:r>
            <a:r>
              <a:rPr lang="en-US" altLang="zh-CN" sz="2400" dirty="0">
                <a:ea typeface="宋体" panose="02010600030101010101" pitchFamily="2" charset="-122"/>
              </a:rPr>
              <a:t>RF/MEM</a:t>
            </a:r>
            <a:r>
              <a:rPr lang="zh-CN" altLang="en-US" sz="2400" dirty="0">
                <a:ea typeface="宋体" panose="02010600030101010101" pitchFamily="2" charset="-122"/>
              </a:rPr>
              <a:t>的一个</a:t>
            </a:r>
            <a:r>
              <a:rPr lang="en-US" altLang="zh-CN" sz="2400" dirty="0"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ea typeface="宋体" panose="02010600030101010101" pitchFamily="2" charset="-122"/>
              </a:rPr>
              <a:t>位数据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942975" lvl="1" indent="-361950" eaLnBrk="1" hangingPunct="1"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altLang="zh-CN" sz="2400" strike="sngStrike" dirty="0">
                <a:ea typeface="宋体" panose="02010600030101010101" pitchFamily="2" charset="-122"/>
              </a:rPr>
              <a:t>16</a:t>
            </a:r>
            <a:r>
              <a:rPr lang="zh-CN" altLang="en-US" sz="2400" strike="sngStrike" dirty="0">
                <a:ea typeface="宋体" panose="02010600030101010101" pitchFamily="2" charset="-122"/>
              </a:rPr>
              <a:t>位</a:t>
            </a:r>
            <a:r>
              <a:rPr lang="en-US" altLang="zh-CN" sz="2400" strike="sngStrike" dirty="0">
                <a:ea typeface="宋体" panose="02010600030101010101" pitchFamily="2" charset="-122"/>
              </a:rPr>
              <a:t>LED</a:t>
            </a:r>
            <a:r>
              <a:rPr lang="zh-CN" altLang="en-US" sz="2400" strike="sngStrike" dirty="0">
                <a:ea typeface="宋体" panose="02010600030101010101" pitchFamily="2" charset="-122"/>
              </a:rPr>
              <a:t>指示</a:t>
            </a:r>
            <a:r>
              <a:rPr lang="en-US" altLang="zh-CN" sz="2400" strike="sngStrike" dirty="0">
                <a:ea typeface="宋体" panose="02010600030101010101" pitchFamily="2" charset="-122"/>
              </a:rPr>
              <a:t>RF/MEM</a:t>
            </a:r>
            <a:r>
              <a:rPr lang="zh-CN" altLang="en-US" sz="2400" strike="sngStrike" dirty="0">
                <a:ea typeface="宋体" panose="02010600030101010101" pitchFamily="2" charset="-122"/>
              </a:rPr>
              <a:t>的地址和</a:t>
            </a:r>
            <a:r>
              <a:rPr lang="en-US" altLang="zh-CN" sz="2400" strike="sngStrike" dirty="0">
                <a:ea typeface="宋体" panose="02010600030101010101" pitchFamily="2" charset="-122"/>
              </a:rPr>
              <a:t>PC</a:t>
            </a:r>
            <a:r>
              <a:rPr lang="zh-CN" altLang="en-US" sz="2400" strike="sngStrike" dirty="0">
                <a:ea typeface="宋体" panose="02010600030101010101" pitchFamily="2" charset="-122"/>
              </a:rPr>
              <a:t>的值</a:t>
            </a:r>
            <a:endParaRPr lang="en-US" altLang="zh-CN" sz="2400" strike="sngStrike" dirty="0">
              <a:ea typeface="宋体" panose="02010600030101010101" pitchFamily="2" charset="-122"/>
            </a:endParaRPr>
          </a:p>
        </p:txBody>
      </p:sp>
      <p:sp>
        <p:nvSpPr>
          <p:cNvPr id="14340" name="页脚占位符 1">
            <a:extLst>
              <a:ext uri="{FF2B5EF4-FFF2-40B4-BE49-F238E27FC236}">
                <a16:creationId xmlns:a16="http://schemas.microsoft.com/office/drawing/2014/main" id="{D1B4F43F-BCC6-4603-9D50-BFE812EE12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计算机组成原理实验</a:t>
            </a:r>
            <a:r>
              <a:rPr lang="en-US" altLang="zh-CN" sz="1600">
                <a:ea typeface="宋体" panose="02010600030101010101" pitchFamily="2" charset="-122"/>
              </a:rPr>
              <a:t>_CS-USTC 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4341" name="灯片编号占位符 3">
            <a:extLst>
              <a:ext uri="{FF2B5EF4-FFF2-40B4-BE49-F238E27FC236}">
                <a16:creationId xmlns:a16="http://schemas.microsoft.com/office/drawing/2014/main" id="{FFF3E03B-ED56-46E5-A106-FD3DB727B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E4D0D1-BE3B-442C-BD23-8C7D13D750A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/>
          </a:p>
        </p:txBody>
      </p:sp>
      <p:sp>
        <p:nvSpPr>
          <p:cNvPr id="14342" name="日期占位符 13">
            <a:extLst>
              <a:ext uri="{FF2B5EF4-FFF2-40B4-BE49-F238E27FC236}">
                <a16:creationId xmlns:a16="http://schemas.microsoft.com/office/drawing/2014/main" id="{CC8FDD2F-C8E8-4517-B6AA-0FAAEE50C4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2019-4-25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55F15A63-0D2F-4345-9F78-6F0DA9950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实验要求和检查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473FC643-B0D7-4085-9599-639A7B815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001000" cy="47609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完成实验内容</a:t>
            </a: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的逻辑设计和下载测试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查看电路性能和资源使用情况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检查仿真结果是否正确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检查下载测试是否正确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检查代码设计，代码是否独立完成</a:t>
            </a:r>
          </a:p>
          <a:p>
            <a:pPr eaLnBrk="1" hangingPunct="1">
              <a:spcBef>
                <a:spcPts val="1200"/>
              </a:spcBef>
            </a:pP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zh-CN" altLang="en-US" sz="2800" b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6388" name="页脚占位符 1">
            <a:extLst>
              <a:ext uri="{FF2B5EF4-FFF2-40B4-BE49-F238E27FC236}">
                <a16:creationId xmlns:a16="http://schemas.microsoft.com/office/drawing/2014/main" id="{9741FA70-3DD5-4A30-B44E-A21F646D1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计算机组成原理实验</a:t>
            </a:r>
            <a:r>
              <a:rPr lang="en-US" altLang="zh-CN" sz="1600">
                <a:ea typeface="宋体" panose="02010600030101010101" pitchFamily="2" charset="-122"/>
              </a:rPr>
              <a:t>_CS-USTC 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6389" name="灯片编号占位符 2">
            <a:extLst>
              <a:ext uri="{FF2B5EF4-FFF2-40B4-BE49-F238E27FC236}">
                <a16:creationId xmlns:a16="http://schemas.microsoft.com/office/drawing/2014/main" id="{783E875A-2992-43C3-83AB-DD6664F44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A54A3-56B7-4F20-BDB6-A3D80EB7F3C2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/>
          </a:p>
        </p:txBody>
      </p:sp>
      <p:sp>
        <p:nvSpPr>
          <p:cNvPr id="16390" name="日期占位符 3">
            <a:extLst>
              <a:ext uri="{FF2B5EF4-FFF2-40B4-BE49-F238E27FC236}">
                <a16:creationId xmlns:a16="http://schemas.microsoft.com/office/drawing/2014/main" id="{825BB397-18B2-4297-A236-897AF94CFB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2019-4-25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1EED9F12-07C0-4752-8617-7FB3E7087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实验报告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3E2B5E94-B23E-435E-AC8B-608743D9B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内容包括但不限于：逻辑设计、核心代码、仿真</a:t>
            </a:r>
            <a:r>
              <a:rPr lang="en-US" altLang="zh-CN" sz="2800" b="1">
                <a:ea typeface="宋体" panose="02010600030101010101" pitchFamily="2" charset="-122"/>
              </a:rPr>
              <a:t>/</a:t>
            </a:r>
            <a:r>
              <a:rPr lang="zh-CN" altLang="en-US" sz="2800" b="1">
                <a:ea typeface="宋体" panose="02010600030101010101" pitchFamily="2" charset="-122"/>
              </a:rPr>
              <a:t>下载结果、结果分析、实验总结、意见</a:t>
            </a:r>
            <a:r>
              <a:rPr lang="en-US" altLang="zh-CN" sz="2800" b="1">
                <a:ea typeface="宋体" panose="02010600030101010101" pitchFamily="2" charset="-122"/>
              </a:rPr>
              <a:t>/</a:t>
            </a:r>
            <a:r>
              <a:rPr lang="zh-CN" altLang="en-US" sz="2800" b="1">
                <a:ea typeface="宋体" panose="02010600030101010101" pitchFamily="2" charset="-122"/>
              </a:rPr>
              <a:t>建议等，附设计和仿真代码</a:t>
            </a:r>
            <a:endParaRPr lang="en-US" altLang="zh-CN" sz="2800" b="1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实验检查截止后一周内提交实验报告</a:t>
            </a:r>
          </a:p>
          <a:p>
            <a:pPr lvl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  <a:hlinkClick r:id="rId3"/>
              </a:rPr>
              <a:t>ftp://202.38.79.134/</a:t>
            </a:r>
            <a:r>
              <a:rPr lang="zh-CN" altLang="en-US" sz="2400">
                <a:ea typeface="宋体" panose="02010600030101010101" pitchFamily="2" charset="-122"/>
              </a:rPr>
              <a:t> 相应文件夹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>
                <a:ea typeface="宋体" panose="02010600030101010101" pitchFamily="2" charset="-122"/>
              </a:rPr>
              <a:t>文件名格式：</a:t>
            </a:r>
            <a:r>
              <a:rPr lang="en-US" altLang="zh-CN" sz="2400">
                <a:ea typeface="宋体" panose="02010600030101010101" pitchFamily="2" charset="-122"/>
              </a:rPr>
              <a:t>Labn_</a:t>
            </a:r>
            <a:r>
              <a:rPr lang="zh-CN" altLang="en-US" sz="2400">
                <a:ea typeface="宋体" panose="02010600030101010101" pitchFamily="2" charset="-122"/>
              </a:rPr>
              <a:t>学号</a:t>
            </a:r>
            <a:r>
              <a:rPr lang="en-US" altLang="zh-CN" sz="2400">
                <a:ea typeface="宋体" panose="02010600030101010101" pitchFamily="2" charset="-122"/>
              </a:rPr>
              <a:t>_</a:t>
            </a:r>
            <a:r>
              <a:rPr lang="zh-CN" altLang="en-US" sz="2400">
                <a:ea typeface="宋体" panose="02010600030101010101" pitchFamily="2" charset="-122"/>
              </a:rPr>
              <a:t>姓名</a:t>
            </a:r>
            <a:r>
              <a:rPr lang="en-US" altLang="zh-CN" sz="2400">
                <a:ea typeface="宋体" panose="02010600030101010101" pitchFamily="2" charset="-122"/>
              </a:rPr>
              <a:t>_vi.pdf </a:t>
            </a:r>
            <a:r>
              <a:rPr lang="zh-CN" altLang="en-US" sz="2400">
                <a:ea typeface="宋体" panose="02010600030101010101" pitchFamily="2" charset="-122"/>
              </a:rPr>
              <a:t>（其中，</a:t>
            </a:r>
            <a:r>
              <a:rPr lang="en-US" altLang="zh-CN" sz="2400">
                <a:ea typeface="宋体" panose="02010600030101010101" pitchFamily="2" charset="-122"/>
              </a:rPr>
              <a:t>n</a:t>
            </a:r>
            <a:r>
              <a:rPr lang="zh-CN" altLang="en-US" sz="2400">
                <a:ea typeface="宋体" panose="02010600030101010101" pitchFamily="2" charset="-122"/>
              </a:rPr>
              <a:t>表示第</a:t>
            </a:r>
            <a:r>
              <a:rPr lang="en-US" altLang="zh-CN" sz="2400">
                <a:ea typeface="宋体" panose="02010600030101010101" pitchFamily="2" charset="-122"/>
              </a:rPr>
              <a:t>n</a:t>
            </a:r>
            <a:r>
              <a:rPr lang="zh-CN" altLang="en-US" sz="2400">
                <a:ea typeface="宋体" panose="02010600030101010101" pitchFamily="2" charset="-122"/>
              </a:rPr>
              <a:t>次实验，</a:t>
            </a:r>
            <a:r>
              <a:rPr lang="en-US" altLang="zh-CN" sz="2400">
                <a:ea typeface="宋体" panose="02010600030101010101" pitchFamily="2" charset="-122"/>
              </a:rPr>
              <a:t>vi</a:t>
            </a:r>
            <a:r>
              <a:rPr lang="zh-CN" altLang="en-US" sz="2400">
                <a:ea typeface="宋体" panose="02010600030101010101" pitchFamily="2" charset="-122"/>
              </a:rPr>
              <a:t>表示第</a:t>
            </a:r>
            <a:r>
              <a:rPr lang="en-US" altLang="zh-CN" sz="2400">
                <a:ea typeface="宋体" panose="02010600030101010101" pitchFamily="2" charset="-122"/>
              </a:rPr>
              <a:t>i</a:t>
            </a:r>
            <a:r>
              <a:rPr lang="zh-CN" altLang="en-US" sz="2400">
                <a:ea typeface="宋体" panose="02010600030101010101" pitchFamily="2" charset="-122"/>
              </a:rPr>
              <a:t>版本，不满足该格式的视为未提交实验报告）</a:t>
            </a:r>
          </a:p>
          <a:p>
            <a:pPr>
              <a:spcBef>
                <a:spcPts val="12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严禁抄袭，否则作零分处理</a:t>
            </a:r>
          </a:p>
          <a:p>
            <a:pPr>
              <a:spcBef>
                <a:spcPts val="1200"/>
              </a:spcBef>
            </a:pP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8436" name="页脚占位符 3">
            <a:extLst>
              <a:ext uri="{FF2B5EF4-FFF2-40B4-BE49-F238E27FC236}">
                <a16:creationId xmlns:a16="http://schemas.microsoft.com/office/drawing/2014/main" id="{E81FC3E8-2159-44AE-A737-B6CC7834B0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计算机组成原理实验</a:t>
            </a:r>
            <a:r>
              <a:rPr lang="en-US" altLang="zh-CN" sz="1600">
                <a:ea typeface="宋体" panose="02010600030101010101" pitchFamily="2" charset="-122"/>
              </a:rPr>
              <a:t>_CS-USTC 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8437" name="灯片编号占位符 4">
            <a:extLst>
              <a:ext uri="{FF2B5EF4-FFF2-40B4-BE49-F238E27FC236}">
                <a16:creationId xmlns:a16="http://schemas.microsoft.com/office/drawing/2014/main" id="{92FE034D-193D-458A-BDC1-D30E66B5D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34C0B-D7A1-4970-8384-1E6355954E5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/>
          </a:p>
        </p:txBody>
      </p:sp>
      <p:sp>
        <p:nvSpPr>
          <p:cNvPr id="18438" name="日期占位符 5">
            <a:extLst>
              <a:ext uri="{FF2B5EF4-FFF2-40B4-BE49-F238E27FC236}">
                <a16:creationId xmlns:a16="http://schemas.microsoft.com/office/drawing/2014/main" id="{A3E104B0-ED93-4265-84A9-885BD77083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2019-4-25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1CEC7C1-7447-4792-8D79-705FDFC1E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 b="1">
                <a:ea typeface="宋体" panose="02010600030101010101" pitchFamily="2" charset="-122"/>
              </a:rPr>
              <a:t>The</a:t>
            </a:r>
            <a:r>
              <a:rPr lang="zh-CN" altLang="en-US" sz="5400" b="1">
                <a:ea typeface="宋体" panose="02010600030101010101" pitchFamily="2" charset="-122"/>
              </a:rPr>
              <a:t> </a:t>
            </a:r>
            <a:r>
              <a:rPr lang="en-US" altLang="zh-CN" sz="5400" b="1">
                <a:ea typeface="宋体" panose="02010600030101010101" pitchFamily="2" charset="-122"/>
              </a:rPr>
              <a:t>End</a:t>
            </a:r>
            <a:endParaRPr lang="zh-CN" altLang="en-US" sz="5400" b="1">
              <a:ea typeface="宋体" panose="02010600030101010101" pitchFamily="2" charset="-122"/>
            </a:endParaRPr>
          </a:p>
        </p:txBody>
      </p:sp>
      <p:sp>
        <p:nvSpPr>
          <p:cNvPr id="20483" name="日期占位符 3">
            <a:extLst>
              <a:ext uri="{FF2B5EF4-FFF2-40B4-BE49-F238E27FC236}">
                <a16:creationId xmlns:a16="http://schemas.microsoft.com/office/drawing/2014/main" id="{16FB7E64-07F7-4F78-9F0B-E1DFEE57C0D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2019-4-25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484" name="页脚占位符 4">
            <a:extLst>
              <a:ext uri="{FF2B5EF4-FFF2-40B4-BE49-F238E27FC236}">
                <a16:creationId xmlns:a16="http://schemas.microsoft.com/office/drawing/2014/main" id="{8A48183F-CEE0-436C-88FD-DBFE75BC1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2019</a:t>
            </a:r>
            <a:r>
              <a:rPr lang="zh-CN" altLang="en-US" sz="1600">
                <a:ea typeface="宋体" panose="02010600030101010101" pitchFamily="2" charset="-122"/>
              </a:rPr>
              <a:t>春</a:t>
            </a:r>
            <a:r>
              <a:rPr lang="en-US" altLang="zh-CN" sz="1600">
                <a:ea typeface="宋体" panose="02010600030101010101" pitchFamily="2" charset="-122"/>
              </a:rPr>
              <a:t>_</a:t>
            </a:r>
            <a:r>
              <a:rPr lang="zh-CN" altLang="en-US" sz="1600">
                <a:ea typeface="宋体" panose="02010600030101010101" pitchFamily="2" charset="-122"/>
              </a:rPr>
              <a:t>计算机组成原理实验</a:t>
            </a:r>
            <a:r>
              <a:rPr lang="en-US" altLang="zh-CN" sz="1600">
                <a:ea typeface="宋体" panose="02010600030101010101" pitchFamily="2" charset="-122"/>
              </a:rPr>
              <a:t>_CS-USTC 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485" name="灯片编号占位符 5">
            <a:extLst>
              <a:ext uri="{FF2B5EF4-FFF2-40B4-BE49-F238E27FC236}">
                <a16:creationId xmlns:a16="http://schemas.microsoft.com/office/drawing/2014/main" id="{8E3BDE63-7207-434E-9105-C2C2AF0353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05F4E-746C-4FF9-AC95-7AF7EB851E50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21707</TotalTime>
  <Words>574</Words>
  <Application>Microsoft Office PowerPoint</Application>
  <PresentationFormat>全屏显示(4:3)</PresentationFormat>
  <Paragraphs>96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等线</vt:lpstr>
      <vt:lpstr>Times New Roman</vt:lpstr>
      <vt:lpstr>Wingdings</vt:lpstr>
      <vt:lpstr>Office 主题</vt:lpstr>
      <vt:lpstr>实验五 多周期MIPS-CPU</vt:lpstr>
      <vt:lpstr>实验内容</vt:lpstr>
      <vt:lpstr>实验内容 (续1)</vt:lpstr>
      <vt:lpstr>实验内容 (续2)</vt:lpstr>
      <vt:lpstr>实验内容 (续3)</vt:lpstr>
      <vt:lpstr>实验内容 (续4)</vt:lpstr>
      <vt:lpstr>实验要求和检查</vt:lpstr>
      <vt:lpstr>实验报告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范 睿</cp:lastModifiedBy>
  <cp:revision>486</cp:revision>
  <cp:lastPrinted>1601-01-01T00:00:00Z</cp:lastPrinted>
  <dcterms:created xsi:type="dcterms:W3CDTF">1601-01-01T00:00:00Z</dcterms:created>
  <dcterms:modified xsi:type="dcterms:W3CDTF">2019-05-01T06:31:24Z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