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0" r:id="rId2"/>
    <p:sldId id="386" r:id="rId3"/>
    <p:sldId id="393" r:id="rId4"/>
    <p:sldId id="304" r:id="rId5"/>
    <p:sldId id="384" r:id="rId6"/>
    <p:sldId id="379" r:id="rId7"/>
    <p:sldId id="382" r:id="rId8"/>
    <p:sldId id="3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ing" id="{070BF3C1-6A05-4E65-8160-EB5C6E04F397}">
          <p14:sldIdLst>
            <p14:sldId id="360"/>
            <p14:sldId id="386"/>
            <p14:sldId id="393"/>
            <p14:sldId id="304"/>
            <p14:sldId id="384"/>
            <p14:sldId id="379"/>
            <p14:sldId id="382"/>
            <p14:sldId id="388"/>
          </p14:sldIdLst>
        </p14:section>
        <p14:section name="Team" id="{1A6BB564-85A0-425A-99D6-D8E2EBD1AA65}">
          <p14:sldIdLst/>
        </p14:section>
        <p14:section name="Portofolio" id="{AF1DE67E-85B3-4248-943E-7FF57013594D}">
          <p14:sldIdLst/>
        </p14:section>
        <p14:section name="Cover" id="{D88BBC86-D390-4452-9A1F-F0569A07CBE5}">
          <p14:sldIdLst/>
        </p14:section>
        <p14:section name="Content" id="{918B299C-8205-4930-8BC3-5B988A71365C}">
          <p14:sldIdLst/>
        </p14:section>
        <p14:section name="Timeline" id="{B91C7A14-D4B4-4B1F-B98D-56C5885BF8DD}">
          <p14:sldIdLst/>
        </p14:section>
        <p14:section name="SWOT" id="{86DCD8C0-1B93-4966-85E3-6B4A1A19BCEA}">
          <p14:sldIdLst/>
        </p14:section>
        <p14:section name="Chart" id="{AA35C6B7-A73C-4B87-954B-CBE48A046C39}">
          <p14:sldIdLst/>
        </p14:section>
        <p14:section name="Planing" id="{F178B5B9-F781-424D-BC50-87E1F9B2F8C0}">
          <p14:sldIdLst/>
        </p14:section>
        <p14:section name="Pricing" id="{4E97E002-216A-4DB4-8C82-2FDF28A45DA8}">
          <p14:sldIdLst/>
        </p14:section>
        <p14:section name="Maps" id="{BAE5A3AD-322B-4F35-8914-9F8303B015C3}">
          <p14:sldIdLst/>
        </p14:section>
        <p14:section name="Testimonial" id="{82F44EA4-4369-4841-9EAF-FB81CC99CB5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60C"/>
    <a:srgbClr val="FFC000"/>
    <a:srgbClr val="E4AB01"/>
    <a:srgbClr val="839D60"/>
    <a:srgbClr val="1FB3AB"/>
    <a:srgbClr val="FFD700"/>
    <a:srgbClr val="1C90FF"/>
    <a:srgbClr val="C71685"/>
    <a:srgbClr val="1FB3AA"/>
    <a:srgbClr val="1D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30" autoAdjust="0"/>
    <p:restoredTop sz="87887"/>
  </p:normalViewPr>
  <p:slideViewPr>
    <p:cSldViewPr snapToGrid="0">
      <p:cViewPr varScale="1">
        <p:scale>
          <a:sx n="103" d="100"/>
          <a:sy n="103" d="100"/>
        </p:scale>
        <p:origin x="456" y="184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8" d="100"/>
        <a:sy n="88" d="100"/>
      </p:scale>
      <p:origin x="0" y="-4741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0098-DB98-FE47-BE65-FB3B41012D05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02FA2-AFA4-C844-AF76-423CC335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1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these customers then must be labeled so the appropriate interventions are sent in accordance with identified behaviors.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02FA2-AFA4-C844-AF76-423CC33545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11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Determine viability of features via EDA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3B45"/>
                </a:solidFill>
                <a:effectLst/>
              </a:rPr>
              <a:t>What traits could be shared between clusters?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3B45"/>
                </a:solidFill>
                <a:effectLst/>
              </a:rPr>
              <a:t>Could attributes be exclusive to some clusters?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3B45"/>
                </a:solidFill>
                <a:effectLst/>
              </a:rPr>
              <a:t>How does this help us?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3B45"/>
                </a:solidFill>
                <a:effectLst/>
              </a:rPr>
              <a:t>What happens in higher dimensions?</a:t>
            </a:r>
            <a:endParaRPr lang="en-US" dirty="0"/>
          </a:p>
          <a:p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02FA2-AFA4-C844-AF76-423CC33545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02FA2-AFA4-C844-AF76-423CC33545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5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02FA2-AFA4-C844-AF76-423CC33545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52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02FA2-AFA4-C844-AF76-423CC33545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C7E-030E-49A4-9DCD-4A9A8FB4443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60C-EA27-47C1-92A3-2112F4D97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1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735013" y="2117725"/>
            <a:ext cx="1911350" cy="1911350"/>
          </a:xfrm>
          <a:prstGeom prst="ellipse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50838" y="2117725"/>
            <a:ext cx="1911350" cy="1911350"/>
          </a:xfrm>
          <a:prstGeom prst="ellipse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52089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9167" y="1344423"/>
            <a:ext cx="3497262" cy="5014912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578941" y="992515"/>
            <a:ext cx="3189836" cy="2241012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val="1042194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-1084146" y="-549795"/>
            <a:ext cx="5432717" cy="4727277"/>
          </a:xfrm>
          <a:custGeom>
            <a:avLst/>
            <a:gdLst>
              <a:gd name="connsiteX0" fmla="*/ 2658725 w 5432717"/>
              <a:gd name="connsiteY0" fmla="*/ 1116460 h 4727277"/>
              <a:gd name="connsiteX1" fmla="*/ 3520520 w 5432717"/>
              <a:gd name="connsiteY1" fmla="*/ 1116460 h 4727277"/>
              <a:gd name="connsiteX2" fmla="*/ 1601793 w 5432717"/>
              <a:gd name="connsiteY2" fmla="*/ 4727277 h 4727277"/>
              <a:gd name="connsiteX3" fmla="*/ 739998 w 5432717"/>
              <a:gd name="connsiteY3" fmla="*/ 4727277 h 4727277"/>
              <a:gd name="connsiteX4" fmla="*/ 1918727 w 5432717"/>
              <a:gd name="connsiteY4" fmla="*/ 156833 h 4727277"/>
              <a:gd name="connsiteX5" fmla="*/ 2780522 w 5432717"/>
              <a:gd name="connsiteY5" fmla="*/ 156833 h 4727277"/>
              <a:gd name="connsiteX6" fmla="*/ 861795 w 5432717"/>
              <a:gd name="connsiteY6" fmla="*/ 3767650 h 4727277"/>
              <a:gd name="connsiteX7" fmla="*/ 0 w 5432717"/>
              <a:gd name="connsiteY7" fmla="*/ 3767650 h 4727277"/>
              <a:gd name="connsiteX8" fmla="*/ 4570922 w 5432717"/>
              <a:gd name="connsiteY8" fmla="*/ 0 h 4727277"/>
              <a:gd name="connsiteX9" fmla="*/ 5432717 w 5432717"/>
              <a:gd name="connsiteY9" fmla="*/ 0 h 4727277"/>
              <a:gd name="connsiteX10" fmla="*/ 3513990 w 5432717"/>
              <a:gd name="connsiteY10" fmla="*/ 3610817 h 4727277"/>
              <a:gd name="connsiteX11" fmla="*/ 2652195 w 5432717"/>
              <a:gd name="connsiteY11" fmla="*/ 3610817 h 472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32717" h="4727277">
                <a:moveTo>
                  <a:pt x="2658725" y="1116460"/>
                </a:moveTo>
                <a:lnTo>
                  <a:pt x="3520520" y="1116460"/>
                </a:lnTo>
                <a:lnTo>
                  <a:pt x="1601793" y="4727277"/>
                </a:lnTo>
                <a:lnTo>
                  <a:pt x="739998" y="4727277"/>
                </a:lnTo>
                <a:close/>
                <a:moveTo>
                  <a:pt x="1918727" y="156833"/>
                </a:moveTo>
                <a:lnTo>
                  <a:pt x="2780522" y="156833"/>
                </a:lnTo>
                <a:lnTo>
                  <a:pt x="861795" y="3767650"/>
                </a:lnTo>
                <a:lnTo>
                  <a:pt x="0" y="3767650"/>
                </a:lnTo>
                <a:close/>
                <a:moveTo>
                  <a:pt x="4570922" y="0"/>
                </a:moveTo>
                <a:lnTo>
                  <a:pt x="5432717" y="0"/>
                </a:lnTo>
                <a:lnTo>
                  <a:pt x="3513990" y="3610817"/>
                </a:lnTo>
                <a:lnTo>
                  <a:pt x="2652195" y="3610817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518084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6701050" y="-432179"/>
            <a:ext cx="6466763" cy="4162567"/>
          </a:xfrm>
          <a:custGeom>
            <a:avLst/>
            <a:gdLst>
              <a:gd name="connsiteX0" fmla="*/ 1937982 w 6466763"/>
              <a:gd name="connsiteY0" fmla="*/ 2570327 h 4162567"/>
              <a:gd name="connsiteX1" fmla="*/ 2988859 w 6466763"/>
              <a:gd name="connsiteY1" fmla="*/ 2570327 h 4162567"/>
              <a:gd name="connsiteX2" fmla="*/ 3386919 w 6466763"/>
              <a:gd name="connsiteY2" fmla="*/ 3366447 h 4162567"/>
              <a:gd name="connsiteX3" fmla="*/ 2988859 w 6466763"/>
              <a:gd name="connsiteY3" fmla="*/ 4162567 h 4162567"/>
              <a:gd name="connsiteX4" fmla="*/ 1937982 w 6466763"/>
              <a:gd name="connsiteY4" fmla="*/ 4162567 h 4162567"/>
              <a:gd name="connsiteX5" fmla="*/ 1539922 w 6466763"/>
              <a:gd name="connsiteY5" fmla="*/ 3366447 h 4162567"/>
              <a:gd name="connsiteX6" fmla="*/ 3477903 w 6466763"/>
              <a:gd name="connsiteY6" fmla="*/ 1718480 h 4162567"/>
              <a:gd name="connsiteX7" fmla="*/ 4528780 w 6466763"/>
              <a:gd name="connsiteY7" fmla="*/ 1718480 h 4162567"/>
              <a:gd name="connsiteX8" fmla="*/ 4926840 w 6466763"/>
              <a:gd name="connsiteY8" fmla="*/ 2514600 h 4162567"/>
              <a:gd name="connsiteX9" fmla="*/ 4528780 w 6466763"/>
              <a:gd name="connsiteY9" fmla="*/ 3310720 h 4162567"/>
              <a:gd name="connsiteX10" fmla="*/ 3477903 w 6466763"/>
              <a:gd name="connsiteY10" fmla="*/ 3310720 h 4162567"/>
              <a:gd name="connsiteX11" fmla="*/ 3079843 w 6466763"/>
              <a:gd name="connsiteY11" fmla="*/ 2514600 h 4162567"/>
              <a:gd name="connsiteX12" fmla="*/ 5017826 w 6466763"/>
              <a:gd name="connsiteY12" fmla="*/ 851847 h 4162567"/>
              <a:gd name="connsiteX13" fmla="*/ 6068703 w 6466763"/>
              <a:gd name="connsiteY13" fmla="*/ 851847 h 4162567"/>
              <a:gd name="connsiteX14" fmla="*/ 6466763 w 6466763"/>
              <a:gd name="connsiteY14" fmla="*/ 1647967 h 4162567"/>
              <a:gd name="connsiteX15" fmla="*/ 6068703 w 6466763"/>
              <a:gd name="connsiteY15" fmla="*/ 2444087 h 4162567"/>
              <a:gd name="connsiteX16" fmla="*/ 5017826 w 6466763"/>
              <a:gd name="connsiteY16" fmla="*/ 2444087 h 4162567"/>
              <a:gd name="connsiteX17" fmla="*/ 4619766 w 6466763"/>
              <a:gd name="connsiteY17" fmla="*/ 1647967 h 4162567"/>
              <a:gd name="connsiteX18" fmla="*/ 1937982 w 6466763"/>
              <a:gd name="connsiteY18" fmla="*/ 851847 h 4162567"/>
              <a:gd name="connsiteX19" fmla="*/ 2988859 w 6466763"/>
              <a:gd name="connsiteY19" fmla="*/ 851847 h 4162567"/>
              <a:gd name="connsiteX20" fmla="*/ 3386919 w 6466763"/>
              <a:gd name="connsiteY20" fmla="*/ 1647967 h 4162567"/>
              <a:gd name="connsiteX21" fmla="*/ 2988859 w 6466763"/>
              <a:gd name="connsiteY21" fmla="*/ 2444087 h 4162567"/>
              <a:gd name="connsiteX22" fmla="*/ 1937982 w 6466763"/>
              <a:gd name="connsiteY22" fmla="*/ 2444087 h 4162567"/>
              <a:gd name="connsiteX23" fmla="*/ 1539922 w 6466763"/>
              <a:gd name="connsiteY23" fmla="*/ 1647967 h 4162567"/>
              <a:gd name="connsiteX24" fmla="*/ 3477904 w 6466763"/>
              <a:gd name="connsiteY24" fmla="*/ 14785 h 4162567"/>
              <a:gd name="connsiteX25" fmla="*/ 4528781 w 6466763"/>
              <a:gd name="connsiteY25" fmla="*/ 14785 h 4162567"/>
              <a:gd name="connsiteX26" fmla="*/ 4926841 w 6466763"/>
              <a:gd name="connsiteY26" fmla="*/ 810905 h 4162567"/>
              <a:gd name="connsiteX27" fmla="*/ 4528781 w 6466763"/>
              <a:gd name="connsiteY27" fmla="*/ 1607025 h 4162567"/>
              <a:gd name="connsiteX28" fmla="*/ 3477904 w 6466763"/>
              <a:gd name="connsiteY28" fmla="*/ 1607025 h 4162567"/>
              <a:gd name="connsiteX29" fmla="*/ 3079844 w 6466763"/>
              <a:gd name="connsiteY29" fmla="*/ 810905 h 4162567"/>
              <a:gd name="connsiteX30" fmla="*/ 398060 w 6466763"/>
              <a:gd name="connsiteY30" fmla="*/ 0 h 4162567"/>
              <a:gd name="connsiteX31" fmla="*/ 1448937 w 6466763"/>
              <a:gd name="connsiteY31" fmla="*/ 0 h 4162567"/>
              <a:gd name="connsiteX32" fmla="*/ 1846997 w 6466763"/>
              <a:gd name="connsiteY32" fmla="*/ 796120 h 4162567"/>
              <a:gd name="connsiteX33" fmla="*/ 1448937 w 6466763"/>
              <a:gd name="connsiteY33" fmla="*/ 1592240 h 4162567"/>
              <a:gd name="connsiteX34" fmla="*/ 398060 w 6466763"/>
              <a:gd name="connsiteY34" fmla="*/ 1592240 h 4162567"/>
              <a:gd name="connsiteX35" fmla="*/ 0 w 6466763"/>
              <a:gd name="connsiteY35" fmla="*/ 796120 h 416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66763" h="4162567">
                <a:moveTo>
                  <a:pt x="1937982" y="2570327"/>
                </a:moveTo>
                <a:lnTo>
                  <a:pt x="2988859" y="2570327"/>
                </a:lnTo>
                <a:lnTo>
                  <a:pt x="3386919" y="3366447"/>
                </a:lnTo>
                <a:lnTo>
                  <a:pt x="2988859" y="4162567"/>
                </a:lnTo>
                <a:lnTo>
                  <a:pt x="1937982" y="4162567"/>
                </a:lnTo>
                <a:lnTo>
                  <a:pt x="1539922" y="3366447"/>
                </a:lnTo>
                <a:close/>
                <a:moveTo>
                  <a:pt x="3477903" y="1718480"/>
                </a:moveTo>
                <a:lnTo>
                  <a:pt x="4528780" y="1718480"/>
                </a:lnTo>
                <a:lnTo>
                  <a:pt x="4926840" y="2514600"/>
                </a:lnTo>
                <a:lnTo>
                  <a:pt x="4528780" y="3310720"/>
                </a:lnTo>
                <a:lnTo>
                  <a:pt x="3477903" y="3310720"/>
                </a:lnTo>
                <a:lnTo>
                  <a:pt x="3079843" y="2514600"/>
                </a:lnTo>
                <a:close/>
                <a:moveTo>
                  <a:pt x="5017826" y="851847"/>
                </a:moveTo>
                <a:lnTo>
                  <a:pt x="6068703" y="851847"/>
                </a:lnTo>
                <a:lnTo>
                  <a:pt x="6466763" y="1647967"/>
                </a:lnTo>
                <a:lnTo>
                  <a:pt x="6068703" y="2444087"/>
                </a:lnTo>
                <a:lnTo>
                  <a:pt x="5017826" y="2444087"/>
                </a:lnTo>
                <a:lnTo>
                  <a:pt x="4619766" y="1647967"/>
                </a:lnTo>
                <a:close/>
                <a:moveTo>
                  <a:pt x="1937982" y="851847"/>
                </a:moveTo>
                <a:lnTo>
                  <a:pt x="2988859" y="851847"/>
                </a:lnTo>
                <a:lnTo>
                  <a:pt x="3386919" y="1647967"/>
                </a:lnTo>
                <a:lnTo>
                  <a:pt x="2988859" y="2444087"/>
                </a:lnTo>
                <a:lnTo>
                  <a:pt x="1937982" y="2444087"/>
                </a:lnTo>
                <a:lnTo>
                  <a:pt x="1539922" y="1647967"/>
                </a:lnTo>
                <a:close/>
                <a:moveTo>
                  <a:pt x="3477904" y="14785"/>
                </a:moveTo>
                <a:lnTo>
                  <a:pt x="4528781" y="14785"/>
                </a:lnTo>
                <a:lnTo>
                  <a:pt x="4926841" y="810905"/>
                </a:lnTo>
                <a:lnTo>
                  <a:pt x="4528781" y="1607025"/>
                </a:lnTo>
                <a:lnTo>
                  <a:pt x="3477904" y="1607025"/>
                </a:lnTo>
                <a:lnTo>
                  <a:pt x="3079844" y="810905"/>
                </a:lnTo>
                <a:close/>
                <a:moveTo>
                  <a:pt x="398060" y="0"/>
                </a:moveTo>
                <a:lnTo>
                  <a:pt x="1448937" y="0"/>
                </a:lnTo>
                <a:lnTo>
                  <a:pt x="1846997" y="796120"/>
                </a:lnTo>
                <a:lnTo>
                  <a:pt x="1448937" y="1592240"/>
                </a:lnTo>
                <a:lnTo>
                  <a:pt x="398060" y="1592240"/>
                </a:lnTo>
                <a:lnTo>
                  <a:pt x="0" y="796120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26685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5073"/>
            <a:ext cx="12192000" cy="405953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127429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64923" y="1"/>
            <a:ext cx="5627077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355714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573027" y="-462636"/>
            <a:ext cx="2933790" cy="5060444"/>
          </a:xfrm>
          <a:prstGeom prst="parallelogram">
            <a:avLst>
              <a:gd name="adj" fmla="val 46776"/>
            </a:avLst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Drag and</a:t>
            </a:r>
          </a:p>
          <a:p>
            <a:r>
              <a:rPr lang="en-US" dirty="0"/>
              <a:t>Drop </a:t>
            </a:r>
          </a:p>
          <a:p>
            <a:r>
              <a:rPr lang="en-US" dirty="0"/>
              <a:t>Image </a:t>
            </a:r>
          </a:p>
          <a:p>
            <a:r>
              <a:rPr lang="en-US" dirty="0"/>
              <a:t>Here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7304019" y="626722"/>
            <a:ext cx="2933790" cy="5060444"/>
          </a:xfrm>
          <a:prstGeom prst="parallelogram">
            <a:avLst>
              <a:gd name="adj" fmla="val 46776"/>
            </a:avLst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Drag and</a:t>
            </a:r>
          </a:p>
          <a:p>
            <a:r>
              <a:rPr lang="en-US" dirty="0"/>
              <a:t>Drop </a:t>
            </a:r>
          </a:p>
          <a:p>
            <a:r>
              <a:rPr lang="en-US" dirty="0"/>
              <a:t>Image </a:t>
            </a:r>
          </a:p>
          <a:p>
            <a:r>
              <a:rPr lang="en-US" dirty="0"/>
              <a:t>Here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9701382" y="-462636"/>
            <a:ext cx="2933790" cy="5060444"/>
          </a:xfrm>
          <a:prstGeom prst="parallelogram">
            <a:avLst>
              <a:gd name="adj" fmla="val 46776"/>
            </a:avLst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Drag and</a:t>
            </a:r>
          </a:p>
          <a:p>
            <a:r>
              <a:rPr lang="en-US" dirty="0"/>
              <a:t>Drop </a:t>
            </a:r>
          </a:p>
          <a:p>
            <a:r>
              <a:rPr lang="en-US" dirty="0"/>
              <a:t>Image </a:t>
            </a:r>
          </a:p>
          <a:p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601059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696544" y="846460"/>
            <a:ext cx="1372637" cy="2060816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480153" y="846460"/>
            <a:ext cx="1372637" cy="2060816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8259255" y="846460"/>
            <a:ext cx="1372637" cy="2060816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0038357" y="856267"/>
            <a:ext cx="1372637" cy="2060816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53576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494338" y="1214438"/>
            <a:ext cx="2130425" cy="3195637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941240" y="1214438"/>
            <a:ext cx="2130425" cy="3195637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1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728333" y="1488046"/>
            <a:ext cx="2487971" cy="3187142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16304" y="2398027"/>
            <a:ext cx="2487971" cy="3187142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9710035" y="1488046"/>
            <a:ext cx="2487971" cy="3187142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336857" y="2418398"/>
            <a:ext cx="1985963" cy="2026602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z="1800" dirty="0"/>
              <a:t>Drag and Drop Image Here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8549959" y="2418400"/>
            <a:ext cx="2022475" cy="202247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z="1800" dirty="0"/>
              <a:t>Drag and Drop Image Here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078037" y="2418398"/>
            <a:ext cx="2031683" cy="2031682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r>
              <a:rPr lang="en-US" sz="1800" dirty="0"/>
              <a:t>Drag and Drop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07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18901" y="677665"/>
            <a:ext cx="3673711" cy="5502671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lang="en-US" sz="1600" dirty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73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623310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44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06312" y="902844"/>
            <a:ext cx="4154614" cy="5955156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58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80" y="0"/>
            <a:ext cx="4373245" cy="471487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629880" y="2978985"/>
            <a:ext cx="4166523" cy="3879016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4947921"/>
            <a:ext cx="4378325" cy="191008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035952" y="2978984"/>
            <a:ext cx="3156049" cy="2743637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56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6216" cy="397764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20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30925" y="0"/>
            <a:ext cx="4348163" cy="581342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459413" y="0"/>
            <a:ext cx="6732587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301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35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807830" y="0"/>
            <a:ext cx="4620208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28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582920" y="0"/>
            <a:ext cx="6609080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6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1432177"/>
            <a:ext cx="12191998" cy="3963172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5677810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842206" y="2168738"/>
            <a:ext cx="5611564" cy="3741651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48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231310" y="1071881"/>
            <a:ext cx="4038634" cy="4714241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302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311938" cy="6857999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41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131668" y="595279"/>
            <a:ext cx="4425867" cy="2942801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748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911056" cy="6857999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53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979160" y="0"/>
            <a:ext cx="6212840" cy="6858000"/>
          </a:xfrm>
          <a:pattFill prst="pct10">
            <a:fgClr>
              <a:srgbClr val="E0E0E0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17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AF06DFA-BAA8-4B7D-92A1-819B66AAB5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46246" y="3001430"/>
            <a:ext cx="3212840" cy="3147822"/>
          </a:xfrm>
          <a:custGeom>
            <a:avLst/>
            <a:gdLst>
              <a:gd name="connsiteX0" fmla="*/ 730120 w 3212840"/>
              <a:gd name="connsiteY0" fmla="*/ 437197 h 3147822"/>
              <a:gd name="connsiteX1" fmla="*/ 480918 w 3212840"/>
              <a:gd name="connsiteY1" fmla="*/ 738864 h 3147822"/>
              <a:gd name="connsiteX2" fmla="*/ 480918 w 3212840"/>
              <a:gd name="connsiteY2" fmla="*/ 2408958 h 3147822"/>
              <a:gd name="connsiteX3" fmla="*/ 730120 w 3212840"/>
              <a:gd name="connsiteY3" fmla="*/ 2710624 h 3147822"/>
              <a:gd name="connsiteX4" fmla="*/ 979323 w 3212840"/>
              <a:gd name="connsiteY4" fmla="*/ 2408958 h 3147822"/>
              <a:gd name="connsiteX5" fmla="*/ 979323 w 3212840"/>
              <a:gd name="connsiteY5" fmla="*/ 738864 h 3147822"/>
              <a:gd name="connsiteX6" fmla="*/ 730120 w 3212840"/>
              <a:gd name="connsiteY6" fmla="*/ 437197 h 3147822"/>
              <a:gd name="connsiteX7" fmla="*/ 2495836 w 3212840"/>
              <a:gd name="connsiteY7" fmla="*/ 0 h 3147822"/>
              <a:gd name="connsiteX8" fmla="*/ 3029217 w 3212840"/>
              <a:gd name="connsiteY8" fmla="*/ 198925 h 3147822"/>
              <a:gd name="connsiteX9" fmla="*/ 3212840 w 3212840"/>
              <a:gd name="connsiteY9" fmla="*/ 769467 h 3147822"/>
              <a:gd name="connsiteX10" fmla="*/ 3079495 w 3212840"/>
              <a:gd name="connsiteY10" fmla="*/ 1315964 h 3147822"/>
              <a:gd name="connsiteX11" fmla="*/ 2618251 w 3212840"/>
              <a:gd name="connsiteY11" fmla="*/ 1928041 h 3147822"/>
              <a:gd name="connsiteX12" fmla="*/ 2329701 w 3212840"/>
              <a:gd name="connsiteY12" fmla="*/ 2297473 h 3147822"/>
              <a:gd name="connsiteX13" fmla="*/ 2255377 w 3212840"/>
              <a:gd name="connsiteY13" fmla="*/ 2601325 h 3147822"/>
              <a:gd name="connsiteX14" fmla="*/ 2255377 w 3212840"/>
              <a:gd name="connsiteY14" fmla="*/ 2666905 h 3147822"/>
              <a:gd name="connsiteX15" fmla="*/ 3169120 w 3212840"/>
              <a:gd name="connsiteY15" fmla="*/ 2666905 h 3147822"/>
              <a:gd name="connsiteX16" fmla="*/ 3169120 w 3212840"/>
              <a:gd name="connsiteY16" fmla="*/ 3104102 h 3147822"/>
              <a:gd name="connsiteX17" fmla="*/ 1778832 w 3212840"/>
              <a:gd name="connsiteY17" fmla="*/ 3104102 h 3147822"/>
              <a:gd name="connsiteX18" fmla="*/ 1778832 w 3212840"/>
              <a:gd name="connsiteY18" fmla="*/ 2771832 h 3147822"/>
              <a:gd name="connsiteX19" fmla="*/ 1883759 w 3212840"/>
              <a:gd name="connsiteY19" fmla="*/ 2210033 h 3147822"/>
              <a:gd name="connsiteX20" fmla="*/ 2259749 w 3212840"/>
              <a:gd name="connsiteY20" fmla="*/ 1691954 h 3147822"/>
              <a:gd name="connsiteX21" fmla="*/ 2629181 w 3212840"/>
              <a:gd name="connsiteY21" fmla="*/ 1206665 h 3147822"/>
              <a:gd name="connsiteX22" fmla="*/ 2731923 w 3212840"/>
              <a:gd name="connsiteY22" fmla="*/ 786955 h 3147822"/>
              <a:gd name="connsiteX23" fmla="*/ 2668529 w 3212840"/>
              <a:gd name="connsiteY23" fmla="*/ 513707 h 3147822"/>
              <a:gd name="connsiteX24" fmla="*/ 2482720 w 3212840"/>
              <a:gd name="connsiteY24" fmla="*/ 437197 h 3147822"/>
              <a:gd name="connsiteX25" fmla="*/ 2233517 w 3212840"/>
              <a:gd name="connsiteY25" fmla="*/ 738864 h 3147822"/>
              <a:gd name="connsiteX26" fmla="*/ 2233517 w 3212840"/>
              <a:gd name="connsiteY26" fmla="*/ 1066762 h 3147822"/>
              <a:gd name="connsiteX27" fmla="*/ 1778832 w 3212840"/>
              <a:gd name="connsiteY27" fmla="*/ 1066762 h 3147822"/>
              <a:gd name="connsiteX28" fmla="*/ 1778832 w 3212840"/>
              <a:gd name="connsiteY28" fmla="*/ 769467 h 3147822"/>
              <a:gd name="connsiteX29" fmla="*/ 1962455 w 3212840"/>
              <a:gd name="connsiteY29" fmla="*/ 198925 h 3147822"/>
              <a:gd name="connsiteX30" fmla="*/ 2495836 w 3212840"/>
              <a:gd name="connsiteY30" fmla="*/ 0 h 3147822"/>
              <a:gd name="connsiteX31" fmla="*/ 730120 w 3212840"/>
              <a:gd name="connsiteY31" fmla="*/ 0 h 3147822"/>
              <a:gd name="connsiteX32" fmla="*/ 1272245 w 3212840"/>
              <a:gd name="connsiteY32" fmla="*/ 201111 h 3147822"/>
              <a:gd name="connsiteX33" fmla="*/ 1460240 w 3212840"/>
              <a:gd name="connsiteY33" fmla="*/ 769467 h 3147822"/>
              <a:gd name="connsiteX34" fmla="*/ 1460240 w 3212840"/>
              <a:gd name="connsiteY34" fmla="*/ 2378354 h 3147822"/>
              <a:gd name="connsiteX35" fmla="*/ 1272245 w 3212840"/>
              <a:gd name="connsiteY35" fmla="*/ 2946711 h 3147822"/>
              <a:gd name="connsiteX36" fmla="*/ 730120 w 3212840"/>
              <a:gd name="connsiteY36" fmla="*/ 3147822 h 3147822"/>
              <a:gd name="connsiteX37" fmla="*/ 187995 w 3212840"/>
              <a:gd name="connsiteY37" fmla="*/ 2946711 h 3147822"/>
              <a:gd name="connsiteX38" fmla="*/ 0 w 3212840"/>
              <a:gd name="connsiteY38" fmla="*/ 2378354 h 3147822"/>
              <a:gd name="connsiteX39" fmla="*/ 0 w 3212840"/>
              <a:gd name="connsiteY39" fmla="*/ 769467 h 3147822"/>
              <a:gd name="connsiteX40" fmla="*/ 187995 w 3212840"/>
              <a:gd name="connsiteY40" fmla="*/ 201111 h 3147822"/>
              <a:gd name="connsiteX41" fmla="*/ 730120 w 3212840"/>
              <a:gd name="connsiteY41" fmla="*/ 0 h 314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12840" h="3147822">
                <a:moveTo>
                  <a:pt x="730120" y="437197"/>
                </a:moveTo>
                <a:cubicBezTo>
                  <a:pt x="563985" y="437197"/>
                  <a:pt x="480918" y="537753"/>
                  <a:pt x="480918" y="738864"/>
                </a:cubicBezTo>
                <a:lnTo>
                  <a:pt x="480918" y="2408958"/>
                </a:lnTo>
                <a:cubicBezTo>
                  <a:pt x="480918" y="2610069"/>
                  <a:pt x="563985" y="2710624"/>
                  <a:pt x="730120" y="2710624"/>
                </a:cubicBezTo>
                <a:cubicBezTo>
                  <a:pt x="896255" y="2710624"/>
                  <a:pt x="979323" y="2610069"/>
                  <a:pt x="979323" y="2408958"/>
                </a:cubicBezTo>
                <a:lnTo>
                  <a:pt x="979323" y="738864"/>
                </a:lnTo>
                <a:cubicBezTo>
                  <a:pt x="979323" y="537753"/>
                  <a:pt x="896255" y="437197"/>
                  <a:pt x="730120" y="437197"/>
                </a:cubicBezTo>
                <a:close/>
                <a:moveTo>
                  <a:pt x="2495836" y="0"/>
                </a:moveTo>
                <a:cubicBezTo>
                  <a:pt x="2729008" y="0"/>
                  <a:pt x="2906801" y="66308"/>
                  <a:pt x="3029217" y="198925"/>
                </a:cubicBezTo>
                <a:cubicBezTo>
                  <a:pt x="3151632" y="331541"/>
                  <a:pt x="3212840" y="521722"/>
                  <a:pt x="3212840" y="769467"/>
                </a:cubicBezTo>
                <a:cubicBezTo>
                  <a:pt x="3212840" y="956005"/>
                  <a:pt x="3168391" y="1138171"/>
                  <a:pt x="3079495" y="1315964"/>
                </a:cubicBezTo>
                <a:cubicBezTo>
                  <a:pt x="2990598" y="1493758"/>
                  <a:pt x="2836850" y="1697783"/>
                  <a:pt x="2618251" y="1928041"/>
                </a:cubicBezTo>
                <a:cubicBezTo>
                  <a:pt x="2475433" y="2079603"/>
                  <a:pt x="2379250" y="2202747"/>
                  <a:pt x="2329701" y="2297473"/>
                </a:cubicBezTo>
                <a:cubicBezTo>
                  <a:pt x="2280152" y="2392199"/>
                  <a:pt x="2255377" y="2493483"/>
                  <a:pt x="2255377" y="2601325"/>
                </a:cubicBezTo>
                <a:lnTo>
                  <a:pt x="2255377" y="2666905"/>
                </a:lnTo>
                <a:lnTo>
                  <a:pt x="3169120" y="2666905"/>
                </a:lnTo>
                <a:lnTo>
                  <a:pt x="3169120" y="3104102"/>
                </a:lnTo>
                <a:lnTo>
                  <a:pt x="1778832" y="3104102"/>
                </a:lnTo>
                <a:lnTo>
                  <a:pt x="1778832" y="2771832"/>
                </a:lnTo>
                <a:cubicBezTo>
                  <a:pt x="1778832" y="2553233"/>
                  <a:pt x="1813808" y="2365967"/>
                  <a:pt x="1883759" y="2210033"/>
                </a:cubicBezTo>
                <a:cubicBezTo>
                  <a:pt x="1953711" y="2054100"/>
                  <a:pt x="2079041" y="1881407"/>
                  <a:pt x="2259749" y="1691954"/>
                </a:cubicBezTo>
                <a:cubicBezTo>
                  <a:pt x="2437543" y="1502502"/>
                  <a:pt x="2560687" y="1340739"/>
                  <a:pt x="2629181" y="1206665"/>
                </a:cubicBezTo>
                <a:cubicBezTo>
                  <a:pt x="2697676" y="1072591"/>
                  <a:pt x="2731923" y="932688"/>
                  <a:pt x="2731923" y="786955"/>
                </a:cubicBezTo>
                <a:cubicBezTo>
                  <a:pt x="2731923" y="655796"/>
                  <a:pt x="2710791" y="564714"/>
                  <a:pt x="2668529" y="513707"/>
                </a:cubicBezTo>
                <a:cubicBezTo>
                  <a:pt x="2626267" y="462701"/>
                  <a:pt x="2564330" y="437197"/>
                  <a:pt x="2482720" y="437197"/>
                </a:cubicBezTo>
                <a:cubicBezTo>
                  <a:pt x="2316585" y="437197"/>
                  <a:pt x="2233517" y="537753"/>
                  <a:pt x="2233517" y="738864"/>
                </a:cubicBezTo>
                <a:lnTo>
                  <a:pt x="2233517" y="1066762"/>
                </a:lnTo>
                <a:lnTo>
                  <a:pt x="1778832" y="1066762"/>
                </a:lnTo>
                <a:lnTo>
                  <a:pt x="1778832" y="769467"/>
                </a:lnTo>
                <a:cubicBezTo>
                  <a:pt x="1778832" y="521722"/>
                  <a:pt x="1840040" y="331541"/>
                  <a:pt x="1962455" y="198925"/>
                </a:cubicBezTo>
                <a:cubicBezTo>
                  <a:pt x="2084871" y="66308"/>
                  <a:pt x="2262664" y="0"/>
                  <a:pt x="2495836" y="0"/>
                </a:cubicBezTo>
                <a:close/>
                <a:moveTo>
                  <a:pt x="730120" y="0"/>
                </a:moveTo>
                <a:cubicBezTo>
                  <a:pt x="966207" y="0"/>
                  <a:pt x="1146915" y="67037"/>
                  <a:pt x="1272245" y="201111"/>
                </a:cubicBezTo>
                <a:cubicBezTo>
                  <a:pt x="1397575" y="335185"/>
                  <a:pt x="1460240" y="524637"/>
                  <a:pt x="1460240" y="769467"/>
                </a:cubicBezTo>
                <a:lnTo>
                  <a:pt x="1460240" y="2378354"/>
                </a:lnTo>
                <a:cubicBezTo>
                  <a:pt x="1460240" y="2623185"/>
                  <a:pt x="1397575" y="2812637"/>
                  <a:pt x="1272245" y="2946711"/>
                </a:cubicBezTo>
                <a:cubicBezTo>
                  <a:pt x="1146915" y="3080785"/>
                  <a:pt x="966207" y="3147822"/>
                  <a:pt x="730120" y="3147822"/>
                </a:cubicBezTo>
                <a:cubicBezTo>
                  <a:pt x="494034" y="3147822"/>
                  <a:pt x="313325" y="3080785"/>
                  <a:pt x="187995" y="2946711"/>
                </a:cubicBezTo>
                <a:cubicBezTo>
                  <a:pt x="62665" y="2812637"/>
                  <a:pt x="0" y="2623185"/>
                  <a:pt x="0" y="2378354"/>
                </a:cubicBezTo>
                <a:lnTo>
                  <a:pt x="0" y="769467"/>
                </a:lnTo>
                <a:cubicBezTo>
                  <a:pt x="0" y="524637"/>
                  <a:pt x="62665" y="335185"/>
                  <a:pt x="187995" y="201111"/>
                </a:cubicBezTo>
                <a:cubicBezTo>
                  <a:pt x="313325" y="67037"/>
                  <a:pt x="494034" y="0"/>
                  <a:pt x="73012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3B69556-0496-4191-BB47-9923858FD2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7966" y="0"/>
            <a:ext cx="4603968" cy="2115403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273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774A0E-57C0-4B29-B088-05D622DD30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7161" y="0"/>
            <a:ext cx="10644837" cy="6856964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219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A065AA-BE03-4FDA-B7B4-A03B726465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96160"/>
            <a:ext cx="3531801" cy="4561839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2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124075" y="2576195"/>
            <a:ext cx="1676400" cy="16764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815715" y="2576195"/>
            <a:ext cx="1676400" cy="16764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3815715" y="4262755"/>
            <a:ext cx="1676400" cy="16764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815715" y="889635"/>
            <a:ext cx="1676400" cy="16764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507355" y="4262755"/>
            <a:ext cx="1676400" cy="16764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5507355" y="889635"/>
            <a:ext cx="1676400" cy="16764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7198995" y="4262755"/>
            <a:ext cx="1676400" cy="16764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8890635" y="2566035"/>
            <a:ext cx="1676400" cy="16764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4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7198995" y="889635"/>
            <a:ext cx="1676400" cy="16764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815715" y="2576195"/>
            <a:ext cx="1676400" cy="16764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3815715" y="4262755"/>
            <a:ext cx="1676400" cy="16764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815715" y="889635"/>
            <a:ext cx="1676400" cy="16764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198995" y="4262755"/>
            <a:ext cx="1676400" cy="16764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131695" y="4262755"/>
            <a:ext cx="1676400" cy="16764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8890635" y="889635"/>
            <a:ext cx="1676400" cy="16764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31B4AD5D-FEE1-4FB0-A8A2-7C94B817BE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890635" y="2586355"/>
            <a:ext cx="1676400" cy="16764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1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 hasCustomPrompt="1"/>
          </p:nvPr>
        </p:nvSpPr>
        <p:spPr>
          <a:xfrm>
            <a:off x="9036050" y="2979738"/>
            <a:ext cx="3155950" cy="27432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4629150" y="2979738"/>
            <a:ext cx="4160838" cy="3878262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4948238"/>
            <a:ext cx="4378325" cy="1909762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378325" cy="471487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sz="1600" dirty="0"/>
              <a:t>Drop and Drag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5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214419" y="892619"/>
            <a:ext cx="2000769" cy="2566543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273052" y="892514"/>
            <a:ext cx="2000769" cy="2566543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335924" y="892513"/>
            <a:ext cx="2000769" cy="2566543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214242" y="3520786"/>
            <a:ext cx="2000769" cy="2566543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273052" y="3520680"/>
            <a:ext cx="2000769" cy="2566543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335924" y="3520679"/>
            <a:ext cx="2000769" cy="2566543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2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18063" y="1600195"/>
            <a:ext cx="2286000" cy="2286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104461" y="1600195"/>
            <a:ext cx="2286000" cy="2286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818457" y="3886194"/>
            <a:ext cx="2286000" cy="2286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9304866" y="3886194"/>
            <a:ext cx="2286000" cy="2286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</a:t>
            </a:r>
          </a:p>
        </p:txBody>
      </p:sp>
    </p:spTree>
    <p:extLst>
      <p:ext uri="{BB962C8B-B14F-4D97-AF65-F5344CB8AC3E}">
        <p14:creationId xmlns:p14="http://schemas.microsoft.com/office/powerpoint/2010/main" val="175893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392363"/>
            <a:ext cx="2977217" cy="204152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4593826"/>
            <a:ext cx="2977217" cy="204152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9214781" y="2391798"/>
            <a:ext cx="2977217" cy="204152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9214780" y="4593826"/>
            <a:ext cx="2977217" cy="204152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9721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06C7E-030E-49A4-9DCD-4A9A8FB4443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C60C-EA27-47C1-92A3-2112F4D97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7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92B11A-EC92-242B-8F83-45176E08A40E}"/>
              </a:ext>
            </a:extLst>
          </p:cNvPr>
          <p:cNvSpPr/>
          <p:nvPr/>
        </p:nvSpPr>
        <p:spPr>
          <a:xfrm>
            <a:off x="0" y="-133564"/>
            <a:ext cx="6544638" cy="71251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D22AE5-3DAD-4BB2-8B83-688198C52A06}"/>
              </a:ext>
            </a:extLst>
          </p:cNvPr>
          <p:cNvGrpSpPr/>
          <p:nvPr/>
        </p:nvGrpSpPr>
        <p:grpSpPr>
          <a:xfrm>
            <a:off x="553671" y="1944326"/>
            <a:ext cx="5508496" cy="2326761"/>
            <a:chOff x="5997525" y="1338151"/>
            <a:chExt cx="5508496" cy="23267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E44600-D754-4EC7-8BC9-B2F861A1DBB3}"/>
                </a:ext>
              </a:extLst>
            </p:cNvPr>
            <p:cNvSpPr txBox="1"/>
            <p:nvPr/>
          </p:nvSpPr>
          <p:spPr>
            <a:xfrm>
              <a:off x="6741914" y="1338151"/>
              <a:ext cx="39485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rPr>
                <a:t>Hunt n’ gather</a:t>
              </a:r>
              <a:br>
                <a:rPr lang="en-US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rPr>
              </a:b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 eclectic online store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3ECE2D-B94B-4D3D-9A23-F9A8BDBE79FE}"/>
                </a:ext>
              </a:extLst>
            </p:cNvPr>
            <p:cNvSpPr txBox="1"/>
            <p:nvPr/>
          </p:nvSpPr>
          <p:spPr>
            <a:xfrm>
              <a:off x="5997525" y="2895471"/>
              <a:ext cx="55084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ADVANCED CUSTOMER SEGMENTATION</a:t>
              </a:r>
            </a:p>
            <a:p>
              <a:pPr algn="ctr"/>
              <a:r>
                <a:rPr lang="en-US" sz="22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K-MEANS ALGORITHM</a:t>
              </a:r>
            </a:p>
          </p:txBody>
        </p:sp>
      </p:grpSp>
      <p:pic>
        <p:nvPicPr>
          <p:cNvPr id="9" name="Picture Placeholder 8" descr="A picture containing text, food&#10;&#10;Description automatically generated">
            <a:extLst>
              <a:ext uri="{FF2B5EF4-FFF2-40B4-BE49-F238E27FC236}">
                <a16:creationId xmlns:a16="http://schemas.microsoft.com/office/drawing/2014/main" id="{CCB910D7-E11E-B680-8450-D63F86AB691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1" r="819" b="19931"/>
          <a:stretch/>
        </p:blipFill>
        <p:spPr>
          <a:xfrm>
            <a:off x="6544637" y="-234443"/>
            <a:ext cx="12327563" cy="7366763"/>
          </a:xfrm>
        </p:spPr>
      </p:pic>
    </p:spTree>
    <p:extLst>
      <p:ext uri="{BB962C8B-B14F-4D97-AF65-F5344CB8AC3E}">
        <p14:creationId xmlns:p14="http://schemas.microsoft.com/office/powerpoint/2010/main" val="271981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3939" y="630215"/>
            <a:ext cx="2715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Business situation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0094" y="1579340"/>
            <a:ext cx="987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The marketing department has established which customers fall into these classic marketing segments: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2"/>
            <a:ext cx="12192000" cy="1761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6681833"/>
            <a:ext cx="12192000" cy="1761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E78F685-7AD0-77D1-2389-E5ED2B8B4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48" y="2502158"/>
            <a:ext cx="4619335" cy="32546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9FAD5C-9CB8-E747-5CEA-EF47518C1789}"/>
              </a:ext>
            </a:extLst>
          </p:cNvPr>
          <p:cNvSpPr txBox="1"/>
          <p:nvPr/>
        </p:nvSpPr>
        <p:spPr>
          <a:xfrm>
            <a:off x="2048216" y="4653760"/>
            <a:ext cx="319688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Lowest Value Customer: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Lowest Avg Order / Lowest Order Count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57EF1-A647-2A45-3C5A-FFC29175EE69}"/>
              </a:ext>
            </a:extLst>
          </p:cNvPr>
          <p:cNvSpPr/>
          <p:nvPr/>
        </p:nvSpPr>
        <p:spPr>
          <a:xfrm>
            <a:off x="1640094" y="4843535"/>
            <a:ext cx="319314" cy="195799"/>
          </a:xfrm>
          <a:prstGeom prst="rect">
            <a:avLst/>
          </a:prstGeom>
          <a:solidFill>
            <a:srgbClr val="C71685"/>
          </a:solidFill>
          <a:ln w="282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AA9924-F8DA-DDF3-6A8B-45E2B142E4EA}"/>
              </a:ext>
            </a:extLst>
          </p:cNvPr>
          <p:cNvSpPr/>
          <p:nvPr/>
        </p:nvSpPr>
        <p:spPr>
          <a:xfrm>
            <a:off x="1640094" y="2870125"/>
            <a:ext cx="319314" cy="195799"/>
          </a:xfrm>
          <a:prstGeom prst="rect">
            <a:avLst/>
          </a:prstGeom>
          <a:solidFill>
            <a:srgbClr val="1D90FF"/>
          </a:solidFill>
          <a:ln w="282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5D18D9-65D3-21E8-22D9-0E07990DD915}"/>
              </a:ext>
            </a:extLst>
          </p:cNvPr>
          <p:cNvSpPr txBox="1"/>
          <p:nvPr/>
        </p:nvSpPr>
        <p:spPr>
          <a:xfrm>
            <a:off x="2053135" y="3402939"/>
            <a:ext cx="4055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Value Customer: 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Avg Order Value / Lower Order 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542048-24EA-2C62-07D4-D04CF1BE0E5B}"/>
              </a:ext>
            </a:extLst>
          </p:cNvPr>
          <p:cNvSpPr/>
          <p:nvPr/>
        </p:nvSpPr>
        <p:spPr>
          <a:xfrm>
            <a:off x="1645014" y="3478413"/>
            <a:ext cx="319314" cy="195799"/>
          </a:xfrm>
          <a:prstGeom prst="rect">
            <a:avLst/>
          </a:prstGeom>
          <a:solidFill>
            <a:srgbClr val="FFD700"/>
          </a:solidFill>
          <a:ln w="282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211670-8E9E-DFCE-E4B3-9A34B40B08F9}"/>
              </a:ext>
            </a:extLst>
          </p:cNvPr>
          <p:cNvSpPr txBox="1"/>
          <p:nvPr/>
        </p:nvSpPr>
        <p:spPr>
          <a:xfrm>
            <a:off x="2040438" y="4049788"/>
            <a:ext cx="3887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Lower Value Customer:  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Lower Avg Order Value / Lower Order Count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913CD6-A708-65A2-5318-385EBA2A3806}"/>
              </a:ext>
            </a:extLst>
          </p:cNvPr>
          <p:cNvSpPr/>
          <p:nvPr/>
        </p:nvSpPr>
        <p:spPr>
          <a:xfrm>
            <a:off x="1645017" y="4129497"/>
            <a:ext cx="319314" cy="195799"/>
          </a:xfrm>
          <a:prstGeom prst="rect">
            <a:avLst/>
          </a:prstGeom>
          <a:solidFill>
            <a:srgbClr val="1FB3AA"/>
          </a:solidFill>
          <a:ln w="282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819FFB-DF55-FD4B-B31E-582FF7614DA8}"/>
              </a:ext>
            </a:extLst>
          </p:cNvPr>
          <p:cNvSpPr txBox="1"/>
          <p:nvPr/>
        </p:nvSpPr>
        <p:spPr>
          <a:xfrm>
            <a:off x="2058178" y="2762340"/>
            <a:ext cx="4055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Highest Value Customer: 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Highest Avg Order Value / Highest Order Count</a:t>
            </a:r>
          </a:p>
        </p:txBody>
      </p:sp>
    </p:spTree>
    <p:extLst>
      <p:ext uri="{BB962C8B-B14F-4D97-AF65-F5344CB8AC3E}">
        <p14:creationId xmlns:p14="http://schemas.microsoft.com/office/powerpoint/2010/main" val="138751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0272" y="630215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What’s missing?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9105" y="1264840"/>
            <a:ext cx="10033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We always want to move customers to the magic quadrant. </a:t>
            </a:r>
          </a:p>
          <a:p>
            <a:endParaRPr lang="en-US" sz="1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  <a:p>
            <a:r>
              <a:rPr lang="en-US" sz="1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What’s missing is identifying specific buying behaviors that can be incorporated into a clustering algorithm</a:t>
            </a:r>
          </a:p>
          <a:p>
            <a:endParaRPr lang="en-US" sz="1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  <a:p>
            <a:r>
              <a:rPr lang="en-US" sz="1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This provides a more nuanced picture of the segmentation from which specific marketing interventions can be ideated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2"/>
            <a:ext cx="12192000" cy="1761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6681833"/>
            <a:ext cx="12192000" cy="1761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E78F685-7AD0-77D1-2389-E5ED2B8B4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34" y="2649320"/>
            <a:ext cx="5047740" cy="3556521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0A972BC0-1A8A-787A-A790-D7817498D285}"/>
              </a:ext>
            </a:extLst>
          </p:cNvPr>
          <p:cNvSpPr/>
          <p:nvPr/>
        </p:nvSpPr>
        <p:spPr>
          <a:xfrm rot="19781721">
            <a:off x="4297285" y="3893641"/>
            <a:ext cx="2247900" cy="1366653"/>
          </a:xfrm>
          <a:prstGeom prst="rightArrow">
            <a:avLst/>
          </a:prstGeom>
          <a:solidFill>
            <a:schemeClr val="tx1"/>
          </a:solidFill>
          <a:ln w="282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3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4230" y="1044597"/>
            <a:ext cx="4048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bas Neue" panose="020B0606020202050201" pitchFamily="34" charset="0"/>
              </a:rPr>
              <a:t>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4230" y="2124362"/>
            <a:ext cx="6466278" cy="1350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Determine buying behaviors to be uncovered through exploratory data analysis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Determine what new segments emerge via k-Means clustering?</a:t>
            </a:r>
          </a:p>
        </p:txBody>
      </p:sp>
      <p:pic>
        <p:nvPicPr>
          <p:cNvPr id="14" name="Picture Placeholder 1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2944841-27AF-94F1-58F1-CF7D7B2907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" b="441"/>
          <a:stretch>
            <a:fillRect/>
          </a:stretch>
        </p:blipFill>
        <p:spPr>
          <a:xfrm>
            <a:off x="36513" y="0"/>
            <a:ext cx="3624262" cy="6858000"/>
          </a:xfrm>
        </p:spPr>
      </p:pic>
      <p:sp>
        <p:nvSpPr>
          <p:cNvPr id="22" name="Rectangle 21"/>
          <p:cNvSpPr/>
          <p:nvPr/>
        </p:nvSpPr>
        <p:spPr>
          <a:xfrm>
            <a:off x="3350339" y="0"/>
            <a:ext cx="628022" cy="176851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25CE55A-E934-0A46-D489-3831DCEB3C34}"/>
              </a:ext>
            </a:extLst>
          </p:cNvPr>
          <p:cNvSpPr/>
          <p:nvPr/>
        </p:nvSpPr>
        <p:spPr>
          <a:xfrm>
            <a:off x="3956894" y="2891906"/>
            <a:ext cx="2037506" cy="723900"/>
          </a:xfrm>
          <a:prstGeom prst="roundRect">
            <a:avLst/>
          </a:prstGeom>
          <a:solidFill>
            <a:srgbClr val="FFC000"/>
          </a:solidFill>
          <a:ln w="282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10528" y="630215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Process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2"/>
            <a:ext cx="12192000" cy="1761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6681833"/>
            <a:ext cx="12192000" cy="1761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708346-135F-1181-DC6E-C060BCA365AB}"/>
              </a:ext>
            </a:extLst>
          </p:cNvPr>
          <p:cNvSpPr txBox="1"/>
          <p:nvPr/>
        </p:nvSpPr>
        <p:spPr>
          <a:xfrm>
            <a:off x="4629589" y="3053752"/>
            <a:ext cx="68929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D88FF2C-C92D-FF3E-7991-512FAED8492E}"/>
              </a:ext>
            </a:extLst>
          </p:cNvPr>
          <p:cNvSpPr/>
          <p:nvPr/>
        </p:nvSpPr>
        <p:spPr>
          <a:xfrm>
            <a:off x="6389568" y="2891906"/>
            <a:ext cx="2037506" cy="723900"/>
          </a:xfrm>
          <a:prstGeom prst="roundRect">
            <a:avLst/>
          </a:prstGeom>
          <a:solidFill>
            <a:srgbClr val="FFC000"/>
          </a:solidFill>
          <a:ln w="282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ADE04-D9CA-C49B-4B6E-605902728634}"/>
              </a:ext>
            </a:extLst>
          </p:cNvPr>
          <p:cNvSpPr txBox="1"/>
          <p:nvPr/>
        </p:nvSpPr>
        <p:spPr>
          <a:xfrm>
            <a:off x="6523144" y="3053752"/>
            <a:ext cx="176753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CLUSTERING</a:t>
            </a:r>
          </a:p>
        </p:txBody>
      </p:sp>
      <p:sp>
        <p:nvSpPr>
          <p:cNvPr id="40" name="Curved Down Arrow 39">
            <a:extLst>
              <a:ext uri="{FF2B5EF4-FFF2-40B4-BE49-F238E27FC236}">
                <a16:creationId xmlns:a16="http://schemas.microsoft.com/office/drawing/2014/main" id="{BCD7918D-311A-8C28-7D94-EFC181C12293}"/>
              </a:ext>
            </a:extLst>
          </p:cNvPr>
          <p:cNvSpPr/>
          <p:nvPr/>
        </p:nvSpPr>
        <p:spPr>
          <a:xfrm>
            <a:off x="4912429" y="1980662"/>
            <a:ext cx="2453519" cy="685800"/>
          </a:xfrm>
          <a:prstGeom prst="curvedDownArrow">
            <a:avLst/>
          </a:prstGeom>
          <a:solidFill>
            <a:srgbClr val="FFC000"/>
          </a:solidFill>
          <a:ln w="282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urved Up Arrow 41">
            <a:extLst>
              <a:ext uri="{FF2B5EF4-FFF2-40B4-BE49-F238E27FC236}">
                <a16:creationId xmlns:a16="http://schemas.microsoft.com/office/drawing/2014/main" id="{DDBFECAD-F2A3-435C-008C-6096D00962C5}"/>
              </a:ext>
            </a:extLst>
          </p:cNvPr>
          <p:cNvSpPr/>
          <p:nvPr/>
        </p:nvSpPr>
        <p:spPr>
          <a:xfrm flipH="1">
            <a:off x="4961535" y="3874039"/>
            <a:ext cx="2432676" cy="609600"/>
          </a:xfrm>
          <a:prstGeom prst="curvedUpArrow">
            <a:avLst/>
          </a:prstGeom>
          <a:solidFill>
            <a:srgbClr val="FFC000"/>
          </a:solidFill>
          <a:ln w="282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3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CDA035-AC07-C4AE-8674-5E0574260365}"/>
              </a:ext>
            </a:extLst>
          </p:cNvPr>
          <p:cNvSpPr/>
          <p:nvPr/>
        </p:nvSpPr>
        <p:spPr>
          <a:xfrm>
            <a:off x="2319712" y="1724907"/>
            <a:ext cx="7217988" cy="3046967"/>
          </a:xfrm>
          <a:prstGeom prst="rect">
            <a:avLst/>
          </a:prstGeom>
          <a:solidFill>
            <a:schemeClr val="bg1">
              <a:lumMod val="95000"/>
            </a:schemeClr>
          </a:solidFill>
          <a:ln w="282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40038" y="630215"/>
            <a:ext cx="2223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Available 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2"/>
            <a:ext cx="12192000" cy="1761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6681833"/>
            <a:ext cx="12192000" cy="1761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FCABD-F57A-8F24-D6AE-724B5A1BC7A3}"/>
              </a:ext>
            </a:extLst>
          </p:cNvPr>
          <p:cNvSpPr txBox="1"/>
          <p:nvPr/>
        </p:nvSpPr>
        <p:spPr>
          <a:xfrm>
            <a:off x="2634443" y="1928031"/>
            <a:ext cx="2435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Rows</a:t>
            </a:r>
          </a:p>
          <a:p>
            <a:r>
              <a:rPr lang="en-US" sz="1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541,909  Invoice Line Items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F2551-05D6-CB87-2144-70AA373D1C17}"/>
              </a:ext>
            </a:extLst>
          </p:cNvPr>
          <p:cNvSpPr txBox="1"/>
          <p:nvPr/>
        </p:nvSpPr>
        <p:spPr>
          <a:xfrm>
            <a:off x="2606100" y="2771326"/>
            <a:ext cx="235423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8 Potential Features: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Invoice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Stock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Product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Customer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Quantity 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Invoice Date /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Unit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BFCB3-86D9-1370-2386-7DE4C8DA2036}"/>
              </a:ext>
            </a:extLst>
          </p:cNvPr>
          <p:cNvSpPr txBox="1"/>
          <p:nvPr/>
        </p:nvSpPr>
        <p:spPr>
          <a:xfrm>
            <a:off x="5563140" y="139543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Raw Data</a:t>
            </a:r>
          </a:p>
        </p:txBody>
      </p: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F4E5E6FF-E1EB-897C-0417-B4BE8666D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00" y="4993393"/>
            <a:ext cx="6736561" cy="13306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B12CAA-4FF7-E6D7-772E-82A81374AEC4}"/>
              </a:ext>
            </a:extLst>
          </p:cNvPr>
          <p:cNvSpPr txBox="1"/>
          <p:nvPr/>
        </p:nvSpPr>
        <p:spPr>
          <a:xfrm>
            <a:off x="5438766" y="2784828"/>
            <a:ext cx="39465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Unique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25,900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4,070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4,223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4,372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38 Countries / 91% transactions come from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Range: 1 – 80,995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2010 &amp; 2011,  Months 1-12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168323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4462" y="364381"/>
            <a:ext cx="490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Buying Behaviors to explore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2"/>
            <a:ext cx="12192000" cy="1761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6681833"/>
            <a:ext cx="12192000" cy="1761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3649DC6-3980-1026-E7C6-06677D023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23420"/>
              </p:ext>
            </p:extLst>
          </p:nvPr>
        </p:nvGraphicFramePr>
        <p:xfrm>
          <a:off x="812800" y="971827"/>
          <a:ext cx="11125200" cy="571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1332014662"/>
                    </a:ext>
                  </a:extLst>
                </a:gridCol>
                <a:gridCol w="4919134">
                  <a:extLst>
                    <a:ext uri="{9D8B030D-6E8A-4147-A177-3AD203B41FA5}">
                      <a16:colId xmlns:a16="http://schemas.microsoft.com/office/drawing/2014/main" val="1530233875"/>
                    </a:ext>
                  </a:extLst>
                </a:gridCol>
                <a:gridCol w="4631266">
                  <a:extLst>
                    <a:ext uri="{9D8B030D-6E8A-4147-A177-3AD203B41FA5}">
                      <a16:colId xmlns:a16="http://schemas.microsoft.com/office/drawing/2014/main" val="447181537"/>
                    </a:ext>
                  </a:extLst>
                </a:gridCol>
              </a:tblGrid>
              <a:tr h="54337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Buying Behavior (2010 - 2011)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Feature(s) to Engineer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721226"/>
                  </a:ext>
                </a:extLst>
              </a:tr>
              <a:tr h="91266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Business vs Retail Customer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E0560C"/>
                          </a:solidFill>
                          <a:latin typeface="Open Sans Bold" panose="020B0806030504020204" pitchFamily="34" charset="0"/>
                          <a:ea typeface="Open Sans Bold" panose="020B0806030504020204" pitchFamily="34" charset="0"/>
                          <a:cs typeface="Open Sans Bold" panose="020B0806030504020204" pitchFamily="34" charset="0"/>
                        </a:rPr>
                        <a:t>Business and Retail Buying Segments?</a:t>
                      </a:r>
                      <a:endParaRPr lang="en-US" sz="1000" dirty="0">
                        <a:latin typeface="Open Sans Bold" panose="020B0806030504020204" pitchFamily="34" charset="0"/>
                        <a:ea typeface="Open Sans Bold" panose="020B0806030504020204" pitchFamily="34" charset="0"/>
                        <a:cs typeface="Open Sans Bold" panose="020B0806030504020204" pitchFamily="34" charset="0"/>
                      </a:endParaRPr>
                    </a:p>
                    <a:p>
                      <a:r>
                        <a:rPr lang="en-US" sz="1000" dirty="0">
                          <a:latin typeface="Open Sans Bold" panose="020B0806030504020204" pitchFamily="34" charset="0"/>
                          <a:ea typeface="Open Sans Bold" panose="020B0806030504020204" pitchFamily="34" charset="0"/>
                          <a:cs typeface="Open Sans Bold" panose="020B0806030504020204" pitchFamily="34" charset="0"/>
                        </a:rPr>
                        <a:t>Understand what these segments look like with emphasis on the business buying segment.</a:t>
                      </a:r>
                    </a:p>
                    <a:p>
                      <a:endParaRPr lang="en-US" sz="1000" dirty="0">
                        <a:latin typeface="Open Sans Bold" panose="020B0806030504020204" pitchFamily="34" charset="0"/>
                        <a:ea typeface="Open Sans Bold" panose="020B0806030504020204" pitchFamily="34" charset="0"/>
                        <a:cs typeface="Open Sans Bold" panose="020B0806030504020204" pitchFamily="34" charset="0"/>
                      </a:endParaRPr>
                    </a:p>
                    <a:p>
                      <a:r>
                        <a:rPr lang="en-US" sz="1000" dirty="0">
                          <a:latin typeface="Open Sans Bold" panose="020B0806030504020204" pitchFamily="34" charset="0"/>
                          <a:ea typeface="Open Sans Bold" panose="020B0806030504020204" pitchFamily="34" charset="0"/>
                          <a:cs typeface="Open Sans Bold" panose="020B0806030504020204" pitchFamily="34" charset="0"/>
                        </a:rPr>
                        <a:t>Initial data indicated qty purchase range of a single item from 1 – 80,995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E0560C"/>
                          </a:solidFill>
                        </a:rPr>
                        <a:t>Separate Business Buyers from Retail Shoppers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 Business Buyers &gt; x  items per given stock code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 Retail Shoppers &lt; x items per given stock code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112517"/>
                  </a:ext>
                </a:extLst>
              </a:tr>
              <a:tr h="9122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HOW MANY ITEMS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Quantity by item / per invoice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E0560C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there a low, mid, high quantity business buyers? 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Understanding how they cluster amongst other features can give us more understanding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E0560C"/>
                          </a:solidFill>
                        </a:rPr>
                        <a:t>Business Buyer Features based on Quantity They Order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Look at distributions of order quantity to determine break points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Low, Mid, High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461155"/>
                  </a:ext>
                </a:extLst>
              </a:tr>
              <a:tr h="9122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HOW MUCH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Are they spending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E0560C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What observations can be made about spend of the new segments? 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Which segments, and corresponding behaviors, need to most be moved?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Spend features based on Standard deviation criteria - remove outliers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Total average spend not including outliers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47027"/>
                  </a:ext>
                </a:extLst>
              </a:tr>
              <a:tr h="8593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WHAT ITEMS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of Product Purchased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E0560C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 certain types of products tend to be bought within low, mid, high, quantity purchasers? 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If so, what can we hypothesize about these people and other items they may want?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E0560C"/>
                          </a:solidFill>
                        </a:rPr>
                        <a:t>How to do this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 Use stock code to get to this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 Use an NLP tactic to understand type of product.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37079"/>
                  </a:ext>
                </a:extLst>
              </a:tr>
              <a:tr h="8593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Cadence of purchasing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E0560C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Uncover purchase motivators based on when they buy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What specific months do business customers tend to purchase?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What specific months do retail customers tend to purchase?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Groupby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business customer and month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Groupby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retail customer and month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Get # of unique months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759480"/>
                  </a:ext>
                </a:extLst>
              </a:tr>
              <a:tr h="71970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WHERE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Country Purchased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E0560C"/>
                          </a:solidFill>
                        </a:rPr>
                        <a:t>How do UK customers behave and segment?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Focus on understanding UK customers first, they make up 91% rows of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[Country] == United Kingdom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9860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A6783BC-E2DA-C90B-05FD-EB727565D133}"/>
              </a:ext>
            </a:extLst>
          </p:cNvPr>
          <p:cNvSpPr txBox="1"/>
          <p:nvPr/>
        </p:nvSpPr>
        <p:spPr>
          <a:xfrm>
            <a:off x="825062" y="24691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0560C"/>
                </a:solidFill>
              </a:rPr>
              <a:t>Workflow to first focus on business buyer</a:t>
            </a:r>
          </a:p>
        </p:txBody>
      </p:sp>
    </p:spTree>
    <p:extLst>
      <p:ext uri="{BB962C8B-B14F-4D97-AF65-F5344CB8AC3E}">
        <p14:creationId xmlns:p14="http://schemas.microsoft.com/office/powerpoint/2010/main" val="50746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0882" y="630215"/>
            <a:ext cx="4701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Why use a clustering algorithm?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597" y="2349392"/>
            <a:ext cx="4137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Process more potential purchasing behaviors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2"/>
            <a:ext cx="12192000" cy="1761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6681833"/>
            <a:ext cx="12192000" cy="17616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BFD6B7-FBC9-775B-B140-2E857B7751CE}"/>
              </a:ext>
            </a:extLst>
          </p:cNvPr>
          <p:cNvSpPr txBox="1"/>
          <p:nvPr/>
        </p:nvSpPr>
        <p:spPr>
          <a:xfrm>
            <a:off x="2586869" y="1304139"/>
            <a:ext cx="709091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Leverage advanced math and computational power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25CF8-D7A4-E32F-FB2F-5BD233023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919" y="3383723"/>
            <a:ext cx="523221" cy="523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E370C9-CD78-E2BA-D52A-97EA908DE2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919" y="2263181"/>
            <a:ext cx="480198" cy="480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84663-C33A-3580-E61B-0E14DA98B32C}"/>
              </a:ext>
            </a:extLst>
          </p:cNvPr>
          <p:cNvSpPr txBox="1"/>
          <p:nvPr/>
        </p:nvSpPr>
        <p:spPr>
          <a:xfrm>
            <a:off x="4028597" y="3383723"/>
            <a:ext cx="608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Includes all customers, not just a small sample</a:t>
            </a:r>
          </a:p>
          <a:p>
            <a:r>
              <a:rPr lang="en-US" sz="1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Strategies are implemented on the exact customer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B1D488-579B-1BB6-A218-D86E24868A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51" y="4638280"/>
            <a:ext cx="492520" cy="492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2A6821-9CFE-5784-7A00-F2563CA7E8C7}"/>
              </a:ext>
            </a:extLst>
          </p:cNvPr>
          <p:cNvSpPr txBox="1"/>
          <p:nvPr/>
        </p:nvSpPr>
        <p:spPr>
          <a:xfrm>
            <a:off x="4028597" y="4643802"/>
            <a:ext cx="608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Utilize k-Means algorithm as starting point</a:t>
            </a:r>
          </a:p>
          <a:p>
            <a:r>
              <a:rPr lang="en-US" sz="1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Explore other algorithms (Hierarchal, </a:t>
            </a:r>
            <a:r>
              <a:rPr lang="en-US" sz="1400" dirty="0" err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etc</a:t>
            </a:r>
            <a:r>
              <a:rPr lang="en-US" sz="1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)  as next phase of work</a:t>
            </a:r>
          </a:p>
        </p:txBody>
      </p:sp>
    </p:spTree>
    <p:extLst>
      <p:ext uri="{BB962C8B-B14F-4D97-AF65-F5344CB8AC3E}">
        <p14:creationId xmlns:p14="http://schemas.microsoft.com/office/powerpoint/2010/main" val="1389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0E0E0"/>
        </a:solidFill>
        <a:ln w="2825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33745</TotalTime>
  <Words>649</Words>
  <Application>Microsoft Macintosh PowerPoint</Application>
  <PresentationFormat>Widescreen</PresentationFormat>
  <Paragraphs>112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Lato</vt:lpstr>
      <vt:lpstr>Open Sans</vt:lpstr>
      <vt:lpstr>Open Sans Bold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 Yanuar</dc:creator>
  <cp:lastModifiedBy>jennihawkemail@gmail.com</cp:lastModifiedBy>
  <cp:revision>598</cp:revision>
  <dcterms:created xsi:type="dcterms:W3CDTF">2019-10-21T03:42:08Z</dcterms:created>
  <dcterms:modified xsi:type="dcterms:W3CDTF">2023-01-18T21:07:04Z</dcterms:modified>
</cp:coreProperties>
</file>