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83" r:id="rId2"/>
    <p:sldId id="286" r:id="rId3"/>
    <p:sldId id="272" r:id="rId4"/>
    <p:sldId id="288" r:id="rId5"/>
    <p:sldId id="287" r:id="rId6"/>
    <p:sldId id="258" r:id="rId7"/>
    <p:sldId id="261" r:id="rId8"/>
    <p:sldId id="270" r:id="rId9"/>
    <p:sldId id="291" r:id="rId10"/>
    <p:sldId id="301" r:id="rId11"/>
    <p:sldId id="302" r:id="rId12"/>
    <p:sldId id="298" r:id="rId13"/>
    <p:sldId id="304" r:id="rId14"/>
    <p:sldId id="305" r:id="rId15"/>
    <p:sldId id="303" r:id="rId16"/>
    <p:sldId id="299" r:id="rId17"/>
    <p:sldId id="308" r:id="rId18"/>
    <p:sldId id="310" r:id="rId19"/>
    <p:sldId id="284" r:id="rId20"/>
    <p:sldId id="269" r:id="rId21"/>
    <p:sldId id="265"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61BFE-634C-43F4-813A-7318B9B2F14D}" v="13" dt="2023-05-07T18:15:48.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p:scale>
          <a:sx n="50" d="100"/>
          <a:sy n="50" d="100"/>
        </p:scale>
        <p:origin x="1156" y="288"/>
      </p:cViewPr>
      <p:guideLst>
        <p:guide orient="horz" pos="2160"/>
        <p:guide pos="320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alakshmi Venkatesan" userId="eb08d89931cb102f" providerId="LiveId" clId="{A7661BFE-634C-43F4-813A-7318B9B2F14D}"/>
    <pc:docChg chg="undo redo custSel modSld">
      <pc:chgData name="Vijayalakshmi Venkatesan" userId="eb08d89931cb102f" providerId="LiveId" clId="{A7661BFE-634C-43F4-813A-7318B9B2F14D}" dt="2023-05-08T04:38:31.870" v="813" actId="20577"/>
      <pc:docMkLst>
        <pc:docMk/>
      </pc:docMkLst>
      <pc:sldChg chg="modSp mod">
        <pc:chgData name="Vijayalakshmi Venkatesan" userId="eb08d89931cb102f" providerId="LiveId" clId="{A7661BFE-634C-43F4-813A-7318B9B2F14D}" dt="2023-05-07T18:12:32.532" v="736" actId="5793"/>
        <pc:sldMkLst>
          <pc:docMk/>
          <pc:sldMk cId="1861829402" sldId="258"/>
        </pc:sldMkLst>
        <pc:spChg chg="mod">
          <ac:chgData name="Vijayalakshmi Venkatesan" userId="eb08d89931cb102f" providerId="LiveId" clId="{A7661BFE-634C-43F4-813A-7318B9B2F14D}" dt="2023-05-07T18:12:32.532" v="736" actId="5793"/>
          <ac:spMkLst>
            <pc:docMk/>
            <pc:sldMk cId="1861829402" sldId="258"/>
            <ac:spMk id="14" creationId="{75669898-3652-58E6-F2D8-9A86F52CCF21}"/>
          </ac:spMkLst>
        </pc:spChg>
      </pc:sldChg>
      <pc:sldChg chg="modSp mod">
        <pc:chgData name="Vijayalakshmi Venkatesan" userId="eb08d89931cb102f" providerId="LiveId" clId="{A7661BFE-634C-43F4-813A-7318B9B2F14D}" dt="2023-05-07T17:10:02.103" v="103" actId="1440"/>
        <pc:sldMkLst>
          <pc:docMk/>
          <pc:sldMk cId="2457771496" sldId="270"/>
        </pc:sldMkLst>
        <pc:picChg chg="mod">
          <ac:chgData name="Vijayalakshmi Venkatesan" userId="eb08d89931cb102f" providerId="LiveId" clId="{A7661BFE-634C-43F4-813A-7318B9B2F14D}" dt="2023-05-07T17:10:02.103" v="103" actId="1440"/>
          <ac:picMkLst>
            <pc:docMk/>
            <pc:sldMk cId="2457771496" sldId="270"/>
            <ac:picMk id="6" creationId="{96FE7C88-D197-9640-18B5-1E26966BFDD1}"/>
          </ac:picMkLst>
        </pc:picChg>
      </pc:sldChg>
      <pc:sldChg chg="modSp mod">
        <pc:chgData name="Vijayalakshmi Venkatesan" userId="eb08d89931cb102f" providerId="LiveId" clId="{A7661BFE-634C-43F4-813A-7318B9B2F14D}" dt="2023-05-07T18:16:51.990" v="762" actId="20577"/>
        <pc:sldMkLst>
          <pc:docMk/>
          <pc:sldMk cId="106078440" sldId="272"/>
        </pc:sldMkLst>
        <pc:spChg chg="mod">
          <ac:chgData name="Vijayalakshmi Venkatesan" userId="eb08d89931cb102f" providerId="LiveId" clId="{A7661BFE-634C-43F4-813A-7318B9B2F14D}" dt="2023-05-07T18:16:51.990" v="762" actId="20577"/>
          <ac:spMkLst>
            <pc:docMk/>
            <pc:sldMk cId="106078440" sldId="272"/>
            <ac:spMk id="3" creationId="{21AC05B0-5048-289C-AFC9-BD6D0F9E4BB7}"/>
          </ac:spMkLst>
        </pc:spChg>
      </pc:sldChg>
      <pc:sldChg chg="modSp mod">
        <pc:chgData name="Vijayalakshmi Venkatesan" userId="eb08d89931cb102f" providerId="LiveId" clId="{A7661BFE-634C-43F4-813A-7318B9B2F14D}" dt="2023-05-07T17:00:30.973" v="70" actId="2710"/>
        <pc:sldMkLst>
          <pc:docMk/>
          <pc:sldMk cId="4218393627" sldId="283"/>
        </pc:sldMkLst>
        <pc:spChg chg="mod">
          <ac:chgData name="Vijayalakshmi Venkatesan" userId="eb08d89931cb102f" providerId="LiveId" clId="{A7661BFE-634C-43F4-813A-7318B9B2F14D}" dt="2023-05-07T17:00:30.973" v="70" actId="2710"/>
          <ac:spMkLst>
            <pc:docMk/>
            <pc:sldMk cId="4218393627" sldId="283"/>
            <ac:spMk id="4" creationId="{A7A55111-DB4D-73C1-B4D8-E73392942347}"/>
          </ac:spMkLst>
        </pc:spChg>
      </pc:sldChg>
      <pc:sldChg chg="modSp mod">
        <pc:chgData name="Vijayalakshmi Venkatesan" userId="eb08d89931cb102f" providerId="LiveId" clId="{A7661BFE-634C-43F4-813A-7318B9B2F14D}" dt="2023-05-08T04:38:31.870" v="813" actId="20577"/>
        <pc:sldMkLst>
          <pc:docMk/>
          <pc:sldMk cId="4063373289" sldId="286"/>
        </pc:sldMkLst>
        <pc:spChg chg="mod">
          <ac:chgData name="Vijayalakshmi Venkatesan" userId="eb08d89931cb102f" providerId="LiveId" clId="{A7661BFE-634C-43F4-813A-7318B9B2F14D}" dt="2023-05-08T04:38:31.870" v="813" actId="20577"/>
          <ac:spMkLst>
            <pc:docMk/>
            <pc:sldMk cId="4063373289" sldId="286"/>
            <ac:spMk id="3" creationId="{2B1BD322-898E-2B23-179A-3EF3BBD7F811}"/>
          </ac:spMkLst>
        </pc:spChg>
        <pc:picChg chg="mod">
          <ac:chgData name="Vijayalakshmi Venkatesan" userId="eb08d89931cb102f" providerId="LiveId" clId="{A7661BFE-634C-43F4-813A-7318B9B2F14D}" dt="2023-05-07T18:15:48.293" v="748" actId="1076"/>
          <ac:picMkLst>
            <pc:docMk/>
            <pc:sldMk cId="4063373289" sldId="286"/>
            <ac:picMk id="2052" creationId="{2912D8B4-ADEC-FC5B-7707-70313848F384}"/>
          </ac:picMkLst>
        </pc:picChg>
      </pc:sldChg>
      <pc:sldChg chg="modSp mod">
        <pc:chgData name="Vijayalakshmi Venkatesan" userId="eb08d89931cb102f" providerId="LiveId" clId="{A7661BFE-634C-43F4-813A-7318B9B2F14D}" dt="2023-05-07T17:06:21.173" v="97" actId="242"/>
        <pc:sldMkLst>
          <pc:docMk/>
          <pc:sldMk cId="428724717" sldId="299"/>
        </pc:sldMkLst>
        <pc:spChg chg="mod">
          <ac:chgData name="Vijayalakshmi Venkatesan" userId="eb08d89931cb102f" providerId="LiveId" clId="{A7661BFE-634C-43F4-813A-7318B9B2F14D}" dt="2023-05-07T17:06:21.173" v="97" actId="242"/>
          <ac:spMkLst>
            <pc:docMk/>
            <pc:sldMk cId="428724717" sldId="29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4E3DA-24EA-4FD3-A865-94C4FC3A0248}" type="datetimeFigureOut">
              <a:rPr lang="en-IN" smtClean="0"/>
              <a:t>16-05-2023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67C696-0540-48A5-8047-520F3CB85F88}" type="slidenum">
              <a:rPr lang="en-IN" smtClean="0"/>
              <a:t>‹#›</a:t>
            </a:fld>
            <a:endParaRPr lang="en-IN" dirty="0"/>
          </a:p>
        </p:txBody>
      </p:sp>
    </p:spTree>
    <p:extLst>
      <p:ext uri="{BB962C8B-B14F-4D97-AF65-F5344CB8AC3E}">
        <p14:creationId xmlns:p14="http://schemas.microsoft.com/office/powerpoint/2010/main" val="427863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67C696-0540-48A5-8047-520F3CB85F88}" type="slidenum">
              <a:rPr lang="en-IN" smtClean="0"/>
              <a:t>2</a:t>
            </a:fld>
            <a:endParaRPr lang="en-IN" dirty="0"/>
          </a:p>
        </p:txBody>
      </p:sp>
    </p:spTree>
    <p:extLst>
      <p:ext uri="{BB962C8B-B14F-4D97-AF65-F5344CB8AC3E}">
        <p14:creationId xmlns:p14="http://schemas.microsoft.com/office/powerpoint/2010/main" val="2301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667C696-0540-48A5-8047-520F3CB85F88}" type="slidenum">
              <a:rPr lang="en-IN" smtClean="0"/>
              <a:t>5</a:t>
            </a:fld>
            <a:endParaRPr lang="en-IN" dirty="0"/>
          </a:p>
        </p:txBody>
      </p:sp>
    </p:spTree>
    <p:extLst>
      <p:ext uri="{BB962C8B-B14F-4D97-AF65-F5344CB8AC3E}">
        <p14:creationId xmlns:p14="http://schemas.microsoft.com/office/powerpoint/2010/main" val="4061849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67C696-0540-48A5-8047-520F3CB85F88}" type="slidenum">
              <a:rPr lang="en-IN" smtClean="0"/>
              <a:t>6</a:t>
            </a:fld>
            <a:endParaRPr lang="en-IN" dirty="0"/>
          </a:p>
        </p:txBody>
      </p:sp>
    </p:spTree>
    <p:extLst>
      <p:ext uri="{BB962C8B-B14F-4D97-AF65-F5344CB8AC3E}">
        <p14:creationId xmlns:p14="http://schemas.microsoft.com/office/powerpoint/2010/main" val="102061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67C696-0540-48A5-8047-520F3CB85F88}" type="slidenum">
              <a:rPr lang="en-IN" smtClean="0"/>
              <a:t>7</a:t>
            </a:fld>
            <a:endParaRPr lang="en-IN" dirty="0"/>
          </a:p>
        </p:txBody>
      </p:sp>
    </p:spTree>
    <p:extLst>
      <p:ext uri="{BB962C8B-B14F-4D97-AF65-F5344CB8AC3E}">
        <p14:creationId xmlns:p14="http://schemas.microsoft.com/office/powerpoint/2010/main" val="153930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67C696-0540-48A5-8047-520F3CB85F88}" type="slidenum">
              <a:rPr lang="en-IN" smtClean="0"/>
              <a:t>13</a:t>
            </a:fld>
            <a:endParaRPr lang="en-IN" dirty="0"/>
          </a:p>
        </p:txBody>
      </p:sp>
    </p:spTree>
    <p:extLst>
      <p:ext uri="{BB962C8B-B14F-4D97-AF65-F5344CB8AC3E}">
        <p14:creationId xmlns:p14="http://schemas.microsoft.com/office/powerpoint/2010/main" val="372267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14167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50965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88726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73708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075076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0534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31430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12323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7820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85439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67471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5/16/2023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extLst>
      <p:ext uri="{BB962C8B-B14F-4D97-AF65-F5344CB8AC3E}">
        <p14:creationId xmlns:p14="http://schemas.microsoft.com/office/powerpoint/2010/main" val="27165656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31">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33" name="Isosceles Triangle 32">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35">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FC18D8D9-9BFC-ABA4-BDEB-A9BD1EF05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2" y="-19665"/>
            <a:ext cx="12387657" cy="6890446"/>
          </a:xfrm>
          <a:prstGeom prst="rect">
            <a:avLst/>
          </a:prstGeom>
        </p:spPr>
      </p:pic>
      <p:sp>
        <p:nvSpPr>
          <p:cNvPr id="4" name="Title 1">
            <a:extLst>
              <a:ext uri="{FF2B5EF4-FFF2-40B4-BE49-F238E27FC236}">
                <a16:creationId xmlns:a16="http://schemas.microsoft.com/office/drawing/2014/main" id="{A7A55111-DB4D-73C1-B4D8-E73392942347}"/>
              </a:ext>
            </a:extLst>
          </p:cNvPr>
          <p:cNvSpPr txBox="1">
            <a:spLocks/>
          </p:cNvSpPr>
          <p:nvPr/>
        </p:nvSpPr>
        <p:spPr>
          <a:xfrm>
            <a:off x="776748" y="-12781"/>
            <a:ext cx="10510684" cy="182683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600" b="1" dirty="0">
                <a:solidFill>
                  <a:schemeClr val="bg1">
                    <a:lumMod val="95000"/>
                  </a:schemeClr>
                </a:solidFill>
                <a:latin typeface="Times New Roman" panose="02020603050405020304" pitchFamily="18" charset="0"/>
                <a:cs typeface="Times New Roman" panose="02020603050405020304" pitchFamily="18" charset="0"/>
              </a:rPr>
              <a:t>SPEECH EMOTION RECOGNITION FOR </a:t>
            </a:r>
          </a:p>
          <a:p>
            <a:pPr algn="ctr">
              <a:lnSpc>
                <a:spcPct val="150000"/>
              </a:lnSpc>
            </a:pPr>
            <a:r>
              <a:rPr lang="en-US" sz="3600" b="1" dirty="0">
                <a:solidFill>
                  <a:schemeClr val="bg1">
                    <a:lumMod val="95000"/>
                  </a:schemeClr>
                </a:solidFill>
                <a:latin typeface="Times New Roman" panose="02020603050405020304" pitchFamily="18" charset="0"/>
                <a:cs typeface="Times New Roman" panose="02020603050405020304" pitchFamily="18" charset="0"/>
              </a:rPr>
              <a:t>CHILD SAFETY USING AIOT</a:t>
            </a:r>
            <a:endParaRPr lang="en-IN" sz="3600" dirty="0">
              <a:solidFill>
                <a:schemeClr val="bg1">
                  <a:lumMod val="95000"/>
                </a:schemeClr>
              </a:solidFill>
            </a:endParaRPr>
          </a:p>
        </p:txBody>
      </p:sp>
      <p:sp>
        <p:nvSpPr>
          <p:cNvPr id="5" name="Title 13">
            <a:extLst>
              <a:ext uri="{FF2B5EF4-FFF2-40B4-BE49-F238E27FC236}">
                <a16:creationId xmlns:a16="http://schemas.microsoft.com/office/drawing/2014/main" id="{0007C4FF-FE36-D1C1-5472-AC49BB65C975}"/>
              </a:ext>
            </a:extLst>
          </p:cNvPr>
          <p:cNvSpPr>
            <a:spLocks noGrp="1"/>
          </p:cNvSpPr>
          <p:nvPr>
            <p:ph type="title"/>
          </p:nvPr>
        </p:nvSpPr>
        <p:spPr>
          <a:xfrm>
            <a:off x="1097280" y="2192594"/>
            <a:ext cx="10080657" cy="4286864"/>
          </a:xfrm>
        </p:spPr>
        <p:txBody>
          <a:bodyPr>
            <a:noAutofit/>
          </a:bodyPr>
          <a:lstStyle/>
          <a:p>
            <a:pPr algn="ctr">
              <a:lnSpc>
                <a:spcPct val="150000"/>
              </a:lnSpc>
            </a:pPr>
            <a:r>
              <a:rPr lang="en-US" sz="2400" b="1" dirty="0">
                <a:solidFill>
                  <a:schemeClr val="bg2">
                    <a:lumMod val="10000"/>
                  </a:schemeClr>
                </a:solidFill>
                <a:latin typeface="Garamond"/>
              </a:rPr>
              <a:t>DONE BY</a:t>
            </a:r>
            <a:br>
              <a:rPr lang="en-US" sz="2400" dirty="0">
                <a:solidFill>
                  <a:schemeClr val="bg2">
                    <a:lumMod val="10000"/>
                  </a:schemeClr>
                </a:solidFill>
                <a:cs typeface="Calibri" panose="020F0502020204030204"/>
              </a:rPr>
            </a:br>
            <a:r>
              <a:rPr lang="en-US" sz="2400" b="1" dirty="0">
                <a:solidFill>
                  <a:schemeClr val="bg2">
                    <a:lumMod val="10000"/>
                  </a:schemeClr>
                </a:solidFill>
                <a:latin typeface="Garamond"/>
              </a:rPr>
              <a:t>K.JENNIFER</a:t>
            </a:r>
            <a:br>
              <a:rPr lang="en-US" sz="2400" b="1" dirty="0">
                <a:solidFill>
                  <a:schemeClr val="bg2">
                    <a:lumMod val="10000"/>
                  </a:schemeClr>
                </a:solidFill>
                <a:latin typeface="Garamond"/>
              </a:rPr>
            </a:br>
            <a:r>
              <a:rPr lang="en-US" sz="2400" b="1" dirty="0">
                <a:solidFill>
                  <a:schemeClr val="bg2">
                    <a:lumMod val="10000"/>
                  </a:schemeClr>
                </a:solidFill>
                <a:latin typeface="Garamond"/>
              </a:rPr>
              <a:t>[412719205004]</a:t>
            </a:r>
            <a:br>
              <a:rPr lang="en-US" sz="2400" b="1" dirty="0">
                <a:solidFill>
                  <a:schemeClr val="bg2">
                    <a:lumMod val="10000"/>
                  </a:schemeClr>
                </a:solidFill>
                <a:cs typeface="Calibri" panose="020F0502020204030204"/>
              </a:rPr>
            </a:br>
            <a:r>
              <a:rPr lang="en-US" sz="2400" b="1" dirty="0">
                <a:solidFill>
                  <a:schemeClr val="bg2">
                    <a:lumMod val="10000"/>
                  </a:schemeClr>
                </a:solidFill>
                <a:latin typeface="Garamond"/>
              </a:rPr>
              <a:t>V.VIJAYALAKSHMI</a:t>
            </a:r>
            <a:br>
              <a:rPr lang="en-US" sz="2400" b="1" dirty="0">
                <a:solidFill>
                  <a:schemeClr val="bg2">
                    <a:lumMod val="10000"/>
                  </a:schemeClr>
                </a:solidFill>
                <a:latin typeface="Garamond"/>
              </a:rPr>
            </a:br>
            <a:r>
              <a:rPr lang="en-US" sz="2400" b="1" dirty="0">
                <a:solidFill>
                  <a:schemeClr val="bg2">
                    <a:lumMod val="10000"/>
                  </a:schemeClr>
                </a:solidFill>
                <a:latin typeface="Garamond"/>
              </a:rPr>
              <a:t>[412719205017]</a:t>
            </a:r>
            <a:br>
              <a:rPr lang="en-US" sz="2400" b="1" dirty="0">
                <a:solidFill>
                  <a:schemeClr val="bg2">
                    <a:lumMod val="10000"/>
                  </a:schemeClr>
                </a:solidFill>
                <a:cs typeface="Calibri" panose="020F0502020204030204"/>
              </a:rPr>
            </a:br>
            <a:r>
              <a:rPr lang="en-US" sz="2400" b="1" dirty="0">
                <a:solidFill>
                  <a:schemeClr val="bg2">
                    <a:lumMod val="10000"/>
                  </a:schemeClr>
                </a:solidFill>
                <a:latin typeface="Garamond"/>
              </a:rPr>
              <a:t>SUPERVISED BY</a:t>
            </a:r>
            <a:br>
              <a:rPr lang="en-US" sz="2400" b="1" dirty="0">
                <a:solidFill>
                  <a:schemeClr val="bg2">
                    <a:lumMod val="10000"/>
                  </a:schemeClr>
                </a:solidFill>
                <a:latin typeface="Garamond"/>
              </a:rPr>
            </a:br>
            <a:r>
              <a:rPr lang="en-US" sz="2400" b="1" dirty="0">
                <a:solidFill>
                  <a:schemeClr val="bg2">
                    <a:lumMod val="10000"/>
                  </a:schemeClr>
                </a:solidFill>
                <a:latin typeface="Garamond"/>
                <a:cs typeface="Calibri" panose="020F0502020204030204"/>
              </a:rPr>
              <a:t>S.MURUGESAN</a:t>
            </a:r>
            <a:br>
              <a:rPr lang="en-US" sz="2400" b="1" dirty="0">
                <a:solidFill>
                  <a:schemeClr val="bg2">
                    <a:lumMod val="10000"/>
                  </a:schemeClr>
                </a:solidFill>
                <a:latin typeface="Garamond"/>
                <a:cs typeface="Calibri" panose="020F0502020204030204"/>
              </a:rPr>
            </a:br>
            <a:r>
              <a:rPr lang="en-US" sz="2400" b="1" dirty="0">
                <a:solidFill>
                  <a:schemeClr val="bg2">
                    <a:lumMod val="10000"/>
                  </a:schemeClr>
                </a:solidFill>
                <a:latin typeface="Garamond"/>
                <a:cs typeface="Calibri" panose="020F0502020204030204"/>
              </a:rPr>
              <a:t>ASSISTANT PROFESSOR(IT)</a:t>
            </a:r>
            <a:endParaRPr lang="en-IN" sz="2400" dirty="0"/>
          </a:p>
        </p:txBody>
      </p:sp>
    </p:spTree>
    <p:extLst>
      <p:ext uri="{BB962C8B-B14F-4D97-AF65-F5344CB8AC3E}">
        <p14:creationId xmlns:p14="http://schemas.microsoft.com/office/powerpoint/2010/main" val="421839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1">
            <a:extLst>
              <a:ext uri="{FF2B5EF4-FFF2-40B4-BE49-F238E27FC236}">
                <a16:creationId xmlns:a16="http://schemas.microsoft.com/office/drawing/2014/main" id="{8DE56585-DE64-B3C5-CB15-7388BB2740CF}"/>
              </a:ext>
            </a:extLst>
          </p:cNvPr>
          <p:cNvSpPr>
            <a:spLocks noGrp="1"/>
          </p:cNvSpPr>
          <p:nvPr>
            <p:ph type="title"/>
          </p:nvPr>
        </p:nvSpPr>
        <p:spPr>
          <a:xfrm>
            <a:off x="1732454" y="716931"/>
            <a:ext cx="8493105" cy="1218377"/>
          </a:xfrm>
        </p:spPr>
        <p:txBody>
          <a:bodyPr vert="horz" lIns="91440" tIns="45720" rIns="91440" bIns="45720" rtlCol="0" anchor="ctr">
            <a:noAutofit/>
          </a:bodyPr>
          <a:lstStyle/>
          <a:p>
            <a:pPr algn="ctr"/>
            <a:r>
              <a:rPr lang="en-GB" sz="3600" b="1" dirty="0">
                <a:latin typeface="Times New Roman"/>
                <a:ea typeface="+mj-lt"/>
                <a:cs typeface="+mj-lt"/>
              </a:rPr>
              <a:t>SOFTWARE REQUIREMENTS</a:t>
            </a:r>
            <a:endParaRPr lang="en-US" sz="36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14059" y="1793560"/>
            <a:ext cx="9929897" cy="4383402"/>
          </a:xfrm>
        </p:spPr>
        <p:txBody>
          <a:bodyPr anchor="ctr">
            <a:normAutofit/>
          </a:bodyPr>
          <a:lstStyle/>
          <a:p>
            <a:pPr marL="342900" marR="306070" lvl="0" indent="-342900" algn="just" fontAlgn="base">
              <a:lnSpc>
                <a:spcPct val="107000"/>
              </a:lnSpc>
              <a:spcAft>
                <a:spcPts val="935"/>
              </a:spcAft>
              <a:buClr>
                <a:srgbClr val="000000"/>
              </a:buClr>
              <a:buSzPts val="14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Operating System: Windows </a:t>
            </a:r>
          </a:p>
          <a:p>
            <a:pPr marL="342900" marR="306070" lvl="0" indent="-342900" algn="just" fontAlgn="base">
              <a:lnSpc>
                <a:spcPct val="107000"/>
              </a:lnSpc>
              <a:spcAft>
                <a:spcPts val="940"/>
              </a:spcAft>
              <a:buClr>
                <a:srgbClr val="000000"/>
              </a:buClr>
              <a:buSzPts val="14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Software: Arduino IDE, PyCharm </a:t>
            </a:r>
          </a:p>
          <a:p>
            <a:pPr marL="342900" marR="306070" indent="-342900" algn="just" fontAlgn="base">
              <a:lnSpc>
                <a:spcPct val="107000"/>
              </a:lnSpc>
              <a:spcAft>
                <a:spcPts val="940"/>
              </a:spcAft>
              <a:buClr>
                <a:srgbClr val="000000"/>
              </a:buClr>
              <a:buSzPts val="14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Programming Language: C++, Python </a:t>
            </a:r>
          </a:p>
          <a:p>
            <a:pPr marL="0" marR="306070" lvl="0" indent="0" algn="just" fontAlgn="base">
              <a:lnSpc>
                <a:spcPct val="107000"/>
              </a:lnSpc>
              <a:spcAft>
                <a:spcPts val="940"/>
              </a:spcAft>
              <a:buClr>
                <a:srgbClr val="000000"/>
              </a:buClr>
              <a:buSzPts val="1400"/>
              <a:buNone/>
            </a:pPr>
            <a:endParaRPr lang="en-IN" sz="2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p:txBody>
      </p:sp>
    </p:spTree>
    <p:extLst>
      <p:ext uri="{BB962C8B-B14F-4D97-AF65-F5344CB8AC3E}">
        <p14:creationId xmlns:p14="http://schemas.microsoft.com/office/powerpoint/2010/main" val="3058042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1">
            <a:extLst>
              <a:ext uri="{FF2B5EF4-FFF2-40B4-BE49-F238E27FC236}">
                <a16:creationId xmlns:a16="http://schemas.microsoft.com/office/drawing/2014/main" id="{8DE56585-DE64-B3C5-CB15-7388BB2740CF}"/>
              </a:ext>
            </a:extLst>
          </p:cNvPr>
          <p:cNvSpPr>
            <a:spLocks noGrp="1"/>
          </p:cNvSpPr>
          <p:nvPr>
            <p:ph type="title"/>
          </p:nvPr>
        </p:nvSpPr>
        <p:spPr>
          <a:xfrm>
            <a:off x="1584960" y="515006"/>
            <a:ext cx="8493105" cy="1008993"/>
          </a:xfrm>
        </p:spPr>
        <p:txBody>
          <a:bodyPr vert="horz" lIns="91440" tIns="45720" rIns="91440" bIns="45720" rtlCol="0" anchor="ctr">
            <a:noAutofit/>
          </a:bodyPr>
          <a:lstStyle/>
          <a:p>
            <a:pPr algn="ctr"/>
            <a:r>
              <a:rPr lang="en-GB" sz="3600" b="1" dirty="0">
                <a:latin typeface="Times New Roman" panose="02020603050405020304" pitchFamily="18" charset="0"/>
                <a:cs typeface="Times New Roman" panose="02020603050405020304" pitchFamily="18" charset="0"/>
              </a:rPr>
              <a:t>MODULES</a:t>
            </a:r>
            <a:endParaRPr lang="en-US" sz="36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502980" y="1786761"/>
            <a:ext cx="9333186" cy="2722178"/>
          </a:xfrm>
        </p:spPr>
        <p:txBody>
          <a:bodyPr anchor="b">
            <a:noAutofit/>
          </a:bodyPr>
          <a:lstStyle/>
          <a:p>
            <a:pPr marL="0" indent="0" algn="just">
              <a:lnSpc>
                <a:spcPct val="200000"/>
              </a:lnSpc>
              <a:buNone/>
            </a:pPr>
            <a:endParaRPr lang="en-GB" sz="3200" b="1" kern="100" dirty="0">
              <a:solidFill>
                <a:srgbClr val="000000"/>
              </a:solidFill>
              <a:effectLst/>
              <a:latin typeface="Times New Roman" panose="02020603050405020304" pitchFamily="18" charset="0"/>
              <a:ea typeface="Times New Roman" panose="02020603050405020304" pitchFamily="18" charset="0"/>
            </a:endParaRPr>
          </a:p>
          <a:p>
            <a:pPr algn="just">
              <a:lnSpc>
                <a:spcPct val="200000"/>
              </a:lnSpc>
              <a:buFont typeface="Wingdings" panose="05000000000000000000" pitchFamily="2" charset="2"/>
              <a:buChar char="Ø"/>
            </a:pPr>
            <a:r>
              <a:rPr lang="en-GB" kern="100" dirty="0">
                <a:solidFill>
                  <a:srgbClr val="000000"/>
                </a:solidFill>
                <a:effectLst/>
                <a:latin typeface="Times New Roman" panose="02020603050405020304" pitchFamily="18" charset="0"/>
                <a:ea typeface="Times New Roman" panose="02020603050405020304" pitchFamily="18" charset="0"/>
              </a:rPr>
              <a:t> Speech Emotion Recognition (SER) Module</a:t>
            </a:r>
          </a:p>
          <a:p>
            <a:pPr algn="just">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GSM Module for Sending Messages </a:t>
            </a:r>
          </a:p>
          <a:p>
            <a:pPr algn="just">
              <a:lnSpc>
                <a:spcPct val="200000"/>
              </a:lnSpc>
              <a:buFont typeface="Wingdings" panose="05000000000000000000" pitchFamily="2" charset="2"/>
              <a:buChar char="Ø"/>
            </a:pPr>
            <a:r>
              <a:rPr lang="en-GB" kern="100" dirty="0">
                <a:solidFill>
                  <a:srgbClr val="000000"/>
                </a:solidFill>
                <a:effectLst/>
                <a:latin typeface="Times New Roman" panose="02020603050405020304" pitchFamily="18" charset="0"/>
                <a:ea typeface="Times New Roman" panose="02020603050405020304" pitchFamily="18" charset="0"/>
              </a:rPr>
              <a:t> GPS Module for Live Location Tracking</a:t>
            </a:r>
          </a:p>
        </p:txBody>
      </p:sp>
    </p:spTree>
    <p:extLst>
      <p:ext uri="{BB962C8B-B14F-4D97-AF65-F5344CB8AC3E}">
        <p14:creationId xmlns:p14="http://schemas.microsoft.com/office/powerpoint/2010/main" val="119638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Content Placeholder 4"/>
          <p:cNvSpPr>
            <a:spLocks noGrp="1"/>
          </p:cNvSpPr>
          <p:nvPr>
            <p:ph idx="1"/>
          </p:nvPr>
        </p:nvSpPr>
        <p:spPr>
          <a:xfrm>
            <a:off x="1059727" y="716455"/>
            <a:ext cx="10159562" cy="5126421"/>
          </a:xfrm>
        </p:spPr>
        <p:txBody>
          <a:bodyPr anchor="ctr">
            <a:noAutofit/>
          </a:bodyPr>
          <a:lstStyle/>
          <a:p>
            <a:pPr marL="60325" indent="0" algn="just">
              <a:lnSpc>
                <a:spcPct val="150000"/>
              </a:lnSpc>
              <a:spcAft>
                <a:spcPts val="1800"/>
              </a:spcAft>
              <a:buNone/>
            </a:pPr>
            <a:r>
              <a:rPr lang="en-GB" b="1" kern="100" dirty="0">
                <a:solidFill>
                  <a:srgbClr val="000000"/>
                </a:solidFill>
                <a:effectLst/>
                <a:latin typeface="Times New Roman" panose="02020603050405020304" pitchFamily="18" charset="0"/>
                <a:ea typeface="Times New Roman" panose="02020603050405020304" pitchFamily="18" charset="0"/>
              </a:rPr>
              <a:t>Speech Emotion Recognition (SER) Module:   </a:t>
            </a:r>
          </a:p>
          <a:p>
            <a:pPr marL="346075" indent="-285750" algn="just">
              <a:lnSpc>
                <a:spcPct val="150000"/>
              </a:lnSpc>
              <a:spcAft>
                <a:spcPts val="1800"/>
              </a:spcAft>
              <a:buFont typeface="Wingdings" panose="05000000000000000000" pitchFamily="2" charset="2"/>
              <a:buChar char="Ø"/>
            </a:pPr>
            <a:r>
              <a:rPr lang="en-GB" kern="100" dirty="0">
                <a:solidFill>
                  <a:srgbClr val="000000"/>
                </a:solidFill>
                <a:effectLst/>
                <a:latin typeface="Times New Roman" panose="02020603050405020304" pitchFamily="18" charset="0"/>
                <a:ea typeface="Times New Roman" panose="02020603050405020304" pitchFamily="18" charset="0"/>
              </a:rPr>
              <a:t> Use a microphone module to capture audio input.   </a:t>
            </a:r>
          </a:p>
          <a:p>
            <a:pPr marL="346075" indent="-285750" algn="just">
              <a:lnSpc>
                <a:spcPct val="150000"/>
              </a:lnSpc>
              <a:spcAft>
                <a:spcPts val="1800"/>
              </a:spcAft>
              <a:buFont typeface="Wingdings" panose="05000000000000000000" pitchFamily="2" charset="2"/>
              <a:buChar char="Ø"/>
            </a:pPr>
            <a:r>
              <a:rPr lang="en-GB" kern="100" dirty="0">
                <a:solidFill>
                  <a:srgbClr val="000000"/>
                </a:solidFill>
                <a:effectLst/>
                <a:latin typeface="Times New Roman" panose="02020603050405020304" pitchFamily="18" charset="0"/>
                <a:ea typeface="Times New Roman" panose="02020603050405020304" pitchFamily="18" charset="0"/>
              </a:rPr>
              <a:t> Implement an algorithm for speech feature extraction. </a:t>
            </a:r>
          </a:p>
          <a:p>
            <a:pPr marL="346075" indent="-285750" algn="just">
              <a:lnSpc>
                <a:spcPct val="150000"/>
              </a:lnSpc>
              <a:spcAft>
                <a:spcPts val="1800"/>
              </a:spcAft>
              <a:buFont typeface="Wingdings" panose="05000000000000000000" pitchFamily="2" charset="2"/>
              <a:buChar char="Ø"/>
            </a:pPr>
            <a:r>
              <a:rPr lang="en-GB" kern="100" dirty="0">
                <a:solidFill>
                  <a:srgbClr val="000000"/>
                </a:solidFill>
                <a:effectLst/>
                <a:latin typeface="Times New Roman" panose="02020603050405020304" pitchFamily="18" charset="0"/>
                <a:ea typeface="Times New Roman" panose="02020603050405020304" pitchFamily="18" charset="0"/>
              </a:rPr>
              <a:t> Train a machine learning or deep learning model to classify      emotions based on the extracted features.   </a:t>
            </a:r>
          </a:p>
          <a:p>
            <a:pPr marL="346075" indent="-285750" algn="just">
              <a:lnSpc>
                <a:spcPct val="150000"/>
              </a:lnSpc>
              <a:spcAft>
                <a:spcPts val="1800"/>
              </a:spcAft>
              <a:buFont typeface="Wingdings" panose="05000000000000000000" pitchFamily="2" charset="2"/>
              <a:buChar char="Ø"/>
            </a:pPr>
            <a:r>
              <a:rPr lang="en-GB" kern="100" dirty="0">
                <a:solidFill>
                  <a:srgbClr val="000000"/>
                </a:solidFill>
                <a:effectLst/>
                <a:latin typeface="Times New Roman" panose="02020603050405020304" pitchFamily="18" charset="0"/>
                <a:ea typeface="Times New Roman" panose="02020603050405020304" pitchFamily="18" charset="0"/>
              </a:rPr>
              <a:t> Use the trained model to recognize emotions in real-time.</a:t>
            </a:r>
            <a:endParaRPr lang="en-IN"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075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Content Placeholder 4"/>
          <p:cNvSpPr>
            <a:spLocks noGrp="1"/>
          </p:cNvSpPr>
          <p:nvPr>
            <p:ph idx="1"/>
          </p:nvPr>
        </p:nvSpPr>
        <p:spPr>
          <a:xfrm>
            <a:off x="1114097" y="972865"/>
            <a:ext cx="9829860" cy="5123135"/>
          </a:xfrm>
        </p:spPr>
        <p:txBody>
          <a:bodyPr anchor="ctr">
            <a:noAutofit/>
          </a:bodyPr>
          <a:lstStyle/>
          <a:p>
            <a:pPr marL="0" indent="0">
              <a:lnSpc>
                <a:spcPct val="200000"/>
              </a:lnSpc>
              <a:buNone/>
            </a:pPr>
            <a:r>
              <a:rPr lang="en-IN" b="1" dirty="0">
                <a:latin typeface="Times New Roman" panose="02020603050405020304" pitchFamily="18" charset="0"/>
                <a:cs typeface="Times New Roman" panose="02020603050405020304" pitchFamily="18" charset="0"/>
              </a:rPr>
              <a:t>GSM Module for Sending Messages:</a:t>
            </a:r>
            <a:r>
              <a:rPr lang="en-IN" dirty="0">
                <a:latin typeface="Times New Roman" panose="02020603050405020304" pitchFamily="18" charset="0"/>
                <a:cs typeface="Times New Roman" panose="02020603050405020304" pitchFamily="18" charset="0"/>
              </a:rPr>
              <a:t>   </a:t>
            </a:r>
          </a:p>
          <a:p>
            <a:pPr algn="just">
              <a:lnSpc>
                <a:spcPct val="2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Connect a GSM module (such as SIM900 or SIM800) to the Arduino Nano.   </a:t>
            </a:r>
          </a:p>
          <a:p>
            <a:pPr algn="just">
              <a:lnSpc>
                <a:spcPct val="20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Utilize the appropriate library to interface with the GSM module and establish a connection with the cellular network. </a:t>
            </a:r>
          </a:p>
          <a:p>
            <a:pPr algn="just">
              <a:lnSpc>
                <a:spcPct val="20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Implement a function to send SMS messages containing relevant information, such as the recognized emotion and GPS coordinates.</a:t>
            </a:r>
          </a:p>
          <a:p>
            <a:pPr marL="60325" indent="0" algn="just">
              <a:lnSpc>
                <a:spcPct val="200000"/>
              </a:lnSpc>
              <a:spcAft>
                <a:spcPts val="1800"/>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037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Content Placeholder 4"/>
          <p:cNvSpPr>
            <a:spLocks noGrp="1"/>
          </p:cNvSpPr>
          <p:nvPr>
            <p:ph idx="1"/>
          </p:nvPr>
        </p:nvSpPr>
        <p:spPr>
          <a:xfrm>
            <a:off x="1093076" y="893380"/>
            <a:ext cx="10047890" cy="4734762"/>
          </a:xfrm>
        </p:spPr>
        <p:txBody>
          <a:bodyPr anchor="ctr">
            <a:noAutofit/>
          </a:bodyPr>
          <a:lstStyle/>
          <a:p>
            <a:pPr marL="60325" indent="0" algn="just">
              <a:lnSpc>
                <a:spcPct val="200000"/>
              </a:lnSpc>
              <a:spcAft>
                <a:spcPts val="1800"/>
              </a:spcAft>
              <a:buNone/>
            </a:pPr>
            <a:r>
              <a:rPr lang="en-GB" sz="2400" b="1" kern="100" dirty="0">
                <a:solidFill>
                  <a:srgbClr val="000000"/>
                </a:solidFill>
                <a:effectLst/>
                <a:latin typeface="Times New Roman" panose="02020603050405020304" pitchFamily="18" charset="0"/>
                <a:ea typeface="Times New Roman" panose="02020603050405020304" pitchFamily="18" charset="0"/>
              </a:rPr>
              <a:t>GPS Module for Live Location Tracking:  </a:t>
            </a:r>
          </a:p>
          <a:p>
            <a:pPr marL="346075" indent="-285750" algn="just">
              <a:lnSpc>
                <a:spcPct val="200000"/>
              </a:lnSpc>
              <a:spcAft>
                <a:spcPts val="1800"/>
              </a:spcAft>
              <a:buFont typeface="Wingdings" panose="05000000000000000000" pitchFamily="2" charset="2"/>
              <a:buChar char="Ø"/>
            </a:pPr>
            <a:r>
              <a:rPr lang="en-GB" sz="2400" kern="100" dirty="0">
                <a:solidFill>
                  <a:srgbClr val="000000"/>
                </a:solidFill>
                <a:effectLst/>
                <a:latin typeface="Times New Roman" panose="02020603050405020304" pitchFamily="18" charset="0"/>
                <a:ea typeface="Times New Roman" panose="02020603050405020304" pitchFamily="18" charset="0"/>
              </a:rPr>
              <a:t> Connect a GPS module to the Arduino Nano.   </a:t>
            </a:r>
          </a:p>
          <a:p>
            <a:pPr marL="346075" indent="-285750" algn="just">
              <a:lnSpc>
                <a:spcPct val="200000"/>
              </a:lnSpc>
              <a:spcAft>
                <a:spcPts val="1800"/>
              </a:spcAft>
              <a:buFont typeface="Wingdings" panose="05000000000000000000" pitchFamily="2" charset="2"/>
              <a:buChar char="Ø"/>
            </a:pPr>
            <a:r>
              <a:rPr lang="en-GB" sz="2400" kern="100" dirty="0">
                <a:solidFill>
                  <a:srgbClr val="000000"/>
                </a:solidFill>
                <a:effectLst/>
                <a:latin typeface="Times New Roman" panose="02020603050405020304" pitchFamily="18" charset="0"/>
                <a:ea typeface="Times New Roman" panose="02020603050405020304" pitchFamily="18" charset="0"/>
              </a:rPr>
              <a:t>Use a library compatible with your GPS module to read GPS data, including latitude and longitude. </a:t>
            </a:r>
          </a:p>
          <a:p>
            <a:pPr marL="346075" indent="-285750" algn="just">
              <a:lnSpc>
                <a:spcPct val="200000"/>
              </a:lnSpc>
              <a:spcAft>
                <a:spcPts val="1800"/>
              </a:spcAft>
              <a:buFont typeface="Wingdings" panose="05000000000000000000" pitchFamily="2" charset="2"/>
              <a:buChar char="Ø"/>
            </a:pPr>
            <a:r>
              <a:rPr lang="en-GB" sz="2400" kern="100" dirty="0">
                <a:solidFill>
                  <a:srgbClr val="000000"/>
                </a:solidFill>
                <a:effectLst/>
                <a:latin typeface="Times New Roman" panose="02020603050405020304" pitchFamily="18" charset="0"/>
                <a:ea typeface="Times New Roman" panose="02020603050405020304" pitchFamily="18" charset="0"/>
              </a:rPr>
              <a:t>Implement a function to retrieve the current location from the GPS module.</a:t>
            </a:r>
            <a:endParaRPr lang="en-IN" sz="24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76431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1">
            <a:extLst>
              <a:ext uri="{FF2B5EF4-FFF2-40B4-BE49-F238E27FC236}">
                <a16:creationId xmlns:a16="http://schemas.microsoft.com/office/drawing/2014/main" id="{8DE56585-DE64-B3C5-CB15-7388BB2740CF}"/>
              </a:ext>
            </a:extLst>
          </p:cNvPr>
          <p:cNvSpPr>
            <a:spLocks noGrp="1"/>
          </p:cNvSpPr>
          <p:nvPr>
            <p:ph type="title"/>
          </p:nvPr>
        </p:nvSpPr>
        <p:spPr>
          <a:xfrm>
            <a:off x="1584960" y="600482"/>
            <a:ext cx="8591427" cy="697375"/>
          </a:xfrm>
        </p:spPr>
        <p:txBody>
          <a:bodyPr vert="horz" lIns="91440" tIns="45720" rIns="91440" bIns="45720" rtlCol="0" anchor="t">
            <a:noAutofit/>
          </a:bodyPr>
          <a:lstStyle/>
          <a:p>
            <a:pPr algn="ctr"/>
            <a:r>
              <a:rPr lang="en-IN" sz="3600" b="1" kern="100" dirty="0">
                <a:solidFill>
                  <a:srgbClr val="000000"/>
                </a:solidFill>
                <a:effectLst/>
                <a:latin typeface="Times New Roman" panose="02020603050405020304" pitchFamily="18" charset="0"/>
                <a:ea typeface="Times New Roman" panose="02020603050405020304" pitchFamily="18" charset="0"/>
              </a:rPr>
              <a:t>CONCLUSION </a:t>
            </a:r>
            <a:br>
              <a:rPr lang="en-IN" sz="3600" b="1" kern="100" dirty="0">
                <a:solidFill>
                  <a:srgbClr val="000000"/>
                </a:solidFill>
                <a:effectLst/>
                <a:latin typeface="Times New Roman" panose="02020603050405020304" pitchFamily="18" charset="0"/>
                <a:ea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11162" y="1425677"/>
            <a:ext cx="10604090" cy="4692292"/>
          </a:xfrm>
        </p:spPr>
        <p:txBody>
          <a:bodyPr anchor="ctr">
            <a:noAutofit/>
          </a:bodyPr>
          <a:lstStyle/>
          <a:p>
            <a:pPr marL="60325" indent="0" algn="just">
              <a:lnSpc>
                <a:spcPct val="200000"/>
              </a:lnSpc>
              <a:spcAft>
                <a:spcPts val="180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In conclusion, the proposed system for real-time speech emotion recognition with GPS to send a message through GSM to detect the child's live location and emotional state in danger situations using the technology of IoT is a promising solution for improving child safety. This system integrates various technologies, including speech emotion recognition, GPS, GSM, and IoT, to provide accurate and real-time information about a child's emotional state and location. With this system, parents or caregivers can respond quickly to any potential danger or emergency, reducing the risk of harm to the child. Overall, this system has the potential to make a significant positive impact on child safety and well-being. </a:t>
            </a:r>
          </a:p>
        </p:txBody>
      </p:sp>
    </p:spTree>
    <p:extLst>
      <p:ext uri="{BB962C8B-B14F-4D97-AF65-F5344CB8AC3E}">
        <p14:creationId xmlns:p14="http://schemas.microsoft.com/office/powerpoint/2010/main" val="226690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1">
            <a:extLst>
              <a:ext uri="{FF2B5EF4-FFF2-40B4-BE49-F238E27FC236}">
                <a16:creationId xmlns:a16="http://schemas.microsoft.com/office/drawing/2014/main" id="{8DE56585-DE64-B3C5-CB15-7388BB2740CF}"/>
              </a:ext>
            </a:extLst>
          </p:cNvPr>
          <p:cNvSpPr>
            <a:spLocks noGrp="1"/>
          </p:cNvSpPr>
          <p:nvPr>
            <p:ph type="title"/>
          </p:nvPr>
        </p:nvSpPr>
        <p:spPr>
          <a:xfrm>
            <a:off x="1584960" y="600482"/>
            <a:ext cx="8591427" cy="697375"/>
          </a:xfrm>
        </p:spPr>
        <p:txBody>
          <a:bodyPr vert="horz" lIns="91440" tIns="45720" rIns="91440" bIns="45720" rtlCol="0" anchor="t">
            <a:noAutofit/>
          </a:bodyPr>
          <a:lstStyle/>
          <a:p>
            <a:pPr algn="ctr"/>
            <a:r>
              <a:rPr lang="en-GB" sz="3600" b="1" dirty="0">
                <a:latin typeface="Times New Roman"/>
                <a:ea typeface="+mj-lt"/>
                <a:cs typeface="+mj-lt"/>
              </a:rPr>
              <a:t>FUTURE ENHANCEMENT</a:t>
            </a:r>
            <a:endParaRPr lang="en-US" sz="36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14060" y="1425677"/>
            <a:ext cx="10205229" cy="4692292"/>
          </a:xfrm>
        </p:spPr>
        <p:txBody>
          <a:bodyPr anchor="t">
            <a:noAutofit/>
          </a:bodyPr>
          <a:lstStyle/>
          <a:p>
            <a:pPr marL="60325" indent="0" algn="just">
              <a:lnSpc>
                <a:spcPct val="200000"/>
              </a:lnSpc>
              <a:spcAft>
                <a:spcPts val="180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For further development can improve a device by adding features like Integration with wearable devices: The system could be integrated with wearable devices, such as smartwatches or fitness trackers, to provide continuous monitoring of the child's location and emotional state. Multi-language support: The system could be expanded to support multiple languages, which could increase its usability in diverse communities. Advanced machine learning algorithms: The system could be improved by incorporating more advanced machine learning algorithms for speech emotion recognition, such as deep learning, which could improve accuracy and reliability. Enhanced privacy features: The system could be designed with enhanced privacy features, such as end-to-end encryption, to protect the child's personal data and prevent unauthorized access.</a:t>
            </a:r>
          </a:p>
          <a:p>
            <a:pPr marL="60325" indent="0" algn="just">
              <a:lnSpc>
                <a:spcPct val="152000"/>
              </a:lnSpc>
              <a:spcAft>
                <a:spcPts val="1800"/>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8724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1">
            <a:extLst>
              <a:ext uri="{FF2B5EF4-FFF2-40B4-BE49-F238E27FC236}">
                <a16:creationId xmlns:a16="http://schemas.microsoft.com/office/drawing/2014/main" id="{8DE56585-DE64-B3C5-CB15-7388BB2740CF}"/>
              </a:ext>
            </a:extLst>
          </p:cNvPr>
          <p:cNvSpPr>
            <a:spLocks noGrp="1"/>
          </p:cNvSpPr>
          <p:nvPr>
            <p:ph type="title"/>
          </p:nvPr>
        </p:nvSpPr>
        <p:spPr>
          <a:xfrm>
            <a:off x="1584960" y="325822"/>
            <a:ext cx="8591427" cy="647043"/>
          </a:xfrm>
        </p:spPr>
        <p:txBody>
          <a:bodyPr vert="horz" lIns="91440" tIns="45720" rIns="91440" bIns="45720" rtlCol="0" anchor="t">
            <a:noAutofit/>
          </a:bodyPr>
          <a:lstStyle/>
          <a:p>
            <a:pPr algn="ctr"/>
            <a:r>
              <a:rPr lang="en-IN" b="1" dirty="0">
                <a:latin typeface="Times New Roman" panose="02020603050405020304" pitchFamily="18" charset="0"/>
                <a:cs typeface="Times New Roman" panose="02020603050405020304" pitchFamily="18" charset="0"/>
              </a:rPr>
              <a:t>RESULT</a:t>
            </a:r>
            <a:endParaRPr lang="en-US" b="1" dirty="0">
              <a:latin typeface="Times New Roman" panose="02020603050405020304" pitchFamily="18" charset="0"/>
              <a:cs typeface="Times New Roman" panose="02020603050405020304" pitchFamily="18" charset="0"/>
            </a:endParaRPr>
          </a:p>
        </p:txBody>
      </p:sp>
      <p:pic>
        <p:nvPicPr>
          <p:cNvPr id="11" name="Content Placeholder 7">
            <a:extLst>
              <a:ext uri="{FF2B5EF4-FFF2-40B4-BE49-F238E27FC236}">
                <a16:creationId xmlns:a16="http://schemas.microsoft.com/office/drawing/2014/main" id="{D043A506-8D40-47D3-B942-67CED2C5CD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800" t="4744" r="31923" b="8865"/>
          <a:stretch/>
        </p:blipFill>
        <p:spPr>
          <a:xfrm>
            <a:off x="1584960" y="1297857"/>
            <a:ext cx="9072530" cy="4959660"/>
          </a:xfrm>
        </p:spPr>
      </p:pic>
      <p:pic>
        <p:nvPicPr>
          <p:cNvPr id="12" name="Content Placeholder 7">
            <a:extLst>
              <a:ext uri="{FF2B5EF4-FFF2-40B4-BE49-F238E27FC236}">
                <a16:creationId xmlns:a16="http://schemas.microsoft.com/office/drawing/2014/main" id="{854FD9DF-AD50-47D3-8480-560E4EB8E8DE}"/>
              </a:ext>
            </a:extLst>
          </p:cNvPr>
          <p:cNvPicPr>
            <a:picLocks noChangeAspect="1"/>
          </p:cNvPicPr>
          <p:nvPr/>
        </p:nvPicPr>
        <p:blipFill rotWithShape="1">
          <a:blip r:embed="rId2">
            <a:extLst>
              <a:ext uri="{28A0092B-C50C-407E-A947-70E740481C1C}">
                <a14:useLocalDpi xmlns:a14="http://schemas.microsoft.com/office/drawing/2010/main" val="0"/>
              </a:ext>
            </a:extLst>
          </a:blip>
          <a:srcRect l="24800" t="4744" r="31923" b="8865"/>
          <a:stretch/>
        </p:blipFill>
        <p:spPr>
          <a:xfrm>
            <a:off x="1584960" y="1298687"/>
            <a:ext cx="9072530" cy="4959660"/>
          </a:xfrm>
          <a:prstGeom prst="rect">
            <a:avLst/>
          </a:prstGeom>
        </p:spPr>
      </p:pic>
    </p:spTree>
    <p:extLst>
      <p:ext uri="{BB962C8B-B14F-4D97-AF65-F5344CB8AC3E}">
        <p14:creationId xmlns:p14="http://schemas.microsoft.com/office/powerpoint/2010/main" val="279514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A72D2354-69D8-4EF7-8EF0-8945AAC8A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185" y="569179"/>
            <a:ext cx="3575312" cy="5391807"/>
          </a:xfrm>
          <a:prstGeom prst="rect">
            <a:avLst/>
          </a:prstGeom>
        </p:spPr>
      </p:pic>
      <p:pic>
        <p:nvPicPr>
          <p:cNvPr id="12" name="Picture 11">
            <a:extLst>
              <a:ext uri="{FF2B5EF4-FFF2-40B4-BE49-F238E27FC236}">
                <a16:creationId xmlns:a16="http://schemas.microsoft.com/office/drawing/2014/main" id="{E180D9AA-578C-4DFA-AADC-3E81FEB2434B}"/>
              </a:ext>
            </a:extLst>
          </p:cNvPr>
          <p:cNvPicPr>
            <a:picLocks noChangeAspect="1"/>
          </p:cNvPicPr>
          <p:nvPr/>
        </p:nvPicPr>
        <p:blipFill>
          <a:blip r:embed="rId3"/>
          <a:stretch>
            <a:fillRect/>
          </a:stretch>
        </p:blipFill>
        <p:spPr>
          <a:xfrm>
            <a:off x="6758152" y="592139"/>
            <a:ext cx="3590545" cy="5673721"/>
          </a:xfrm>
          <a:prstGeom prst="rect">
            <a:avLst/>
          </a:prstGeom>
        </p:spPr>
      </p:pic>
    </p:spTree>
    <p:extLst>
      <p:ext uri="{BB962C8B-B14F-4D97-AF65-F5344CB8AC3E}">
        <p14:creationId xmlns:p14="http://schemas.microsoft.com/office/powerpoint/2010/main" val="1507351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83AF51-C248-F70B-9862-7876FC5DE08F}"/>
              </a:ext>
            </a:extLst>
          </p:cNvPr>
          <p:cNvSpPr>
            <a:spLocks noGrp="1"/>
          </p:cNvSpPr>
          <p:nvPr>
            <p:ph type="title"/>
          </p:nvPr>
        </p:nvSpPr>
        <p:spPr>
          <a:xfrm>
            <a:off x="643467" y="240455"/>
            <a:ext cx="10905066" cy="668375"/>
          </a:xfrm>
        </p:spPr>
        <p:txBody>
          <a:bodyPr>
            <a:normAutofit/>
          </a:bodyPr>
          <a:lstStyle/>
          <a:p>
            <a:pPr algn="ctr"/>
            <a:r>
              <a:rPr lang="en-GB" sz="3600" b="1" dirty="0">
                <a:latin typeface="Times New Roman" panose="02020603050405020304" pitchFamily="18" charset="0"/>
                <a:cs typeface="Times New Roman" panose="02020603050405020304" pitchFamily="18" charset="0"/>
              </a:rPr>
              <a:t>REFERENCES</a:t>
            </a:r>
          </a:p>
        </p:txBody>
      </p:sp>
      <p:sp>
        <p:nvSpPr>
          <p:cNvPr id="5" name="Content Placeholder 4">
            <a:extLst>
              <a:ext uri="{FF2B5EF4-FFF2-40B4-BE49-F238E27FC236}">
                <a16:creationId xmlns:a16="http://schemas.microsoft.com/office/drawing/2014/main" id="{30371787-5348-D8D3-F02C-14D58BECD246}"/>
              </a:ext>
            </a:extLst>
          </p:cNvPr>
          <p:cNvSpPr>
            <a:spLocks noGrp="1"/>
          </p:cNvSpPr>
          <p:nvPr>
            <p:ph idx="1"/>
          </p:nvPr>
        </p:nvSpPr>
        <p:spPr>
          <a:xfrm>
            <a:off x="507030" y="1147753"/>
            <a:ext cx="11209482" cy="5338391"/>
          </a:xfrm>
        </p:spPr>
        <p:txBody>
          <a:bodyPr vert="horz" lIns="91440" tIns="45720" rIns="91440" bIns="45720" rtlCol="0" anchor="t">
            <a:noAutofit/>
          </a:bodyPr>
          <a:lstStyle/>
          <a:p>
            <a:pPr algn="just">
              <a:lnSpc>
                <a:spcPct val="100000"/>
              </a:lnSpc>
              <a:spcAft>
                <a:spcPts val="800"/>
              </a:spcAft>
              <a:buClr>
                <a:schemeClr val="accent3">
                  <a:lumMod val="75000"/>
                </a:schemeClr>
              </a:buClr>
              <a:buFont typeface="Wingdings" panose="05000000000000000000" pitchFamily="2" charset="2"/>
              <a:buChar char="Ø"/>
            </a:pPr>
            <a:r>
              <a:rPr lang="en-IN" sz="15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Hao, R.Verma, and A.Nenkova, “Speaker-sensitive emotion recognition via ranking: Studies on acted and spontaneous speech”, Comput.Speech Lang., vol. 28, no.1, pp.186–202, Jan.2015.</a:t>
            </a:r>
          </a:p>
          <a:p>
            <a:pPr algn="just">
              <a:lnSpc>
                <a:spcPct val="100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L.Chen, X.Mao, Y.Xue, and L.L.Cheng, “Speech emotion recognition: Features and classification models”, Digit.Signal Process., vol.22, no.6, pp.1154–1160, Dec.2012</a:t>
            </a:r>
          </a:p>
          <a:p>
            <a:pPr algn="just">
              <a:lnSpc>
                <a:spcPct val="100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T.L.Nwe,  S.W.Foo, and  L.C.De</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Silva, “Speech emotion recognition using hidden Markov models”, Speech Commun., vol.41, no.4, pp.603–623, Nov.2003.</a:t>
            </a:r>
          </a:p>
          <a:p>
            <a:pPr algn="just">
              <a:lnSpc>
                <a:spcPct val="100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S.Wu, T.H.Falk, and W.-Y.Chan, “Automatic speech emotion recognition using modulation spectral features”, Speech Commun., vol.53, no.5, pp.768–785, May.2011.</a:t>
            </a:r>
          </a:p>
          <a:p>
            <a:pPr algn="just">
              <a:lnSpc>
                <a:spcPct val="100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J.Rong, G.Li, and Y.-P.P.Chen, “Acoustic feature selection for automatic emotion recognition from speech”, Inf.Process.Manag., vol.45, no.3, pp.315–328, May.2009.</a:t>
            </a:r>
          </a:p>
          <a:p>
            <a:pPr algn="just">
              <a:lnSpc>
                <a:spcPct val="107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C.-H.Wu and W.-B.Liang, “Emotion Recognition of Affective Speech Based on Multiple Classifiers Using Acoustic-Prosodic Information and Semantic Labels”, IEEE Trans.Affect.Comput., vol.2, no.1, pp.10–21, Jan.2011.</a:t>
            </a:r>
          </a:p>
          <a:p>
            <a:pPr algn="just">
              <a:lnSpc>
                <a:spcPct val="107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S.S.Narayanan, “Toward detecting emotions in spoken dialogs”, IEEE Trans.Speech Audio Process., vol.13, no.2, pp.293–303, Mar.2005.</a:t>
            </a:r>
          </a:p>
        </p:txBody>
      </p:sp>
      <p:sp>
        <p:nvSpPr>
          <p:cNvPr id="36"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4440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142C8C-AE03-C095-A84E-F7DE8949D8A0}"/>
              </a:ext>
            </a:extLst>
          </p:cNvPr>
          <p:cNvSpPr>
            <a:spLocks noGrp="1"/>
          </p:cNvSpPr>
          <p:nvPr>
            <p:ph type="title"/>
          </p:nvPr>
        </p:nvSpPr>
        <p:spPr>
          <a:xfrm>
            <a:off x="673889" y="351770"/>
            <a:ext cx="4169180" cy="857599"/>
          </a:xfrm>
        </p:spPr>
        <p:txBody>
          <a:bodyPr>
            <a:normAutofit/>
          </a:bodyPr>
          <a:lstStyle/>
          <a:p>
            <a:pPr algn="ctr"/>
            <a:r>
              <a:rPr lang="en-GB" sz="3600" b="1" dirty="0">
                <a:latin typeface="Times New Roman"/>
                <a:cs typeface="Calibri Light"/>
              </a:rPr>
              <a:t>ABSTRACT</a:t>
            </a:r>
            <a:endParaRPr lang="en-GB" sz="3600" b="1" dirty="0">
              <a:latin typeface="Times New Roman"/>
            </a:endParaRPr>
          </a:p>
        </p:txBody>
      </p:sp>
      <p:grpSp>
        <p:nvGrpSpPr>
          <p:cNvPr id="45" name="Group 31">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33" name="Isosceles Triangle 32">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2B1BD322-898E-2B23-179A-3EF3BBD7F811}"/>
              </a:ext>
            </a:extLst>
          </p:cNvPr>
          <p:cNvSpPr>
            <a:spLocks noGrp="1"/>
          </p:cNvSpPr>
          <p:nvPr>
            <p:ph idx="1"/>
          </p:nvPr>
        </p:nvSpPr>
        <p:spPr bwMode="auto">
          <a:xfrm>
            <a:off x="5112774" y="757083"/>
            <a:ext cx="6640329" cy="5566285"/>
          </a:xfrm>
        </p:spPr>
        <p:txBody>
          <a:bodyPr vert="horz" lIns="91440" tIns="45720" rIns="91440" bIns="45720" rtlCol="0" anchor="t">
            <a:noAutofit/>
          </a:bodyPr>
          <a:lstStyle/>
          <a:p>
            <a:pPr algn="just">
              <a:lnSpc>
                <a:spcPct val="150000"/>
              </a:lnSpc>
              <a:buClr>
                <a:schemeClr val="accent1">
                  <a:lumMod val="75000"/>
                </a:schemeClr>
              </a:buClr>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prime inspiration of</a:t>
            </a: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paper talks about the idea of safety and tracking device for child</a:t>
            </a:r>
            <a:r>
              <a:rPr lang="en-IN" sz="1800" dirty="0">
                <a:latin typeface="Times New Roman" panose="02020603050405020304" pitchFamily="18" charset="0"/>
                <a:ea typeface="Calibri" panose="020F0502020204030204" pitchFamily="34" charset="0"/>
                <a:cs typeface="Times New Roman" panose="02020603050405020304" pitchFamily="18" charset="0"/>
              </a:rPr>
              <a:t> using AIOT Technologies.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Clr>
                <a:schemeClr val="accent1">
                  <a:lumMod val="75000"/>
                </a:schemeClr>
              </a:buCl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The purpose of the device is to help parents locate their children with ease.</a:t>
            </a:r>
          </a:p>
          <a:p>
            <a:pPr algn="just">
              <a:lnSpc>
                <a:spcPct val="150000"/>
              </a:lnSpc>
              <a:buClr>
                <a:schemeClr val="accent1">
                  <a:lumMod val="75000"/>
                </a:schemeClr>
              </a:buCl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The system aims to enhance child safety by utilizing AIoT technologies in real-time speech emotion recognition with GSM and GPS to detect the child's live location and emotional state in danger situations.</a:t>
            </a:r>
          </a:p>
          <a:p>
            <a:pPr algn="just">
              <a:lnSpc>
                <a:spcPct val="150000"/>
              </a:lnSpc>
              <a:buClr>
                <a:schemeClr val="accent1">
                  <a:lumMod val="75000"/>
                </a:schemeClr>
              </a:buClr>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offers numerous advantages, such as enhanced child safety, real-time monitoring, and minimal data storage requirements. </a:t>
            </a:r>
          </a:p>
        </p:txBody>
      </p:sp>
      <p:grpSp>
        <p:nvGrpSpPr>
          <p:cNvPr id="46" name="Group 35">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Content Placeholder 2">
            <a:extLst>
              <a:ext uri="{FF2B5EF4-FFF2-40B4-BE49-F238E27FC236}">
                <a16:creationId xmlns:a16="http://schemas.microsoft.com/office/drawing/2014/main" id="{94F6DE22-014F-CB31-13A4-7A2E9F44C119}"/>
              </a:ext>
            </a:extLst>
          </p:cNvPr>
          <p:cNvSpPr>
            <a:spLocks noGrp="1"/>
          </p:cNvSpPr>
          <p:nvPr/>
        </p:nvSpPr>
        <p:spPr>
          <a:xfrm>
            <a:off x="5209952" y="534631"/>
            <a:ext cx="6543151" cy="540673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GB" sz="2000" dirty="0">
              <a:latin typeface="Times New Roman"/>
              <a:cs typeface="Calibri"/>
            </a:endParaRPr>
          </a:p>
        </p:txBody>
      </p:sp>
      <p:pic>
        <p:nvPicPr>
          <p:cNvPr id="2052" name="Picture 4">
            <a:extLst>
              <a:ext uri="{FF2B5EF4-FFF2-40B4-BE49-F238E27FC236}">
                <a16:creationId xmlns:a16="http://schemas.microsoft.com/office/drawing/2014/main" id="{2912D8B4-ADEC-FC5B-7707-70313848F3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4310"/>
          <a:stretch/>
        </p:blipFill>
        <p:spPr bwMode="auto">
          <a:xfrm>
            <a:off x="673889" y="1546500"/>
            <a:ext cx="4169180" cy="476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373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30371787-5348-D8D3-F02C-14D58BECD246}"/>
              </a:ext>
            </a:extLst>
          </p:cNvPr>
          <p:cNvSpPr>
            <a:spLocks noGrp="1"/>
          </p:cNvSpPr>
          <p:nvPr>
            <p:ph idx="1"/>
          </p:nvPr>
        </p:nvSpPr>
        <p:spPr>
          <a:xfrm>
            <a:off x="591312" y="418813"/>
            <a:ext cx="11009376" cy="6020374"/>
          </a:xfrm>
        </p:spPr>
        <p:txBody>
          <a:bodyPr vert="horz" lIns="91440" tIns="45720" rIns="91440" bIns="45720" rtlCol="0" anchor="t">
            <a:noAutofit/>
          </a:bodyPr>
          <a:lstStyle/>
          <a:p>
            <a:pPr algn="just">
              <a:lnSpc>
                <a:spcPct val="107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E.Mower, M.J.Mataric, and S.Narayanan, “A framework for automatic human emotion classification using emotion profiles”, IEEE Trans.Audio, Speech, Language Process., vol.19, no.5, pp.1057-1070, Jul.2011.</a:t>
            </a:r>
          </a:p>
          <a:p>
            <a:pPr algn="just">
              <a:lnSpc>
                <a:spcPct val="107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 Han, Z.Zhang, F.Ringeval, and B.Schuller, “Prediction-based learning for continuous emotion recognition in speech”, in Proc.IEEE Int.Conf.Acoust., Speech Signal Process.(ICASSP), Mar.2017, pp.5005-5009.</a:t>
            </a:r>
          </a:p>
          <a:p>
            <a:pPr algn="just">
              <a:lnSpc>
                <a:spcPct val="107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M.M.H.El Ayadi, M.S.Kamel, and F.Karray, “Speech Emotion Recognition using Gaussian Mixture Vector Autoregressive Models”, in 2007 IEEE International Conference on Acoustics, Speech and Signal Processing - ICASSP ’07, 2007, vol.4, pp.IV–957–IV–960.25</a:t>
            </a:r>
          </a:p>
          <a:p>
            <a:pPr algn="just">
              <a:lnSpc>
                <a:spcPct val="107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W.Dai, D.Han, Y.Dai, and D.Xu, “Emotion Recognition and Affective Computing on Vocal Social Media,” Inf. Manag., Feb. 2015.</a:t>
            </a:r>
          </a:p>
          <a:p>
            <a:pPr algn="just">
              <a:lnSpc>
                <a:spcPct val="107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R.Cowie, E.Douglas-Cowie, and C.Cox, “Beyond emotion archetypes: Databases</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emotion modelling using neural networks”,  Neural Netw.,vol.18, no.4, pp.371-388, 2005.</a:t>
            </a:r>
          </a:p>
          <a:p>
            <a:pPr algn="just">
              <a:lnSpc>
                <a:spcPct val="107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T.Vogt and E.André, “Comparing feature sets for acted and spontaneous speech in view of automatic emotion recognition”, in Proc.IEEE Int.Conf.Multimedia Expo (ICME), Jul.2005, pp.474-477.</a:t>
            </a:r>
          </a:p>
          <a:p>
            <a:pPr algn="just">
              <a:lnSpc>
                <a:spcPct val="107000"/>
              </a:lnSpc>
              <a:spcAft>
                <a:spcPts val="800"/>
              </a:spcAft>
              <a:buClr>
                <a:schemeClr val="accent3">
                  <a:lumMod val="75000"/>
                </a:schemeClr>
              </a:buClr>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C.-N.Anagnostopoulos, T.Iliou, and I.Giannoukos, “Features and classifiers for emotion recognition from speech: A survey from 2000 to 2011”, Artif.Intell.Rev., vol.43, no.2, pp.155-177, 2015</a:t>
            </a:r>
          </a:p>
        </p:txBody>
      </p:sp>
      <p:sp>
        <p:nvSpPr>
          <p:cNvPr id="36"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44975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142C8C-AE03-C095-A84E-F7DE8949D8A0}"/>
              </a:ext>
            </a:extLst>
          </p:cNvPr>
          <p:cNvSpPr>
            <a:spLocks noGrp="1"/>
          </p:cNvSpPr>
          <p:nvPr>
            <p:ph type="title"/>
          </p:nvPr>
        </p:nvSpPr>
        <p:spPr>
          <a:xfrm>
            <a:off x="958989" y="2701634"/>
            <a:ext cx="10274021" cy="983227"/>
          </a:xfrm>
        </p:spPr>
        <p:txBody>
          <a:bodyPr>
            <a:normAutofit/>
          </a:bodyPr>
          <a:lstStyle/>
          <a:p>
            <a:pPr algn="ctr"/>
            <a:r>
              <a:rPr lang="en-GB" sz="4800" b="1" dirty="0">
                <a:latin typeface="Times New Roman"/>
                <a:cs typeface="Calibri Light"/>
              </a:rPr>
              <a:t>THANK YOU</a:t>
            </a:r>
            <a:endParaRPr lang="en-GB" sz="4800" b="1" dirty="0">
              <a:latin typeface="Times New Roman"/>
            </a:endParaRPr>
          </a:p>
        </p:txBody>
      </p:sp>
      <p:grpSp>
        <p:nvGrpSpPr>
          <p:cNvPr id="45" name="Group 31">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33" name="Isosceles Triangle 32">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35">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Content Placeholder 2">
            <a:extLst>
              <a:ext uri="{FF2B5EF4-FFF2-40B4-BE49-F238E27FC236}">
                <a16:creationId xmlns:a16="http://schemas.microsoft.com/office/drawing/2014/main" id="{94F6DE22-014F-CB31-13A4-7A2E9F44C119}"/>
              </a:ext>
            </a:extLst>
          </p:cNvPr>
          <p:cNvSpPr>
            <a:spLocks noGrp="1"/>
          </p:cNvSpPr>
          <p:nvPr/>
        </p:nvSpPr>
        <p:spPr>
          <a:xfrm>
            <a:off x="5209952" y="534631"/>
            <a:ext cx="6543151" cy="540673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ea typeface="+mn-lt"/>
              <a:cs typeface="+mn-lt"/>
            </a:endParaRPr>
          </a:p>
          <a:p>
            <a:pPr marL="0" indent="0">
              <a:buNone/>
            </a:pPr>
            <a:endParaRPr lang="en-GB" sz="1600" dirty="0">
              <a:latin typeface="Calibri"/>
              <a:cs typeface="Calibri"/>
            </a:endParaRPr>
          </a:p>
          <a:p>
            <a:pPr marL="0" indent="0" algn="just">
              <a:lnSpc>
                <a:spcPct val="100000"/>
              </a:lnSpc>
              <a:buNone/>
            </a:pPr>
            <a:endParaRPr lang="en-GB" sz="2000" dirty="0">
              <a:latin typeface="Times New Roman"/>
              <a:cs typeface="Calibri"/>
            </a:endParaRPr>
          </a:p>
        </p:txBody>
      </p:sp>
    </p:spTree>
    <p:extLst>
      <p:ext uri="{BB962C8B-B14F-4D97-AF65-F5344CB8AC3E}">
        <p14:creationId xmlns:p14="http://schemas.microsoft.com/office/powerpoint/2010/main" val="408380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94FB6A-EB2A-AA8C-EF6A-C090F07F3C76}"/>
              </a:ext>
            </a:extLst>
          </p:cNvPr>
          <p:cNvSpPr>
            <a:spLocks noGrp="1"/>
          </p:cNvSpPr>
          <p:nvPr>
            <p:ph type="title"/>
          </p:nvPr>
        </p:nvSpPr>
        <p:spPr>
          <a:xfrm>
            <a:off x="1307689" y="315398"/>
            <a:ext cx="9714272" cy="593747"/>
          </a:xfrm>
        </p:spPr>
        <p:txBody>
          <a:bodyPr vert="horz" lIns="91440" tIns="45720" rIns="91440" bIns="45720" rtlCol="0" anchor="b">
            <a:noAutofit/>
          </a:bodyPr>
          <a:lstStyle/>
          <a:p>
            <a:pPr algn="ctr"/>
            <a:r>
              <a:rPr lang="en-GB" sz="3600" b="1" dirty="0">
                <a:latin typeface="Times New Roman"/>
                <a:ea typeface="+mj-lt"/>
                <a:cs typeface="+mj-lt"/>
              </a:rPr>
              <a:t>OBJECTIVE</a:t>
            </a:r>
            <a:endParaRPr lang="en-US" sz="3600" b="1" dirty="0">
              <a:latin typeface="Times New Roman"/>
              <a:cs typeface="Times New Roman"/>
            </a:endParaRPr>
          </a:p>
        </p:txBody>
      </p:sp>
      <p:sp>
        <p:nvSpPr>
          <p:cNvPr id="3" name="Content Placeholder 2">
            <a:extLst>
              <a:ext uri="{FF2B5EF4-FFF2-40B4-BE49-F238E27FC236}">
                <a16:creationId xmlns:a16="http://schemas.microsoft.com/office/drawing/2014/main" id="{21AC05B0-5048-289C-AFC9-BD6D0F9E4BB7}"/>
              </a:ext>
            </a:extLst>
          </p:cNvPr>
          <p:cNvSpPr>
            <a:spLocks noGrp="1"/>
          </p:cNvSpPr>
          <p:nvPr>
            <p:ph idx="1"/>
          </p:nvPr>
        </p:nvSpPr>
        <p:spPr>
          <a:xfrm>
            <a:off x="1307688" y="1472184"/>
            <a:ext cx="9611279" cy="4476671"/>
          </a:xfrm>
        </p:spPr>
        <p:txBody>
          <a:bodyPr vert="horz" lIns="91440" tIns="45720" rIns="91440" bIns="45720" rtlCol="0" anchor="t">
            <a:noAutofit/>
          </a:bodyPr>
          <a:lstStyle/>
          <a:p>
            <a:pPr algn="just">
              <a:lnSpc>
                <a:spcPct val="150000"/>
              </a:lnSpc>
              <a:buFont typeface="Wingdings" panose="05000000000000000000" pitchFamily="2" charset="2"/>
              <a:buChar char="ü"/>
            </a:pPr>
            <a:r>
              <a:rPr lang="en-US" sz="1800" i="0" dirty="0">
                <a:effectLst/>
                <a:latin typeface="Times New Roman" panose="02020603050405020304" pitchFamily="18" charset="0"/>
                <a:cs typeface="Times New Roman" panose="02020603050405020304" pitchFamily="18" charset="0"/>
              </a:rPr>
              <a:t>The objective of this project is to develop a speech detection and emotion recognition system using AIOT Technology.</a:t>
            </a:r>
          </a:p>
          <a:p>
            <a:pPr algn="just">
              <a:lnSpc>
                <a:spcPct val="15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detection of emotions only through audio conversations could be difficult without use of facial expressions. </a:t>
            </a:r>
            <a:endParaRPr lang="en-US" sz="1800" i="0" dirty="0">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US" sz="1800" i="0" dirty="0">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a:t>
            </a:r>
            <a:r>
              <a:rPr lang="en-US" sz="1800" i="0" dirty="0">
                <a:effectLst/>
                <a:latin typeface="Times New Roman" panose="02020603050405020304" pitchFamily="18" charset="0"/>
                <a:cs typeface="Times New Roman" panose="02020603050405020304" pitchFamily="18" charset="0"/>
              </a:rPr>
              <a:t>o provide feedback to the user in the form of visual or audio cues in real-time.</a:t>
            </a:r>
            <a:r>
              <a:rPr lang="en-GB" sz="1800" dirty="0">
                <a:latin typeface="Times New Roman" panose="02020603050405020304" pitchFamily="18" charset="0"/>
                <a:ea typeface="+mn-lt"/>
                <a:cs typeface="Times New Roman" panose="02020603050405020304" pitchFamily="18" charset="0"/>
              </a:rPr>
              <a:t> </a:t>
            </a:r>
          </a:p>
          <a:p>
            <a:pPr algn="just">
              <a:lnSpc>
                <a:spcPct val="150000"/>
              </a:lnSpc>
              <a:buFont typeface="Wingdings" panose="05000000000000000000" pitchFamily="2" charset="2"/>
              <a:buChar char="ü"/>
            </a:pPr>
            <a:r>
              <a:rPr lang="en-GB" sz="1800" dirty="0">
                <a:latin typeface="Times New Roman" panose="02020603050405020304" pitchFamily="18" charset="0"/>
                <a:ea typeface="+mn-lt"/>
                <a:cs typeface="Times New Roman" panose="02020603050405020304" pitchFamily="18" charset="0"/>
              </a:rPr>
              <a:t> To detect the voice on microphone and recognize the emotions.</a:t>
            </a:r>
          </a:p>
          <a:p>
            <a:pPr algn="just">
              <a:lnSpc>
                <a:spcPct val="150000"/>
              </a:lnSpc>
              <a:buFont typeface="Wingdings" panose="05000000000000000000" pitchFamily="2" charset="2"/>
              <a:buChar char="ü"/>
            </a:pPr>
            <a:r>
              <a:rPr lang="en-GB" sz="1800" dirty="0">
                <a:latin typeface="Times New Roman" panose="02020603050405020304" pitchFamily="18" charset="0"/>
                <a:ea typeface="+mn-lt"/>
                <a:cs typeface="Times New Roman" panose="02020603050405020304" pitchFamily="18" charset="0"/>
              </a:rPr>
              <a:t>It also track the live location of the user using GPS Tracker.</a:t>
            </a:r>
          </a:p>
          <a:p>
            <a:pPr algn="just">
              <a:lnSpc>
                <a:spcPct val="150000"/>
              </a:lnSpc>
              <a:buFont typeface="Wingdings" panose="05000000000000000000" pitchFamily="2" charset="2"/>
              <a:buChar char="ü"/>
            </a:pPr>
            <a:r>
              <a:rPr lang="en-GB" sz="1800" dirty="0">
                <a:latin typeface="Times New Roman" panose="02020603050405020304" pitchFamily="18" charset="0"/>
                <a:ea typeface="+mn-lt"/>
                <a:cs typeface="Times New Roman" panose="02020603050405020304" pitchFamily="18" charset="0"/>
              </a:rPr>
              <a:t>It detects the emotion and send the current emotional state of  the user with live location.</a:t>
            </a:r>
            <a:endParaRPr lang="en-GB" sz="1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607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1">
            <a:extLst>
              <a:ext uri="{FF2B5EF4-FFF2-40B4-BE49-F238E27FC236}">
                <a16:creationId xmlns:a16="http://schemas.microsoft.com/office/drawing/2014/main" id="{3AF97BFE-D374-10C3-BFC0-39B537BC0606}"/>
              </a:ext>
            </a:extLst>
          </p:cNvPr>
          <p:cNvSpPr>
            <a:spLocks noGrp="1"/>
          </p:cNvSpPr>
          <p:nvPr>
            <p:ph type="title"/>
          </p:nvPr>
        </p:nvSpPr>
        <p:spPr>
          <a:xfrm>
            <a:off x="1581912" y="275304"/>
            <a:ext cx="9224405" cy="437824"/>
          </a:xfrm>
        </p:spPr>
        <p:txBody>
          <a:bodyPr>
            <a:noAutofit/>
          </a:bodyPr>
          <a:lstStyle/>
          <a:p>
            <a:pPr algn="ctr"/>
            <a:br>
              <a:rPr lang="en-GB" sz="3600" b="1" dirty="0">
                <a:latin typeface="Times New Roman"/>
                <a:cs typeface="Times New Roman"/>
              </a:rPr>
            </a:br>
            <a:r>
              <a:rPr lang="en-GB" sz="3600" b="1" dirty="0">
                <a:latin typeface="Times New Roman"/>
                <a:cs typeface="Times New Roman"/>
              </a:rPr>
              <a:t>LITERATURE SURVEY</a:t>
            </a:r>
            <a:endParaRPr lang="en-US" sz="3600" b="1" dirty="0">
              <a:latin typeface="Times New Roman"/>
              <a:cs typeface="Times New Roman"/>
            </a:endParaRPr>
          </a:p>
          <a:p>
            <a:r>
              <a:rPr lang="en-GB" sz="3600" b="1" dirty="0">
                <a:cs typeface="Calibri Light"/>
              </a:rPr>
              <a:t> </a:t>
            </a:r>
          </a:p>
        </p:txBody>
      </p:sp>
      <p:graphicFrame>
        <p:nvGraphicFramePr>
          <p:cNvPr id="11" name="Table 7">
            <a:extLst>
              <a:ext uri="{FF2B5EF4-FFF2-40B4-BE49-F238E27FC236}">
                <a16:creationId xmlns:a16="http://schemas.microsoft.com/office/drawing/2014/main" id="{475E17F3-4156-FF17-31C4-326DA2C83AF6}"/>
              </a:ext>
            </a:extLst>
          </p:cNvPr>
          <p:cNvGraphicFramePr>
            <a:graphicFrameLocks noGrp="1"/>
          </p:cNvGraphicFramePr>
          <p:nvPr>
            <p:ph idx="1"/>
            <p:extLst>
              <p:ext uri="{D42A27DB-BD31-4B8C-83A1-F6EECF244321}">
                <p14:modId xmlns:p14="http://schemas.microsoft.com/office/powerpoint/2010/main" val="2148250147"/>
              </p:ext>
            </p:extLst>
          </p:nvPr>
        </p:nvGraphicFramePr>
        <p:xfrm>
          <a:off x="697152" y="893566"/>
          <a:ext cx="10678161" cy="5533752"/>
        </p:xfrm>
        <a:graphic>
          <a:graphicData uri="http://schemas.openxmlformats.org/drawingml/2006/table">
            <a:tbl>
              <a:tblPr firstRow="1" bandRow="1">
                <a:tableStyleId>{5C22544A-7EE6-4342-B048-85BDC9FD1C3A}</a:tableStyleId>
              </a:tblPr>
              <a:tblGrid>
                <a:gridCol w="1435294">
                  <a:extLst>
                    <a:ext uri="{9D8B030D-6E8A-4147-A177-3AD203B41FA5}">
                      <a16:colId xmlns:a16="http://schemas.microsoft.com/office/drawing/2014/main" val="2949130049"/>
                    </a:ext>
                  </a:extLst>
                </a:gridCol>
                <a:gridCol w="1921555">
                  <a:extLst>
                    <a:ext uri="{9D8B030D-6E8A-4147-A177-3AD203B41FA5}">
                      <a16:colId xmlns:a16="http://schemas.microsoft.com/office/drawing/2014/main" val="2214296781"/>
                    </a:ext>
                  </a:extLst>
                </a:gridCol>
                <a:gridCol w="3316829">
                  <a:extLst>
                    <a:ext uri="{9D8B030D-6E8A-4147-A177-3AD203B41FA5}">
                      <a16:colId xmlns:a16="http://schemas.microsoft.com/office/drawing/2014/main" val="264291218"/>
                    </a:ext>
                  </a:extLst>
                </a:gridCol>
                <a:gridCol w="1258831">
                  <a:extLst>
                    <a:ext uri="{9D8B030D-6E8A-4147-A177-3AD203B41FA5}">
                      <a16:colId xmlns:a16="http://schemas.microsoft.com/office/drawing/2014/main" val="1278057767"/>
                    </a:ext>
                  </a:extLst>
                </a:gridCol>
                <a:gridCol w="2745652">
                  <a:extLst>
                    <a:ext uri="{9D8B030D-6E8A-4147-A177-3AD203B41FA5}">
                      <a16:colId xmlns:a16="http://schemas.microsoft.com/office/drawing/2014/main" val="2042046957"/>
                    </a:ext>
                  </a:extLst>
                </a:gridCol>
              </a:tblGrid>
              <a:tr h="1006083">
                <a:tc>
                  <a:txBody>
                    <a:bodyPr/>
                    <a:lstStyle/>
                    <a:p>
                      <a:pPr lvl="0" algn="ctr">
                        <a:buNone/>
                      </a:pPr>
                      <a:r>
                        <a:rPr lang="en-GB" sz="1600" b="1" cap="none" spc="0" dirty="0">
                          <a:solidFill>
                            <a:schemeClr val="tx1"/>
                          </a:solidFill>
                        </a:rPr>
                        <a:t>AUTHOR/</a:t>
                      </a:r>
                      <a:endParaRPr lang="en-US" sz="1600" b="1" cap="none" spc="0" dirty="0">
                        <a:solidFill>
                          <a:schemeClr val="tx1"/>
                        </a:solidFill>
                      </a:endParaRPr>
                    </a:p>
                    <a:p>
                      <a:pPr lvl="0" algn="ctr">
                        <a:buNone/>
                      </a:pPr>
                      <a:r>
                        <a:rPr lang="en-GB" sz="1600" b="1" cap="none" spc="0" dirty="0">
                          <a:solidFill>
                            <a:schemeClr val="tx1"/>
                          </a:solidFill>
                        </a:rPr>
                        <a:t> YEAR/</a:t>
                      </a:r>
                      <a:endParaRPr lang="en-GB" sz="1600" b="1" dirty="0">
                        <a:solidFill>
                          <a:schemeClr val="tx1"/>
                        </a:solidFill>
                      </a:endParaRPr>
                    </a:p>
                    <a:p>
                      <a:pPr lvl="0" algn="ctr">
                        <a:buNone/>
                      </a:pPr>
                      <a:r>
                        <a:rPr lang="en-GB" sz="1600" b="1" cap="none" spc="0" dirty="0">
                          <a:solidFill>
                            <a:schemeClr val="tx1"/>
                          </a:solidFill>
                        </a:rPr>
                        <a:t>PUBLICATION</a:t>
                      </a:r>
                      <a:endParaRPr lang="en-GB" sz="1600" b="1" dirty="0">
                        <a:solidFill>
                          <a:schemeClr val="tx1"/>
                        </a:solidFill>
                      </a:endParaRPr>
                    </a:p>
                  </a:txBody>
                  <a:tcPr marL="76981" marR="76981" marT="38490" marB="38490" anchor="ctr"/>
                </a:tc>
                <a:tc>
                  <a:txBody>
                    <a:bodyPr/>
                    <a:lstStyle/>
                    <a:p>
                      <a:pPr lvl="0" algn="ctr">
                        <a:buNone/>
                      </a:pPr>
                      <a:r>
                        <a:rPr lang="en-GB" sz="1600" b="1" cap="none" spc="0" dirty="0">
                          <a:solidFill>
                            <a:schemeClr val="tx1"/>
                          </a:solidFill>
                        </a:rPr>
                        <a:t>TITLE</a:t>
                      </a:r>
                      <a:endParaRPr lang="en-US" sz="1600" b="1" dirty="0">
                        <a:solidFill>
                          <a:schemeClr val="tx1"/>
                        </a:solidFill>
                      </a:endParaRPr>
                    </a:p>
                  </a:txBody>
                  <a:tcPr marL="76981" marR="76981" marT="38490" marB="38490" anchor="ctr"/>
                </a:tc>
                <a:tc>
                  <a:txBody>
                    <a:bodyPr/>
                    <a:lstStyle/>
                    <a:p>
                      <a:pPr lvl="0" algn="ctr">
                        <a:buNone/>
                      </a:pPr>
                      <a:r>
                        <a:rPr lang="en-GB" sz="1600" b="1" cap="none" spc="0" dirty="0">
                          <a:solidFill>
                            <a:schemeClr val="tx1"/>
                          </a:solidFill>
                        </a:rPr>
                        <a:t>CONCEPT</a:t>
                      </a:r>
                      <a:endParaRPr lang="en-US" sz="1600" b="1" dirty="0">
                        <a:solidFill>
                          <a:schemeClr val="tx1"/>
                        </a:solidFill>
                      </a:endParaRPr>
                    </a:p>
                  </a:txBody>
                  <a:tcPr marL="76981" marR="76981" marT="38490" marB="38490" anchor="ctr"/>
                </a:tc>
                <a:tc>
                  <a:txBody>
                    <a:bodyPr/>
                    <a:lstStyle/>
                    <a:p>
                      <a:pPr lvl="0" algn="ctr">
                        <a:buNone/>
                      </a:pPr>
                      <a:r>
                        <a:rPr lang="en-US" sz="1600" b="1" dirty="0">
                          <a:solidFill>
                            <a:schemeClr val="tx1"/>
                          </a:solidFill>
                        </a:rPr>
                        <a:t>ALGORITHM</a:t>
                      </a:r>
                    </a:p>
                  </a:txBody>
                  <a:tcPr marL="76981" marR="76981" marT="38490" marB="38490" anchor="ctr"/>
                </a:tc>
                <a:tc>
                  <a:txBody>
                    <a:bodyPr/>
                    <a:lstStyle/>
                    <a:p>
                      <a:pPr lvl="0" algn="ctr">
                        <a:buNone/>
                      </a:pPr>
                      <a:r>
                        <a:rPr lang="en-GB" sz="1600" b="1" cap="none" spc="0" dirty="0">
                          <a:solidFill>
                            <a:schemeClr val="tx1"/>
                          </a:solidFill>
                        </a:rPr>
                        <a:t>ISSUES</a:t>
                      </a:r>
                      <a:endParaRPr lang="en-US" sz="1600" b="1" dirty="0">
                        <a:solidFill>
                          <a:schemeClr val="tx1"/>
                        </a:solidFill>
                      </a:endParaRPr>
                    </a:p>
                  </a:txBody>
                  <a:tcPr marL="76981" marR="76981" marT="38490" marB="38490" anchor="ctr"/>
                </a:tc>
                <a:extLst>
                  <a:ext uri="{0D108BD9-81ED-4DB2-BD59-A6C34878D82A}">
                    <a16:rowId xmlns:a16="http://schemas.microsoft.com/office/drawing/2014/main" val="1342055301"/>
                  </a:ext>
                </a:extLst>
              </a:tr>
              <a:tr h="1453151">
                <a:tc>
                  <a:txBody>
                    <a:bodyPr/>
                    <a:lstStyle/>
                    <a:p>
                      <a:pPr lvl="0" algn="ctr">
                        <a:buNone/>
                      </a:pPr>
                      <a:r>
                        <a:rPr lang="de-DE" sz="1400" dirty="0">
                          <a:latin typeface="Times New Roman" panose="02020603050405020304" pitchFamily="18" charset="0"/>
                          <a:cs typeface="Times New Roman" panose="02020603050405020304" pitchFamily="18" charset="0"/>
                        </a:rPr>
                        <a:t>J. Deng, X. Xu, Z. Zhang, S. Frühholz and B. Schuller</a:t>
                      </a:r>
                    </a:p>
                    <a:p>
                      <a:pPr lvl="0" algn="ctr">
                        <a:buNone/>
                      </a:pPr>
                      <a:r>
                        <a:rPr lang="de-DE" sz="1400" dirty="0">
                          <a:latin typeface="Times New Roman" panose="02020603050405020304" pitchFamily="18" charset="0"/>
                          <a:cs typeface="Times New Roman" panose="02020603050405020304" pitchFamily="18" charset="0"/>
                        </a:rPr>
                        <a:t>(2018)</a:t>
                      </a:r>
                      <a:endParaRPr lang="en-GB" sz="1400" b="0" i="0" u="none" strike="noStrike" noProof="0" dirty="0">
                        <a:solidFill>
                          <a:schemeClr val="tx1"/>
                        </a:solidFill>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GB" sz="1400" dirty="0">
                          <a:latin typeface="Times New Roman" panose="02020603050405020304" pitchFamily="18" charset="0"/>
                          <a:cs typeface="Times New Roman" panose="02020603050405020304" pitchFamily="18" charset="0"/>
                        </a:rPr>
                        <a:t>Semisupervised</a:t>
                      </a:r>
                    </a:p>
                    <a:p>
                      <a:pPr lvl="0" algn="ctr">
                        <a:buNone/>
                      </a:pPr>
                      <a:r>
                        <a:rPr lang="en-GB" sz="1400" dirty="0">
                          <a:latin typeface="Times New Roman" panose="02020603050405020304" pitchFamily="18" charset="0"/>
                          <a:cs typeface="Times New Roman" panose="02020603050405020304" pitchFamily="18" charset="0"/>
                        </a:rPr>
                        <a:t>Auto encoders for Speech Emotion Recognition</a:t>
                      </a:r>
                      <a:endParaRPr lang="en-US" sz="1400" dirty="0">
                        <a:solidFill>
                          <a:schemeClr val="tx1"/>
                        </a:solidFill>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GB" sz="1400" dirty="0">
                          <a:latin typeface="Times New Roman" panose="02020603050405020304" pitchFamily="18" charset="0"/>
                          <a:cs typeface="Times New Roman" panose="02020603050405020304" pitchFamily="18" charset="0"/>
                        </a:rPr>
                        <a:t>The probabilistic rationality of speech classes can assess their integrated phonological possibilities.</a:t>
                      </a:r>
                      <a:endParaRPr lang="en-US" sz="1400" dirty="0">
                        <a:solidFill>
                          <a:schemeClr val="tx1"/>
                        </a:solidFill>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US" sz="1400" dirty="0">
                          <a:solidFill>
                            <a:schemeClr val="tx1"/>
                          </a:solidFill>
                          <a:latin typeface="Times New Roman" panose="02020603050405020304" pitchFamily="18" charset="0"/>
                          <a:cs typeface="Times New Roman" panose="02020603050405020304" pitchFamily="18" charset="0"/>
                        </a:rPr>
                        <a:t>CNN</a:t>
                      </a:r>
                    </a:p>
                  </a:txBody>
                  <a:tcPr marL="76981" marR="76981" marT="38490" marB="38490" anchor="ctr"/>
                </a:tc>
                <a:tc>
                  <a:txBody>
                    <a:bodyPr/>
                    <a:lstStyle/>
                    <a:p>
                      <a:pPr lvl="0" algn="ctr">
                        <a:buNone/>
                      </a:pPr>
                      <a:r>
                        <a:rPr lang="en-GB" sz="1400" b="0" i="0" kern="1200" dirty="0">
                          <a:solidFill>
                            <a:schemeClr val="dk1"/>
                          </a:solidFill>
                          <a:effectLst/>
                          <a:latin typeface="Times New Roman" panose="02020603050405020304" pitchFamily="18" charset="0"/>
                          <a:ea typeface="+mn-ea"/>
                          <a:cs typeface="Times New Roman" panose="02020603050405020304" pitchFamily="18" charset="0"/>
                        </a:rPr>
                        <a:t>Finding or detecting emotion is haystack. It is a challenge to make emotion available in different languages.</a:t>
                      </a:r>
                      <a:endParaRPr lang="en-US" sz="1400" dirty="0">
                        <a:solidFill>
                          <a:schemeClr val="tx1"/>
                        </a:solidFill>
                        <a:latin typeface="Times New Roman" panose="02020603050405020304" pitchFamily="18" charset="0"/>
                        <a:cs typeface="Times New Roman" panose="02020603050405020304" pitchFamily="18" charset="0"/>
                      </a:endParaRPr>
                    </a:p>
                  </a:txBody>
                  <a:tcPr marL="76981" marR="76981" marT="38490" marB="38490" anchor="ctr"/>
                </a:tc>
                <a:extLst>
                  <a:ext uri="{0D108BD9-81ED-4DB2-BD59-A6C34878D82A}">
                    <a16:rowId xmlns:a16="http://schemas.microsoft.com/office/drawing/2014/main" val="2807432832"/>
                  </a:ext>
                </a:extLst>
              </a:tr>
              <a:tr h="1484671">
                <a:tc>
                  <a:txBody>
                    <a:bodyPr/>
                    <a:lstStyle/>
                    <a:p>
                      <a:pPr lvl="0" algn="ctr">
                        <a:buNone/>
                      </a:pPr>
                      <a:r>
                        <a:rPr lang="en-IN" sz="1400" dirty="0">
                          <a:latin typeface="Times New Roman" panose="02020603050405020304" pitchFamily="18" charset="0"/>
                          <a:cs typeface="Times New Roman" panose="02020603050405020304" pitchFamily="18" charset="0"/>
                        </a:rPr>
                        <a:t>C. Fan, J. Yi, J. Tao, Z. Tian, B. Liu and Z. Wen</a:t>
                      </a:r>
                    </a:p>
                    <a:p>
                      <a:pPr lvl="0" algn="ctr">
                        <a:buNone/>
                      </a:pPr>
                      <a:r>
                        <a:rPr lang="en-IN" sz="1400" b="0" i="0" u="none" strike="noStrike" noProof="0" dirty="0">
                          <a:solidFill>
                            <a:schemeClr val="tx1"/>
                          </a:solidFill>
                          <a:latin typeface="Times New Roman" panose="02020603050405020304" pitchFamily="18" charset="0"/>
                          <a:cs typeface="Times New Roman" panose="02020603050405020304" pitchFamily="18" charset="0"/>
                        </a:rPr>
                        <a:t>(2016)</a:t>
                      </a:r>
                      <a:endParaRPr lang="en-GB" sz="1400" b="0" i="0" u="none" strike="noStrike" noProof="0" dirty="0">
                        <a:solidFill>
                          <a:schemeClr val="tx1"/>
                        </a:solidFill>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GB" sz="1400" dirty="0">
                          <a:latin typeface="Times New Roman" panose="02020603050405020304" pitchFamily="18" charset="0"/>
                          <a:cs typeface="Times New Roman" panose="02020603050405020304" pitchFamily="18" charset="0"/>
                        </a:rPr>
                        <a:t>Gated Recurrent Fusion With Joint Training Framework for Robust End-to-End Speech Recognition</a:t>
                      </a:r>
                      <a:endParaRPr lang="en-US" sz="1400" dirty="0">
                        <a:solidFill>
                          <a:schemeClr val="tx1"/>
                        </a:solidFill>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GB" sz="1400" dirty="0">
                          <a:latin typeface="Times New Roman" panose="02020603050405020304" pitchFamily="18" charset="0"/>
                          <a:cs typeface="Times New Roman" panose="02020603050405020304" pitchFamily="18" charset="0"/>
                        </a:rPr>
                        <a:t> The new information theory framework is designed to measure the information transmitted by each phoneme attribute and to evaluate the quality of the phoneme recognition of speech development.</a:t>
                      </a:r>
                      <a:endParaRPr lang="en-US" sz="1400" dirty="0">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US" sz="1400" dirty="0">
                          <a:solidFill>
                            <a:schemeClr val="tx1"/>
                          </a:solidFill>
                          <a:latin typeface="Times New Roman" panose="02020603050405020304" pitchFamily="18" charset="0"/>
                          <a:cs typeface="Times New Roman" panose="02020603050405020304" pitchFamily="18" charset="0"/>
                        </a:rPr>
                        <a:t>RNN</a:t>
                      </a:r>
                    </a:p>
                  </a:txBody>
                  <a:tcPr marL="76981" marR="76981" marT="38490" marB="38490" anchor="ctr"/>
                </a:tc>
                <a:tc>
                  <a:txBody>
                    <a:bodyPr/>
                    <a:lstStyle/>
                    <a:p>
                      <a:pPr lvl="0" algn="ctr">
                        <a:lnSpc>
                          <a:spcPct val="100000"/>
                        </a:lnSpc>
                        <a:spcBef>
                          <a:spcPts val="0"/>
                        </a:spcBef>
                        <a:spcAft>
                          <a:spcPts val="0"/>
                        </a:spcAft>
                        <a:buNone/>
                      </a:pPr>
                      <a:r>
                        <a:rPr lang="en-GB" sz="1400" b="0" i="0" kern="1200" dirty="0">
                          <a:solidFill>
                            <a:schemeClr val="dk1"/>
                          </a:solidFill>
                          <a:effectLst/>
                          <a:latin typeface="Times New Roman" panose="02020603050405020304" pitchFamily="18" charset="0"/>
                          <a:ea typeface="+mn-ea"/>
                          <a:cs typeface="Times New Roman" panose="02020603050405020304" pitchFamily="18" charset="0"/>
                        </a:rPr>
                        <a:t>Performance and results of the emotion sensing system depends on accuracy of the sensors such as cameras, thermal image sensors, facial recognition algorithm used and so on. </a:t>
                      </a:r>
                      <a:endParaRPr lang="en-GB" sz="1400" dirty="0">
                        <a:solidFill>
                          <a:schemeClr val="tx1"/>
                        </a:solidFill>
                        <a:latin typeface="Times New Roman" panose="02020603050405020304" pitchFamily="18" charset="0"/>
                        <a:cs typeface="Times New Roman" panose="02020603050405020304" pitchFamily="18" charset="0"/>
                      </a:endParaRPr>
                    </a:p>
                  </a:txBody>
                  <a:tcPr marL="76981" marR="76981" marT="38490" marB="38490" anchor="ctr"/>
                </a:tc>
                <a:extLst>
                  <a:ext uri="{0D108BD9-81ED-4DB2-BD59-A6C34878D82A}">
                    <a16:rowId xmlns:a16="http://schemas.microsoft.com/office/drawing/2014/main" val="361123499"/>
                  </a:ext>
                </a:extLst>
              </a:tr>
              <a:tr h="1589847">
                <a:tc>
                  <a:txBody>
                    <a:bodyPr/>
                    <a:lstStyle/>
                    <a:p>
                      <a:pPr lvl="0" algn="ctr">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J.Rong, G.Li, and Y.-P.P.Chen</a:t>
                      </a:r>
                    </a:p>
                    <a:p>
                      <a:pPr lvl="0" algn="ctr">
                        <a:buNone/>
                      </a:pPr>
                      <a:r>
                        <a:rPr lang="en-GB" sz="1400" b="0" i="0" u="none" strike="noStrike" noProof="0" dirty="0">
                          <a:solidFill>
                            <a:schemeClr val="tx1"/>
                          </a:solidFill>
                          <a:latin typeface="Times New Roman" panose="02020603050405020304" pitchFamily="18" charset="0"/>
                          <a:cs typeface="Times New Roman" panose="02020603050405020304" pitchFamily="18" charset="0"/>
                        </a:rPr>
                        <a:t>(2022)</a:t>
                      </a:r>
                    </a:p>
                  </a:txBody>
                  <a:tcPr marL="76981" marR="76981" marT="38490" marB="38490" anchor="ctr"/>
                </a:tc>
                <a:tc>
                  <a:txBody>
                    <a:bodyPr/>
                    <a:lstStyle/>
                    <a:p>
                      <a:pPr lvl="0" algn="ctr">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Automatic speech emotion recognition using modulation spectral features</a:t>
                      </a:r>
                      <a:endParaRPr lang="en-US" sz="1400" dirty="0">
                        <a:solidFill>
                          <a:schemeClr val="tx1"/>
                        </a:solidFill>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GB" sz="1400" dirty="0">
                          <a:latin typeface="Times New Roman" panose="02020603050405020304" pitchFamily="18" charset="0"/>
                          <a:cs typeface="Times New Roman" panose="02020603050405020304" pitchFamily="18" charset="0"/>
                        </a:rPr>
                        <a:t>The former was derived from non-Japanese rough data, the latter from non-Japanese rough data However, these methods require a large amount of training data, and it is difficult to collect sufficient data from these some patients.</a:t>
                      </a:r>
                      <a:endParaRPr lang="en-US" sz="1400" dirty="0">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US" sz="1400" dirty="0">
                          <a:solidFill>
                            <a:schemeClr val="tx1"/>
                          </a:solidFill>
                          <a:latin typeface="Times New Roman" panose="02020603050405020304" pitchFamily="18" charset="0"/>
                          <a:cs typeface="Times New Roman" panose="02020603050405020304" pitchFamily="18" charset="0"/>
                        </a:rPr>
                        <a:t>DNN</a:t>
                      </a:r>
                    </a:p>
                  </a:txBody>
                  <a:tcPr marL="76981" marR="76981" marT="38490" marB="384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Times New Roman" panose="02020603050405020304" pitchFamily="18" charset="0"/>
                          <a:ea typeface="+mn-ea"/>
                          <a:cs typeface="Times New Roman" panose="02020603050405020304" pitchFamily="18" charset="0"/>
                        </a:rPr>
                        <a:t>Highly accurate system will be expensive due to use of costly components.</a:t>
                      </a:r>
                      <a:endParaRPr lang="en-GB" sz="1400" dirty="0">
                        <a:solidFill>
                          <a:schemeClr val="tx1"/>
                        </a:solidFill>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GB" sz="1400" dirty="0">
                        <a:solidFill>
                          <a:schemeClr val="tx1"/>
                        </a:solidFill>
                        <a:latin typeface="Times New Roman" panose="02020603050405020304" pitchFamily="18" charset="0"/>
                        <a:cs typeface="Times New Roman" panose="02020603050405020304" pitchFamily="18" charset="0"/>
                      </a:endParaRPr>
                    </a:p>
                  </a:txBody>
                  <a:tcPr marL="76981" marR="76981" marT="38490" marB="38490" anchor="ctr"/>
                </a:tc>
                <a:extLst>
                  <a:ext uri="{0D108BD9-81ED-4DB2-BD59-A6C34878D82A}">
                    <a16:rowId xmlns:a16="http://schemas.microsoft.com/office/drawing/2014/main" val="3323080526"/>
                  </a:ext>
                </a:extLst>
              </a:tr>
            </a:tbl>
          </a:graphicData>
        </a:graphic>
      </p:graphicFrame>
    </p:spTree>
    <p:extLst>
      <p:ext uri="{BB962C8B-B14F-4D97-AF65-F5344CB8AC3E}">
        <p14:creationId xmlns:p14="http://schemas.microsoft.com/office/powerpoint/2010/main" val="31775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11" name="Table 7">
            <a:extLst>
              <a:ext uri="{FF2B5EF4-FFF2-40B4-BE49-F238E27FC236}">
                <a16:creationId xmlns:a16="http://schemas.microsoft.com/office/drawing/2014/main" id="{1C65C675-9B92-3065-2823-995FDAE4DFF8}"/>
              </a:ext>
            </a:extLst>
          </p:cNvPr>
          <p:cNvGraphicFramePr>
            <a:graphicFrameLocks noGrp="1"/>
          </p:cNvGraphicFramePr>
          <p:nvPr>
            <p:ph idx="1"/>
            <p:extLst>
              <p:ext uri="{D42A27DB-BD31-4B8C-83A1-F6EECF244321}">
                <p14:modId xmlns:p14="http://schemas.microsoft.com/office/powerpoint/2010/main" val="3936532981"/>
              </p:ext>
            </p:extLst>
          </p:nvPr>
        </p:nvGraphicFramePr>
        <p:xfrm>
          <a:off x="839393" y="557692"/>
          <a:ext cx="10535920" cy="5920018"/>
        </p:xfrm>
        <a:graphic>
          <a:graphicData uri="http://schemas.openxmlformats.org/drawingml/2006/table">
            <a:tbl>
              <a:tblPr firstRow="1" bandRow="1">
                <a:tableStyleId>{5C22544A-7EE6-4342-B048-85BDC9FD1C3A}</a:tableStyleId>
              </a:tblPr>
              <a:tblGrid>
                <a:gridCol w="1537053">
                  <a:extLst>
                    <a:ext uri="{9D8B030D-6E8A-4147-A177-3AD203B41FA5}">
                      <a16:colId xmlns:a16="http://schemas.microsoft.com/office/drawing/2014/main" val="2949130049"/>
                    </a:ext>
                  </a:extLst>
                </a:gridCol>
                <a:gridCol w="1974524">
                  <a:extLst>
                    <a:ext uri="{9D8B030D-6E8A-4147-A177-3AD203B41FA5}">
                      <a16:colId xmlns:a16="http://schemas.microsoft.com/office/drawing/2014/main" val="2214296781"/>
                    </a:ext>
                  </a:extLst>
                </a:gridCol>
                <a:gridCol w="3318589">
                  <a:extLst>
                    <a:ext uri="{9D8B030D-6E8A-4147-A177-3AD203B41FA5}">
                      <a16:colId xmlns:a16="http://schemas.microsoft.com/office/drawing/2014/main" val="264291218"/>
                    </a:ext>
                  </a:extLst>
                </a:gridCol>
                <a:gridCol w="1242672">
                  <a:extLst>
                    <a:ext uri="{9D8B030D-6E8A-4147-A177-3AD203B41FA5}">
                      <a16:colId xmlns:a16="http://schemas.microsoft.com/office/drawing/2014/main" val="525633441"/>
                    </a:ext>
                  </a:extLst>
                </a:gridCol>
                <a:gridCol w="2463082">
                  <a:extLst>
                    <a:ext uri="{9D8B030D-6E8A-4147-A177-3AD203B41FA5}">
                      <a16:colId xmlns:a16="http://schemas.microsoft.com/office/drawing/2014/main" val="2042046957"/>
                    </a:ext>
                  </a:extLst>
                </a:gridCol>
              </a:tblGrid>
              <a:tr h="993058">
                <a:tc>
                  <a:txBody>
                    <a:bodyPr/>
                    <a:lstStyle/>
                    <a:p>
                      <a:pPr lvl="0" algn="ctr">
                        <a:buNone/>
                      </a:pPr>
                      <a:r>
                        <a:rPr lang="en-GB" sz="1600" b="1" cap="none" spc="0" dirty="0">
                          <a:solidFill>
                            <a:schemeClr val="tx1"/>
                          </a:solidFill>
                        </a:rPr>
                        <a:t>AUTHOR/</a:t>
                      </a:r>
                      <a:endParaRPr lang="en-US" sz="1600" b="1" cap="none" spc="0" dirty="0">
                        <a:solidFill>
                          <a:schemeClr val="tx1"/>
                        </a:solidFill>
                      </a:endParaRPr>
                    </a:p>
                    <a:p>
                      <a:pPr lvl="0" algn="ctr">
                        <a:buNone/>
                      </a:pPr>
                      <a:r>
                        <a:rPr lang="en-GB" sz="1600" b="1" cap="none" spc="0" dirty="0">
                          <a:solidFill>
                            <a:schemeClr val="tx1"/>
                          </a:solidFill>
                        </a:rPr>
                        <a:t> YEAR/</a:t>
                      </a:r>
                      <a:endParaRPr lang="en-GB" sz="1600" b="1" dirty="0">
                        <a:solidFill>
                          <a:schemeClr val="tx1"/>
                        </a:solidFill>
                      </a:endParaRPr>
                    </a:p>
                    <a:p>
                      <a:pPr lvl="0" algn="ctr">
                        <a:buNone/>
                      </a:pPr>
                      <a:r>
                        <a:rPr lang="en-GB" sz="1600" b="1" cap="none" spc="0" dirty="0">
                          <a:solidFill>
                            <a:schemeClr val="tx1"/>
                          </a:solidFill>
                        </a:rPr>
                        <a:t>PUBLICATION </a:t>
                      </a:r>
                      <a:endParaRPr lang="en-GB" sz="1600" b="1" dirty="0">
                        <a:solidFill>
                          <a:schemeClr val="tx1"/>
                        </a:solidFill>
                      </a:endParaRPr>
                    </a:p>
                  </a:txBody>
                  <a:tcPr marL="76981" marR="76981" marT="38490" marB="38490" anchor="ctr"/>
                </a:tc>
                <a:tc>
                  <a:txBody>
                    <a:bodyPr/>
                    <a:lstStyle/>
                    <a:p>
                      <a:pPr lvl="0" algn="ctr">
                        <a:buNone/>
                      </a:pPr>
                      <a:r>
                        <a:rPr lang="en-GB" sz="1600" b="1" cap="none" spc="0" dirty="0">
                          <a:solidFill>
                            <a:schemeClr val="tx1"/>
                          </a:solidFill>
                        </a:rPr>
                        <a:t>TITLE</a:t>
                      </a:r>
                      <a:endParaRPr lang="en-US" sz="1600" b="1" dirty="0">
                        <a:solidFill>
                          <a:schemeClr val="tx1"/>
                        </a:solidFill>
                      </a:endParaRPr>
                    </a:p>
                  </a:txBody>
                  <a:tcPr marL="76981" marR="76981" marT="38490" marB="38490" anchor="ctr"/>
                </a:tc>
                <a:tc>
                  <a:txBody>
                    <a:bodyPr/>
                    <a:lstStyle/>
                    <a:p>
                      <a:pPr lvl="0" algn="ctr">
                        <a:buNone/>
                      </a:pPr>
                      <a:r>
                        <a:rPr lang="en-GB" sz="1600" b="1" cap="none" spc="0" dirty="0">
                          <a:solidFill>
                            <a:schemeClr val="tx1"/>
                          </a:solidFill>
                        </a:rPr>
                        <a:t>CONCEPT</a:t>
                      </a:r>
                      <a:endParaRPr lang="en-US" sz="1600" b="1" dirty="0">
                        <a:solidFill>
                          <a:schemeClr val="tx1"/>
                        </a:solidFill>
                      </a:endParaRPr>
                    </a:p>
                  </a:txBody>
                  <a:tcPr marL="76981" marR="76981" marT="38490" marB="38490" anchor="ctr"/>
                </a:tc>
                <a:tc>
                  <a:txBody>
                    <a:bodyPr/>
                    <a:lstStyle/>
                    <a:p>
                      <a:pPr lvl="0" algn="ctr">
                        <a:buNone/>
                      </a:pPr>
                      <a:r>
                        <a:rPr lang="en-US" sz="1600" b="1" dirty="0">
                          <a:solidFill>
                            <a:schemeClr val="tx1"/>
                          </a:solidFill>
                        </a:rPr>
                        <a:t>ALGORITHM</a:t>
                      </a:r>
                    </a:p>
                  </a:txBody>
                  <a:tcPr marL="76981" marR="76981" marT="38490" marB="38490" anchor="ctr"/>
                </a:tc>
                <a:tc>
                  <a:txBody>
                    <a:bodyPr/>
                    <a:lstStyle/>
                    <a:p>
                      <a:pPr lvl="0" algn="ctr">
                        <a:buNone/>
                      </a:pPr>
                      <a:r>
                        <a:rPr lang="en-GB" sz="1600" b="1" cap="none" spc="0" dirty="0">
                          <a:solidFill>
                            <a:schemeClr val="tx1"/>
                          </a:solidFill>
                        </a:rPr>
                        <a:t>ISSUES</a:t>
                      </a:r>
                      <a:endParaRPr lang="en-US" sz="1600" b="1" dirty="0">
                        <a:solidFill>
                          <a:schemeClr val="tx1"/>
                        </a:solidFill>
                      </a:endParaRPr>
                    </a:p>
                  </a:txBody>
                  <a:tcPr marL="76981" marR="76981" marT="38490" marB="38490" anchor="ctr"/>
                </a:tc>
                <a:extLst>
                  <a:ext uri="{0D108BD9-81ED-4DB2-BD59-A6C34878D82A}">
                    <a16:rowId xmlns:a16="http://schemas.microsoft.com/office/drawing/2014/main" val="1342055301"/>
                  </a:ext>
                </a:extLst>
              </a:tr>
              <a:tr h="1746149">
                <a:tc>
                  <a:txBody>
                    <a:bodyPr/>
                    <a:lstStyle/>
                    <a:p>
                      <a:pPr lvl="0" algn="ctr">
                        <a:buNone/>
                      </a:pPr>
                      <a:r>
                        <a:rPr lang="fr-FR" sz="1400" dirty="0">
                          <a:latin typeface="Times New Roman" panose="02020603050405020304" pitchFamily="18" charset="0"/>
                          <a:cs typeface="Times New Roman" panose="02020603050405020304" pitchFamily="18" charset="0"/>
                        </a:rPr>
                        <a:t>L.Chai, J. Du, Q. -F. Liu and C. -H. Lee</a:t>
                      </a:r>
                    </a:p>
                    <a:p>
                      <a:pPr lvl="0" algn="ctr">
                        <a:buNone/>
                      </a:pPr>
                      <a:r>
                        <a:rPr lang="fr-FR" sz="1400" dirty="0">
                          <a:latin typeface="Times New Roman" panose="02020603050405020304" pitchFamily="18" charset="0"/>
                          <a:cs typeface="Times New Roman" panose="02020603050405020304" pitchFamily="18" charset="0"/>
                        </a:rPr>
                        <a:t>(2020)</a:t>
                      </a:r>
                      <a:endParaRPr lang="en-US" sz="1400" dirty="0">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GB" sz="1400" dirty="0">
                          <a:latin typeface="Times New Roman" panose="02020603050405020304" pitchFamily="18" charset="0"/>
                          <a:cs typeface="Times New Roman" panose="02020603050405020304" pitchFamily="18" charset="0"/>
                        </a:rPr>
                        <a:t>A Cross-Entropy-Guided Measure (CEGM) for Assessing Speech Recognition Performance and Optimizing DNN-Based Speech Enhancement</a:t>
                      </a:r>
                      <a:endParaRPr lang="en-US" sz="1400" dirty="0">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GB" sz="1400" dirty="0">
                          <a:latin typeface="Times New Roman" panose="02020603050405020304" pitchFamily="18" charset="0"/>
                          <a:cs typeface="Times New Roman" panose="02020603050405020304" pitchFamily="18" charset="0"/>
                        </a:rPr>
                        <a:t>That study investigates an end-to-end speech recognition system for Japanese people. Speech recognition systems have difficulty recognizing their speech because it is often irregular or vague. </a:t>
                      </a:r>
                      <a:endParaRPr lang="en-US" sz="1400" dirty="0">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US" sz="1400" dirty="0">
                          <a:latin typeface="Times New Roman" panose="02020603050405020304" pitchFamily="18" charset="0"/>
                          <a:cs typeface="Times New Roman" panose="02020603050405020304" pitchFamily="18" charset="0"/>
                        </a:rPr>
                        <a:t>DNN</a:t>
                      </a:r>
                    </a:p>
                  </a:txBody>
                  <a:tcPr marL="76981" marR="76981" marT="38490" marB="38490" anchor="ctr"/>
                </a:tc>
                <a:tc>
                  <a:txBody>
                    <a:bodyPr/>
                    <a:lstStyle/>
                    <a:p>
                      <a:pPr lvl="0" algn="ctr">
                        <a:buNone/>
                      </a:pPr>
                      <a:r>
                        <a:rPr lang="en-GB" sz="1400" b="0" i="0" kern="1200" dirty="0">
                          <a:solidFill>
                            <a:schemeClr val="dk1"/>
                          </a:solidFill>
                          <a:effectLst/>
                          <a:latin typeface="Times New Roman" panose="02020603050405020304" pitchFamily="18" charset="0"/>
                          <a:ea typeface="+mn-ea"/>
                          <a:cs typeface="Times New Roman" panose="02020603050405020304" pitchFamily="18" charset="0"/>
                        </a:rPr>
                        <a:t>Validation of emotion dataset is a challenge in order to have accurate emotion recognition system.</a:t>
                      </a:r>
                      <a:endParaRPr lang="en-GB" sz="1400" dirty="0">
                        <a:latin typeface="Times New Roman" panose="02020603050405020304" pitchFamily="18" charset="0"/>
                        <a:cs typeface="Times New Roman" panose="02020603050405020304" pitchFamily="18" charset="0"/>
                      </a:endParaRPr>
                    </a:p>
                  </a:txBody>
                  <a:tcPr marL="76981" marR="76981" marT="38490" marB="38490" anchor="ctr"/>
                </a:tc>
                <a:extLst>
                  <a:ext uri="{0D108BD9-81ED-4DB2-BD59-A6C34878D82A}">
                    <a16:rowId xmlns:a16="http://schemas.microsoft.com/office/drawing/2014/main" val="3378813424"/>
                  </a:ext>
                </a:extLst>
              </a:tr>
              <a:tr h="1597930">
                <a:tc>
                  <a:txBody>
                    <a:bodyPr/>
                    <a:lstStyle/>
                    <a:p>
                      <a:pPr lvl="0" algn="ctr">
                        <a:buNone/>
                      </a:pPr>
                      <a:r>
                        <a:rPr lang="en-IN" sz="1400" dirty="0">
                          <a:latin typeface="Times New Roman" panose="02020603050405020304" pitchFamily="18" charset="0"/>
                          <a:cs typeface="Times New Roman" panose="02020603050405020304" pitchFamily="18" charset="0"/>
                        </a:rPr>
                        <a:t>M. Sakurai and </a:t>
                      </a:r>
                    </a:p>
                    <a:p>
                      <a:pPr lvl="0" algn="ctr">
                        <a:buNone/>
                      </a:pPr>
                      <a:r>
                        <a:rPr lang="en-IN" sz="1400" dirty="0">
                          <a:latin typeface="Times New Roman" panose="02020603050405020304" pitchFamily="18" charset="0"/>
                          <a:cs typeface="Times New Roman" panose="02020603050405020304" pitchFamily="18" charset="0"/>
                        </a:rPr>
                        <a:t>T. Kosaka</a:t>
                      </a:r>
                    </a:p>
                    <a:p>
                      <a:pPr lvl="0" algn="ctr">
                        <a:buNone/>
                      </a:pPr>
                      <a:r>
                        <a:rPr lang="en-IN" sz="1400" b="0" i="0" u="none" strike="noStrike" noProof="0" dirty="0">
                          <a:latin typeface="Times New Roman" panose="02020603050405020304" pitchFamily="18" charset="0"/>
                          <a:cs typeface="Times New Roman" panose="02020603050405020304" pitchFamily="18" charset="0"/>
                        </a:rPr>
                        <a:t>(2021)</a:t>
                      </a:r>
                      <a:endParaRPr lang="en-GB" sz="1400" b="0" i="0" u="none" strike="noStrike" noProof="0" dirty="0">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GB" sz="1400" dirty="0">
                          <a:latin typeface="Times New Roman" panose="02020603050405020304" pitchFamily="18" charset="0"/>
                          <a:cs typeface="Times New Roman" panose="02020603050405020304" pitchFamily="18" charset="0"/>
                        </a:rPr>
                        <a:t>Emotion Recognition Combining Acoustic and Linguistic Features Based on Speech Recognition</a:t>
                      </a:r>
                      <a:endParaRPr lang="en-US" sz="1400" dirty="0">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GB" sz="1400" dirty="0">
                          <a:latin typeface="Times New Roman" panose="02020603050405020304" pitchFamily="18" charset="0"/>
                          <a:cs typeface="Times New Roman" panose="02020603050405020304" pitchFamily="18" charset="0"/>
                        </a:rPr>
                        <a:t>The traditional automated speech recognition systems trained by neutral speech are significantly reduced. It identifies the problem of whisper recognition under disagreement</a:t>
                      </a:r>
                      <a:r>
                        <a:rPr lang="en-GB" sz="1400" baseline="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US" sz="1400" dirty="0">
                          <a:latin typeface="Times New Roman" panose="02020603050405020304" pitchFamily="18" charset="0"/>
                          <a:cs typeface="Times New Roman" panose="02020603050405020304" pitchFamily="18" charset="0"/>
                        </a:rPr>
                        <a:t>ANN</a:t>
                      </a:r>
                    </a:p>
                  </a:txBody>
                  <a:tcPr marL="76981" marR="76981" marT="38490" marB="38490" anchor="ctr"/>
                </a:tc>
                <a:tc>
                  <a:txBody>
                    <a:bodyPr/>
                    <a:lstStyle/>
                    <a:p>
                      <a:pPr lvl="0" algn="ctr">
                        <a:buNone/>
                      </a:pPr>
                      <a:r>
                        <a:rPr lang="en-GB" sz="1400" b="0" i="0" kern="1200" dirty="0">
                          <a:solidFill>
                            <a:schemeClr val="dk1"/>
                          </a:solidFill>
                          <a:effectLst/>
                          <a:latin typeface="Times New Roman" panose="02020603050405020304" pitchFamily="18" charset="0"/>
                          <a:ea typeface="+mn-ea"/>
                          <a:cs typeface="Times New Roman" panose="02020603050405020304" pitchFamily="18" charset="0"/>
                        </a:rPr>
                        <a:t>There are limitations with different types and versions of the software such as dataset input is only textual data, image, pattern, video and audio inputs are invalid.</a:t>
                      </a:r>
                      <a:endParaRPr lang="en-GB" sz="1400" dirty="0">
                        <a:latin typeface="Times New Roman" panose="02020603050405020304" pitchFamily="18" charset="0"/>
                        <a:cs typeface="Times New Roman" panose="02020603050405020304" pitchFamily="18" charset="0"/>
                      </a:endParaRPr>
                    </a:p>
                  </a:txBody>
                  <a:tcPr marL="76981" marR="76981" marT="38490" marB="38490" anchor="ctr"/>
                </a:tc>
                <a:extLst>
                  <a:ext uri="{0D108BD9-81ED-4DB2-BD59-A6C34878D82A}">
                    <a16:rowId xmlns:a16="http://schemas.microsoft.com/office/drawing/2014/main" val="910572064"/>
                  </a:ext>
                </a:extLst>
              </a:tr>
              <a:tr h="1582881">
                <a:tc>
                  <a:txBody>
                    <a:bodyPr/>
                    <a:lstStyle/>
                    <a:p>
                      <a:pPr lvl="0" algn="ctr">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J. Han, Z.Zhang, F.Ringeval, and B.Schuller</a:t>
                      </a:r>
                    </a:p>
                    <a:p>
                      <a:pPr lvl="0" algn="ctr">
                        <a:buNone/>
                      </a:pPr>
                      <a:r>
                        <a:rPr lang="en-IN" sz="1400" b="0" i="0" u="none" strike="noStrike" noProof="0" dirty="0">
                          <a:effectLst/>
                          <a:latin typeface="Times New Roman" panose="02020603050405020304" pitchFamily="18" charset="0"/>
                          <a:ea typeface="Calibri" panose="020F0502020204030204" pitchFamily="34" charset="0"/>
                          <a:cs typeface="Times New Roman" panose="02020603050405020304" pitchFamily="18" charset="0"/>
                        </a:rPr>
                        <a:t>(2012)</a:t>
                      </a:r>
                      <a:endParaRPr lang="en-GB" sz="1400" b="0" i="0" u="none" strike="noStrike" noProof="0" dirty="0">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Prediction-based learning for continuous emotion recognition in speech</a:t>
                      </a:r>
                      <a:endParaRPr lang="en-US" sz="1400" dirty="0">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GB" sz="1400" dirty="0">
                          <a:latin typeface="Times New Roman" panose="02020603050405020304" pitchFamily="18" charset="0"/>
                          <a:cs typeface="Times New Roman" panose="02020603050405020304" pitchFamily="18" charset="0"/>
                        </a:rPr>
                        <a:t>To analyze this paradoxical training/experiment situation in-depth and develop effective whisper recognition methods, this study first analyses the phonological characteristics</a:t>
                      </a:r>
                    </a:p>
                    <a:p>
                      <a:pPr lvl="0" algn="ctr">
                        <a:buNone/>
                      </a:pPr>
                      <a:endParaRPr lang="en-GB" sz="1400" dirty="0">
                        <a:latin typeface="Times New Roman" panose="02020603050405020304" pitchFamily="18" charset="0"/>
                        <a:cs typeface="Times New Roman" panose="02020603050405020304" pitchFamily="18" charset="0"/>
                      </a:endParaRPr>
                    </a:p>
                  </a:txBody>
                  <a:tcPr marL="76981" marR="76981" marT="38490" marB="38490" anchor="ctr"/>
                </a:tc>
                <a:tc>
                  <a:txBody>
                    <a:bodyPr/>
                    <a:lstStyle/>
                    <a:p>
                      <a:pPr lvl="0" algn="ctr">
                        <a:buNone/>
                      </a:pPr>
                      <a:r>
                        <a:rPr lang="en-US" sz="1400" dirty="0">
                          <a:latin typeface="Times New Roman" panose="02020603050405020304" pitchFamily="18" charset="0"/>
                          <a:cs typeface="Times New Roman" panose="02020603050405020304" pitchFamily="18" charset="0"/>
                        </a:rPr>
                        <a:t>RNN</a:t>
                      </a:r>
                    </a:p>
                  </a:txBody>
                  <a:tcPr marL="76981" marR="76981" marT="38490" marB="38490" anchor="ctr"/>
                </a:tc>
                <a:tc>
                  <a:txBody>
                    <a:bodyPr/>
                    <a:lstStyle/>
                    <a:p>
                      <a:pPr lvl="0" algn="ctr">
                        <a:buNone/>
                      </a:pPr>
                      <a:r>
                        <a:rPr lang="en-GB" sz="1400" b="0" i="0" kern="1200" dirty="0">
                          <a:solidFill>
                            <a:schemeClr val="dk1"/>
                          </a:solidFill>
                          <a:effectLst/>
                          <a:latin typeface="Times New Roman" panose="02020603050405020304" pitchFamily="18" charset="0"/>
                          <a:ea typeface="+mn-ea"/>
                          <a:cs typeface="Times New Roman" panose="02020603050405020304" pitchFamily="18" charset="0"/>
                        </a:rPr>
                        <a:t>It is a challenge to make emotion available in different languages.</a:t>
                      </a:r>
                      <a:endParaRPr lang="en-GB" sz="1400" dirty="0">
                        <a:latin typeface="Times New Roman" panose="02020603050405020304" pitchFamily="18" charset="0"/>
                        <a:cs typeface="Times New Roman" panose="02020603050405020304" pitchFamily="18" charset="0"/>
                      </a:endParaRPr>
                    </a:p>
                  </a:txBody>
                  <a:tcPr marL="76981" marR="76981" marT="38490" marB="38490" anchor="ctr"/>
                </a:tc>
                <a:extLst>
                  <a:ext uri="{0D108BD9-81ED-4DB2-BD59-A6C34878D82A}">
                    <a16:rowId xmlns:a16="http://schemas.microsoft.com/office/drawing/2014/main" val="2299964992"/>
                  </a:ext>
                </a:extLst>
              </a:tr>
            </a:tbl>
          </a:graphicData>
        </a:graphic>
      </p:graphicFrame>
    </p:spTree>
    <p:extLst>
      <p:ext uri="{BB962C8B-B14F-4D97-AF65-F5344CB8AC3E}">
        <p14:creationId xmlns:p14="http://schemas.microsoft.com/office/powerpoint/2010/main" val="216935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E0F2DE-874F-9FE3-FD20-BC026D500EC7}"/>
              </a:ext>
            </a:extLst>
          </p:cNvPr>
          <p:cNvSpPr>
            <a:spLocks noGrp="1"/>
          </p:cNvSpPr>
          <p:nvPr>
            <p:ph type="title"/>
          </p:nvPr>
        </p:nvSpPr>
        <p:spPr>
          <a:xfrm>
            <a:off x="643467" y="306880"/>
            <a:ext cx="10905066" cy="629498"/>
          </a:xfrm>
        </p:spPr>
        <p:txBody>
          <a:bodyPr vert="horz" lIns="91440" tIns="45720" rIns="91440" bIns="45720" rtlCol="0">
            <a:normAutofit fontScale="90000"/>
          </a:bodyPr>
          <a:lstStyle/>
          <a:p>
            <a:pPr algn="ctr"/>
            <a:r>
              <a:rPr lang="en-US" sz="4000" b="1" kern="1200" dirty="0">
                <a:latin typeface="+mj-lt"/>
                <a:ea typeface="+mj-ea"/>
                <a:cs typeface="+mj-cs"/>
              </a:rPr>
              <a:t> </a:t>
            </a:r>
            <a:r>
              <a:rPr lang="en-US" sz="4000" b="1" kern="1200" dirty="0">
                <a:latin typeface="Times New Roman"/>
                <a:cs typeface="Times New Roman"/>
              </a:rPr>
              <a:t>EXISTING SYSTEM</a:t>
            </a:r>
            <a:endParaRPr lang="en-US" sz="4000" b="1" dirty="0"/>
          </a:p>
        </p:txBody>
      </p:sp>
      <p:sp>
        <p:nvSpPr>
          <p:cNvPr id="14" name="Picture Placeholder 13">
            <a:extLst>
              <a:ext uri="{FF2B5EF4-FFF2-40B4-BE49-F238E27FC236}">
                <a16:creationId xmlns:a16="http://schemas.microsoft.com/office/drawing/2014/main" id="{75669898-3652-58E6-F2D8-9A86F52CCF21}"/>
              </a:ext>
            </a:extLst>
          </p:cNvPr>
          <p:cNvSpPr>
            <a:spLocks noGrp="1"/>
          </p:cNvSpPr>
          <p:nvPr>
            <p:ph idx="1"/>
          </p:nvPr>
        </p:nvSpPr>
        <p:spPr>
          <a:xfrm>
            <a:off x="1079734" y="1243258"/>
            <a:ext cx="9839234" cy="5225037"/>
          </a:xfrm>
        </p:spPr>
        <p:txBody>
          <a:bodyPr vert="horz" lIns="91440" tIns="45720" rIns="91440" bIns="45720" rtlCol="0" anchor="t">
            <a:noAutofit/>
          </a:bodyPr>
          <a:lstStyle/>
          <a:p>
            <a:pPr marL="355600" indent="-285750" algn="just">
              <a:lnSpc>
                <a:spcPct val="100000"/>
              </a:lnSpc>
              <a:spcAft>
                <a:spcPts val="1745"/>
              </a:spcAf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existing system which help to track the daily activity of children and also help to find the child using Wi-Fi and Bluetooth services present on the device.</a:t>
            </a:r>
          </a:p>
          <a:p>
            <a:pPr marL="355600" indent="-285750" algn="just">
              <a:lnSpc>
                <a:spcPct val="100000"/>
              </a:lnSpc>
              <a:spcAft>
                <a:spcPts val="1745"/>
              </a:spcAf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speech and emotion recognition system should recorded the audio from a conversation is first stored in cloud storage, and then processed offline using algorithms to detect emotions in the speech.</a:t>
            </a:r>
          </a:p>
          <a:p>
            <a:pPr marL="355600" indent="-285750" algn="just">
              <a:lnSpc>
                <a:spcPct val="100000"/>
              </a:lnSpc>
              <a:spcAft>
                <a:spcPts val="1745"/>
              </a:spcAf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emotion detection results are then stored in the cloud along with the original audio data.</a:t>
            </a:r>
            <a:endParaRPr lang="en-IN" sz="1800" b="1" kern="100" dirty="0">
              <a:solidFill>
                <a:srgbClr val="000000"/>
              </a:solidFill>
              <a:latin typeface="Times New Roman" panose="02020603050405020304" pitchFamily="18" charset="0"/>
              <a:cs typeface="Times New Roman" panose="02020603050405020304" pitchFamily="18" charset="0"/>
            </a:endParaRPr>
          </a:p>
          <a:p>
            <a:pPr marL="69850" indent="0" algn="just">
              <a:lnSpc>
                <a:spcPct val="100000"/>
              </a:lnSpc>
              <a:spcAft>
                <a:spcPts val="1745"/>
              </a:spcAft>
              <a:buNone/>
            </a:pPr>
            <a:r>
              <a:rPr lang="en-IN" sz="1800" b="1" kern="100" dirty="0">
                <a:solidFill>
                  <a:srgbClr val="000000"/>
                </a:solidFill>
                <a:effectLst/>
                <a:latin typeface="Times New Roman" panose="02020603050405020304" pitchFamily="18" charset="0"/>
                <a:ea typeface="Times New Roman" panose="02020603050405020304" pitchFamily="18" charset="0"/>
              </a:rPr>
              <a:t>DISADVANTAGE </a:t>
            </a:r>
          </a:p>
          <a:p>
            <a:pPr algn="just" fontAlgn="base">
              <a:lnSpc>
                <a:spcPct val="100000"/>
              </a:lnSpc>
              <a:spcAft>
                <a:spcPts val="160"/>
              </a:spcAft>
              <a:buClr>
                <a:srgbClr val="000000"/>
              </a:buClr>
              <a:buSzPts val="1400"/>
              <a:buFont typeface="Wingdings" panose="05000000000000000000" pitchFamily="2" charset="2"/>
              <a:buChar char="Ø"/>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Security risks</a:t>
            </a:r>
          </a:p>
          <a:p>
            <a:pPr algn="just" fontAlgn="base">
              <a:lnSpc>
                <a:spcPct val="100000"/>
              </a:lnSpc>
              <a:spcAft>
                <a:spcPts val="160"/>
              </a:spcAft>
              <a:buClr>
                <a:srgbClr val="000000"/>
              </a:buClr>
              <a:buSzPts val="1400"/>
              <a:buFont typeface="Wingdings" panose="05000000000000000000" pitchFamily="2" charset="2"/>
              <a:buChar char="Ø"/>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Delayed response</a:t>
            </a:r>
          </a:p>
          <a:p>
            <a:pPr algn="just" fontAlgn="base">
              <a:lnSpc>
                <a:spcPct val="100000"/>
              </a:lnSpc>
              <a:spcAft>
                <a:spcPts val="160"/>
              </a:spcAft>
              <a:buClr>
                <a:srgbClr val="000000"/>
              </a:buClr>
              <a:buSzPts val="1400"/>
              <a:buFont typeface="Wingdings" panose="05000000000000000000" pitchFamily="2" charset="2"/>
              <a:buChar char="Ø"/>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Dependence on internet connectivity</a:t>
            </a:r>
          </a:p>
          <a:p>
            <a:pPr algn="just" fontAlgn="base">
              <a:lnSpc>
                <a:spcPct val="100000"/>
              </a:lnSpc>
              <a:spcAft>
                <a:spcPts val="160"/>
              </a:spcAft>
              <a:buClr>
                <a:srgbClr val="000000"/>
              </a:buClr>
              <a:buSzPts val="1400"/>
              <a:buFont typeface="Wingdings" panose="05000000000000000000" pitchFamily="2" charset="2"/>
              <a:buChar char="Ø"/>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Cost</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gn="just" fontAlgn="base">
              <a:lnSpc>
                <a:spcPct val="100000"/>
              </a:lnSpc>
              <a:spcAft>
                <a:spcPts val="670"/>
              </a:spcAft>
              <a:buClr>
                <a:srgbClr val="000000"/>
              </a:buClr>
              <a:buSzPts val="1400"/>
              <a:buFont typeface="Wingdings" panose="05000000000000000000" pitchFamily="2" charset="2"/>
              <a:buChar char="Ø"/>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Reliability</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
        <p:nvSpPr>
          <p:cNvPr id="34"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2AFFCF7F-206A-FB35-DC06-F8162A7CDB68}"/>
              </a:ext>
            </a:extLst>
          </p:cNvPr>
          <p:cNvSpPr txBox="1"/>
          <p:nvPr/>
        </p:nvSpPr>
        <p:spPr>
          <a:xfrm>
            <a:off x="261675" y="1190051"/>
            <a:ext cx="7004788" cy="522503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endParaRPr lang="en-US" sz="1600" dirty="0">
              <a:latin typeface="Garamond"/>
            </a:endParaRPr>
          </a:p>
        </p:txBody>
      </p:sp>
    </p:spTree>
    <p:extLst>
      <p:ext uri="{BB962C8B-B14F-4D97-AF65-F5344CB8AC3E}">
        <p14:creationId xmlns:p14="http://schemas.microsoft.com/office/powerpoint/2010/main" val="186182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 name="Rectangle 17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BC5590-417B-1ADB-4510-1A3E6220DE0F}"/>
              </a:ext>
            </a:extLst>
          </p:cNvPr>
          <p:cNvSpPr>
            <a:spLocks noGrp="1"/>
          </p:cNvSpPr>
          <p:nvPr>
            <p:ph type="title"/>
          </p:nvPr>
        </p:nvSpPr>
        <p:spPr>
          <a:xfrm>
            <a:off x="513981" y="175819"/>
            <a:ext cx="10905066" cy="466168"/>
          </a:xfrm>
        </p:spPr>
        <p:txBody>
          <a:bodyPr vert="horz" lIns="91440" tIns="45720" rIns="91440" bIns="45720" rtlCol="0">
            <a:normAutofit fontScale="90000"/>
          </a:bodyPr>
          <a:lstStyle/>
          <a:p>
            <a:pPr algn="ctr"/>
            <a:r>
              <a:rPr lang="en-US" sz="4000" b="1" dirty="0">
                <a:latin typeface="Times New Roman"/>
                <a:cs typeface="Times New Roman"/>
              </a:rPr>
              <a:t>PROPOSED SYSTEM</a:t>
            </a:r>
            <a:endParaRPr lang="en-US" sz="4000" b="1" dirty="0"/>
          </a:p>
        </p:txBody>
      </p:sp>
      <p:sp>
        <p:nvSpPr>
          <p:cNvPr id="172" name="Text Placeholder 3">
            <a:extLst>
              <a:ext uri="{FF2B5EF4-FFF2-40B4-BE49-F238E27FC236}">
                <a16:creationId xmlns:a16="http://schemas.microsoft.com/office/drawing/2014/main" id="{4463BE85-C06A-DB3C-490F-EEEB43EDF4BC}"/>
              </a:ext>
            </a:extLst>
          </p:cNvPr>
          <p:cNvSpPr>
            <a:spLocks noGrp="1"/>
          </p:cNvSpPr>
          <p:nvPr>
            <p:ph idx="1"/>
          </p:nvPr>
        </p:nvSpPr>
        <p:spPr>
          <a:xfrm>
            <a:off x="1014060" y="817805"/>
            <a:ext cx="9904908" cy="5966117"/>
          </a:xfrm>
        </p:spPr>
        <p:txBody>
          <a:bodyPr vert="horz" lIns="91440" tIns="45720" rIns="91440" bIns="45720" rtlCol="0" anchor="t">
            <a:noAutofit/>
          </a:bodyPr>
          <a:lstStyle/>
          <a:p>
            <a:pPr marL="288290" indent="-285750" algn="just">
              <a:lnSpc>
                <a:spcPct val="100000"/>
              </a:lnSpc>
              <a:spcAft>
                <a:spcPts val="2300"/>
              </a:spcAf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proposed system for real-time speech emotion recognition with GPS to send a message through GSM to detect the child's live location and emotional state in danger situations using the  AIoT technologies. </a:t>
            </a:r>
          </a:p>
          <a:p>
            <a:pPr marL="288290" indent="-285750" algn="just">
              <a:lnSpc>
                <a:spcPct val="100000"/>
              </a:lnSpc>
              <a:spcAft>
                <a:spcPts val="2300"/>
              </a:spcAf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system consists of a microphone for capturing the child's speech signals, a GPS receiver for tracking the child's location in real-time, and a GSM module for sending SMS messages to a predefined number in case of emergency. </a:t>
            </a:r>
          </a:p>
          <a:p>
            <a:pPr marL="288290" indent="-285750" algn="just">
              <a:lnSpc>
                <a:spcPct val="100000"/>
              </a:lnSpc>
              <a:spcAft>
                <a:spcPts val="2300"/>
              </a:spcAft>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speech signals are pre-processed to remove noise and enhance features, and then fed into a deep neural network for emotion recognition. The GPS receiver continuously tracks the child's location and sends real-time data to the system. In case of danger, the system sends an SMS message to a predefined phone number that includes the child's live location and emotional state.</a:t>
            </a:r>
          </a:p>
          <a:p>
            <a:pPr marL="0" marR="7620" lvl="0" indent="0" algn="just" fontAlgn="base">
              <a:lnSpc>
                <a:spcPct val="100000"/>
              </a:lnSpc>
              <a:spcAft>
                <a:spcPts val="20"/>
              </a:spcAft>
              <a:buClr>
                <a:srgbClr val="000000"/>
              </a:buClr>
              <a:buSzPts val="1400"/>
              <a:buNone/>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ADVANTAGE </a:t>
            </a:r>
          </a:p>
          <a:p>
            <a:pPr marR="7620" lvl="0" algn="just" fontAlgn="base">
              <a:lnSpc>
                <a:spcPct val="100000"/>
              </a:lnSpc>
              <a:spcAft>
                <a:spcPts val="20"/>
              </a:spcAft>
              <a:buClr>
                <a:srgbClr val="000000"/>
              </a:buClr>
              <a:buSzPts val="1400"/>
              <a:buFont typeface="Wingdings" panose="05000000000000000000" pitchFamily="2" charset="2"/>
              <a:buChar char="ü"/>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Real-time tracking</a:t>
            </a:r>
          </a:p>
          <a:p>
            <a:pPr marR="7620" lvl="0" algn="just" fontAlgn="base">
              <a:lnSpc>
                <a:spcPct val="100000"/>
              </a:lnSpc>
              <a:spcAft>
                <a:spcPts val="20"/>
              </a:spcAft>
              <a:buClr>
                <a:srgbClr val="000000"/>
              </a:buClr>
              <a:buSzPts val="1400"/>
              <a:buFont typeface="Wingdings" panose="05000000000000000000" pitchFamily="2" charset="2"/>
              <a:buChar char="ü"/>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Cost-effective</a:t>
            </a:r>
            <a:endParaRPr lang="en-IN" sz="1800" u="none" strike="noStrike"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7620" lvl="0" algn="just" fontAlgn="base">
              <a:lnSpc>
                <a:spcPct val="100000"/>
              </a:lnSpc>
              <a:spcAft>
                <a:spcPts val="20"/>
              </a:spcAft>
              <a:buClr>
                <a:srgbClr val="000000"/>
              </a:buClr>
              <a:buSzPts val="1400"/>
              <a:buFont typeface="Wingdings" panose="05000000000000000000" pitchFamily="2" charset="2"/>
              <a:buChar char="ü"/>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Increased privacy and security</a:t>
            </a:r>
          </a:p>
          <a:p>
            <a:pPr marR="7620" lvl="0" algn="just" fontAlgn="base">
              <a:lnSpc>
                <a:spcPct val="100000"/>
              </a:lnSpc>
              <a:spcAft>
                <a:spcPts val="20"/>
              </a:spcAft>
              <a:buClr>
                <a:srgbClr val="000000"/>
              </a:buClr>
              <a:buSzPts val="1400"/>
              <a:buFont typeface="Wingdings" panose="05000000000000000000" pitchFamily="2" charset="2"/>
              <a:buChar char="ü"/>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Customizable alerts</a:t>
            </a:r>
          </a:p>
          <a:p>
            <a:pPr marL="2540" indent="0" algn="just">
              <a:lnSpc>
                <a:spcPct val="100000"/>
              </a:lnSpc>
              <a:spcAft>
                <a:spcPts val="2300"/>
              </a:spcAft>
              <a:buNone/>
            </a:pPr>
            <a:endPar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6" name="Rectangle 17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Isosceles Triangle 18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Isosceles Triangle 18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4" name="Rectangle 18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3378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A9D179-CCFC-DEFE-6BED-46F3942EA802}"/>
              </a:ext>
            </a:extLst>
          </p:cNvPr>
          <p:cNvSpPr>
            <a:spLocks noGrp="1"/>
          </p:cNvSpPr>
          <p:nvPr>
            <p:ph type="title"/>
          </p:nvPr>
        </p:nvSpPr>
        <p:spPr>
          <a:xfrm>
            <a:off x="1014059" y="70119"/>
            <a:ext cx="10205230" cy="697376"/>
          </a:xfrm>
        </p:spPr>
        <p:txBody>
          <a:bodyPr vert="horz" lIns="91440" tIns="45720" rIns="91440" bIns="45720" rtlCol="0" anchor="b">
            <a:noAutofit/>
          </a:bodyPr>
          <a:lstStyle/>
          <a:p>
            <a:endParaRPr lang="en-GB" sz="3600" b="1" dirty="0"/>
          </a:p>
          <a:p>
            <a:pPr algn="ctr"/>
            <a:r>
              <a:rPr lang="en-GB" sz="3600" b="1" dirty="0">
                <a:latin typeface="Times New Roman"/>
                <a:ea typeface="+mj-lt"/>
                <a:cs typeface="+mj-lt"/>
              </a:rPr>
              <a:t>ARCHITECTURE DIAGRAM</a:t>
            </a:r>
            <a:endParaRPr lang="en-US" sz="3600" b="1" dirty="0">
              <a:latin typeface="Times New Roman"/>
              <a:cs typeface="Times New Roman"/>
            </a:endParaRPr>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96FE7C88-D197-9640-18B5-1E26966BFD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14059" y="1071717"/>
            <a:ext cx="10205230" cy="5243136"/>
          </a:xfrm>
          <a:prstGeom prst="rect">
            <a:avLst/>
          </a:prstGeom>
          <a:ln>
            <a:noFill/>
          </a:ln>
          <a:effectLst>
            <a:softEdge rad="112500"/>
          </a:effectLst>
        </p:spPr>
      </p:pic>
    </p:spTree>
    <p:extLst>
      <p:ext uri="{BB962C8B-B14F-4D97-AF65-F5344CB8AC3E}">
        <p14:creationId xmlns:p14="http://schemas.microsoft.com/office/powerpoint/2010/main" val="245777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1">
            <a:extLst>
              <a:ext uri="{FF2B5EF4-FFF2-40B4-BE49-F238E27FC236}">
                <a16:creationId xmlns:a16="http://schemas.microsoft.com/office/drawing/2014/main" id="{8DE56585-DE64-B3C5-CB15-7388BB2740CF}"/>
              </a:ext>
            </a:extLst>
          </p:cNvPr>
          <p:cNvSpPr>
            <a:spLocks noGrp="1"/>
          </p:cNvSpPr>
          <p:nvPr>
            <p:ph type="title"/>
          </p:nvPr>
        </p:nvSpPr>
        <p:spPr>
          <a:xfrm>
            <a:off x="1584960" y="265471"/>
            <a:ext cx="8493105" cy="993059"/>
          </a:xfrm>
        </p:spPr>
        <p:txBody>
          <a:bodyPr vert="horz" lIns="91440" tIns="45720" rIns="91440" bIns="45720" rtlCol="0" anchor="ctr">
            <a:noAutofit/>
          </a:bodyPr>
          <a:lstStyle/>
          <a:p>
            <a:pPr algn="ctr"/>
            <a:r>
              <a:rPr lang="en-GB" sz="3600" b="1" dirty="0">
                <a:latin typeface="Times New Roman" panose="02020603050405020304" pitchFamily="18" charset="0"/>
                <a:ea typeface="+mj-lt"/>
                <a:cs typeface="Times New Roman" panose="02020603050405020304" pitchFamily="18" charset="0"/>
              </a:rPr>
              <a:t> HARDWARE REQUIREMENTS </a:t>
            </a:r>
            <a:endParaRPr lang="en-US" sz="36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14059" y="1524001"/>
            <a:ext cx="9929897" cy="5068528"/>
          </a:xfrm>
        </p:spPr>
        <p:txBody>
          <a:bodyPr anchor="ctr">
            <a:normAutofit/>
          </a:bodyPr>
          <a:lstStyle/>
          <a:p>
            <a:pPr marL="342900" marR="306070" lvl="0" indent="-342900" algn="just" fontAlgn="base">
              <a:lnSpc>
                <a:spcPct val="107000"/>
              </a:lnSpc>
              <a:spcAft>
                <a:spcPts val="1785"/>
              </a:spcAft>
              <a:buClr>
                <a:srgbClr val="000000"/>
              </a:buClr>
              <a:buSzPts val="14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GSM module 	: 800A </a:t>
            </a:r>
          </a:p>
          <a:p>
            <a:pPr marL="342900" marR="306070" lvl="0" indent="-342900" algn="just" fontAlgn="base">
              <a:lnSpc>
                <a:spcPct val="107000"/>
              </a:lnSpc>
              <a:spcAft>
                <a:spcPts val="1480"/>
              </a:spcAft>
              <a:buClr>
                <a:srgbClr val="000000"/>
              </a:buClr>
              <a:buSzPts val="14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ARDUNIO NANO V3.0 DEVELOPMENT BOARD </a:t>
            </a:r>
          </a:p>
          <a:p>
            <a:pPr marL="342900" marR="306070" lvl="0" indent="-342900" algn="just" fontAlgn="base">
              <a:lnSpc>
                <a:spcPct val="107000"/>
              </a:lnSpc>
              <a:spcAft>
                <a:spcPts val="1745"/>
              </a:spcAft>
              <a:buClr>
                <a:srgbClr val="000000"/>
              </a:buClr>
              <a:buSzPts val="14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JUMPER WIRE: Female – Female / Male – Female</a:t>
            </a:r>
            <a:r>
              <a:rPr lang="en-IN" sz="24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endParaRPr lang="en-IN" sz="2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L="342900" marR="306070" lvl="0" indent="-342900" algn="just" fontAlgn="base">
              <a:lnSpc>
                <a:spcPct val="107000"/>
              </a:lnSpc>
              <a:spcAft>
                <a:spcPts val="1980"/>
              </a:spcAft>
              <a:buClr>
                <a:srgbClr val="000000"/>
              </a:buClr>
              <a:buSzPts val="1400"/>
              <a:buFont typeface="Arial" panose="020B0604020202020204" pitchFamily="34" charset="0"/>
              <a:buChar char="➢"/>
            </a:pPr>
            <a:r>
              <a:rPr lang="en-IN" sz="2400" u="none" strike="noStrike" kern="100" dirty="0">
                <a:solidFill>
                  <a:srgbClr val="000000"/>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GPS TRACKER </a:t>
            </a:r>
          </a:p>
          <a:p>
            <a:pPr marL="342900" marR="306070" lvl="0" indent="-342900" algn="just" fontAlgn="base">
              <a:lnSpc>
                <a:spcPct val="107000"/>
              </a:lnSpc>
              <a:spcAft>
                <a:spcPts val="1980"/>
              </a:spcAft>
              <a:buClr>
                <a:srgbClr val="000000"/>
              </a:buClr>
              <a:buSzPts val="1400"/>
              <a:buFont typeface="Arial" panose="020B0604020202020204" pitchFamily="34" charset="0"/>
              <a:buChar char="➢"/>
            </a:pPr>
            <a:r>
              <a:rPr lang="en-IN" sz="2400" kern="100" dirty="0">
                <a:solidFill>
                  <a:srgbClr val="000000"/>
                </a:solidFill>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USB MICROPHONE</a:t>
            </a:r>
          </a:p>
          <a:p>
            <a:pPr marL="0" indent="0">
              <a:buNone/>
            </a:pPr>
            <a:endParaRPr lang="en-IN" sz="2400" dirty="0"/>
          </a:p>
        </p:txBody>
      </p:sp>
    </p:spTree>
    <p:extLst>
      <p:ext uri="{BB962C8B-B14F-4D97-AF65-F5344CB8AC3E}">
        <p14:creationId xmlns:p14="http://schemas.microsoft.com/office/powerpoint/2010/main" val="4258513527"/>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1706</TotalTime>
  <Words>2143</Words>
  <Application>Microsoft Office PowerPoint</Application>
  <PresentationFormat>Widescreen</PresentationFormat>
  <Paragraphs>145</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Garamond</vt:lpstr>
      <vt:lpstr>Times New Roman</vt:lpstr>
      <vt:lpstr>Wingdings</vt:lpstr>
      <vt:lpstr>Office Theme</vt:lpstr>
      <vt:lpstr>DONE BY K.JENNIFER [412719205004] V.VIJAYALAKSHMI [412719205017] SUPERVISED BY S.MURUGESAN ASSISTANT PROFESSOR(IT)</vt:lpstr>
      <vt:lpstr>ABSTRACT</vt:lpstr>
      <vt:lpstr>OBJECTIVE</vt:lpstr>
      <vt:lpstr> LITERATURE SURVEY  </vt:lpstr>
      <vt:lpstr>PowerPoint Presentation</vt:lpstr>
      <vt:lpstr> EXISTING SYSTEM</vt:lpstr>
      <vt:lpstr>PROPOSED SYSTEM</vt:lpstr>
      <vt:lpstr> ARCHITECTURE DIAGRAM</vt:lpstr>
      <vt:lpstr> HARDWARE REQUIREMENTS </vt:lpstr>
      <vt:lpstr>SOFTWARE REQUIREMENTS</vt:lpstr>
      <vt:lpstr>MODULES</vt:lpstr>
      <vt:lpstr>PowerPoint Presentation</vt:lpstr>
      <vt:lpstr>PowerPoint Presentation</vt:lpstr>
      <vt:lpstr>PowerPoint Presentation</vt:lpstr>
      <vt:lpstr>CONCLUSION  </vt:lpstr>
      <vt:lpstr>FUTURE ENHANCEMENT</vt:lpstr>
      <vt:lpstr>RESULT</vt:lpstr>
      <vt:lpstr>PowerPoint Presentation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Vijayalakshmi Venkatesan</dc:creator>
  <cp:lastModifiedBy>Jennifer Jalin</cp:lastModifiedBy>
  <cp:revision>608</cp:revision>
  <dcterms:created xsi:type="dcterms:W3CDTF">2022-04-17T07:25:58Z</dcterms:created>
  <dcterms:modified xsi:type="dcterms:W3CDTF">2023-05-16T16:05:32Z</dcterms:modified>
</cp:coreProperties>
</file>