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BC1C83-45BE-4C33-A0C0-BAB6A7733AF1}">
  <a:tblStyle styleId="{ECBC1C83-45BE-4C33-A0C0-BAB6A7733A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162715e62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162715e62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62715e62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62715e62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62715e62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62715e62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62715e62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62715e62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162715e62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162715e62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62715e62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62715e62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62715e62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62715e62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62715e62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62715e62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62715e62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62715e62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62715e62d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62715e62d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62715e6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62715e6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62715e62d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62715e62d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62715e62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62715e62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62715e62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62715e62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162715e62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162715e62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162715e62d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162715e62d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62715e62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62715e62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62715e62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62715e62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62715e62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62715e62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rive.google.com/file/d/1x_VXskSP_6n97VaoD3Tcn5s6ACE0484s/view?usp=shar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rive.google.com/file/d/1x_VXskSP_6n97VaoD3Tcn5s6ACE0484s/view?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en.wikipedia.org/wiki/Haversine_formula" TargetMode="External"/><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hyperlink" Target="https://medium.com/@sindhu.ravikumar/visualizing-spatial-data-with-geopandas-and-contextily-10e9b8e71e4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5"/>
            <a:ext cx="8608800" cy="2211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4000"/>
              <a:t>Exploratory Data Analysis(EDA) on Bike Sharing in San Jose</a:t>
            </a:r>
            <a:endParaRPr b="1" sz="4000"/>
          </a:p>
          <a:p>
            <a:pPr indent="0" lvl="0" marL="0" rtl="0" algn="l">
              <a:lnSpc>
                <a:spcPct val="115000"/>
              </a:lnSpc>
              <a:spcBef>
                <a:spcPts val="0"/>
              </a:spcBef>
              <a:spcAft>
                <a:spcPts val="0"/>
              </a:spcAft>
              <a:buNone/>
            </a:pPr>
            <a:r>
              <a:rPr b="1" lang="en" sz="2400"/>
              <a:t>Colab </a:t>
            </a:r>
            <a:r>
              <a:rPr b="1" lang="en" sz="2400" u="sng">
                <a:solidFill>
                  <a:schemeClr val="hlink"/>
                </a:solidFill>
                <a:hlinkClick r:id="rId3"/>
              </a:rPr>
              <a:t>Link</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type="title"/>
          </p:nvPr>
        </p:nvSpPr>
        <p:spPr>
          <a:xfrm>
            <a:off x="311700" y="410000"/>
            <a:ext cx="85206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ummary statistics and metrics</a:t>
            </a:r>
            <a:endParaRPr/>
          </a:p>
          <a:p>
            <a:pPr indent="0" lvl="0" marL="0" rtl="0" algn="l">
              <a:spcBef>
                <a:spcPts val="0"/>
              </a:spcBef>
              <a:spcAft>
                <a:spcPts val="0"/>
              </a:spcAft>
              <a:buNone/>
            </a:pPr>
            <a:r>
              <a:rPr b="1" lang="en" sz="2200">
                <a:solidFill>
                  <a:schemeClr val="accent6"/>
                </a:solidFill>
              </a:rPr>
              <a:t>Bike ride comparison : Weekend vs Weekdays per member type</a:t>
            </a:r>
            <a:endParaRPr b="1" sz="2200">
              <a:solidFill>
                <a:schemeClr val="accent6"/>
              </a:solidFill>
            </a:endParaRPr>
          </a:p>
        </p:txBody>
      </p:sp>
      <p:pic>
        <p:nvPicPr>
          <p:cNvPr id="177" name="Google Shape;177;p22"/>
          <p:cNvPicPr preferRelativeResize="0"/>
          <p:nvPr/>
        </p:nvPicPr>
        <p:blipFill>
          <a:blip r:embed="rId3">
            <a:alphaModFix/>
          </a:blip>
          <a:stretch>
            <a:fillRect/>
          </a:stretch>
        </p:blipFill>
        <p:spPr>
          <a:xfrm>
            <a:off x="3266050" y="1714700"/>
            <a:ext cx="5877943" cy="3428800"/>
          </a:xfrm>
          <a:prstGeom prst="rect">
            <a:avLst/>
          </a:prstGeom>
          <a:noFill/>
          <a:ln>
            <a:noFill/>
          </a:ln>
        </p:spPr>
      </p:pic>
      <p:sp>
        <p:nvSpPr>
          <p:cNvPr id="178" name="Google Shape;178;p22"/>
          <p:cNvSpPr txBox="1"/>
          <p:nvPr/>
        </p:nvSpPr>
        <p:spPr>
          <a:xfrm>
            <a:off x="0" y="1714700"/>
            <a:ext cx="33000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212121"/>
                </a:solidFill>
                <a:latin typeface="Roboto"/>
                <a:ea typeface="Roboto"/>
                <a:cs typeface="Roboto"/>
                <a:sym typeface="Roboto"/>
              </a:rPr>
              <a:t>Observation</a:t>
            </a:r>
            <a:r>
              <a:rPr lang="en" sz="1200">
                <a:solidFill>
                  <a:srgbClr val="212121"/>
                </a:solidFill>
                <a:latin typeface="Roboto"/>
                <a:ea typeface="Roboto"/>
                <a:cs typeface="Roboto"/>
                <a:sym typeface="Roboto"/>
              </a:rPr>
              <a:t> : Casual and Member have very different ride behavior. Bike rides of c</a:t>
            </a:r>
            <a:r>
              <a:rPr lang="en" sz="1200">
                <a:solidFill>
                  <a:srgbClr val="212121"/>
                </a:solidFill>
                <a:latin typeface="Roboto"/>
                <a:ea typeface="Roboto"/>
                <a:cs typeface="Roboto"/>
                <a:sym typeface="Roboto"/>
              </a:rPr>
              <a:t>asual</a:t>
            </a:r>
            <a:r>
              <a:rPr lang="en" sz="1200">
                <a:solidFill>
                  <a:srgbClr val="212121"/>
                </a:solidFill>
                <a:latin typeface="Roboto"/>
                <a:ea typeface="Roboto"/>
                <a:cs typeface="Roboto"/>
                <a:sym typeface="Roboto"/>
              </a:rPr>
              <a:t> user </a:t>
            </a:r>
            <a:r>
              <a:rPr lang="en" sz="1200">
                <a:solidFill>
                  <a:srgbClr val="212121"/>
                </a:solidFill>
                <a:latin typeface="Roboto"/>
                <a:ea typeface="Roboto"/>
                <a:cs typeface="Roboto"/>
                <a:sym typeface="Roboto"/>
              </a:rPr>
              <a:t>significantly</a:t>
            </a:r>
            <a:r>
              <a:rPr lang="en" sz="1200">
                <a:solidFill>
                  <a:srgbClr val="212121"/>
                </a:solidFill>
                <a:latin typeface="Roboto"/>
                <a:ea typeface="Roboto"/>
                <a:cs typeface="Roboto"/>
                <a:sym typeface="Roboto"/>
              </a:rPr>
              <a:t> increases during the weekends</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It is possible that </a:t>
            </a:r>
            <a:r>
              <a:rPr b="1" lang="en" sz="1200">
                <a:solidFill>
                  <a:srgbClr val="212121"/>
                </a:solidFill>
                <a:latin typeface="Roboto"/>
                <a:ea typeface="Roboto"/>
                <a:cs typeface="Roboto"/>
                <a:sym typeface="Roboto"/>
              </a:rPr>
              <a:t>registered user use bikes mainly for commuting</a:t>
            </a:r>
            <a:r>
              <a:rPr lang="en" sz="1200">
                <a:solidFill>
                  <a:srgbClr val="212121"/>
                </a:solidFill>
                <a:latin typeface="Roboto"/>
                <a:ea typeface="Roboto"/>
                <a:cs typeface="Roboto"/>
                <a:sym typeface="Roboto"/>
              </a:rPr>
              <a:t> so bike rides count reduces during the weekends. </a:t>
            </a:r>
            <a:endParaRPr sz="1200">
              <a:solidFill>
                <a:srgbClr val="21212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1" lang="en" sz="1200">
                <a:solidFill>
                  <a:srgbClr val="212121"/>
                </a:solidFill>
                <a:latin typeface="Roboto"/>
                <a:ea typeface="Roboto"/>
                <a:cs typeface="Roboto"/>
                <a:sym typeface="Roboto"/>
              </a:rPr>
              <a:t>Similarly, unregistered</a:t>
            </a:r>
            <a:r>
              <a:rPr b="1" lang="en" sz="1200">
                <a:solidFill>
                  <a:srgbClr val="212121"/>
                </a:solidFill>
                <a:latin typeface="Roboto"/>
                <a:ea typeface="Roboto"/>
                <a:cs typeface="Roboto"/>
                <a:sym typeface="Roboto"/>
              </a:rPr>
              <a:t> users might use bike for non-commuting purpose</a:t>
            </a:r>
            <a:r>
              <a:rPr lang="en" sz="1200">
                <a:solidFill>
                  <a:srgbClr val="212121"/>
                </a:solidFill>
                <a:latin typeface="Roboto"/>
                <a:ea typeface="Roboto"/>
                <a:cs typeface="Roboto"/>
                <a:sym typeface="Roboto"/>
              </a:rPr>
              <a:t> such as sightseeing and hiking during the weekend.</a:t>
            </a:r>
            <a:endParaRPr/>
          </a:p>
        </p:txBody>
      </p:sp>
      <p:sp>
        <p:nvSpPr>
          <p:cNvPr id="179" name="Google Shape;179;p22"/>
          <p:cNvSpPr/>
          <p:nvPr/>
        </p:nvSpPr>
        <p:spPr>
          <a:xfrm>
            <a:off x="7104125" y="1953250"/>
            <a:ext cx="1937400" cy="1457100"/>
          </a:xfrm>
          <a:prstGeom prst="ellipse">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type="title"/>
          </p:nvPr>
        </p:nvSpPr>
        <p:spPr>
          <a:xfrm>
            <a:off x="311700" y="410000"/>
            <a:ext cx="85206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ummary statistics and metrics </a:t>
            </a:r>
            <a:endParaRPr/>
          </a:p>
          <a:p>
            <a:pPr indent="0" lvl="0" marL="0" rtl="0" algn="l">
              <a:spcBef>
                <a:spcPts val="0"/>
              </a:spcBef>
              <a:spcAft>
                <a:spcPts val="0"/>
              </a:spcAft>
              <a:buNone/>
            </a:pPr>
            <a:r>
              <a:rPr b="1" lang="en" sz="2200">
                <a:solidFill>
                  <a:srgbClr val="4A86E8"/>
                </a:solidFill>
              </a:rPr>
              <a:t>New metric: Daily bike occupancy index (1)</a:t>
            </a:r>
            <a:endParaRPr b="1" sz="2200">
              <a:solidFill>
                <a:srgbClr val="4A86E8"/>
              </a:solidFill>
            </a:endParaRPr>
          </a:p>
        </p:txBody>
      </p:sp>
      <p:sp>
        <p:nvSpPr>
          <p:cNvPr id="185" name="Google Shape;185;p23"/>
          <p:cNvSpPr txBox="1"/>
          <p:nvPr/>
        </p:nvSpPr>
        <p:spPr>
          <a:xfrm>
            <a:off x="359850" y="1527925"/>
            <a:ext cx="8603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Motivation</a:t>
            </a:r>
            <a:r>
              <a:rPr lang="en">
                <a:latin typeface="Roboto"/>
                <a:ea typeface="Roboto"/>
                <a:cs typeface="Roboto"/>
                <a:sym typeface="Roboto"/>
              </a:rPr>
              <a:t>: In addition to the daily bike ride statistics, it is also important to understand how long bike users occupy once they start bike sharing service. The occupancy can be important factor in better bike allocation and purchase decision in addition to overall bike ride statistics</a:t>
            </a:r>
            <a:endParaRPr>
              <a:latin typeface="Roboto"/>
              <a:ea typeface="Roboto"/>
              <a:cs typeface="Roboto"/>
              <a:sym typeface="Roboto"/>
            </a:endParaRPr>
          </a:p>
        </p:txBody>
      </p:sp>
      <p:pic>
        <p:nvPicPr>
          <p:cNvPr id="186" name="Google Shape;186;p23"/>
          <p:cNvPicPr preferRelativeResize="0"/>
          <p:nvPr/>
        </p:nvPicPr>
        <p:blipFill>
          <a:blip r:embed="rId3">
            <a:alphaModFix/>
          </a:blip>
          <a:stretch>
            <a:fillRect/>
          </a:stretch>
        </p:blipFill>
        <p:spPr>
          <a:xfrm>
            <a:off x="289913" y="2571750"/>
            <a:ext cx="8742975" cy="231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311700" y="410000"/>
            <a:ext cx="85206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ummary statistics and metrics</a:t>
            </a:r>
            <a:endParaRPr/>
          </a:p>
          <a:p>
            <a:pPr indent="0" lvl="0" marL="0" rtl="0" algn="l">
              <a:spcBef>
                <a:spcPts val="0"/>
              </a:spcBef>
              <a:spcAft>
                <a:spcPts val="0"/>
              </a:spcAft>
              <a:buNone/>
            </a:pPr>
            <a:r>
              <a:rPr b="1" lang="en" sz="2200">
                <a:solidFill>
                  <a:srgbClr val="4A86E8"/>
                </a:solidFill>
              </a:rPr>
              <a:t>New metric: Daily bike occupancy index (2)</a:t>
            </a:r>
            <a:endParaRPr b="1" sz="2200">
              <a:solidFill>
                <a:srgbClr val="4A86E8"/>
              </a:solidFill>
            </a:endParaRPr>
          </a:p>
        </p:txBody>
      </p:sp>
      <p:pic>
        <p:nvPicPr>
          <p:cNvPr id="192" name="Google Shape;192;p24"/>
          <p:cNvPicPr preferRelativeResize="0"/>
          <p:nvPr/>
        </p:nvPicPr>
        <p:blipFill>
          <a:blip r:embed="rId3">
            <a:alphaModFix/>
          </a:blip>
          <a:stretch>
            <a:fillRect/>
          </a:stretch>
        </p:blipFill>
        <p:spPr>
          <a:xfrm>
            <a:off x="4653900" y="1450600"/>
            <a:ext cx="4285325" cy="1754075"/>
          </a:xfrm>
          <a:prstGeom prst="rect">
            <a:avLst/>
          </a:prstGeom>
          <a:noFill/>
          <a:ln>
            <a:noFill/>
          </a:ln>
        </p:spPr>
      </p:pic>
      <p:sp>
        <p:nvSpPr>
          <p:cNvPr id="193" name="Google Shape;193;p24"/>
          <p:cNvSpPr txBox="1"/>
          <p:nvPr/>
        </p:nvSpPr>
        <p:spPr>
          <a:xfrm>
            <a:off x="0" y="1450600"/>
            <a:ext cx="4819200" cy="37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en" sz="1200">
                <a:solidFill>
                  <a:srgbClr val="212121"/>
                </a:solidFill>
                <a:latin typeface="Roboto"/>
                <a:ea typeface="Roboto"/>
                <a:cs typeface="Roboto"/>
                <a:sym typeface="Roboto"/>
              </a:rPr>
              <a:t>Finding 1</a:t>
            </a:r>
            <a:r>
              <a:rPr lang="en" sz="1200">
                <a:solidFill>
                  <a:srgbClr val="212121"/>
                </a:solidFill>
                <a:latin typeface="Roboto"/>
                <a:ea typeface="Roboto"/>
                <a:cs typeface="Roboto"/>
                <a:sym typeface="Roboto"/>
              </a:rPr>
              <a:t>: The result shows that bike ride occupancy gradually increases from Monday to Thursday. Then it drops to Friday suddenly. </a:t>
            </a:r>
            <a:endParaRPr sz="1200">
              <a:solidFill>
                <a:srgbClr val="212121"/>
              </a:solidFill>
              <a:latin typeface="Roboto"/>
              <a:ea typeface="Roboto"/>
              <a:cs typeface="Roboto"/>
              <a:sym typeface="Roboto"/>
            </a:endParaRPr>
          </a:p>
          <a:p>
            <a:pPr indent="-298450" lvl="0" marL="457200" rtl="0" algn="l">
              <a:lnSpc>
                <a:spcPct val="115000"/>
              </a:lnSpc>
              <a:spcBef>
                <a:spcPts val="900"/>
              </a:spcBef>
              <a:spcAft>
                <a:spcPts val="0"/>
              </a:spcAft>
              <a:buSzPts val="1100"/>
              <a:buFont typeface="Roboto"/>
              <a:buChar char="●"/>
            </a:pPr>
            <a:r>
              <a:rPr lang="en" sz="1100">
                <a:solidFill>
                  <a:srgbClr val="212121"/>
                </a:solidFill>
                <a:latin typeface="Roboto"/>
                <a:ea typeface="Roboto"/>
                <a:cs typeface="Roboto"/>
                <a:sym typeface="Roboto"/>
              </a:rPr>
              <a:t>This is quite opposite to Bike ride count. It means that </a:t>
            </a:r>
            <a:r>
              <a:rPr b="1" lang="en" sz="1100">
                <a:latin typeface="Roboto"/>
                <a:ea typeface="Roboto"/>
                <a:cs typeface="Roboto"/>
                <a:sym typeface="Roboto"/>
              </a:rPr>
              <a:t>during the weekdays, many people don't return the bike erly and just occupies it.</a:t>
            </a:r>
            <a:endParaRPr b="1" sz="1100">
              <a:latin typeface="Roboto"/>
              <a:ea typeface="Roboto"/>
              <a:cs typeface="Roboto"/>
              <a:sym typeface="Roboto"/>
            </a:endParaRPr>
          </a:p>
          <a:p>
            <a:pPr indent="0" lvl="0" marL="0" rtl="0" algn="l">
              <a:lnSpc>
                <a:spcPct val="115000"/>
              </a:lnSpc>
              <a:spcBef>
                <a:spcPts val="900"/>
              </a:spcBef>
              <a:spcAft>
                <a:spcPts val="0"/>
              </a:spcAft>
              <a:buNone/>
            </a:pPr>
            <a:r>
              <a:rPr b="1" lang="en" sz="1200">
                <a:solidFill>
                  <a:srgbClr val="212121"/>
                </a:solidFill>
                <a:latin typeface="Roboto"/>
                <a:ea typeface="Roboto"/>
                <a:cs typeface="Roboto"/>
                <a:sym typeface="Roboto"/>
              </a:rPr>
              <a:t>Finding 2</a:t>
            </a:r>
            <a:r>
              <a:rPr lang="en" sz="1200">
                <a:solidFill>
                  <a:srgbClr val="212121"/>
                </a:solidFill>
                <a:latin typeface="Roboto"/>
                <a:ea typeface="Roboto"/>
                <a:cs typeface="Roboto"/>
                <a:sym typeface="Roboto"/>
              </a:rPr>
              <a:t>: Even though more bikes are used during the weekend, bike occupance is not high. It means that many </a:t>
            </a:r>
            <a:r>
              <a:rPr b="1" lang="en" sz="1200">
                <a:solidFill>
                  <a:srgbClr val="212121"/>
                </a:solidFill>
                <a:latin typeface="Roboto"/>
                <a:ea typeface="Roboto"/>
                <a:cs typeface="Roboto"/>
                <a:sym typeface="Roboto"/>
              </a:rPr>
              <a:t>people use bike for relatively shorter time during weekend </a:t>
            </a:r>
            <a:r>
              <a:rPr lang="en" sz="1200">
                <a:solidFill>
                  <a:srgbClr val="212121"/>
                </a:solidFill>
                <a:latin typeface="Roboto"/>
                <a:ea typeface="Roboto"/>
                <a:cs typeface="Roboto"/>
                <a:sym typeface="Roboto"/>
              </a:rPr>
              <a:t>than during the weekdays</a:t>
            </a:r>
            <a:endParaRPr sz="1200">
              <a:solidFill>
                <a:srgbClr val="212121"/>
              </a:solidFill>
              <a:latin typeface="Roboto"/>
              <a:ea typeface="Roboto"/>
              <a:cs typeface="Roboto"/>
              <a:sym typeface="Roboto"/>
            </a:endParaRPr>
          </a:p>
          <a:p>
            <a:pPr indent="0" lvl="0" marL="0" rtl="0" algn="l">
              <a:lnSpc>
                <a:spcPct val="115000"/>
              </a:lnSpc>
              <a:spcBef>
                <a:spcPts val="900"/>
              </a:spcBef>
              <a:spcAft>
                <a:spcPts val="0"/>
              </a:spcAft>
              <a:buNone/>
            </a:pPr>
            <a:r>
              <a:rPr b="1" lang="en" sz="1200">
                <a:solidFill>
                  <a:srgbClr val="212121"/>
                </a:solidFill>
                <a:latin typeface="Roboto"/>
                <a:ea typeface="Roboto"/>
                <a:cs typeface="Roboto"/>
                <a:sym typeface="Roboto"/>
              </a:rPr>
              <a:t>Suggestion: </a:t>
            </a:r>
            <a:endParaRPr b="1" sz="1200">
              <a:solidFill>
                <a:srgbClr val="212121"/>
              </a:solidFill>
              <a:latin typeface="Roboto"/>
              <a:ea typeface="Roboto"/>
              <a:cs typeface="Roboto"/>
              <a:sym typeface="Roboto"/>
            </a:endParaRPr>
          </a:p>
          <a:p>
            <a:pPr indent="0" lvl="0" marL="0" rtl="0" algn="l">
              <a:lnSpc>
                <a:spcPct val="115000"/>
              </a:lnSpc>
              <a:spcBef>
                <a:spcPts val="900"/>
              </a:spcBef>
              <a:spcAft>
                <a:spcPts val="0"/>
              </a:spcAft>
              <a:buNone/>
            </a:pPr>
            <a:r>
              <a:rPr lang="en" sz="1100">
                <a:solidFill>
                  <a:srgbClr val="0000FF"/>
                </a:solidFill>
                <a:latin typeface="Roboto"/>
                <a:ea typeface="Roboto"/>
                <a:cs typeface="Roboto"/>
                <a:sym typeface="Roboto"/>
              </a:rPr>
              <a:t>To </a:t>
            </a:r>
            <a:r>
              <a:rPr lang="en" sz="1100">
                <a:solidFill>
                  <a:srgbClr val="0000FF"/>
                </a:solidFill>
                <a:latin typeface="Roboto"/>
                <a:ea typeface="Roboto"/>
                <a:cs typeface="Roboto"/>
                <a:sym typeface="Roboto"/>
              </a:rPr>
              <a:t>improve</a:t>
            </a:r>
            <a:r>
              <a:rPr lang="en" sz="1100">
                <a:solidFill>
                  <a:srgbClr val="0000FF"/>
                </a:solidFill>
                <a:latin typeface="Roboto"/>
                <a:ea typeface="Roboto"/>
                <a:cs typeface="Roboto"/>
                <a:sym typeface="Roboto"/>
              </a:rPr>
              <a:t> the bike utilization during weekdays, one can consider promotion or credit to early bike return users → reduce occupancy </a:t>
            </a:r>
            <a:endParaRPr sz="1100">
              <a:solidFill>
                <a:srgbClr val="0000FF"/>
              </a:solidFill>
              <a:latin typeface="Roboto"/>
              <a:ea typeface="Roboto"/>
              <a:cs typeface="Roboto"/>
              <a:sym typeface="Roboto"/>
            </a:endParaRPr>
          </a:p>
          <a:p>
            <a:pPr indent="0" lvl="0" marL="0" rtl="0" algn="l">
              <a:lnSpc>
                <a:spcPct val="115000"/>
              </a:lnSpc>
              <a:spcBef>
                <a:spcPts val="900"/>
              </a:spcBef>
              <a:spcAft>
                <a:spcPts val="900"/>
              </a:spcAft>
              <a:buNone/>
            </a:pPr>
            <a:r>
              <a:rPr lang="en" sz="1100">
                <a:solidFill>
                  <a:srgbClr val="0000FF"/>
                </a:solidFill>
                <a:latin typeface="Roboto"/>
                <a:ea typeface="Roboto"/>
                <a:cs typeface="Roboto"/>
                <a:sym typeface="Roboto"/>
              </a:rPr>
              <a:t>Instead of purchasing more bikes to </a:t>
            </a:r>
            <a:r>
              <a:rPr b="1" lang="en" sz="1100">
                <a:solidFill>
                  <a:srgbClr val="0000FF"/>
                </a:solidFill>
                <a:latin typeface="Roboto"/>
                <a:ea typeface="Roboto"/>
                <a:cs typeface="Roboto"/>
                <a:sym typeface="Roboto"/>
              </a:rPr>
              <a:t>handle the weekend demand, it might be better to </a:t>
            </a:r>
            <a:r>
              <a:rPr b="1" lang="en" sz="1100">
                <a:solidFill>
                  <a:srgbClr val="0000FF"/>
                </a:solidFill>
                <a:latin typeface="Roboto"/>
                <a:ea typeface="Roboto"/>
                <a:cs typeface="Roboto"/>
                <a:sym typeface="Roboto"/>
              </a:rPr>
              <a:t>increase the bike re-allocation staffs for better bike circulation</a:t>
            </a:r>
            <a:r>
              <a:rPr lang="en" sz="1100">
                <a:solidFill>
                  <a:srgbClr val="0000FF"/>
                </a:solidFill>
                <a:latin typeface="Roboto"/>
                <a:ea typeface="Roboto"/>
                <a:cs typeface="Roboto"/>
                <a:sym typeface="Roboto"/>
              </a:rPr>
              <a:t>.</a:t>
            </a:r>
            <a:endParaRPr sz="1300">
              <a:solidFill>
                <a:srgbClr val="0000FF"/>
              </a:solidFill>
            </a:endParaRPr>
          </a:p>
        </p:txBody>
      </p:sp>
      <p:pic>
        <p:nvPicPr>
          <p:cNvPr id="194" name="Google Shape;194;p24"/>
          <p:cNvPicPr preferRelativeResize="0"/>
          <p:nvPr/>
        </p:nvPicPr>
        <p:blipFill>
          <a:blip r:embed="rId4">
            <a:alphaModFix/>
          </a:blip>
          <a:stretch>
            <a:fillRect/>
          </a:stretch>
        </p:blipFill>
        <p:spPr>
          <a:xfrm>
            <a:off x="4612950" y="3245375"/>
            <a:ext cx="4367225" cy="1953725"/>
          </a:xfrm>
          <a:prstGeom prst="rect">
            <a:avLst/>
          </a:prstGeom>
          <a:noFill/>
          <a:ln>
            <a:noFill/>
          </a:ln>
        </p:spPr>
      </p:pic>
      <p:sp>
        <p:nvSpPr>
          <p:cNvPr id="195" name="Google Shape;195;p24"/>
          <p:cNvSpPr/>
          <p:nvPr/>
        </p:nvSpPr>
        <p:spPr>
          <a:xfrm>
            <a:off x="7159275" y="2122645"/>
            <a:ext cx="1937400" cy="898200"/>
          </a:xfrm>
          <a:prstGeom prst="ellipse">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7206600" y="3366375"/>
            <a:ext cx="1984500" cy="999900"/>
          </a:xfrm>
          <a:prstGeom prst="ellipse">
            <a:avLst/>
          </a:prstGeom>
          <a:no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nvSpPr>
        <p:spPr>
          <a:xfrm>
            <a:off x="7340400" y="1614575"/>
            <a:ext cx="1716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Occupancy don’t follow ride count </a:t>
            </a:r>
            <a:endParaRPr sz="1000">
              <a:latin typeface="Roboto"/>
              <a:ea typeface="Roboto"/>
              <a:cs typeface="Roboto"/>
              <a:sym typeface="Roboto"/>
            </a:endParaRPr>
          </a:p>
        </p:txBody>
      </p:sp>
      <p:sp>
        <p:nvSpPr>
          <p:cNvPr id="198" name="Google Shape;198;p24"/>
          <p:cNvSpPr txBox="1"/>
          <p:nvPr/>
        </p:nvSpPr>
        <p:spPr>
          <a:xfrm>
            <a:off x="6316525" y="1135625"/>
            <a:ext cx="134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Roboto"/>
                <a:ea typeface="Roboto"/>
                <a:cs typeface="Roboto"/>
                <a:sym typeface="Roboto"/>
              </a:rPr>
              <a:t>New Metric</a:t>
            </a:r>
            <a:endParaRPr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57525" y="410000"/>
            <a:ext cx="90573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and metrics</a:t>
            </a:r>
            <a:endParaRPr/>
          </a:p>
          <a:p>
            <a:pPr indent="0" lvl="0" marL="0" rtl="0" algn="l">
              <a:spcBef>
                <a:spcPts val="0"/>
              </a:spcBef>
              <a:spcAft>
                <a:spcPts val="0"/>
              </a:spcAft>
              <a:buNone/>
            </a:pPr>
            <a:r>
              <a:rPr b="1" lang="en" sz="2200">
                <a:solidFill>
                  <a:schemeClr val="accent6"/>
                </a:solidFill>
              </a:rPr>
              <a:t>Bike ride</a:t>
            </a:r>
            <a:r>
              <a:rPr b="1" lang="en" sz="2200">
                <a:solidFill>
                  <a:schemeClr val="accent6"/>
                </a:solidFill>
              </a:rPr>
              <a:t> trend for 1 month (range of dataset) per </a:t>
            </a:r>
            <a:r>
              <a:rPr b="1" lang="en" sz="2200">
                <a:solidFill>
                  <a:schemeClr val="accent6"/>
                </a:solidFill>
              </a:rPr>
              <a:t>user</a:t>
            </a:r>
            <a:r>
              <a:rPr b="1" lang="en" sz="2200">
                <a:solidFill>
                  <a:schemeClr val="accent6"/>
                </a:solidFill>
              </a:rPr>
              <a:t> type</a:t>
            </a:r>
            <a:endParaRPr b="1" sz="2200">
              <a:solidFill>
                <a:schemeClr val="accent6"/>
              </a:solidFill>
            </a:endParaRPr>
          </a:p>
        </p:txBody>
      </p:sp>
      <p:pic>
        <p:nvPicPr>
          <p:cNvPr id="204" name="Google Shape;204;p25"/>
          <p:cNvPicPr preferRelativeResize="0"/>
          <p:nvPr/>
        </p:nvPicPr>
        <p:blipFill>
          <a:blip r:embed="rId3">
            <a:alphaModFix/>
          </a:blip>
          <a:stretch>
            <a:fillRect/>
          </a:stretch>
        </p:blipFill>
        <p:spPr>
          <a:xfrm>
            <a:off x="3940750" y="1714700"/>
            <a:ext cx="5058088" cy="3428800"/>
          </a:xfrm>
          <a:prstGeom prst="rect">
            <a:avLst/>
          </a:prstGeom>
          <a:noFill/>
          <a:ln>
            <a:noFill/>
          </a:ln>
        </p:spPr>
      </p:pic>
      <p:sp>
        <p:nvSpPr>
          <p:cNvPr id="205" name="Google Shape;205;p25"/>
          <p:cNvSpPr txBox="1"/>
          <p:nvPr/>
        </p:nvSpPr>
        <p:spPr>
          <a:xfrm>
            <a:off x="0" y="1683075"/>
            <a:ext cx="3940800" cy="322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n" sz="1200">
                <a:solidFill>
                  <a:srgbClr val="212121"/>
                </a:solidFill>
                <a:latin typeface="Roboto"/>
                <a:ea typeface="Roboto"/>
                <a:cs typeface="Roboto"/>
                <a:sym typeface="Roboto"/>
              </a:rPr>
              <a:t>Observation</a:t>
            </a:r>
            <a:r>
              <a:rPr lang="en" sz="1200">
                <a:solidFill>
                  <a:srgbClr val="212121"/>
                </a:solidFill>
                <a:latin typeface="Roboto"/>
                <a:ea typeface="Roboto"/>
                <a:cs typeface="Roboto"/>
                <a:sym typeface="Roboto"/>
              </a:rPr>
              <a:t> : Bike ride trend shows that demands changes </a:t>
            </a:r>
            <a:r>
              <a:rPr lang="en" sz="1200">
                <a:solidFill>
                  <a:srgbClr val="212121"/>
                </a:solidFill>
                <a:latin typeface="Roboto"/>
                <a:ea typeface="Roboto"/>
                <a:cs typeface="Roboto"/>
                <a:sym typeface="Roboto"/>
              </a:rPr>
              <a:t> periodically</a:t>
            </a:r>
            <a:endParaRPr sz="1200">
              <a:solidFill>
                <a:srgbClr val="212121"/>
              </a:solidFill>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100">
                <a:solidFill>
                  <a:srgbClr val="212121"/>
                </a:solidFill>
                <a:latin typeface="Roboto"/>
                <a:ea typeface="Roboto"/>
                <a:cs typeface="Roboto"/>
                <a:sym typeface="Roboto"/>
              </a:rPr>
              <a:t>Member(registered user)'s ride count decreases during the weekend(</a:t>
            </a:r>
            <a:r>
              <a:rPr lang="en" sz="1100">
                <a:solidFill>
                  <a:srgbClr val="212121"/>
                </a:solidFill>
                <a:latin typeface="Roboto"/>
                <a:ea typeface="Roboto"/>
                <a:cs typeface="Roboto"/>
                <a:sym typeface="Roboto"/>
              </a:rPr>
              <a:t>8/1, 8/8 ~ 8/29 are Saturday)</a:t>
            </a:r>
            <a:r>
              <a:rPr lang="en" sz="1100">
                <a:solidFill>
                  <a:srgbClr val="212121"/>
                </a:solidFill>
                <a:latin typeface="Roboto"/>
                <a:ea typeface="Roboto"/>
                <a:cs typeface="Roboto"/>
                <a:sym typeface="Roboto"/>
              </a:rPr>
              <a:t> while casual(unregistered) </a:t>
            </a:r>
            <a:r>
              <a:rPr b="1" lang="en" sz="1100">
                <a:solidFill>
                  <a:srgbClr val="212121"/>
                </a:solidFill>
                <a:latin typeface="Roboto"/>
                <a:ea typeface="Roboto"/>
                <a:cs typeface="Roboto"/>
                <a:sym typeface="Roboto"/>
              </a:rPr>
              <a:t>users count increases during the weekend</a:t>
            </a:r>
            <a:r>
              <a:rPr lang="en" sz="1100">
                <a:solidFill>
                  <a:srgbClr val="212121"/>
                </a:solidFill>
                <a:latin typeface="Roboto"/>
                <a:ea typeface="Roboto"/>
                <a:cs typeface="Roboto"/>
                <a:sym typeface="Roboto"/>
              </a:rPr>
              <a:t>.</a:t>
            </a:r>
            <a:endParaRPr sz="1100">
              <a:solidFill>
                <a:srgbClr val="212121"/>
              </a:solidFill>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100">
                <a:solidFill>
                  <a:srgbClr val="212121"/>
                </a:solidFill>
                <a:latin typeface="Roboto"/>
                <a:ea typeface="Roboto"/>
                <a:cs typeface="Roboto"/>
                <a:sym typeface="Roboto"/>
              </a:rPr>
              <a:t>This is aligned with initial observation and </a:t>
            </a:r>
            <a:r>
              <a:rPr b="1" lang="en" sz="1100">
                <a:solidFill>
                  <a:srgbClr val="212121"/>
                </a:solidFill>
                <a:latin typeface="Roboto"/>
                <a:ea typeface="Roboto"/>
                <a:cs typeface="Roboto"/>
                <a:sym typeface="Roboto"/>
              </a:rPr>
              <a:t>support the hypothesis that member mostly use bikes for commuting purpose </a:t>
            </a:r>
            <a:endParaRPr b="1" sz="1100">
              <a:solidFill>
                <a:srgbClr val="212121"/>
              </a:solidFill>
              <a:latin typeface="Roboto"/>
              <a:ea typeface="Roboto"/>
              <a:cs typeface="Roboto"/>
              <a:sym typeface="Roboto"/>
            </a:endParaRPr>
          </a:p>
          <a:p>
            <a:pPr indent="0" lvl="0" marL="457200" rtl="0" algn="l">
              <a:lnSpc>
                <a:spcPct val="115000"/>
              </a:lnSpc>
              <a:spcBef>
                <a:spcPts val="600"/>
              </a:spcBef>
              <a:spcAft>
                <a:spcPts val="0"/>
              </a:spcAft>
              <a:buNone/>
            </a:pPr>
            <a:r>
              <a:t/>
            </a:r>
            <a:endParaRPr sz="11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b="1" lang="en" sz="1100">
                <a:solidFill>
                  <a:srgbClr val="212121"/>
                </a:solidFill>
                <a:latin typeface="Roboto"/>
                <a:ea typeface="Roboto"/>
                <a:cs typeface="Roboto"/>
                <a:sym typeface="Roboto"/>
              </a:rPr>
              <a:t>Interesting finding </a:t>
            </a:r>
            <a:endParaRPr b="1" sz="1100">
              <a:solidFill>
                <a:srgbClr val="212121"/>
              </a:solidFill>
              <a:latin typeface="Roboto"/>
              <a:ea typeface="Roboto"/>
              <a:cs typeface="Roboto"/>
              <a:sym typeface="Roboto"/>
            </a:endParaRPr>
          </a:p>
          <a:p>
            <a:pPr indent="-298450" lvl="0" marL="457200" rtl="0" algn="l">
              <a:lnSpc>
                <a:spcPct val="115000"/>
              </a:lnSpc>
              <a:spcBef>
                <a:spcPts val="600"/>
              </a:spcBef>
              <a:spcAft>
                <a:spcPts val="0"/>
              </a:spcAft>
              <a:buClr>
                <a:srgbClr val="0000FF"/>
              </a:buClr>
              <a:buSzPts val="1100"/>
              <a:buFont typeface="Roboto"/>
              <a:buChar char="●"/>
            </a:pPr>
            <a:r>
              <a:rPr lang="en" sz="1100">
                <a:solidFill>
                  <a:srgbClr val="0000FF"/>
                </a:solidFill>
                <a:latin typeface="Roboto"/>
                <a:ea typeface="Roboto"/>
                <a:cs typeface="Roboto"/>
                <a:sym typeface="Roboto"/>
              </a:rPr>
              <a:t>One can visually observe that </a:t>
            </a:r>
            <a:r>
              <a:rPr b="1" lang="en" sz="1100">
                <a:solidFill>
                  <a:srgbClr val="0000FF"/>
                </a:solidFill>
                <a:latin typeface="Roboto"/>
                <a:ea typeface="Roboto"/>
                <a:cs typeface="Roboto"/>
                <a:sym typeface="Roboto"/>
              </a:rPr>
              <a:t>there is a growing demand</a:t>
            </a:r>
            <a:r>
              <a:rPr lang="en" sz="1100">
                <a:solidFill>
                  <a:srgbClr val="0000FF"/>
                </a:solidFill>
                <a:latin typeface="Roboto"/>
                <a:ea typeface="Roboto"/>
                <a:cs typeface="Roboto"/>
                <a:sym typeface="Roboto"/>
              </a:rPr>
              <a:t>. This will be </a:t>
            </a:r>
            <a:r>
              <a:rPr b="1" lang="en" sz="1100">
                <a:solidFill>
                  <a:srgbClr val="0000FF"/>
                </a:solidFill>
                <a:latin typeface="Roboto"/>
                <a:ea typeface="Roboto"/>
                <a:cs typeface="Roboto"/>
                <a:sym typeface="Roboto"/>
              </a:rPr>
              <a:t>further </a:t>
            </a:r>
            <a:r>
              <a:rPr b="1" lang="en" sz="1100">
                <a:solidFill>
                  <a:srgbClr val="0000FF"/>
                </a:solidFill>
                <a:latin typeface="Roboto"/>
                <a:ea typeface="Roboto"/>
                <a:cs typeface="Roboto"/>
                <a:sym typeface="Roboto"/>
              </a:rPr>
              <a:t>investigated</a:t>
            </a:r>
            <a:r>
              <a:rPr b="1" lang="en" sz="1100">
                <a:solidFill>
                  <a:srgbClr val="0000FF"/>
                </a:solidFill>
                <a:latin typeface="Roboto"/>
                <a:ea typeface="Roboto"/>
                <a:cs typeface="Roboto"/>
                <a:sym typeface="Roboto"/>
              </a:rPr>
              <a:t> in the next section</a:t>
            </a:r>
            <a:endParaRPr b="1" sz="1100">
              <a:solidFill>
                <a:srgbClr val="0000FF"/>
              </a:solidFill>
              <a:latin typeface="Roboto"/>
              <a:ea typeface="Roboto"/>
              <a:cs typeface="Roboto"/>
              <a:sym typeface="Roboto"/>
            </a:endParaRPr>
          </a:p>
        </p:txBody>
      </p:sp>
      <p:cxnSp>
        <p:nvCxnSpPr>
          <p:cNvPr id="206" name="Google Shape;206;p25"/>
          <p:cNvCxnSpPr/>
          <p:nvPr/>
        </p:nvCxnSpPr>
        <p:spPr>
          <a:xfrm flipH="1" rot="10800000">
            <a:off x="4457800" y="2433700"/>
            <a:ext cx="4457700" cy="189000"/>
          </a:xfrm>
          <a:prstGeom prst="straightConnector1">
            <a:avLst/>
          </a:prstGeom>
          <a:noFill/>
          <a:ln cap="flat" cmpd="sng" w="9525">
            <a:solidFill>
              <a:schemeClr val="dk2"/>
            </a:solidFill>
            <a:prstDash val="dash"/>
            <a:round/>
            <a:headEnd len="med" w="med" type="none"/>
            <a:tailEnd len="med" w="med" type="triangle"/>
          </a:ln>
        </p:spPr>
      </p:cxnSp>
      <p:sp>
        <p:nvSpPr>
          <p:cNvPr id="207" name="Google Shape;207;p25"/>
          <p:cNvSpPr txBox="1"/>
          <p:nvPr/>
        </p:nvSpPr>
        <p:spPr>
          <a:xfrm>
            <a:off x="6597898" y="1848105"/>
            <a:ext cx="187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0000FF"/>
                </a:solidFill>
                <a:latin typeface="Roboto"/>
                <a:ea typeface="Roboto"/>
                <a:cs typeface="Roboto"/>
                <a:sym typeface="Roboto"/>
              </a:rPr>
              <a:t>Slight demand increase can be visually observed </a:t>
            </a:r>
            <a:endParaRPr b="1" sz="1200">
              <a:solidFill>
                <a:srgbClr val="0000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311700" y="410000"/>
            <a:ext cx="85206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and metrics</a:t>
            </a:r>
            <a:endParaRPr/>
          </a:p>
          <a:p>
            <a:pPr indent="0" lvl="0" marL="0" rtl="0" algn="l">
              <a:spcBef>
                <a:spcPts val="0"/>
              </a:spcBef>
              <a:spcAft>
                <a:spcPts val="0"/>
              </a:spcAft>
              <a:buNone/>
            </a:pPr>
            <a:r>
              <a:rPr b="1" lang="en" sz="2200">
                <a:solidFill>
                  <a:schemeClr val="accent6"/>
                </a:solidFill>
              </a:rPr>
              <a:t>Bike ride trend for 1 month (range of dataset) per bike type</a:t>
            </a:r>
            <a:endParaRPr b="1" sz="2200">
              <a:solidFill>
                <a:schemeClr val="accent6"/>
              </a:solidFill>
            </a:endParaRPr>
          </a:p>
          <a:p>
            <a:pPr indent="0" lvl="0" marL="0" rtl="0" algn="l">
              <a:spcBef>
                <a:spcPts val="0"/>
              </a:spcBef>
              <a:spcAft>
                <a:spcPts val="0"/>
              </a:spcAft>
              <a:buNone/>
            </a:pPr>
            <a:r>
              <a:t/>
            </a:r>
            <a:endParaRPr b="1" sz="2200">
              <a:solidFill>
                <a:schemeClr val="accent6"/>
              </a:solidFill>
            </a:endParaRPr>
          </a:p>
        </p:txBody>
      </p:sp>
      <p:pic>
        <p:nvPicPr>
          <p:cNvPr id="213" name="Google Shape;213;p26"/>
          <p:cNvPicPr preferRelativeResize="0"/>
          <p:nvPr/>
        </p:nvPicPr>
        <p:blipFill>
          <a:blip r:embed="rId3">
            <a:alphaModFix/>
          </a:blip>
          <a:stretch>
            <a:fillRect/>
          </a:stretch>
        </p:blipFill>
        <p:spPr>
          <a:xfrm>
            <a:off x="4410549" y="1562300"/>
            <a:ext cx="4498974" cy="3428800"/>
          </a:xfrm>
          <a:prstGeom prst="rect">
            <a:avLst/>
          </a:prstGeom>
          <a:noFill/>
          <a:ln>
            <a:noFill/>
          </a:ln>
        </p:spPr>
      </p:pic>
      <p:sp>
        <p:nvSpPr>
          <p:cNvPr id="214" name="Google Shape;214;p26"/>
          <p:cNvSpPr txBox="1"/>
          <p:nvPr/>
        </p:nvSpPr>
        <p:spPr>
          <a:xfrm>
            <a:off x="236350" y="1703475"/>
            <a:ext cx="4174200" cy="244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12121"/>
                </a:solidFill>
                <a:latin typeface="Roboto"/>
                <a:ea typeface="Roboto"/>
                <a:cs typeface="Roboto"/>
                <a:sym typeface="Roboto"/>
              </a:rPr>
              <a:t>Since the previous bike type analysis showed that electric bikes are more popular than other types of bikes, it is worth investigating demand for the given time duration</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rPr b="1" lang="en" sz="1200">
                <a:solidFill>
                  <a:srgbClr val="212121"/>
                </a:solidFill>
                <a:latin typeface="Roboto"/>
                <a:ea typeface="Roboto"/>
                <a:cs typeface="Roboto"/>
                <a:sym typeface="Roboto"/>
              </a:rPr>
              <a:t>Observation &amp; finding </a:t>
            </a:r>
            <a:r>
              <a:rPr lang="en" sz="1200">
                <a:solidFill>
                  <a:srgbClr val="212121"/>
                </a:solidFill>
                <a:latin typeface="Roboto"/>
                <a:ea typeface="Roboto"/>
                <a:cs typeface="Roboto"/>
                <a:sym typeface="Roboto"/>
              </a:rPr>
              <a:t> : Bike ride trend shows that demands changes  periodically</a:t>
            </a:r>
            <a:endParaRPr sz="1200">
              <a:solidFill>
                <a:srgbClr val="212121"/>
              </a:solidFill>
              <a:latin typeface="Roboto"/>
              <a:ea typeface="Roboto"/>
              <a:cs typeface="Roboto"/>
              <a:sym typeface="Roboto"/>
            </a:endParaRPr>
          </a:p>
          <a:p>
            <a:pPr indent="-292100" lvl="0" marL="457200" rtl="0" algn="l">
              <a:lnSpc>
                <a:spcPct val="115000"/>
              </a:lnSpc>
              <a:spcBef>
                <a:spcPts val="600"/>
              </a:spcBef>
              <a:spcAft>
                <a:spcPts val="0"/>
              </a:spcAft>
              <a:buClr>
                <a:srgbClr val="212121"/>
              </a:buClr>
              <a:buSzPts val="1000"/>
              <a:buFont typeface="Roboto"/>
              <a:buChar char="●"/>
            </a:pPr>
            <a:r>
              <a:rPr lang="en" sz="1100">
                <a:solidFill>
                  <a:srgbClr val="212121"/>
                </a:solidFill>
                <a:latin typeface="Roboto"/>
                <a:ea typeface="Roboto"/>
                <a:cs typeface="Roboto"/>
                <a:sym typeface="Roboto"/>
              </a:rPr>
              <a:t>This is aligned with initial observation and support the hypothesis that member mostly use bikes for commuting purpose </a:t>
            </a:r>
            <a:endParaRPr sz="1100">
              <a:solidFill>
                <a:srgbClr val="212121"/>
              </a:solidFill>
              <a:latin typeface="Roboto"/>
              <a:ea typeface="Roboto"/>
              <a:cs typeface="Roboto"/>
              <a:sym typeface="Roboto"/>
            </a:endParaRPr>
          </a:p>
          <a:p>
            <a:pPr indent="0" lvl="0" marL="0" rtl="0" algn="l">
              <a:lnSpc>
                <a:spcPct val="115000"/>
              </a:lnSpc>
              <a:spcBef>
                <a:spcPts val="500"/>
              </a:spcBef>
              <a:spcAft>
                <a:spcPts val="0"/>
              </a:spcAft>
              <a:buNone/>
            </a:pPr>
            <a:r>
              <a:t/>
            </a:r>
            <a:endParaRPr sz="1200">
              <a:solidFill>
                <a:srgbClr val="21212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410000"/>
            <a:ext cx="85206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and metrics</a:t>
            </a:r>
            <a:endParaRPr/>
          </a:p>
          <a:p>
            <a:pPr indent="0" lvl="0" marL="0" rtl="0" algn="l">
              <a:spcBef>
                <a:spcPts val="0"/>
              </a:spcBef>
              <a:spcAft>
                <a:spcPts val="0"/>
              </a:spcAft>
              <a:buNone/>
            </a:pPr>
            <a:r>
              <a:rPr b="1" lang="en" sz="2200">
                <a:solidFill>
                  <a:schemeClr val="accent6"/>
                </a:solidFill>
              </a:rPr>
              <a:t>Bike ride trend per bike type with regression line</a:t>
            </a:r>
            <a:endParaRPr b="1" sz="2200">
              <a:solidFill>
                <a:schemeClr val="accent6"/>
              </a:solidFill>
            </a:endParaRPr>
          </a:p>
        </p:txBody>
      </p:sp>
      <p:pic>
        <p:nvPicPr>
          <p:cNvPr id="220" name="Google Shape;220;p27"/>
          <p:cNvPicPr preferRelativeResize="0"/>
          <p:nvPr/>
        </p:nvPicPr>
        <p:blipFill>
          <a:blip r:embed="rId3">
            <a:alphaModFix/>
          </a:blip>
          <a:stretch>
            <a:fillRect/>
          </a:stretch>
        </p:blipFill>
        <p:spPr>
          <a:xfrm>
            <a:off x="4259368" y="2351275"/>
            <a:ext cx="4938225" cy="2120900"/>
          </a:xfrm>
          <a:prstGeom prst="rect">
            <a:avLst/>
          </a:prstGeom>
          <a:noFill/>
          <a:ln>
            <a:noFill/>
          </a:ln>
        </p:spPr>
      </p:pic>
      <p:sp>
        <p:nvSpPr>
          <p:cNvPr id="221" name="Google Shape;221;p27"/>
          <p:cNvSpPr txBox="1"/>
          <p:nvPr/>
        </p:nvSpPr>
        <p:spPr>
          <a:xfrm>
            <a:off x="0" y="1774025"/>
            <a:ext cx="4071900" cy="249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212121"/>
                </a:solidFill>
                <a:latin typeface="Roboto"/>
                <a:ea typeface="Roboto"/>
                <a:cs typeface="Roboto"/>
                <a:sym typeface="Roboto"/>
              </a:rPr>
              <a:t>Observation</a:t>
            </a:r>
            <a:r>
              <a:rPr lang="en" sz="1200">
                <a:solidFill>
                  <a:srgbClr val="212121"/>
                </a:solidFill>
                <a:latin typeface="Roboto"/>
                <a:ea typeface="Roboto"/>
                <a:cs typeface="Roboto"/>
                <a:sym typeface="Roboto"/>
              </a:rPr>
              <a:t>: </a:t>
            </a:r>
            <a:r>
              <a:rPr lang="en" sz="1200">
                <a:solidFill>
                  <a:srgbClr val="212121"/>
                </a:solidFill>
                <a:latin typeface="Roboto"/>
                <a:ea typeface="Roboto"/>
                <a:cs typeface="Roboto"/>
                <a:sym typeface="Roboto"/>
              </a:rPr>
              <a:t>The </a:t>
            </a:r>
            <a:r>
              <a:rPr b="1" lang="en" sz="1200">
                <a:solidFill>
                  <a:srgbClr val="212121"/>
                </a:solidFill>
                <a:latin typeface="Roboto"/>
                <a:ea typeface="Roboto"/>
                <a:cs typeface="Roboto"/>
                <a:sym typeface="Roboto"/>
              </a:rPr>
              <a:t>second order regression</a:t>
            </a:r>
            <a:r>
              <a:rPr lang="en" sz="1200">
                <a:solidFill>
                  <a:srgbClr val="212121"/>
                </a:solidFill>
                <a:latin typeface="Roboto"/>
                <a:ea typeface="Roboto"/>
                <a:cs typeface="Roboto"/>
                <a:sym typeface="Roboto"/>
              </a:rPr>
              <a:t> plot for bike ride per bike type shows that </a:t>
            </a:r>
            <a:r>
              <a:rPr b="1" lang="en" sz="1200">
                <a:solidFill>
                  <a:srgbClr val="0000FF"/>
                </a:solidFill>
                <a:latin typeface="Roboto"/>
                <a:ea typeface="Roboto"/>
                <a:cs typeface="Roboto"/>
                <a:sym typeface="Roboto"/>
              </a:rPr>
              <a:t>there is a </a:t>
            </a:r>
            <a:r>
              <a:rPr b="1" lang="en" sz="1200">
                <a:solidFill>
                  <a:srgbClr val="0000FF"/>
                </a:solidFill>
                <a:latin typeface="Roboto"/>
                <a:ea typeface="Roboto"/>
                <a:cs typeface="Roboto"/>
                <a:sym typeface="Roboto"/>
              </a:rPr>
              <a:t>growing demand for </a:t>
            </a:r>
            <a:r>
              <a:rPr b="1" lang="en" sz="1200">
                <a:solidFill>
                  <a:srgbClr val="0000FF"/>
                </a:solidFill>
                <a:latin typeface="Roboto"/>
                <a:ea typeface="Roboto"/>
                <a:cs typeface="Roboto"/>
                <a:sym typeface="Roboto"/>
              </a:rPr>
              <a:t>electric bike ride while other bike types don’t change</a:t>
            </a:r>
            <a:endParaRPr b="1" sz="1200">
              <a:solidFill>
                <a:srgbClr val="0000FF"/>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Due to short time frame data, regression line got distorted at the boundary of the data. </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If there were more monthly ride data, more clear bike ride statistics could be identified.</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None/>
            </a:pPr>
            <a:r>
              <a:rPr b="1" lang="en" sz="1200">
                <a:solidFill>
                  <a:srgbClr val="212121"/>
                </a:solidFill>
                <a:latin typeface="Roboto"/>
                <a:ea typeface="Roboto"/>
                <a:cs typeface="Roboto"/>
                <a:sym typeface="Roboto"/>
              </a:rPr>
              <a:t>This could be important statistics that can help purchase department plan the future bike purchase plan with limited budget</a:t>
            </a:r>
            <a:endParaRPr b="1" sz="1100"/>
          </a:p>
        </p:txBody>
      </p:sp>
      <p:sp>
        <p:nvSpPr>
          <p:cNvPr id="222" name="Google Shape;222;p27"/>
          <p:cNvSpPr/>
          <p:nvPr/>
        </p:nvSpPr>
        <p:spPr>
          <a:xfrm>
            <a:off x="7583018" y="2310425"/>
            <a:ext cx="890100" cy="811200"/>
          </a:xfrm>
          <a:prstGeom prst="rect">
            <a:avLst/>
          </a:prstGeom>
          <a:no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txBox="1"/>
          <p:nvPr/>
        </p:nvSpPr>
        <p:spPr>
          <a:xfrm>
            <a:off x="6191375" y="1550875"/>
            <a:ext cx="2757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Due to insufficient data points, regression line showed slight decrease at the end. More data point can help improve this </a:t>
            </a:r>
            <a:r>
              <a:rPr lang="en" sz="1000">
                <a:latin typeface="Roboto"/>
                <a:ea typeface="Roboto"/>
                <a:cs typeface="Roboto"/>
                <a:sym typeface="Roboto"/>
              </a:rPr>
              <a:t>phenomenon or support our hypothesis better</a:t>
            </a:r>
            <a:endParaRPr sz="1000">
              <a:latin typeface="Roboto"/>
              <a:ea typeface="Roboto"/>
              <a:cs typeface="Roboto"/>
              <a:sym typeface="Roboto"/>
            </a:endParaRPr>
          </a:p>
        </p:txBody>
      </p:sp>
      <p:sp>
        <p:nvSpPr>
          <p:cNvPr id="224" name="Google Shape;224;p27"/>
          <p:cNvSpPr txBox="1"/>
          <p:nvPr/>
        </p:nvSpPr>
        <p:spPr>
          <a:xfrm>
            <a:off x="5109968" y="4420800"/>
            <a:ext cx="3552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Date : converted to integer for regression: i.e 805 → 8/5 </a:t>
            </a:r>
            <a:endParaRPr sz="10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8"/>
          <p:cNvPicPr preferRelativeResize="0"/>
          <p:nvPr/>
        </p:nvPicPr>
        <p:blipFill>
          <a:blip r:embed="rId3">
            <a:alphaModFix/>
          </a:blip>
          <a:stretch>
            <a:fillRect/>
          </a:stretch>
        </p:blipFill>
        <p:spPr>
          <a:xfrm>
            <a:off x="4054250" y="1992625"/>
            <a:ext cx="5089750" cy="2601975"/>
          </a:xfrm>
          <a:prstGeom prst="rect">
            <a:avLst/>
          </a:prstGeom>
          <a:noFill/>
          <a:ln>
            <a:noFill/>
          </a:ln>
        </p:spPr>
      </p:pic>
      <p:sp>
        <p:nvSpPr>
          <p:cNvPr id="230" name="Google Shape;230;p28"/>
          <p:cNvSpPr txBox="1"/>
          <p:nvPr>
            <p:ph type="title"/>
          </p:nvPr>
        </p:nvSpPr>
        <p:spPr>
          <a:xfrm>
            <a:off x="311700" y="410000"/>
            <a:ext cx="85206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and metrics</a:t>
            </a:r>
            <a:endParaRPr/>
          </a:p>
          <a:p>
            <a:pPr indent="0" lvl="0" marL="0" rtl="0" algn="l">
              <a:spcBef>
                <a:spcPts val="0"/>
              </a:spcBef>
              <a:spcAft>
                <a:spcPts val="0"/>
              </a:spcAft>
              <a:buNone/>
            </a:pPr>
            <a:r>
              <a:rPr b="1" lang="en" sz="2200">
                <a:solidFill>
                  <a:schemeClr val="accent6"/>
                </a:solidFill>
              </a:rPr>
              <a:t>Hourly trip data per user type during a day</a:t>
            </a:r>
            <a:endParaRPr b="1" sz="2200">
              <a:solidFill>
                <a:schemeClr val="accent6"/>
              </a:solidFill>
            </a:endParaRPr>
          </a:p>
        </p:txBody>
      </p:sp>
      <p:sp>
        <p:nvSpPr>
          <p:cNvPr id="231" name="Google Shape;231;p28"/>
          <p:cNvSpPr txBox="1"/>
          <p:nvPr/>
        </p:nvSpPr>
        <p:spPr>
          <a:xfrm>
            <a:off x="0" y="1856050"/>
            <a:ext cx="39537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212121"/>
                </a:solidFill>
                <a:latin typeface="Roboto"/>
                <a:ea typeface="Roboto"/>
                <a:cs typeface="Roboto"/>
                <a:sym typeface="Roboto"/>
              </a:rPr>
              <a:t>Observation</a:t>
            </a:r>
            <a:endParaRPr b="1" sz="1200">
              <a:solidFill>
                <a:srgbClr val="21212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Hourly data shows that </a:t>
            </a:r>
            <a:r>
              <a:rPr b="1" lang="en" sz="1200">
                <a:solidFill>
                  <a:srgbClr val="212121"/>
                </a:solidFill>
                <a:latin typeface="Roboto"/>
                <a:ea typeface="Roboto"/>
                <a:cs typeface="Roboto"/>
                <a:sym typeface="Roboto"/>
              </a:rPr>
              <a:t>member rides bike mostly at 5 pm and 8 am.</a:t>
            </a:r>
            <a:endParaRPr b="1" sz="1200">
              <a:solidFill>
                <a:srgbClr val="21212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Hourly data shows that </a:t>
            </a:r>
            <a:r>
              <a:rPr b="1" lang="en" sz="1200">
                <a:solidFill>
                  <a:srgbClr val="212121"/>
                </a:solidFill>
                <a:latin typeface="Roboto"/>
                <a:ea typeface="Roboto"/>
                <a:cs typeface="Roboto"/>
                <a:sym typeface="Roboto"/>
              </a:rPr>
              <a:t>casual user tend to ride bikes more in the afternoon </a:t>
            </a:r>
            <a:endParaRPr b="1" sz="1200">
              <a:solidFill>
                <a:srgbClr val="21212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1" lang="en" sz="1200">
                <a:solidFill>
                  <a:srgbClr val="212121"/>
                </a:solidFill>
                <a:latin typeface="Roboto"/>
                <a:ea typeface="Roboto"/>
                <a:cs typeface="Roboto"/>
                <a:sym typeface="Roboto"/>
              </a:rPr>
              <a:t>Both user types rides bikes most at 5 pm</a:t>
            </a:r>
            <a:r>
              <a:rPr lang="en" sz="1200">
                <a:solidFill>
                  <a:srgbClr val="212121"/>
                </a:solidFill>
                <a:latin typeface="Roboto"/>
                <a:ea typeface="Roboto"/>
                <a:cs typeface="Roboto"/>
                <a:sym typeface="Roboto"/>
              </a:rPr>
              <a:t> when most people start to return home</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212121"/>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212121"/>
                </a:solidFill>
                <a:latin typeface="Roboto"/>
                <a:ea typeface="Roboto"/>
                <a:cs typeface="Roboto"/>
                <a:sym typeface="Roboto"/>
              </a:rPr>
              <a:t>This is also aligned with initial hypothesis that member uses bike for commuting since 5 pm and 8 am are the rush hour time. </a:t>
            </a:r>
            <a:endParaRPr sz="1200">
              <a:solidFill>
                <a:srgbClr val="212121"/>
              </a:solidFill>
              <a:latin typeface="Roboto"/>
              <a:ea typeface="Roboto"/>
              <a:cs typeface="Roboto"/>
              <a:sym typeface="Roboto"/>
            </a:endParaRPr>
          </a:p>
        </p:txBody>
      </p:sp>
      <p:cxnSp>
        <p:nvCxnSpPr>
          <p:cNvPr id="232" name="Google Shape;232;p28"/>
          <p:cNvCxnSpPr/>
          <p:nvPr/>
        </p:nvCxnSpPr>
        <p:spPr>
          <a:xfrm rot="10800000">
            <a:off x="6127500" y="3126400"/>
            <a:ext cx="0" cy="677700"/>
          </a:xfrm>
          <a:prstGeom prst="straightConnector1">
            <a:avLst/>
          </a:prstGeom>
          <a:noFill/>
          <a:ln cap="flat" cmpd="sng" w="9525">
            <a:solidFill>
              <a:schemeClr val="dk2"/>
            </a:solidFill>
            <a:prstDash val="solid"/>
            <a:round/>
            <a:headEnd len="med" w="med" type="none"/>
            <a:tailEnd len="med" w="med" type="triangle"/>
          </a:ln>
        </p:spPr>
      </p:cxnSp>
      <p:cxnSp>
        <p:nvCxnSpPr>
          <p:cNvPr id="233" name="Google Shape;233;p28"/>
          <p:cNvCxnSpPr/>
          <p:nvPr/>
        </p:nvCxnSpPr>
        <p:spPr>
          <a:xfrm rot="10800000">
            <a:off x="7880100" y="2433700"/>
            <a:ext cx="0" cy="1370400"/>
          </a:xfrm>
          <a:prstGeom prst="straightConnector1">
            <a:avLst/>
          </a:prstGeom>
          <a:noFill/>
          <a:ln cap="flat" cmpd="sng" w="9525">
            <a:solidFill>
              <a:schemeClr val="dk2"/>
            </a:solidFill>
            <a:prstDash val="solid"/>
            <a:round/>
            <a:headEnd len="med" w="med" type="none"/>
            <a:tailEnd len="med" w="med" type="triangle"/>
          </a:ln>
        </p:spPr>
      </p:cxnSp>
      <p:sp>
        <p:nvSpPr>
          <p:cNvPr id="234" name="Google Shape;234;p28"/>
          <p:cNvSpPr txBox="1"/>
          <p:nvPr/>
        </p:nvSpPr>
        <p:spPr>
          <a:xfrm>
            <a:off x="5851850" y="3741100"/>
            <a:ext cx="292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Peak ride at 8 am and 5 pm for member</a:t>
            </a:r>
            <a:endParaRPr b="1" sz="1100">
              <a:latin typeface="Roboto"/>
              <a:ea typeface="Roboto"/>
              <a:cs typeface="Roboto"/>
              <a:sym typeface="Roboto"/>
            </a:endParaRPr>
          </a:p>
        </p:txBody>
      </p:sp>
      <p:sp>
        <p:nvSpPr>
          <p:cNvPr id="235" name="Google Shape;235;p28"/>
          <p:cNvSpPr txBox="1"/>
          <p:nvPr/>
        </p:nvSpPr>
        <p:spPr>
          <a:xfrm>
            <a:off x="5851850" y="3969700"/>
            <a:ext cx="2922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8 am and 5 pm are rush hour time zone</a:t>
            </a:r>
            <a:endParaRPr b="1" sz="11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9"/>
          <p:cNvPicPr preferRelativeResize="0"/>
          <p:nvPr/>
        </p:nvPicPr>
        <p:blipFill>
          <a:blip r:embed="rId3">
            <a:alphaModFix/>
          </a:blip>
          <a:stretch>
            <a:fillRect/>
          </a:stretch>
        </p:blipFill>
        <p:spPr>
          <a:xfrm>
            <a:off x="4675592" y="1507301"/>
            <a:ext cx="4347884" cy="1560775"/>
          </a:xfrm>
          <a:prstGeom prst="rect">
            <a:avLst/>
          </a:prstGeom>
          <a:noFill/>
          <a:ln>
            <a:noFill/>
          </a:ln>
        </p:spPr>
      </p:pic>
      <p:pic>
        <p:nvPicPr>
          <p:cNvPr id="241" name="Google Shape;241;p29"/>
          <p:cNvPicPr preferRelativeResize="0"/>
          <p:nvPr/>
        </p:nvPicPr>
        <p:blipFill>
          <a:blip r:embed="rId4">
            <a:alphaModFix/>
          </a:blip>
          <a:stretch>
            <a:fillRect/>
          </a:stretch>
        </p:blipFill>
        <p:spPr>
          <a:xfrm>
            <a:off x="4824302" y="3490976"/>
            <a:ext cx="4328551" cy="1560775"/>
          </a:xfrm>
          <a:prstGeom prst="rect">
            <a:avLst/>
          </a:prstGeom>
          <a:noFill/>
          <a:ln>
            <a:noFill/>
          </a:ln>
        </p:spPr>
      </p:pic>
      <p:sp>
        <p:nvSpPr>
          <p:cNvPr id="242" name="Google Shape;242;p29"/>
          <p:cNvSpPr/>
          <p:nvPr/>
        </p:nvSpPr>
        <p:spPr>
          <a:xfrm>
            <a:off x="4675602" y="1507301"/>
            <a:ext cx="693300" cy="1529400"/>
          </a:xfrm>
          <a:prstGeom prst="rect">
            <a:avLst/>
          </a:prstGeom>
          <a:noFill/>
          <a:ln cap="flat" cmpd="sng" w="9525">
            <a:solidFill>
              <a:srgbClr val="FF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29"/>
          <p:cNvCxnSpPr/>
          <p:nvPr/>
        </p:nvCxnSpPr>
        <p:spPr>
          <a:xfrm>
            <a:off x="4707474" y="3066501"/>
            <a:ext cx="330600" cy="527700"/>
          </a:xfrm>
          <a:prstGeom prst="straightConnector1">
            <a:avLst/>
          </a:prstGeom>
          <a:noFill/>
          <a:ln cap="flat" cmpd="sng" w="9525">
            <a:solidFill>
              <a:srgbClr val="FF0000"/>
            </a:solidFill>
            <a:prstDash val="dash"/>
            <a:round/>
            <a:headEnd len="med" w="med" type="none"/>
            <a:tailEnd len="med" w="med" type="triangle"/>
          </a:ln>
        </p:spPr>
      </p:cxnSp>
      <p:cxnSp>
        <p:nvCxnSpPr>
          <p:cNvPr id="244" name="Google Shape;244;p29"/>
          <p:cNvCxnSpPr/>
          <p:nvPr/>
        </p:nvCxnSpPr>
        <p:spPr>
          <a:xfrm>
            <a:off x="5393274" y="3066501"/>
            <a:ext cx="3575100" cy="464700"/>
          </a:xfrm>
          <a:prstGeom prst="straightConnector1">
            <a:avLst/>
          </a:prstGeom>
          <a:noFill/>
          <a:ln cap="flat" cmpd="sng" w="9525">
            <a:solidFill>
              <a:srgbClr val="FF0000"/>
            </a:solidFill>
            <a:prstDash val="dash"/>
            <a:round/>
            <a:headEnd len="med" w="med" type="none"/>
            <a:tailEnd len="med" w="med" type="triangle"/>
          </a:ln>
        </p:spPr>
      </p:cxnSp>
      <p:sp>
        <p:nvSpPr>
          <p:cNvPr id="245" name="Google Shape;245;p29"/>
          <p:cNvSpPr txBox="1"/>
          <p:nvPr>
            <p:ph type="title"/>
          </p:nvPr>
        </p:nvSpPr>
        <p:spPr>
          <a:xfrm>
            <a:off x="311700" y="410000"/>
            <a:ext cx="85206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and metrics</a:t>
            </a:r>
            <a:endParaRPr/>
          </a:p>
          <a:p>
            <a:pPr indent="0" lvl="0" marL="0" rtl="0" algn="l">
              <a:spcBef>
                <a:spcPts val="0"/>
              </a:spcBef>
              <a:spcAft>
                <a:spcPts val="0"/>
              </a:spcAft>
              <a:buNone/>
            </a:pPr>
            <a:r>
              <a:rPr b="1" lang="en" sz="2200">
                <a:solidFill>
                  <a:schemeClr val="accent6"/>
                </a:solidFill>
              </a:rPr>
              <a:t>Ride time duration </a:t>
            </a:r>
            <a:endParaRPr b="1" sz="2200">
              <a:solidFill>
                <a:schemeClr val="accent6"/>
              </a:solidFill>
            </a:endParaRPr>
          </a:p>
        </p:txBody>
      </p:sp>
      <p:sp>
        <p:nvSpPr>
          <p:cNvPr id="246" name="Google Shape;246;p29"/>
          <p:cNvSpPr txBox="1"/>
          <p:nvPr/>
        </p:nvSpPr>
        <p:spPr>
          <a:xfrm>
            <a:off x="0" y="1409900"/>
            <a:ext cx="45720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rgbClr val="212121"/>
                </a:solidFill>
                <a:latin typeface="Roboto"/>
                <a:ea typeface="Roboto"/>
                <a:cs typeface="Roboto"/>
                <a:sym typeface="Roboto"/>
              </a:rPr>
              <a:t>Observation</a:t>
            </a:r>
            <a:endParaRPr b="1"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T</a:t>
            </a:r>
            <a:r>
              <a:rPr lang="en" sz="1200">
                <a:solidFill>
                  <a:srgbClr val="212121"/>
                </a:solidFill>
                <a:latin typeface="Roboto"/>
                <a:ea typeface="Roboto"/>
                <a:cs typeface="Roboto"/>
                <a:sym typeface="Roboto"/>
              </a:rPr>
              <a:t>o check the ride time duration, the time duration in time delta format is converted to second format. Then histogram of the data was analyzed in the first histogram "ride time duration histogram"</a:t>
            </a:r>
            <a:endParaRPr sz="1200">
              <a:solidFill>
                <a:srgbClr val="212121"/>
              </a:solidFill>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The result shows that </a:t>
            </a:r>
            <a:r>
              <a:rPr b="1" lang="en" sz="1200">
                <a:solidFill>
                  <a:srgbClr val="212121"/>
                </a:solidFill>
                <a:latin typeface="Roboto"/>
                <a:ea typeface="Roboto"/>
                <a:cs typeface="Roboto"/>
                <a:sym typeface="Roboto"/>
              </a:rPr>
              <a:t>some users kept bike more than days</a:t>
            </a:r>
            <a:r>
              <a:rPr lang="en" sz="1200">
                <a:solidFill>
                  <a:srgbClr val="212121"/>
                </a:solidFill>
                <a:latin typeface="Roboto"/>
                <a:ea typeface="Roboto"/>
                <a:cs typeface="Roboto"/>
                <a:sym typeface="Roboto"/>
              </a:rPr>
              <a:t>, which makes </a:t>
            </a:r>
            <a:r>
              <a:rPr b="1" lang="en" sz="1200">
                <a:solidFill>
                  <a:srgbClr val="212121"/>
                </a:solidFill>
                <a:latin typeface="Roboto"/>
                <a:ea typeface="Roboto"/>
                <a:cs typeface="Roboto"/>
                <a:sym typeface="Roboto"/>
              </a:rPr>
              <a:t>histogram severely right-skewed</a:t>
            </a:r>
            <a:r>
              <a:rPr lang="en" sz="1200">
                <a:solidFill>
                  <a:srgbClr val="212121"/>
                </a:solidFill>
                <a:latin typeface="Roboto"/>
                <a:ea typeface="Roboto"/>
                <a:cs typeface="Roboto"/>
                <a:sym typeface="Roboto"/>
              </a:rPr>
              <a:t>.</a:t>
            </a:r>
            <a:endParaRPr sz="1200">
              <a:solidFill>
                <a:srgbClr val="212121"/>
              </a:solidFill>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Data with ride time duration &gt; 48 hours are removed as outlier</a:t>
            </a:r>
            <a:endParaRPr sz="1200">
              <a:solidFill>
                <a:srgbClr val="212121"/>
              </a:solidFill>
              <a:latin typeface="Roboto"/>
              <a:ea typeface="Roboto"/>
              <a:cs typeface="Roboto"/>
              <a:sym typeface="Roboto"/>
            </a:endParaRPr>
          </a:p>
          <a:p>
            <a:pPr indent="0" lvl="0" marL="457200" rtl="0" algn="l">
              <a:lnSpc>
                <a:spcPct val="115000"/>
              </a:lnSpc>
              <a:spcBef>
                <a:spcPts val="0"/>
              </a:spcBef>
              <a:spcAft>
                <a:spcPts val="0"/>
              </a:spcAft>
              <a:buNone/>
            </a:pPr>
            <a:r>
              <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After removing the outlier, the data shows clear trend. </a:t>
            </a:r>
            <a:r>
              <a:rPr b="1" lang="en" sz="1200">
                <a:solidFill>
                  <a:srgbClr val="212121"/>
                </a:solidFill>
                <a:latin typeface="Roboto"/>
                <a:ea typeface="Roboto"/>
                <a:cs typeface="Roboto"/>
                <a:sym typeface="Roboto"/>
              </a:rPr>
              <a:t>It's still right-skewed overall and around 500 minutes(8.5 hours) are the median ride frequency data point</a:t>
            </a:r>
            <a:r>
              <a:rPr lang="en" sz="1200">
                <a:solidFill>
                  <a:srgbClr val="212121"/>
                </a:solidFill>
                <a:latin typeface="Roboto"/>
                <a:ea typeface="Roboto"/>
                <a:cs typeface="Roboto"/>
                <a:sym typeface="Roboto"/>
              </a:rPr>
              <a:t>. T</a:t>
            </a:r>
            <a:r>
              <a:rPr b="1" lang="en" sz="1200">
                <a:solidFill>
                  <a:srgbClr val="212121"/>
                </a:solidFill>
                <a:latin typeface="Roboto"/>
                <a:ea typeface="Roboto"/>
                <a:cs typeface="Roboto"/>
                <a:sym typeface="Roboto"/>
              </a:rPr>
              <a:t>his time matches the most common work hour 8.5 hours</a:t>
            </a:r>
            <a:endParaRPr b="1"/>
          </a:p>
        </p:txBody>
      </p:sp>
      <p:sp>
        <p:nvSpPr>
          <p:cNvPr id="247" name="Google Shape;247;p29"/>
          <p:cNvSpPr txBox="1"/>
          <p:nvPr/>
        </p:nvSpPr>
        <p:spPr>
          <a:xfrm>
            <a:off x="5261275" y="1200876"/>
            <a:ext cx="3707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Severely right skewed ride time duration data</a:t>
            </a:r>
            <a:endParaRPr b="1" sz="1200">
              <a:latin typeface="Roboto"/>
              <a:ea typeface="Roboto"/>
              <a:cs typeface="Roboto"/>
              <a:sym typeface="Roboto"/>
            </a:endParaRPr>
          </a:p>
        </p:txBody>
      </p:sp>
      <p:sp>
        <p:nvSpPr>
          <p:cNvPr id="248" name="Google Shape;248;p29"/>
          <p:cNvSpPr txBox="1"/>
          <p:nvPr/>
        </p:nvSpPr>
        <p:spPr>
          <a:xfrm>
            <a:off x="6726100" y="3649900"/>
            <a:ext cx="235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After removing time duration &gt;48 hours, more </a:t>
            </a:r>
            <a:r>
              <a:rPr b="1" lang="en" sz="1200">
                <a:latin typeface="Roboto"/>
                <a:ea typeface="Roboto"/>
                <a:cs typeface="Roboto"/>
                <a:sym typeface="Roboto"/>
              </a:rPr>
              <a:t>reasonable</a:t>
            </a:r>
            <a:r>
              <a:rPr b="1" lang="en" sz="1200">
                <a:latin typeface="Roboto"/>
                <a:ea typeface="Roboto"/>
                <a:cs typeface="Roboto"/>
                <a:sym typeface="Roboto"/>
              </a:rPr>
              <a:t> distribution can be achieved</a:t>
            </a:r>
            <a:endParaRPr b="1"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0"/>
          <p:cNvPicPr preferRelativeResize="0"/>
          <p:nvPr/>
        </p:nvPicPr>
        <p:blipFill>
          <a:blip r:embed="rId3">
            <a:alphaModFix/>
          </a:blip>
          <a:stretch>
            <a:fillRect/>
          </a:stretch>
        </p:blipFill>
        <p:spPr>
          <a:xfrm>
            <a:off x="86650" y="2565400"/>
            <a:ext cx="4227385" cy="2582050"/>
          </a:xfrm>
          <a:prstGeom prst="rect">
            <a:avLst/>
          </a:prstGeom>
          <a:noFill/>
          <a:ln>
            <a:noFill/>
          </a:ln>
        </p:spPr>
      </p:pic>
      <p:pic>
        <p:nvPicPr>
          <p:cNvPr id="254" name="Google Shape;254;p30"/>
          <p:cNvPicPr preferRelativeResize="0"/>
          <p:nvPr/>
        </p:nvPicPr>
        <p:blipFill>
          <a:blip r:embed="rId4">
            <a:alphaModFix/>
          </a:blip>
          <a:stretch>
            <a:fillRect/>
          </a:stretch>
        </p:blipFill>
        <p:spPr>
          <a:xfrm>
            <a:off x="4604915" y="2565400"/>
            <a:ext cx="4227385" cy="2582050"/>
          </a:xfrm>
          <a:prstGeom prst="rect">
            <a:avLst/>
          </a:prstGeom>
          <a:noFill/>
          <a:ln>
            <a:noFill/>
          </a:ln>
        </p:spPr>
      </p:pic>
      <p:sp>
        <p:nvSpPr>
          <p:cNvPr id="255" name="Google Shape;255;p30"/>
          <p:cNvSpPr txBox="1"/>
          <p:nvPr>
            <p:ph type="title"/>
          </p:nvPr>
        </p:nvSpPr>
        <p:spPr>
          <a:xfrm>
            <a:off x="189025" y="410000"/>
            <a:ext cx="88683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and metrics</a:t>
            </a:r>
            <a:endParaRPr/>
          </a:p>
          <a:p>
            <a:pPr indent="0" lvl="0" marL="0" rtl="0" algn="l">
              <a:spcBef>
                <a:spcPts val="0"/>
              </a:spcBef>
              <a:spcAft>
                <a:spcPts val="0"/>
              </a:spcAft>
              <a:buNone/>
            </a:pPr>
            <a:r>
              <a:rPr b="1" lang="en" sz="2200">
                <a:solidFill>
                  <a:schemeClr val="accent6"/>
                </a:solidFill>
              </a:rPr>
              <a:t>Violin plot of r</a:t>
            </a:r>
            <a:r>
              <a:rPr b="1" lang="en" sz="2200">
                <a:solidFill>
                  <a:schemeClr val="accent6"/>
                </a:solidFill>
              </a:rPr>
              <a:t>ide time duration per </a:t>
            </a:r>
            <a:r>
              <a:rPr b="1" lang="en" sz="2200">
                <a:solidFill>
                  <a:schemeClr val="accent6"/>
                </a:solidFill>
              </a:rPr>
              <a:t>member and weekend/weekdays</a:t>
            </a:r>
            <a:endParaRPr b="1" sz="2200">
              <a:solidFill>
                <a:schemeClr val="accent6"/>
              </a:solidFill>
            </a:endParaRPr>
          </a:p>
        </p:txBody>
      </p:sp>
      <p:sp>
        <p:nvSpPr>
          <p:cNvPr id="256" name="Google Shape;256;p30"/>
          <p:cNvSpPr txBox="1"/>
          <p:nvPr/>
        </p:nvSpPr>
        <p:spPr>
          <a:xfrm>
            <a:off x="189025" y="1289200"/>
            <a:ext cx="8939100" cy="125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12121"/>
                </a:solidFill>
                <a:latin typeface="Roboto"/>
                <a:ea typeface="Roboto"/>
                <a:cs typeface="Roboto"/>
                <a:sym typeface="Roboto"/>
              </a:rPr>
              <a:t>Observation</a:t>
            </a:r>
            <a:r>
              <a:rPr lang="en" sz="1200">
                <a:solidFill>
                  <a:srgbClr val="212121"/>
                </a:solidFill>
                <a:latin typeface="Roboto"/>
                <a:ea typeface="Roboto"/>
                <a:cs typeface="Roboto"/>
                <a:sym typeface="Roboto"/>
              </a:rPr>
              <a:t> :</a:t>
            </a:r>
            <a:endParaRPr sz="1200">
              <a:solidFill>
                <a:srgbClr val="212121"/>
              </a:solidFill>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The casual users have more ride time duration : Higher median value in the box plot</a:t>
            </a:r>
            <a:endParaRPr sz="1000">
              <a:solidFill>
                <a:srgbClr val="212121"/>
              </a:solidFill>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The ride time duration of most of the members are 500 min (8.5 hours):  largest width around 500</a:t>
            </a:r>
            <a:endParaRPr sz="1000">
              <a:solidFill>
                <a:srgbClr val="212121"/>
              </a:solidFill>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The </a:t>
            </a:r>
            <a:r>
              <a:rPr lang="en" sz="1000">
                <a:solidFill>
                  <a:srgbClr val="212121"/>
                </a:solidFill>
                <a:latin typeface="Roboto"/>
                <a:ea typeface="Roboto"/>
                <a:cs typeface="Roboto"/>
                <a:sym typeface="Roboto"/>
              </a:rPr>
              <a:t>ride time duration of</a:t>
            </a:r>
            <a:r>
              <a:rPr lang="en" sz="1000">
                <a:solidFill>
                  <a:srgbClr val="212121"/>
                </a:solidFill>
                <a:latin typeface="Roboto"/>
                <a:ea typeface="Roboto"/>
                <a:cs typeface="Roboto"/>
                <a:sym typeface="Roboto"/>
              </a:rPr>
              <a:t> most of the unregistered casual user : 3 hours longer than member's ride time. </a:t>
            </a:r>
            <a:endParaRPr sz="1000">
              <a:solidFill>
                <a:srgbClr val="212121"/>
              </a:solidFill>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The casual user has wider time duration </a:t>
            </a:r>
            <a:r>
              <a:rPr lang="en" sz="1000">
                <a:solidFill>
                  <a:srgbClr val="212121"/>
                </a:solidFill>
                <a:latin typeface="Roboto"/>
                <a:ea typeface="Roboto"/>
                <a:cs typeface="Roboto"/>
                <a:sym typeface="Roboto"/>
              </a:rPr>
              <a:t>distribution : Max point of box plot is much higher than member’s max point </a:t>
            </a:r>
            <a:endParaRPr sz="1000">
              <a:solidFill>
                <a:srgbClr val="212121"/>
              </a:solidFill>
              <a:latin typeface="Roboto"/>
              <a:ea typeface="Roboto"/>
              <a:cs typeface="Roboto"/>
              <a:sym typeface="Roboto"/>
            </a:endParaRPr>
          </a:p>
          <a:p>
            <a:pPr indent="-292100" lvl="1" marL="9144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Casual user’s ride pattern is not similar to each other</a:t>
            </a:r>
            <a:endParaRPr sz="1000">
              <a:solidFill>
                <a:srgbClr val="212121"/>
              </a:solidFill>
              <a:latin typeface="Roboto"/>
              <a:ea typeface="Roboto"/>
              <a:cs typeface="Roboto"/>
              <a:sym typeface="Roboto"/>
            </a:endParaRPr>
          </a:p>
        </p:txBody>
      </p:sp>
      <p:cxnSp>
        <p:nvCxnSpPr>
          <p:cNvPr id="257" name="Google Shape;257;p30"/>
          <p:cNvCxnSpPr/>
          <p:nvPr/>
        </p:nvCxnSpPr>
        <p:spPr>
          <a:xfrm rot="10800000">
            <a:off x="2087198" y="4295150"/>
            <a:ext cx="630000" cy="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0"/>
          <p:cNvCxnSpPr/>
          <p:nvPr/>
        </p:nvCxnSpPr>
        <p:spPr>
          <a:xfrm rot="10800000">
            <a:off x="2082079" y="4400294"/>
            <a:ext cx="630000" cy="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30"/>
          <p:cNvCxnSpPr/>
          <p:nvPr/>
        </p:nvCxnSpPr>
        <p:spPr>
          <a:xfrm>
            <a:off x="2386425" y="3925000"/>
            <a:ext cx="0" cy="3150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30"/>
          <p:cNvCxnSpPr/>
          <p:nvPr/>
        </p:nvCxnSpPr>
        <p:spPr>
          <a:xfrm rot="10800000">
            <a:off x="2386425" y="4460500"/>
            <a:ext cx="0" cy="3027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30"/>
          <p:cNvSpPr txBox="1"/>
          <p:nvPr/>
        </p:nvSpPr>
        <p:spPr>
          <a:xfrm>
            <a:off x="1874475" y="3432400"/>
            <a:ext cx="130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Around 3 hours difference</a:t>
            </a:r>
            <a:endParaRPr sz="1000">
              <a:latin typeface="Roboto"/>
              <a:ea typeface="Roboto"/>
              <a:cs typeface="Roboto"/>
              <a:sym typeface="Roboto"/>
            </a:endParaRPr>
          </a:p>
        </p:txBody>
      </p:sp>
      <p:cxnSp>
        <p:nvCxnSpPr>
          <p:cNvPr id="262" name="Google Shape;262;p30"/>
          <p:cNvCxnSpPr/>
          <p:nvPr/>
        </p:nvCxnSpPr>
        <p:spPr>
          <a:xfrm>
            <a:off x="4121875" y="3432400"/>
            <a:ext cx="0" cy="1293300"/>
          </a:xfrm>
          <a:prstGeom prst="straightConnector1">
            <a:avLst/>
          </a:prstGeom>
          <a:noFill/>
          <a:ln cap="flat" cmpd="sng" w="9525">
            <a:solidFill>
              <a:schemeClr val="dk2"/>
            </a:solidFill>
            <a:prstDash val="solid"/>
            <a:round/>
            <a:headEnd len="med" w="med" type="triangle"/>
            <a:tailEnd len="med" w="med" type="triangle"/>
          </a:ln>
        </p:spPr>
      </p:cxnSp>
      <p:sp>
        <p:nvSpPr>
          <p:cNvPr id="263" name="Google Shape;263;p30"/>
          <p:cNvSpPr txBox="1"/>
          <p:nvPr/>
        </p:nvSpPr>
        <p:spPr>
          <a:xfrm>
            <a:off x="3420925" y="2939800"/>
            <a:ext cx="1307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Casual users have wider distribution</a:t>
            </a:r>
            <a:endParaRPr sz="1000">
              <a:latin typeface="Roboto"/>
              <a:ea typeface="Roboto"/>
              <a:cs typeface="Roboto"/>
              <a:sym typeface="Roboto"/>
            </a:endParaRPr>
          </a:p>
        </p:txBody>
      </p:sp>
      <p:sp>
        <p:nvSpPr>
          <p:cNvPr id="264" name="Google Shape;264;p30"/>
          <p:cNvSpPr txBox="1"/>
          <p:nvPr/>
        </p:nvSpPr>
        <p:spPr>
          <a:xfrm>
            <a:off x="6251175" y="2816550"/>
            <a:ext cx="1307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Roboto"/>
                <a:ea typeface="Roboto"/>
                <a:cs typeface="Roboto"/>
                <a:sym typeface="Roboto"/>
              </a:rPr>
              <a:t>There is not much difference between weekend and weekdays for both types of users</a:t>
            </a:r>
            <a:endParaRPr sz="1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1"/>
          <p:cNvPicPr preferRelativeResize="0"/>
          <p:nvPr/>
        </p:nvPicPr>
        <p:blipFill>
          <a:blip r:embed="rId3">
            <a:alphaModFix/>
          </a:blip>
          <a:stretch>
            <a:fillRect/>
          </a:stretch>
        </p:blipFill>
        <p:spPr>
          <a:xfrm>
            <a:off x="186675" y="2523613"/>
            <a:ext cx="4321150" cy="2576075"/>
          </a:xfrm>
          <a:prstGeom prst="rect">
            <a:avLst/>
          </a:prstGeom>
          <a:noFill/>
          <a:ln>
            <a:noFill/>
          </a:ln>
        </p:spPr>
      </p:pic>
      <p:pic>
        <p:nvPicPr>
          <p:cNvPr id="270" name="Google Shape;270;p31"/>
          <p:cNvPicPr preferRelativeResize="0"/>
          <p:nvPr/>
        </p:nvPicPr>
        <p:blipFill>
          <a:blip r:embed="rId4">
            <a:alphaModFix/>
          </a:blip>
          <a:stretch>
            <a:fillRect/>
          </a:stretch>
        </p:blipFill>
        <p:spPr>
          <a:xfrm>
            <a:off x="4507834" y="2523625"/>
            <a:ext cx="4321116" cy="2576050"/>
          </a:xfrm>
          <a:prstGeom prst="rect">
            <a:avLst/>
          </a:prstGeom>
          <a:noFill/>
          <a:ln>
            <a:noFill/>
          </a:ln>
        </p:spPr>
      </p:pic>
      <p:sp>
        <p:nvSpPr>
          <p:cNvPr id="271" name="Google Shape;271;p31"/>
          <p:cNvSpPr txBox="1"/>
          <p:nvPr>
            <p:ph type="title"/>
          </p:nvPr>
        </p:nvSpPr>
        <p:spPr>
          <a:xfrm>
            <a:off x="70875" y="410000"/>
            <a:ext cx="90102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statistics and metrics</a:t>
            </a:r>
            <a:endParaRPr/>
          </a:p>
          <a:p>
            <a:pPr indent="0" lvl="0" marL="0" rtl="0" algn="l">
              <a:spcBef>
                <a:spcPts val="0"/>
              </a:spcBef>
              <a:spcAft>
                <a:spcPts val="0"/>
              </a:spcAft>
              <a:buNone/>
            </a:pPr>
            <a:r>
              <a:rPr b="1" lang="en" sz="2200">
                <a:solidFill>
                  <a:schemeClr val="accent6"/>
                </a:solidFill>
              </a:rPr>
              <a:t>Violin plot of ride time distance per member and weekend/weekdays</a:t>
            </a:r>
            <a:endParaRPr b="1" sz="2200">
              <a:solidFill>
                <a:schemeClr val="accent6"/>
              </a:solidFill>
            </a:endParaRPr>
          </a:p>
          <a:p>
            <a:pPr indent="0" lvl="0" marL="0" rtl="0" algn="l">
              <a:spcBef>
                <a:spcPts val="0"/>
              </a:spcBef>
              <a:spcAft>
                <a:spcPts val="0"/>
              </a:spcAft>
              <a:buNone/>
            </a:pPr>
            <a:r>
              <a:t/>
            </a:r>
            <a:endParaRPr b="1" sz="2200">
              <a:solidFill>
                <a:schemeClr val="accent6"/>
              </a:solidFill>
            </a:endParaRPr>
          </a:p>
        </p:txBody>
      </p:sp>
      <p:sp>
        <p:nvSpPr>
          <p:cNvPr id="272" name="Google Shape;272;p31"/>
          <p:cNvSpPr txBox="1"/>
          <p:nvPr/>
        </p:nvSpPr>
        <p:spPr>
          <a:xfrm>
            <a:off x="189025" y="1441600"/>
            <a:ext cx="8939100" cy="90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12121"/>
                </a:solidFill>
                <a:latin typeface="Roboto"/>
                <a:ea typeface="Roboto"/>
                <a:cs typeface="Roboto"/>
                <a:sym typeface="Roboto"/>
              </a:rPr>
              <a:t>Observation :</a:t>
            </a:r>
            <a:endParaRPr sz="1200">
              <a:solidFill>
                <a:srgbClr val="212121"/>
              </a:solidFill>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The median bike ride distance of member is around 1.7 km which is 10 ~20 min distance from the station location </a:t>
            </a:r>
            <a:endParaRPr sz="1000">
              <a:solidFill>
                <a:srgbClr val="212121"/>
              </a:solidFill>
              <a:latin typeface="Roboto"/>
              <a:ea typeface="Roboto"/>
              <a:cs typeface="Roboto"/>
              <a:sym typeface="Roboto"/>
            </a:endParaRPr>
          </a:p>
          <a:p>
            <a:pPr indent="-292100" lvl="0" marL="4572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The median bike ride distance of casual user is around 2 km which is slightly higher than member user’s travel distance and much wider distribution</a:t>
            </a:r>
            <a:endParaRPr sz="1000">
              <a:solidFill>
                <a:srgbClr val="212121"/>
              </a:solidFill>
              <a:latin typeface="Roboto"/>
              <a:ea typeface="Roboto"/>
              <a:cs typeface="Roboto"/>
              <a:sym typeface="Roboto"/>
            </a:endParaRPr>
          </a:p>
          <a:p>
            <a:pPr indent="0" lvl="0" marL="914400" rtl="0" algn="l">
              <a:lnSpc>
                <a:spcPct val="115000"/>
              </a:lnSpc>
              <a:spcBef>
                <a:spcPts val="0"/>
              </a:spcBef>
              <a:spcAft>
                <a:spcPts val="0"/>
              </a:spcAft>
              <a:buNone/>
            </a:pPr>
            <a:r>
              <a:t/>
            </a:r>
            <a:endParaRPr sz="1000">
              <a:solidFill>
                <a:srgbClr val="212121"/>
              </a:solidFill>
              <a:latin typeface="Roboto"/>
              <a:ea typeface="Roboto"/>
              <a:cs typeface="Roboto"/>
              <a:sym typeface="Roboto"/>
            </a:endParaRPr>
          </a:p>
        </p:txBody>
      </p:sp>
      <p:cxnSp>
        <p:nvCxnSpPr>
          <p:cNvPr id="273" name="Google Shape;273;p31"/>
          <p:cNvCxnSpPr/>
          <p:nvPr/>
        </p:nvCxnSpPr>
        <p:spPr>
          <a:xfrm flipH="1" rot="10800000">
            <a:off x="1559450" y="2827375"/>
            <a:ext cx="1882500" cy="3309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1693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EDA high level summary </a:t>
            </a:r>
            <a:endParaRPr/>
          </a:p>
        </p:txBody>
      </p:sp>
      <p:sp>
        <p:nvSpPr>
          <p:cNvPr id="91" name="Google Shape;91;p14"/>
          <p:cNvSpPr txBox="1"/>
          <p:nvPr/>
        </p:nvSpPr>
        <p:spPr>
          <a:xfrm>
            <a:off x="95550" y="833575"/>
            <a:ext cx="8280900" cy="4103100"/>
          </a:xfrm>
          <a:prstGeom prst="rect">
            <a:avLst/>
          </a:prstGeom>
          <a:noFill/>
          <a:ln>
            <a:noFill/>
          </a:ln>
        </p:spPr>
        <p:txBody>
          <a:bodyPr anchorCtr="0" anchor="t" bIns="91425" lIns="91425" spcFirstLastPara="1" rIns="91425" wrap="square" tIns="91425">
            <a:spAutoFit/>
          </a:bodyPr>
          <a:lstStyle/>
          <a:p>
            <a:pPr indent="-325755" lvl="0" marL="457200" rtl="0" algn="l">
              <a:lnSpc>
                <a:spcPct val="115000"/>
              </a:lnSpc>
              <a:spcBef>
                <a:spcPts val="600"/>
              </a:spcBef>
              <a:spcAft>
                <a:spcPts val="0"/>
              </a:spcAft>
              <a:buClr>
                <a:srgbClr val="424242"/>
              </a:buClr>
              <a:buSzPts val="1530"/>
              <a:buFont typeface="Roboto"/>
              <a:buChar char="●"/>
            </a:pPr>
            <a:r>
              <a:rPr lang="en" sz="1530">
                <a:solidFill>
                  <a:srgbClr val="212121"/>
                </a:solidFill>
                <a:latin typeface="Roboto"/>
                <a:ea typeface="Roboto"/>
                <a:cs typeface="Roboto"/>
                <a:sym typeface="Roboto"/>
              </a:rPr>
              <a:t>Data analysis method: </a:t>
            </a:r>
            <a:r>
              <a:rPr lang="en" sz="1530">
                <a:solidFill>
                  <a:srgbClr val="212121"/>
                </a:solidFill>
                <a:latin typeface="Roboto"/>
                <a:ea typeface="Roboto"/>
                <a:cs typeface="Roboto"/>
                <a:sym typeface="Roboto"/>
              </a:rPr>
              <a:t>Google Colab </a:t>
            </a:r>
            <a:r>
              <a:rPr lang="en" sz="1530" u="sng">
                <a:solidFill>
                  <a:schemeClr val="hlink"/>
                </a:solidFill>
                <a:latin typeface="Roboto"/>
                <a:ea typeface="Roboto"/>
                <a:cs typeface="Roboto"/>
                <a:sym typeface="Roboto"/>
                <a:hlinkClick r:id="rId3"/>
              </a:rPr>
              <a:t>LINK</a:t>
            </a:r>
            <a:r>
              <a:rPr lang="en" sz="1530">
                <a:solidFill>
                  <a:srgbClr val="212121"/>
                </a:solidFill>
                <a:latin typeface="Roboto"/>
                <a:ea typeface="Roboto"/>
                <a:cs typeface="Roboto"/>
                <a:sym typeface="Roboto"/>
              </a:rPr>
              <a:t>  </a:t>
            </a:r>
            <a:endParaRPr sz="1530">
              <a:solidFill>
                <a:srgbClr val="212121"/>
              </a:solidFill>
              <a:latin typeface="Roboto"/>
              <a:ea typeface="Roboto"/>
              <a:cs typeface="Roboto"/>
              <a:sym typeface="Roboto"/>
            </a:endParaRPr>
          </a:p>
          <a:p>
            <a:pPr indent="-313055" lvl="1" marL="914400" rtl="0" algn="l">
              <a:lnSpc>
                <a:spcPct val="115000"/>
              </a:lnSpc>
              <a:spcBef>
                <a:spcPts val="0"/>
              </a:spcBef>
              <a:spcAft>
                <a:spcPts val="0"/>
              </a:spcAft>
              <a:buClr>
                <a:srgbClr val="212121"/>
              </a:buClr>
              <a:buSzPts val="1330"/>
              <a:buFont typeface="Roboto"/>
              <a:buChar char="○"/>
            </a:pPr>
            <a:r>
              <a:rPr lang="en" sz="1230">
                <a:solidFill>
                  <a:srgbClr val="212121"/>
                </a:solidFill>
                <a:latin typeface="Roboto"/>
                <a:ea typeface="Roboto"/>
                <a:cs typeface="Roboto"/>
                <a:sym typeface="Roboto"/>
              </a:rPr>
              <a:t>All the analysis below can be easily found in the colab by searching for the summary statistics name</a:t>
            </a:r>
            <a:r>
              <a:rPr lang="en" sz="1330">
                <a:solidFill>
                  <a:srgbClr val="212121"/>
                </a:solidFill>
                <a:latin typeface="Roboto"/>
                <a:ea typeface="Roboto"/>
                <a:cs typeface="Roboto"/>
                <a:sym typeface="Roboto"/>
              </a:rPr>
              <a:t> </a:t>
            </a:r>
            <a:endParaRPr sz="1330">
              <a:solidFill>
                <a:srgbClr val="212121"/>
              </a:solidFill>
              <a:latin typeface="Roboto"/>
              <a:ea typeface="Roboto"/>
              <a:cs typeface="Roboto"/>
              <a:sym typeface="Roboto"/>
            </a:endParaRPr>
          </a:p>
          <a:p>
            <a:pPr indent="-325755" lvl="0" marL="457200" rtl="0" algn="l">
              <a:lnSpc>
                <a:spcPct val="115000"/>
              </a:lnSpc>
              <a:spcBef>
                <a:spcPts val="0"/>
              </a:spcBef>
              <a:spcAft>
                <a:spcPts val="0"/>
              </a:spcAft>
              <a:buClr>
                <a:srgbClr val="212121"/>
              </a:buClr>
              <a:buSzPts val="1530"/>
              <a:buFont typeface="Roboto"/>
              <a:buChar char="●"/>
            </a:pPr>
            <a:r>
              <a:rPr lang="en" sz="1530">
                <a:solidFill>
                  <a:srgbClr val="212121"/>
                </a:solidFill>
                <a:latin typeface="Roboto"/>
                <a:ea typeface="Roboto"/>
                <a:cs typeface="Roboto"/>
                <a:sym typeface="Roboto"/>
              </a:rPr>
              <a:t>Description of variables and basic statistics</a:t>
            </a:r>
            <a:endParaRPr sz="1530">
              <a:solidFill>
                <a:srgbClr val="212121"/>
              </a:solidFill>
              <a:latin typeface="Roboto"/>
              <a:ea typeface="Roboto"/>
              <a:cs typeface="Roboto"/>
              <a:sym typeface="Roboto"/>
            </a:endParaRPr>
          </a:p>
          <a:p>
            <a:pPr indent="-325755" lvl="0" marL="457200" rtl="0" algn="l">
              <a:lnSpc>
                <a:spcPct val="115000"/>
              </a:lnSpc>
              <a:spcBef>
                <a:spcPts val="0"/>
              </a:spcBef>
              <a:spcAft>
                <a:spcPts val="0"/>
              </a:spcAft>
              <a:buClr>
                <a:srgbClr val="212121"/>
              </a:buClr>
              <a:buSzPts val="1530"/>
              <a:buFont typeface="Roboto"/>
              <a:buChar char="●"/>
            </a:pPr>
            <a:r>
              <a:rPr lang="en" sz="1530">
                <a:solidFill>
                  <a:srgbClr val="212121"/>
                </a:solidFill>
                <a:latin typeface="Roboto"/>
                <a:ea typeface="Roboto"/>
                <a:cs typeface="Roboto"/>
                <a:sym typeface="Roboto"/>
              </a:rPr>
              <a:t>Preliminary steps </a:t>
            </a:r>
            <a:endParaRPr sz="1530">
              <a:solidFill>
                <a:srgbClr val="212121"/>
              </a:solidFill>
              <a:latin typeface="Roboto"/>
              <a:ea typeface="Roboto"/>
              <a:cs typeface="Roboto"/>
              <a:sym typeface="Roboto"/>
            </a:endParaRPr>
          </a:p>
          <a:p>
            <a:pPr indent="-306705" lvl="1" marL="914400" rtl="0" algn="l">
              <a:lnSpc>
                <a:spcPct val="115000"/>
              </a:lnSpc>
              <a:spcBef>
                <a:spcPts val="0"/>
              </a:spcBef>
              <a:spcAft>
                <a:spcPts val="0"/>
              </a:spcAft>
              <a:buClr>
                <a:srgbClr val="212121"/>
              </a:buClr>
              <a:buSzPts val="1230"/>
              <a:buFont typeface="Roboto"/>
              <a:buChar char="○"/>
            </a:pPr>
            <a:r>
              <a:rPr lang="en" sz="1230">
                <a:solidFill>
                  <a:srgbClr val="212121"/>
                </a:solidFill>
                <a:latin typeface="Roboto"/>
                <a:ea typeface="Roboto"/>
                <a:cs typeface="Roboto"/>
                <a:sym typeface="Roboto"/>
              </a:rPr>
              <a:t>Handle NaN in the dataset</a:t>
            </a:r>
            <a:endParaRPr sz="1230">
              <a:solidFill>
                <a:srgbClr val="212121"/>
              </a:solidFill>
              <a:latin typeface="Roboto"/>
              <a:ea typeface="Roboto"/>
              <a:cs typeface="Roboto"/>
              <a:sym typeface="Roboto"/>
            </a:endParaRPr>
          </a:p>
          <a:p>
            <a:pPr indent="-325755" lvl="0" marL="457200" rtl="0" algn="l">
              <a:lnSpc>
                <a:spcPct val="115000"/>
              </a:lnSpc>
              <a:spcBef>
                <a:spcPts val="0"/>
              </a:spcBef>
              <a:spcAft>
                <a:spcPts val="0"/>
              </a:spcAft>
              <a:buClr>
                <a:srgbClr val="212121"/>
              </a:buClr>
              <a:buSzPts val="1530"/>
              <a:buFont typeface="Roboto"/>
              <a:buChar char="●"/>
            </a:pPr>
            <a:r>
              <a:rPr lang="en" sz="1530">
                <a:solidFill>
                  <a:srgbClr val="212121"/>
                </a:solidFill>
                <a:latin typeface="Roboto"/>
                <a:ea typeface="Roboto"/>
                <a:cs typeface="Roboto"/>
                <a:sym typeface="Roboto"/>
              </a:rPr>
              <a:t>Calculations of summary statistics and metrics</a:t>
            </a:r>
            <a:endParaRPr sz="1530">
              <a:solidFill>
                <a:srgbClr val="212121"/>
              </a:solidFill>
              <a:latin typeface="Roboto"/>
              <a:ea typeface="Roboto"/>
              <a:cs typeface="Roboto"/>
              <a:sym typeface="Roboto"/>
            </a:endParaRPr>
          </a:p>
          <a:p>
            <a:pPr indent="-306705" lvl="1" marL="914400" rtl="0" algn="l">
              <a:lnSpc>
                <a:spcPct val="115000"/>
              </a:lnSpc>
              <a:spcBef>
                <a:spcPts val="0"/>
              </a:spcBef>
              <a:spcAft>
                <a:spcPts val="0"/>
              </a:spcAft>
              <a:buClr>
                <a:srgbClr val="212121"/>
              </a:buClr>
              <a:buSzPts val="1230"/>
              <a:buFont typeface="Roboto"/>
              <a:buChar char="○"/>
            </a:pPr>
            <a:r>
              <a:rPr lang="en" sz="1230">
                <a:solidFill>
                  <a:srgbClr val="212121"/>
                </a:solidFill>
                <a:latin typeface="Roboto"/>
                <a:ea typeface="Roboto"/>
                <a:cs typeface="Roboto"/>
                <a:sym typeface="Roboto"/>
              </a:rPr>
              <a:t>User group analysis : Registered vs Unregistered user ratio in the dataset</a:t>
            </a:r>
            <a:endParaRPr sz="1230">
              <a:solidFill>
                <a:srgbClr val="212121"/>
              </a:solidFill>
              <a:latin typeface="Roboto"/>
              <a:ea typeface="Roboto"/>
              <a:cs typeface="Roboto"/>
              <a:sym typeface="Roboto"/>
            </a:endParaRPr>
          </a:p>
          <a:p>
            <a:pPr indent="-306705" lvl="1" marL="914400" rtl="0" algn="l">
              <a:lnSpc>
                <a:spcPct val="115000"/>
              </a:lnSpc>
              <a:spcBef>
                <a:spcPts val="0"/>
              </a:spcBef>
              <a:spcAft>
                <a:spcPts val="0"/>
              </a:spcAft>
              <a:buClr>
                <a:srgbClr val="212121"/>
              </a:buClr>
              <a:buSzPts val="1230"/>
              <a:buFont typeface="Roboto"/>
              <a:buChar char="○"/>
            </a:pPr>
            <a:r>
              <a:rPr lang="en" sz="1230">
                <a:solidFill>
                  <a:srgbClr val="212121"/>
                </a:solidFill>
                <a:latin typeface="Roboto"/>
                <a:ea typeface="Roboto"/>
                <a:cs typeface="Roboto"/>
                <a:sym typeface="Roboto"/>
              </a:rPr>
              <a:t>Bike ride count per member and bike type</a:t>
            </a:r>
            <a:endParaRPr sz="1230">
              <a:solidFill>
                <a:srgbClr val="212121"/>
              </a:solidFill>
              <a:latin typeface="Roboto"/>
              <a:ea typeface="Roboto"/>
              <a:cs typeface="Roboto"/>
              <a:sym typeface="Roboto"/>
            </a:endParaRPr>
          </a:p>
          <a:p>
            <a:pPr indent="-306705" lvl="1" marL="914400" rtl="0" algn="l">
              <a:lnSpc>
                <a:spcPct val="115000"/>
              </a:lnSpc>
              <a:spcBef>
                <a:spcPts val="0"/>
              </a:spcBef>
              <a:spcAft>
                <a:spcPts val="0"/>
              </a:spcAft>
              <a:buClr>
                <a:srgbClr val="212121"/>
              </a:buClr>
              <a:buSzPts val="1230"/>
              <a:buFont typeface="Roboto"/>
              <a:buChar char="○"/>
            </a:pPr>
            <a:r>
              <a:rPr lang="en" sz="1230">
                <a:solidFill>
                  <a:srgbClr val="212121"/>
                </a:solidFill>
                <a:latin typeface="Roboto"/>
                <a:ea typeface="Roboto"/>
                <a:cs typeface="Roboto"/>
                <a:sym typeface="Roboto"/>
              </a:rPr>
              <a:t>Geographical analysis on bike ride with map</a:t>
            </a:r>
            <a:endParaRPr sz="1230">
              <a:solidFill>
                <a:srgbClr val="212121"/>
              </a:solidFill>
              <a:latin typeface="Roboto"/>
              <a:ea typeface="Roboto"/>
              <a:cs typeface="Roboto"/>
              <a:sym typeface="Roboto"/>
            </a:endParaRPr>
          </a:p>
          <a:p>
            <a:pPr indent="-306705" lvl="1" marL="914400" rtl="0" algn="l">
              <a:lnSpc>
                <a:spcPct val="115000"/>
              </a:lnSpc>
              <a:spcBef>
                <a:spcPts val="0"/>
              </a:spcBef>
              <a:spcAft>
                <a:spcPts val="0"/>
              </a:spcAft>
              <a:buClr>
                <a:srgbClr val="212121"/>
              </a:buClr>
              <a:buSzPts val="1230"/>
              <a:buFont typeface="Roboto"/>
              <a:buChar char="○"/>
            </a:pPr>
            <a:r>
              <a:rPr lang="en" sz="1230">
                <a:solidFill>
                  <a:srgbClr val="212121"/>
                </a:solidFill>
                <a:latin typeface="Roboto"/>
                <a:ea typeface="Roboto"/>
                <a:cs typeface="Roboto"/>
                <a:sym typeface="Roboto"/>
              </a:rPr>
              <a:t>Number of bike rides on weekdays/weekends for Member(registered) vs. Casual(unregistered)</a:t>
            </a:r>
            <a:endParaRPr sz="1230">
              <a:solidFill>
                <a:srgbClr val="212121"/>
              </a:solidFill>
              <a:latin typeface="Roboto"/>
              <a:ea typeface="Roboto"/>
              <a:cs typeface="Roboto"/>
              <a:sym typeface="Roboto"/>
            </a:endParaRPr>
          </a:p>
          <a:p>
            <a:pPr indent="-306705" lvl="1" marL="914400" rtl="0" algn="l">
              <a:lnSpc>
                <a:spcPct val="115000"/>
              </a:lnSpc>
              <a:spcBef>
                <a:spcPts val="0"/>
              </a:spcBef>
              <a:spcAft>
                <a:spcPts val="0"/>
              </a:spcAft>
              <a:buClr>
                <a:srgbClr val="212121"/>
              </a:buClr>
              <a:buSzPts val="1230"/>
              <a:buFont typeface="Roboto"/>
              <a:buChar char="○"/>
            </a:pPr>
            <a:r>
              <a:rPr lang="en" sz="1230">
                <a:solidFill>
                  <a:srgbClr val="212121"/>
                </a:solidFill>
                <a:latin typeface="Roboto"/>
                <a:ea typeface="Roboto"/>
                <a:cs typeface="Roboto"/>
                <a:sym typeface="Roboto"/>
              </a:rPr>
              <a:t>Create new metric: Daily Bike Occupancy Index</a:t>
            </a:r>
            <a:endParaRPr sz="1230">
              <a:solidFill>
                <a:srgbClr val="212121"/>
              </a:solidFill>
              <a:latin typeface="Roboto"/>
              <a:ea typeface="Roboto"/>
              <a:cs typeface="Roboto"/>
              <a:sym typeface="Roboto"/>
            </a:endParaRPr>
          </a:p>
          <a:p>
            <a:pPr indent="-306705" lvl="1" marL="914400" rtl="0" algn="l">
              <a:lnSpc>
                <a:spcPct val="115000"/>
              </a:lnSpc>
              <a:spcBef>
                <a:spcPts val="0"/>
              </a:spcBef>
              <a:spcAft>
                <a:spcPts val="0"/>
              </a:spcAft>
              <a:buClr>
                <a:srgbClr val="212121"/>
              </a:buClr>
              <a:buSzPts val="1230"/>
              <a:buFont typeface="Roboto"/>
              <a:buChar char="○"/>
            </a:pPr>
            <a:r>
              <a:rPr lang="en" sz="1230">
                <a:solidFill>
                  <a:srgbClr val="212121"/>
                </a:solidFill>
                <a:latin typeface="Roboto"/>
                <a:ea typeface="Roboto"/>
                <a:cs typeface="Roboto"/>
                <a:sym typeface="Roboto"/>
              </a:rPr>
              <a:t>Bike usage trend for 1 month</a:t>
            </a:r>
            <a:endParaRPr sz="1230">
              <a:solidFill>
                <a:srgbClr val="212121"/>
              </a:solidFill>
              <a:latin typeface="Roboto"/>
              <a:ea typeface="Roboto"/>
              <a:cs typeface="Roboto"/>
              <a:sym typeface="Roboto"/>
            </a:endParaRPr>
          </a:p>
          <a:p>
            <a:pPr indent="-306705" lvl="1" marL="914400" rtl="0" algn="l">
              <a:lnSpc>
                <a:spcPct val="115000"/>
              </a:lnSpc>
              <a:spcBef>
                <a:spcPts val="0"/>
              </a:spcBef>
              <a:spcAft>
                <a:spcPts val="0"/>
              </a:spcAft>
              <a:buClr>
                <a:srgbClr val="212121"/>
              </a:buClr>
              <a:buSzPts val="1230"/>
              <a:buFont typeface="Roboto"/>
              <a:buChar char="○"/>
            </a:pPr>
            <a:r>
              <a:rPr lang="en" sz="1230">
                <a:solidFill>
                  <a:srgbClr val="212121"/>
                </a:solidFill>
                <a:latin typeface="Roboto"/>
                <a:ea typeface="Roboto"/>
                <a:cs typeface="Roboto"/>
                <a:sym typeface="Roboto"/>
              </a:rPr>
              <a:t>Dailye bike ride demand trend per bike type</a:t>
            </a:r>
            <a:endParaRPr sz="1230">
              <a:solidFill>
                <a:srgbClr val="212121"/>
              </a:solidFill>
              <a:latin typeface="Roboto"/>
              <a:ea typeface="Roboto"/>
              <a:cs typeface="Roboto"/>
              <a:sym typeface="Roboto"/>
            </a:endParaRPr>
          </a:p>
          <a:p>
            <a:pPr indent="-306705" lvl="1" marL="914400" rtl="0" algn="l">
              <a:lnSpc>
                <a:spcPct val="115000"/>
              </a:lnSpc>
              <a:spcBef>
                <a:spcPts val="0"/>
              </a:spcBef>
              <a:spcAft>
                <a:spcPts val="0"/>
              </a:spcAft>
              <a:buClr>
                <a:srgbClr val="212121"/>
              </a:buClr>
              <a:buSzPts val="1230"/>
              <a:buFont typeface="Roboto"/>
              <a:buChar char="○"/>
            </a:pPr>
            <a:r>
              <a:rPr lang="en" sz="1230">
                <a:solidFill>
                  <a:srgbClr val="212121"/>
                </a:solidFill>
                <a:latin typeface="Roboto"/>
                <a:ea typeface="Roboto"/>
                <a:cs typeface="Roboto"/>
                <a:sym typeface="Roboto"/>
              </a:rPr>
              <a:t>Hourly trip data for each user type</a:t>
            </a:r>
            <a:endParaRPr sz="1230">
              <a:solidFill>
                <a:srgbClr val="212121"/>
              </a:solidFill>
              <a:latin typeface="Roboto"/>
              <a:ea typeface="Roboto"/>
              <a:cs typeface="Roboto"/>
              <a:sym typeface="Roboto"/>
            </a:endParaRPr>
          </a:p>
          <a:p>
            <a:pPr indent="-306705" lvl="1" marL="914400" rtl="0" algn="l">
              <a:lnSpc>
                <a:spcPct val="115000"/>
              </a:lnSpc>
              <a:spcBef>
                <a:spcPts val="0"/>
              </a:spcBef>
              <a:spcAft>
                <a:spcPts val="0"/>
              </a:spcAft>
              <a:buClr>
                <a:srgbClr val="212121"/>
              </a:buClr>
              <a:buSzPts val="1230"/>
              <a:buFont typeface="Roboto"/>
              <a:buChar char="○"/>
            </a:pPr>
            <a:r>
              <a:rPr lang="en" sz="1230">
                <a:solidFill>
                  <a:srgbClr val="212121"/>
                </a:solidFill>
                <a:latin typeface="Roboto"/>
                <a:ea typeface="Roboto"/>
                <a:cs typeface="Roboto"/>
                <a:sym typeface="Roboto"/>
              </a:rPr>
              <a:t>Ride time duration related data analysis</a:t>
            </a:r>
            <a:endParaRPr sz="1230">
              <a:solidFill>
                <a:srgbClr val="212121"/>
              </a:solidFill>
              <a:latin typeface="Roboto"/>
              <a:ea typeface="Roboto"/>
              <a:cs typeface="Roboto"/>
              <a:sym typeface="Roboto"/>
            </a:endParaRPr>
          </a:p>
          <a:p>
            <a:pPr indent="-306705" lvl="1" marL="914400" rtl="0" algn="l">
              <a:lnSpc>
                <a:spcPct val="115000"/>
              </a:lnSpc>
              <a:spcBef>
                <a:spcPts val="0"/>
              </a:spcBef>
              <a:spcAft>
                <a:spcPts val="0"/>
              </a:spcAft>
              <a:buClr>
                <a:srgbClr val="212121"/>
              </a:buClr>
              <a:buSzPts val="1230"/>
              <a:buFont typeface="Roboto"/>
              <a:buChar char="○"/>
            </a:pPr>
            <a:r>
              <a:rPr lang="en" sz="1230">
                <a:solidFill>
                  <a:srgbClr val="212121"/>
                </a:solidFill>
                <a:latin typeface="Roboto"/>
                <a:ea typeface="Roboto"/>
                <a:cs typeface="Roboto"/>
                <a:sym typeface="Roboto"/>
              </a:rPr>
              <a:t>Ride distance related data analysis</a:t>
            </a:r>
            <a:endParaRPr sz="1230">
              <a:solidFill>
                <a:srgbClr val="212121"/>
              </a:solidFill>
              <a:latin typeface="Roboto"/>
              <a:ea typeface="Roboto"/>
              <a:cs typeface="Roboto"/>
              <a:sym typeface="Roboto"/>
            </a:endParaRPr>
          </a:p>
          <a:p>
            <a:pPr indent="-313055" lvl="0" marL="457200" rtl="0" algn="l">
              <a:lnSpc>
                <a:spcPct val="115000"/>
              </a:lnSpc>
              <a:spcBef>
                <a:spcPts val="0"/>
              </a:spcBef>
              <a:spcAft>
                <a:spcPts val="0"/>
              </a:spcAft>
              <a:buClr>
                <a:srgbClr val="212121"/>
              </a:buClr>
              <a:buSzPts val="1330"/>
              <a:buFont typeface="Roboto"/>
              <a:buChar char="●"/>
            </a:pPr>
            <a:r>
              <a:rPr lang="en" sz="1330">
                <a:solidFill>
                  <a:srgbClr val="212121"/>
                </a:solidFill>
                <a:latin typeface="Roboto"/>
                <a:ea typeface="Roboto"/>
                <a:cs typeface="Roboto"/>
                <a:sym typeface="Roboto"/>
              </a:rPr>
              <a:t>Conclusions and next step (Remaining questions)</a:t>
            </a:r>
            <a:endParaRPr sz="1330">
              <a:solidFill>
                <a:srgbClr val="21212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type="title"/>
          </p:nvPr>
        </p:nvSpPr>
        <p:spPr>
          <a:xfrm>
            <a:off x="311700" y="195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79" name="Google Shape;279;p32"/>
          <p:cNvSpPr txBox="1"/>
          <p:nvPr/>
        </p:nvSpPr>
        <p:spPr>
          <a:xfrm>
            <a:off x="79450" y="925225"/>
            <a:ext cx="8850000" cy="4277700"/>
          </a:xfrm>
          <a:prstGeom prst="rect">
            <a:avLst/>
          </a:prstGeom>
          <a:noFill/>
          <a:ln>
            <a:noFill/>
          </a:ln>
        </p:spPr>
        <p:txBody>
          <a:bodyPr anchorCtr="0" anchor="t" bIns="91425" lIns="91425" spcFirstLastPara="1" rIns="91425" wrap="square" tIns="91425">
            <a:normAutofit lnSpcReduction="10000"/>
          </a:bodyPr>
          <a:lstStyle/>
          <a:p>
            <a:pPr indent="-317500" lvl="0" marL="457200" rtl="0" algn="l">
              <a:lnSpc>
                <a:spcPct val="105000"/>
              </a:lnSpc>
              <a:spcBef>
                <a:spcPts val="0"/>
              </a:spcBef>
              <a:spcAft>
                <a:spcPts val="0"/>
              </a:spcAft>
              <a:buClr>
                <a:srgbClr val="424242"/>
              </a:buClr>
              <a:buSzPts val="1400"/>
              <a:buFont typeface="Roboto"/>
              <a:buChar char="●"/>
            </a:pPr>
            <a:r>
              <a:rPr lang="en">
                <a:solidFill>
                  <a:srgbClr val="424242"/>
                </a:solidFill>
                <a:latin typeface="Roboto"/>
                <a:ea typeface="Roboto"/>
                <a:cs typeface="Roboto"/>
                <a:sym typeface="Roboto"/>
              </a:rPr>
              <a:t>Throughout the analysis, 2 simple metrics, time duration and travel distance were created. Also 1 new dimensional feature called “bike occupancy index” was created</a:t>
            </a:r>
            <a:endParaRPr>
              <a:solidFill>
                <a:srgbClr val="424242"/>
              </a:solidFill>
              <a:latin typeface="Roboto"/>
              <a:ea typeface="Roboto"/>
              <a:cs typeface="Roboto"/>
              <a:sym typeface="Roboto"/>
            </a:endParaRPr>
          </a:p>
          <a:p>
            <a:pPr indent="-317500" lvl="0" marL="457200" rtl="0" algn="l">
              <a:lnSpc>
                <a:spcPct val="105000"/>
              </a:lnSpc>
              <a:spcBef>
                <a:spcPts val="0"/>
              </a:spcBef>
              <a:spcAft>
                <a:spcPts val="0"/>
              </a:spcAft>
              <a:buClr>
                <a:srgbClr val="424242"/>
              </a:buClr>
              <a:buSzPts val="1400"/>
              <a:buFont typeface="Roboto"/>
              <a:buChar char="●"/>
            </a:pPr>
            <a:r>
              <a:rPr lang="en">
                <a:solidFill>
                  <a:srgbClr val="424242"/>
                </a:solidFill>
                <a:latin typeface="Roboto"/>
                <a:ea typeface="Roboto"/>
                <a:cs typeface="Roboto"/>
                <a:sym typeface="Roboto"/>
              </a:rPr>
              <a:t>Geographical bike ride location distribution shows that most bike rides are concentrated on few popular station. More bike need to be prepared in those locations</a:t>
            </a:r>
            <a:endParaRPr>
              <a:solidFill>
                <a:srgbClr val="424242"/>
              </a:solidFill>
              <a:latin typeface="Roboto"/>
              <a:ea typeface="Roboto"/>
              <a:cs typeface="Roboto"/>
              <a:sym typeface="Roboto"/>
            </a:endParaRPr>
          </a:p>
          <a:p>
            <a:pPr indent="-317500" lvl="0" marL="457200" rtl="0" algn="l">
              <a:lnSpc>
                <a:spcPct val="105000"/>
              </a:lnSpc>
              <a:spcBef>
                <a:spcPts val="0"/>
              </a:spcBef>
              <a:spcAft>
                <a:spcPts val="0"/>
              </a:spcAft>
              <a:buClr>
                <a:srgbClr val="424242"/>
              </a:buClr>
              <a:buSzPts val="1400"/>
              <a:buFont typeface="Roboto"/>
              <a:buChar char="●"/>
            </a:pPr>
            <a:r>
              <a:rPr lang="en">
                <a:solidFill>
                  <a:srgbClr val="424242"/>
                </a:solidFill>
                <a:latin typeface="Roboto"/>
                <a:ea typeface="Roboto"/>
                <a:cs typeface="Roboto"/>
                <a:sym typeface="Roboto"/>
              </a:rPr>
              <a:t>The </a:t>
            </a:r>
            <a:r>
              <a:rPr lang="en">
                <a:solidFill>
                  <a:srgbClr val="424242"/>
                </a:solidFill>
                <a:latin typeface="Roboto"/>
                <a:ea typeface="Roboto"/>
                <a:cs typeface="Roboto"/>
                <a:sym typeface="Roboto"/>
              </a:rPr>
              <a:t>summary</a:t>
            </a:r>
            <a:r>
              <a:rPr lang="en">
                <a:solidFill>
                  <a:srgbClr val="424242"/>
                </a:solidFill>
                <a:latin typeface="Roboto"/>
                <a:ea typeface="Roboto"/>
                <a:cs typeface="Roboto"/>
                <a:sym typeface="Roboto"/>
              </a:rPr>
              <a:t> statistics give us the following information </a:t>
            </a:r>
            <a:endParaRPr>
              <a:solidFill>
                <a:srgbClr val="424242"/>
              </a:solidFill>
              <a:latin typeface="Roboto"/>
              <a:ea typeface="Roboto"/>
              <a:cs typeface="Roboto"/>
              <a:sym typeface="Roboto"/>
            </a:endParaRPr>
          </a:p>
          <a:p>
            <a:pPr indent="-311150" lvl="1" marL="914400" rtl="0" algn="l">
              <a:lnSpc>
                <a:spcPct val="105000"/>
              </a:lnSpc>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It is highly possible that member uses bike for commuting while casual user use bike for other purpose such as sight seeing</a:t>
            </a:r>
            <a:endParaRPr sz="1300">
              <a:solidFill>
                <a:srgbClr val="424242"/>
              </a:solidFill>
              <a:latin typeface="Roboto"/>
              <a:ea typeface="Roboto"/>
              <a:cs typeface="Roboto"/>
              <a:sym typeface="Roboto"/>
            </a:endParaRPr>
          </a:p>
          <a:p>
            <a:pPr indent="-311150" lvl="2" marL="1371600" rtl="0" algn="l">
              <a:lnSpc>
                <a:spcPct val="105000"/>
              </a:lnSpc>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Member user’s bike usage pattern is more predictable</a:t>
            </a:r>
            <a:endParaRPr sz="1300">
              <a:solidFill>
                <a:srgbClr val="424242"/>
              </a:solidFill>
              <a:latin typeface="Roboto"/>
              <a:ea typeface="Roboto"/>
              <a:cs typeface="Roboto"/>
              <a:sym typeface="Roboto"/>
            </a:endParaRPr>
          </a:p>
          <a:p>
            <a:pPr indent="-311150" lvl="2" marL="1371600" rtl="0" algn="l">
              <a:lnSpc>
                <a:spcPct val="105000"/>
              </a:lnSpc>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Casual users prefer </a:t>
            </a:r>
            <a:r>
              <a:rPr lang="en" sz="1300">
                <a:solidFill>
                  <a:srgbClr val="424242"/>
                </a:solidFill>
                <a:latin typeface="Roboto"/>
                <a:ea typeface="Roboto"/>
                <a:cs typeface="Roboto"/>
                <a:sym typeface="Roboto"/>
              </a:rPr>
              <a:t>eclectic</a:t>
            </a:r>
            <a:r>
              <a:rPr lang="en" sz="1300">
                <a:solidFill>
                  <a:srgbClr val="424242"/>
                </a:solidFill>
                <a:latin typeface="Roboto"/>
                <a:ea typeface="Roboto"/>
                <a:cs typeface="Roboto"/>
                <a:sym typeface="Roboto"/>
              </a:rPr>
              <a:t> bikes than other types of bikes</a:t>
            </a:r>
            <a:endParaRPr sz="1300">
              <a:solidFill>
                <a:srgbClr val="424242"/>
              </a:solidFill>
              <a:latin typeface="Roboto"/>
              <a:ea typeface="Roboto"/>
              <a:cs typeface="Roboto"/>
              <a:sym typeface="Roboto"/>
            </a:endParaRPr>
          </a:p>
          <a:p>
            <a:pPr indent="-311150" lvl="2" marL="1371600" rtl="0" algn="l">
              <a:lnSpc>
                <a:spcPct val="105000"/>
              </a:lnSpc>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Casual users ride bikes mostly during the weekends while members ride bikes mostly during weekdays</a:t>
            </a:r>
            <a:endParaRPr sz="1300">
              <a:solidFill>
                <a:srgbClr val="424242"/>
              </a:solidFill>
              <a:latin typeface="Roboto"/>
              <a:ea typeface="Roboto"/>
              <a:cs typeface="Roboto"/>
              <a:sym typeface="Roboto"/>
            </a:endParaRPr>
          </a:p>
          <a:p>
            <a:pPr indent="-311150" lvl="1" marL="914400" rtl="0" algn="l">
              <a:lnSpc>
                <a:spcPct val="105000"/>
              </a:lnSpc>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C</a:t>
            </a:r>
            <a:r>
              <a:rPr lang="en" sz="1300">
                <a:solidFill>
                  <a:srgbClr val="424242"/>
                </a:solidFill>
                <a:latin typeface="Roboto"/>
                <a:ea typeface="Roboto"/>
                <a:cs typeface="Roboto"/>
                <a:sym typeface="Roboto"/>
              </a:rPr>
              <a:t>asual user occupies bike for longer time and return late during weekdays</a:t>
            </a:r>
            <a:endParaRPr sz="1300">
              <a:solidFill>
                <a:srgbClr val="424242"/>
              </a:solidFill>
              <a:latin typeface="Roboto"/>
              <a:ea typeface="Roboto"/>
              <a:cs typeface="Roboto"/>
              <a:sym typeface="Roboto"/>
            </a:endParaRPr>
          </a:p>
          <a:p>
            <a:pPr indent="-311150" lvl="2" marL="1371600" rtl="0" algn="l">
              <a:lnSpc>
                <a:spcPct val="105000"/>
              </a:lnSpc>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By providing promotion or credit to early return user, bike utilization efficiency can be improved during weekdays</a:t>
            </a:r>
            <a:endParaRPr sz="1300">
              <a:solidFill>
                <a:srgbClr val="424242"/>
              </a:solidFill>
              <a:latin typeface="Roboto"/>
              <a:ea typeface="Roboto"/>
              <a:cs typeface="Roboto"/>
              <a:sym typeface="Roboto"/>
            </a:endParaRPr>
          </a:p>
          <a:p>
            <a:pPr indent="-311150" lvl="1" marL="914400" rtl="0" algn="l">
              <a:lnSpc>
                <a:spcPct val="105000"/>
              </a:lnSpc>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The regression plot shows that there is a growing demand for electric bikes compared to the other bike types</a:t>
            </a:r>
            <a:endParaRPr sz="1300">
              <a:solidFill>
                <a:srgbClr val="424242"/>
              </a:solidFill>
              <a:latin typeface="Roboto"/>
              <a:ea typeface="Roboto"/>
              <a:cs typeface="Roboto"/>
              <a:sym typeface="Roboto"/>
            </a:endParaRPr>
          </a:p>
          <a:p>
            <a:pPr indent="-311150" lvl="2" marL="1371600" rtl="0" algn="l">
              <a:lnSpc>
                <a:spcPct val="105000"/>
              </a:lnSpc>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It is recommended to purchase more electric bikes to boost bike sharing service</a:t>
            </a:r>
            <a:endParaRPr sz="1300">
              <a:solidFill>
                <a:srgbClr val="424242"/>
              </a:solidFill>
              <a:latin typeface="Roboto"/>
              <a:ea typeface="Roboto"/>
              <a:cs typeface="Roboto"/>
              <a:sym typeface="Roboto"/>
            </a:endParaRPr>
          </a:p>
          <a:p>
            <a:pPr indent="-311150" lvl="2" marL="1371600" rtl="0" algn="l">
              <a:lnSpc>
                <a:spcPct val="105000"/>
              </a:lnSpc>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From page 8, casual user also </a:t>
            </a:r>
            <a:r>
              <a:rPr lang="en" sz="1300">
                <a:solidFill>
                  <a:srgbClr val="424242"/>
                </a:solidFill>
                <a:latin typeface="Roboto"/>
                <a:ea typeface="Roboto"/>
                <a:cs typeface="Roboto"/>
                <a:sym typeface="Roboto"/>
              </a:rPr>
              <a:t>preferred</a:t>
            </a:r>
            <a:r>
              <a:rPr lang="en" sz="1300">
                <a:solidFill>
                  <a:srgbClr val="424242"/>
                </a:solidFill>
                <a:latin typeface="Roboto"/>
                <a:ea typeface="Roboto"/>
                <a:cs typeface="Roboto"/>
                <a:sym typeface="Roboto"/>
              </a:rPr>
              <a:t> electric bike than any other bike types</a:t>
            </a:r>
            <a:endParaRPr sz="1300">
              <a:solidFill>
                <a:srgbClr val="424242"/>
              </a:solidFill>
              <a:latin typeface="Roboto"/>
              <a:ea typeface="Roboto"/>
              <a:cs typeface="Roboto"/>
              <a:sym typeface="Roboto"/>
            </a:endParaRPr>
          </a:p>
          <a:p>
            <a:pPr indent="-317500" lvl="0" marL="457200" rtl="0" algn="l">
              <a:lnSpc>
                <a:spcPct val="105000"/>
              </a:lnSpc>
              <a:spcBef>
                <a:spcPts val="0"/>
              </a:spcBef>
              <a:spcAft>
                <a:spcPts val="0"/>
              </a:spcAft>
              <a:buClr>
                <a:srgbClr val="424242"/>
              </a:buClr>
              <a:buSzPts val="1400"/>
              <a:buFont typeface="Roboto"/>
              <a:buChar char="●"/>
            </a:pPr>
            <a:r>
              <a:rPr lang="en">
                <a:solidFill>
                  <a:srgbClr val="424242"/>
                </a:solidFill>
                <a:latin typeface="Roboto"/>
                <a:ea typeface="Roboto"/>
                <a:cs typeface="Roboto"/>
                <a:sym typeface="Roboto"/>
              </a:rPr>
              <a:t>Remaining questions</a:t>
            </a:r>
            <a:endParaRPr>
              <a:solidFill>
                <a:srgbClr val="424242"/>
              </a:solidFill>
              <a:latin typeface="Roboto"/>
              <a:ea typeface="Roboto"/>
              <a:cs typeface="Roboto"/>
              <a:sym typeface="Roboto"/>
            </a:endParaRPr>
          </a:p>
          <a:p>
            <a:pPr indent="-311150" lvl="1" marL="914400" rtl="0" algn="l">
              <a:lnSpc>
                <a:spcPct val="105000"/>
              </a:lnSpc>
              <a:spcBef>
                <a:spcPts val="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The data only contains August bike ride data. By analyzing </a:t>
            </a:r>
            <a:r>
              <a:rPr lang="en" sz="1300">
                <a:solidFill>
                  <a:srgbClr val="424242"/>
                </a:solidFill>
                <a:latin typeface="Roboto"/>
                <a:ea typeface="Roboto"/>
                <a:cs typeface="Roboto"/>
                <a:sym typeface="Roboto"/>
              </a:rPr>
              <a:t>monthly</a:t>
            </a:r>
            <a:r>
              <a:rPr lang="en" sz="1300">
                <a:solidFill>
                  <a:srgbClr val="424242"/>
                </a:solidFill>
                <a:latin typeface="Roboto"/>
                <a:ea typeface="Roboto"/>
                <a:cs typeface="Roboto"/>
                <a:sym typeface="Roboto"/>
              </a:rPr>
              <a:t> and yearly bike ride trend data, better regression analysis could have been done</a:t>
            </a:r>
            <a:endParaRPr sz="1300">
              <a:solidFill>
                <a:srgbClr val="42424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variables and basic statistics</a:t>
            </a:r>
            <a:endParaRPr/>
          </a:p>
        </p:txBody>
      </p:sp>
      <p:sp>
        <p:nvSpPr>
          <p:cNvPr id="97" name="Google Shape;97;p15"/>
          <p:cNvSpPr txBox="1"/>
          <p:nvPr/>
        </p:nvSpPr>
        <p:spPr>
          <a:xfrm>
            <a:off x="240825" y="1367875"/>
            <a:ext cx="8674800" cy="3531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lang="en" sz="1500">
                <a:solidFill>
                  <a:srgbClr val="424242"/>
                </a:solidFill>
                <a:latin typeface="Roboto"/>
                <a:ea typeface="Roboto"/>
                <a:cs typeface="Roboto"/>
                <a:sym typeface="Roboto"/>
              </a:rPr>
              <a:t>The data is loaded to the dataframe based on Python pandas library</a:t>
            </a:r>
            <a:endParaRPr sz="1500">
              <a:solidFill>
                <a:srgbClr val="424242"/>
              </a:solidFill>
              <a:latin typeface="Roboto"/>
              <a:ea typeface="Roboto"/>
              <a:cs typeface="Roboto"/>
              <a:sym typeface="Roboto"/>
            </a:endParaRPr>
          </a:p>
          <a:p>
            <a:pPr indent="-311150" lvl="0" marL="457200" rtl="0" algn="l">
              <a:lnSpc>
                <a:spcPct val="115000"/>
              </a:lnSpc>
              <a:spcBef>
                <a:spcPts val="1200"/>
              </a:spcBef>
              <a:spcAft>
                <a:spcPts val="0"/>
              </a:spcAft>
              <a:buClr>
                <a:srgbClr val="424242"/>
              </a:buClr>
              <a:buSzPts val="1300"/>
              <a:buFont typeface="Roboto"/>
              <a:buChar char="●"/>
            </a:pPr>
            <a:r>
              <a:rPr lang="en" sz="1300">
                <a:solidFill>
                  <a:srgbClr val="424242"/>
                </a:solidFill>
                <a:latin typeface="Roboto"/>
                <a:ea typeface="Roboto"/>
                <a:cs typeface="Roboto"/>
                <a:sym typeface="Roboto"/>
              </a:rPr>
              <a:t>13 columns of variables in the bike ride data. </a:t>
            </a:r>
            <a:endParaRPr sz="1300">
              <a:solidFill>
                <a:srgbClr val="424242"/>
              </a:solidFill>
              <a:latin typeface="Roboto"/>
              <a:ea typeface="Roboto"/>
              <a:cs typeface="Roboto"/>
              <a:sym typeface="Roboto"/>
            </a:endParaRPr>
          </a:p>
          <a:p>
            <a:pPr indent="-311150" lvl="1" marL="9144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Categorical feature : 9 variables (features)</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ride_id : Unique ride event id</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rideable_type : types of bikes(electric, classic ,and docked bike)</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start_station_name : name of station where bike ride starts</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start_station_id : start station identification code</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end_station_name : name of station where bike ride ends</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end_station_id: start station identification code</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started_at : bike ride start time in YYYY-MM-DD HH:MM:SS format</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ended_at : bike ride end time in YYYY-MM-DD HH:MM:SS format</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member_casual : type of bike user , member(registered) vs casual(unregistered)</a:t>
            </a:r>
            <a:endParaRPr sz="1300">
              <a:solidFill>
                <a:srgbClr val="212121"/>
              </a:solidFill>
              <a:latin typeface="Roboto"/>
              <a:ea typeface="Roboto"/>
              <a:cs typeface="Roboto"/>
              <a:sym typeface="Roboto"/>
            </a:endParaRPr>
          </a:p>
          <a:p>
            <a:pPr indent="-311150" lvl="1" marL="9144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Numerical feature : 4 variables(features)</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start_lat : latitude of start station</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start_lng : longitude of start station</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end_lat : latitude of end station</a:t>
            </a:r>
            <a:endParaRPr sz="1300">
              <a:solidFill>
                <a:srgbClr val="212121"/>
              </a:solidFill>
              <a:latin typeface="Roboto"/>
              <a:ea typeface="Roboto"/>
              <a:cs typeface="Roboto"/>
              <a:sym typeface="Roboto"/>
            </a:endParaRPr>
          </a:p>
          <a:p>
            <a:pPr indent="-311150" lvl="2" marL="1371600" rtl="0" algn="l">
              <a:spcBef>
                <a:spcPts val="0"/>
              </a:spcBef>
              <a:spcAft>
                <a:spcPts val="0"/>
              </a:spcAft>
              <a:buClr>
                <a:srgbClr val="212121"/>
              </a:buClr>
              <a:buSzPts val="1300"/>
              <a:buFont typeface="Roboto"/>
              <a:buChar char="■"/>
            </a:pPr>
            <a:r>
              <a:rPr lang="en" sz="1300">
                <a:solidFill>
                  <a:srgbClr val="212121"/>
                </a:solidFill>
                <a:latin typeface="Roboto"/>
                <a:ea typeface="Roboto"/>
                <a:cs typeface="Roboto"/>
                <a:sym typeface="Roboto"/>
              </a:rPr>
              <a:t>e</a:t>
            </a:r>
            <a:r>
              <a:rPr lang="en" sz="1300">
                <a:solidFill>
                  <a:srgbClr val="212121"/>
                </a:solidFill>
                <a:latin typeface="Roboto"/>
                <a:ea typeface="Roboto"/>
                <a:cs typeface="Roboto"/>
                <a:sym typeface="Roboto"/>
              </a:rPr>
              <a:t>nd_lng : longitude of end station</a:t>
            </a:r>
            <a:endParaRPr>
              <a:solidFill>
                <a:srgbClr val="42424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of variables and basic statistics</a:t>
            </a:r>
            <a:endParaRPr/>
          </a:p>
          <a:p>
            <a:pPr indent="0" lvl="0" marL="0" rtl="0" algn="l">
              <a:spcBef>
                <a:spcPts val="0"/>
              </a:spcBef>
              <a:spcAft>
                <a:spcPts val="0"/>
              </a:spcAft>
              <a:buNone/>
            </a:pPr>
            <a:r>
              <a:rPr b="1" lang="en" sz="2200">
                <a:solidFill>
                  <a:schemeClr val="accent6"/>
                </a:solidFill>
              </a:rPr>
              <a:t>Baseline statistics</a:t>
            </a:r>
            <a:endParaRPr/>
          </a:p>
        </p:txBody>
      </p:sp>
      <p:pic>
        <p:nvPicPr>
          <p:cNvPr id="103" name="Google Shape;103;p16"/>
          <p:cNvPicPr preferRelativeResize="0"/>
          <p:nvPr/>
        </p:nvPicPr>
        <p:blipFill>
          <a:blip r:embed="rId3">
            <a:alphaModFix/>
          </a:blip>
          <a:stretch>
            <a:fillRect/>
          </a:stretch>
        </p:blipFill>
        <p:spPr>
          <a:xfrm>
            <a:off x="446050" y="4091175"/>
            <a:ext cx="4933235" cy="999300"/>
          </a:xfrm>
          <a:prstGeom prst="rect">
            <a:avLst/>
          </a:prstGeom>
          <a:noFill/>
          <a:ln>
            <a:noFill/>
          </a:ln>
        </p:spPr>
      </p:pic>
      <p:pic>
        <p:nvPicPr>
          <p:cNvPr id="104" name="Google Shape;104;p16"/>
          <p:cNvPicPr preferRelativeResize="0"/>
          <p:nvPr/>
        </p:nvPicPr>
        <p:blipFill>
          <a:blip r:embed="rId4">
            <a:alphaModFix/>
          </a:blip>
          <a:stretch>
            <a:fillRect/>
          </a:stretch>
        </p:blipFill>
        <p:spPr>
          <a:xfrm>
            <a:off x="446050" y="1684500"/>
            <a:ext cx="3179399" cy="2086700"/>
          </a:xfrm>
          <a:prstGeom prst="rect">
            <a:avLst/>
          </a:prstGeom>
          <a:noFill/>
          <a:ln>
            <a:noFill/>
          </a:ln>
        </p:spPr>
      </p:pic>
      <p:sp>
        <p:nvSpPr>
          <p:cNvPr id="105" name="Google Shape;105;p16"/>
          <p:cNvSpPr txBox="1"/>
          <p:nvPr/>
        </p:nvSpPr>
        <p:spPr>
          <a:xfrm>
            <a:off x="311700" y="1346800"/>
            <a:ext cx="3764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Categorical feature basic statistics</a:t>
            </a:r>
            <a:endParaRPr>
              <a:latin typeface="Roboto"/>
              <a:ea typeface="Roboto"/>
              <a:cs typeface="Roboto"/>
              <a:sym typeface="Roboto"/>
            </a:endParaRPr>
          </a:p>
        </p:txBody>
      </p:sp>
      <p:sp>
        <p:nvSpPr>
          <p:cNvPr id="106" name="Google Shape;106;p16"/>
          <p:cNvSpPr txBox="1"/>
          <p:nvPr/>
        </p:nvSpPr>
        <p:spPr>
          <a:xfrm>
            <a:off x="309723" y="3785200"/>
            <a:ext cx="3764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Numerical feature basic statistics</a:t>
            </a:r>
            <a:endParaRPr>
              <a:latin typeface="Roboto"/>
              <a:ea typeface="Roboto"/>
              <a:cs typeface="Roboto"/>
              <a:sym typeface="Roboto"/>
            </a:endParaRPr>
          </a:p>
        </p:txBody>
      </p:sp>
      <p:pic>
        <p:nvPicPr>
          <p:cNvPr id="107" name="Google Shape;107;p16"/>
          <p:cNvPicPr preferRelativeResize="0"/>
          <p:nvPr/>
        </p:nvPicPr>
        <p:blipFill>
          <a:blip r:embed="rId5">
            <a:alphaModFix/>
          </a:blip>
          <a:stretch>
            <a:fillRect/>
          </a:stretch>
        </p:blipFill>
        <p:spPr>
          <a:xfrm>
            <a:off x="4893735" y="1747000"/>
            <a:ext cx="2124075" cy="2105025"/>
          </a:xfrm>
          <a:prstGeom prst="rect">
            <a:avLst/>
          </a:prstGeom>
          <a:noFill/>
          <a:ln>
            <a:noFill/>
          </a:ln>
        </p:spPr>
      </p:pic>
      <p:sp>
        <p:nvSpPr>
          <p:cNvPr id="108" name="Google Shape;108;p16"/>
          <p:cNvSpPr txBox="1"/>
          <p:nvPr/>
        </p:nvSpPr>
        <p:spPr>
          <a:xfrm>
            <a:off x="4646821" y="1338924"/>
            <a:ext cx="37647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NaN and Null in the dataset</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311700" y="1092600"/>
            <a:ext cx="6452100" cy="3775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Rule 1: "start/end station name" and "start/end station id" have non-negligible amount of NaN. They need to be properly handled instead of removing them from dataset</a:t>
            </a:r>
            <a:endParaRPr sz="1200">
              <a:solidFill>
                <a:srgbClr val="212121"/>
              </a:solidFill>
              <a:latin typeface="Roboto"/>
              <a:ea typeface="Roboto"/>
              <a:cs typeface="Roboto"/>
              <a:sym typeface="Roboto"/>
            </a:endParaRPr>
          </a:p>
          <a:p>
            <a:pPr indent="-292100" lvl="0" marL="1371600" rtl="0" algn="l">
              <a:lnSpc>
                <a:spcPct val="115000"/>
              </a:lnSpc>
              <a:spcBef>
                <a:spcPts val="0"/>
              </a:spcBef>
              <a:spcAft>
                <a:spcPts val="0"/>
              </a:spcAft>
              <a:buClr>
                <a:srgbClr val="212121"/>
              </a:buClr>
              <a:buSzPts val="1000"/>
              <a:buFont typeface="Roboto"/>
              <a:buChar char="●"/>
            </a:pPr>
            <a:r>
              <a:rPr lang="en" sz="1000">
                <a:solidFill>
                  <a:srgbClr val="212121"/>
                </a:solidFill>
                <a:latin typeface="Roboto"/>
                <a:ea typeface="Roboto"/>
                <a:cs typeface="Roboto"/>
                <a:sym typeface="Roboto"/>
              </a:rPr>
              <a:t>Main idea : Some rows don’t have Station name but they all have coordinate (latitude, longitude). If there exist other rows with similar (latitude, longitude) and valid station name/id, they can be used to fill the missing NaN station name/id</a:t>
            </a:r>
            <a:endParaRPr sz="10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rgbClr val="212121"/>
              </a:solidFill>
              <a:latin typeface="Roboto"/>
              <a:ea typeface="Roboto"/>
              <a:cs typeface="Roboto"/>
              <a:sym typeface="Roboto"/>
            </a:endParaRPr>
          </a:p>
          <a:p>
            <a:pPr indent="0" lvl="0" marL="0" rtl="0" algn="l">
              <a:lnSpc>
                <a:spcPct val="115000"/>
              </a:lnSpc>
              <a:spcBef>
                <a:spcPts val="600"/>
              </a:spcBef>
              <a:spcAft>
                <a:spcPts val="0"/>
              </a:spcAft>
              <a:buNone/>
            </a:pPr>
            <a:r>
              <a:t/>
            </a:r>
            <a:endParaRPr sz="1200">
              <a:solidFill>
                <a:srgbClr val="212121"/>
              </a:solidFill>
              <a:latin typeface="Roboto"/>
              <a:ea typeface="Roboto"/>
              <a:cs typeface="Roboto"/>
              <a:sym typeface="Roboto"/>
            </a:endParaRPr>
          </a:p>
          <a:p>
            <a:pPr indent="0" lvl="0" marL="1371600" rtl="0" algn="l">
              <a:lnSpc>
                <a:spcPct val="115000"/>
              </a:lnSpc>
              <a:spcBef>
                <a:spcPts val="600"/>
              </a:spcBef>
              <a:spcAft>
                <a:spcPts val="0"/>
              </a:spcAft>
              <a:buNone/>
            </a:pPr>
            <a:r>
              <a:t/>
            </a:r>
            <a:endParaRPr sz="1200">
              <a:solidFill>
                <a:srgbClr val="212121"/>
              </a:solidFill>
              <a:latin typeface="Roboto"/>
              <a:ea typeface="Roboto"/>
              <a:cs typeface="Roboto"/>
              <a:sym typeface="Roboto"/>
            </a:endParaRPr>
          </a:p>
          <a:p>
            <a:pPr indent="0" lvl="0" marL="1371600" rtl="0" algn="l">
              <a:lnSpc>
                <a:spcPct val="115000"/>
              </a:lnSpc>
              <a:spcBef>
                <a:spcPts val="600"/>
              </a:spcBef>
              <a:spcAft>
                <a:spcPts val="0"/>
              </a:spcAft>
              <a:buNone/>
            </a:pPr>
            <a:r>
              <a:t/>
            </a:r>
            <a:endParaRPr sz="1200">
              <a:solidFill>
                <a:srgbClr val="212121"/>
              </a:solidFill>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Rule 2: end_lat/lng columns have only 276 NaN out of 207023 elements, which is just 0.133%. Also if "end_lat" and "end_lng" are NaN, station name and id are also NaN. That makes these NaN datasets are not useful for data analysis. These NaN can be removed.</a:t>
            </a:r>
            <a:endParaRPr sz="1200">
              <a:solidFill>
                <a:srgbClr val="212121"/>
              </a:solidFill>
              <a:latin typeface="Roboto"/>
              <a:ea typeface="Roboto"/>
              <a:cs typeface="Roboto"/>
              <a:sym typeface="Roboto"/>
            </a:endParaRPr>
          </a:p>
        </p:txBody>
      </p:sp>
      <p:sp>
        <p:nvSpPr>
          <p:cNvPr id="114" name="Google Shape;114;p17"/>
          <p:cNvSpPr txBox="1"/>
          <p:nvPr>
            <p:ph type="title"/>
          </p:nvPr>
        </p:nvSpPr>
        <p:spPr>
          <a:xfrm>
            <a:off x="311700" y="33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step: Handle NaN </a:t>
            </a:r>
            <a:endParaRPr/>
          </a:p>
        </p:txBody>
      </p:sp>
      <p:pic>
        <p:nvPicPr>
          <p:cNvPr id="115" name="Google Shape;115;p17"/>
          <p:cNvPicPr preferRelativeResize="0"/>
          <p:nvPr/>
        </p:nvPicPr>
        <p:blipFill>
          <a:blip r:embed="rId3">
            <a:alphaModFix/>
          </a:blip>
          <a:stretch>
            <a:fillRect/>
          </a:stretch>
        </p:blipFill>
        <p:spPr>
          <a:xfrm>
            <a:off x="7019935" y="1331222"/>
            <a:ext cx="1812365" cy="1842804"/>
          </a:xfrm>
          <a:prstGeom prst="rect">
            <a:avLst/>
          </a:prstGeom>
          <a:noFill/>
          <a:ln>
            <a:noFill/>
          </a:ln>
        </p:spPr>
      </p:pic>
      <p:sp>
        <p:nvSpPr>
          <p:cNvPr id="116" name="Google Shape;116;p17"/>
          <p:cNvSpPr txBox="1"/>
          <p:nvPr/>
        </p:nvSpPr>
        <p:spPr>
          <a:xfrm>
            <a:off x="7019925" y="1007925"/>
            <a:ext cx="149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NaN count</a:t>
            </a:r>
            <a:endParaRPr sz="1200">
              <a:latin typeface="Roboto"/>
              <a:ea typeface="Roboto"/>
              <a:cs typeface="Roboto"/>
              <a:sym typeface="Roboto"/>
            </a:endParaRPr>
          </a:p>
        </p:txBody>
      </p:sp>
      <p:graphicFrame>
        <p:nvGraphicFramePr>
          <p:cNvPr id="117" name="Google Shape;117;p17"/>
          <p:cNvGraphicFramePr/>
          <p:nvPr/>
        </p:nvGraphicFramePr>
        <p:xfrm>
          <a:off x="1725025" y="2266513"/>
          <a:ext cx="3000000" cy="3000000"/>
        </p:xfrm>
        <a:graphic>
          <a:graphicData uri="http://schemas.openxmlformats.org/drawingml/2006/table">
            <a:tbl>
              <a:tblPr>
                <a:noFill/>
                <a:tableStyleId>{ECBC1C83-45BE-4C33-A0C0-BAB6A7733AF1}</a:tableStyleId>
              </a:tblPr>
              <a:tblGrid>
                <a:gridCol w="1285150"/>
                <a:gridCol w="1172900"/>
                <a:gridCol w="1122250"/>
                <a:gridCol w="1075450"/>
              </a:tblGrid>
              <a:tr h="238025">
                <a:tc>
                  <a:txBody>
                    <a:bodyPr/>
                    <a:lstStyle/>
                    <a:p>
                      <a:pPr indent="0" lvl="0" marL="0" rtl="0" algn="l">
                        <a:lnSpc>
                          <a:spcPct val="100000"/>
                        </a:lnSpc>
                        <a:spcBef>
                          <a:spcPts val="0"/>
                        </a:spcBef>
                        <a:spcAft>
                          <a:spcPts val="0"/>
                        </a:spcAft>
                        <a:buNone/>
                      </a:pPr>
                      <a:r>
                        <a:rPr lang="en" sz="900"/>
                        <a:t>Station name/id</a:t>
                      </a:r>
                      <a:endParaRPr sz="900"/>
                    </a:p>
                  </a:txBody>
                  <a:tcPr marT="91425" marB="91425" marR="91425" marL="91425" anchor="ctr">
                    <a:solidFill>
                      <a:srgbClr val="D9D9D9"/>
                    </a:solidFill>
                  </a:tcPr>
                </a:tc>
                <a:tc>
                  <a:txBody>
                    <a:bodyPr/>
                    <a:lstStyle/>
                    <a:p>
                      <a:pPr indent="0" lvl="0" marL="0" rtl="0" algn="l">
                        <a:lnSpc>
                          <a:spcPct val="100000"/>
                        </a:lnSpc>
                        <a:spcBef>
                          <a:spcPts val="0"/>
                        </a:spcBef>
                        <a:spcAft>
                          <a:spcPts val="0"/>
                        </a:spcAft>
                        <a:buNone/>
                      </a:pPr>
                      <a:r>
                        <a:rPr lang="en" sz="900"/>
                        <a:t>Other feature</a:t>
                      </a:r>
                      <a:endParaRPr sz="900"/>
                    </a:p>
                  </a:txBody>
                  <a:tcPr marT="91425" marB="91425" marR="91425" marL="91425" anchor="ctr">
                    <a:solidFill>
                      <a:srgbClr val="D9D9D9"/>
                    </a:solidFill>
                  </a:tcPr>
                </a:tc>
                <a:tc>
                  <a:txBody>
                    <a:bodyPr/>
                    <a:lstStyle/>
                    <a:p>
                      <a:pPr indent="0" lvl="0" marL="0" rtl="0" algn="l">
                        <a:lnSpc>
                          <a:spcPct val="100000"/>
                        </a:lnSpc>
                        <a:spcBef>
                          <a:spcPts val="0"/>
                        </a:spcBef>
                        <a:spcAft>
                          <a:spcPts val="0"/>
                        </a:spcAft>
                        <a:buNone/>
                      </a:pPr>
                      <a:r>
                        <a:rPr lang="en" sz="900"/>
                        <a:t>latitude</a:t>
                      </a:r>
                      <a:endParaRPr sz="900"/>
                    </a:p>
                  </a:txBody>
                  <a:tcPr marT="91425" marB="91425" marR="91425" marL="91425" anchor="ctr">
                    <a:solidFill>
                      <a:srgbClr val="D9D9D9"/>
                    </a:solidFill>
                  </a:tcPr>
                </a:tc>
                <a:tc>
                  <a:txBody>
                    <a:bodyPr/>
                    <a:lstStyle/>
                    <a:p>
                      <a:pPr indent="0" lvl="0" marL="0" rtl="0" algn="l">
                        <a:lnSpc>
                          <a:spcPct val="100000"/>
                        </a:lnSpc>
                        <a:spcBef>
                          <a:spcPts val="0"/>
                        </a:spcBef>
                        <a:spcAft>
                          <a:spcPts val="0"/>
                        </a:spcAft>
                        <a:buNone/>
                      </a:pPr>
                      <a:r>
                        <a:rPr lang="en" sz="900"/>
                        <a:t>longitude</a:t>
                      </a:r>
                      <a:endParaRPr sz="900"/>
                    </a:p>
                  </a:txBody>
                  <a:tcPr marT="91425" marB="91425" marR="91425" marL="91425" anchor="ctr">
                    <a:solidFill>
                      <a:srgbClr val="D9D9D9"/>
                    </a:solidFill>
                  </a:tcPr>
                </a:tc>
              </a:tr>
              <a:tr h="238025">
                <a:tc>
                  <a:txBody>
                    <a:bodyPr/>
                    <a:lstStyle/>
                    <a:p>
                      <a:pPr indent="0" lvl="0" marL="0" rtl="0" algn="l">
                        <a:lnSpc>
                          <a:spcPct val="100000"/>
                        </a:lnSpc>
                        <a:spcBef>
                          <a:spcPts val="0"/>
                        </a:spcBef>
                        <a:spcAft>
                          <a:spcPts val="0"/>
                        </a:spcAft>
                        <a:buNone/>
                      </a:pPr>
                      <a:r>
                        <a:rPr lang="en" sz="900"/>
                        <a:t>NaN</a:t>
                      </a:r>
                      <a:endParaRPr sz="900"/>
                    </a:p>
                  </a:txBody>
                  <a:tcPr marT="91425" marB="91425" marR="91425" marL="91425" anchor="ctr"/>
                </a:tc>
                <a:tc>
                  <a:txBody>
                    <a:bodyPr/>
                    <a:lstStyle/>
                    <a:p>
                      <a:pPr indent="0" lvl="0" marL="0" rtl="0" algn="l">
                        <a:lnSpc>
                          <a:spcPct val="100000"/>
                        </a:lnSpc>
                        <a:spcBef>
                          <a:spcPts val="0"/>
                        </a:spcBef>
                        <a:spcAft>
                          <a:spcPts val="0"/>
                        </a:spcAft>
                        <a:buNone/>
                      </a:pPr>
                      <a:r>
                        <a:rPr lang="en" sz="900"/>
                        <a:t>:</a:t>
                      </a:r>
                      <a:endParaRPr sz="900"/>
                    </a:p>
                  </a:txBody>
                  <a:tcPr marT="91425" marB="91425" marR="91425" marL="91425" anchor="ctr"/>
                </a:tc>
                <a:tc>
                  <a:txBody>
                    <a:bodyPr/>
                    <a:lstStyle/>
                    <a:p>
                      <a:pPr indent="0" lvl="0" marL="0" rtl="0" algn="l">
                        <a:lnSpc>
                          <a:spcPct val="100000"/>
                        </a:lnSpc>
                        <a:spcBef>
                          <a:spcPts val="0"/>
                        </a:spcBef>
                        <a:spcAft>
                          <a:spcPts val="0"/>
                        </a:spcAft>
                        <a:buNone/>
                      </a:pPr>
                      <a:r>
                        <a:rPr lang="en" sz="900"/>
                        <a:t>10.123xxx</a:t>
                      </a:r>
                      <a:endParaRPr sz="900"/>
                    </a:p>
                  </a:txBody>
                  <a:tcPr marT="91425" marB="91425" marR="91425" marL="91425" anchor="ctr"/>
                </a:tc>
                <a:tc>
                  <a:txBody>
                    <a:bodyPr/>
                    <a:lstStyle/>
                    <a:p>
                      <a:pPr indent="0" lvl="0" marL="0" rtl="0" algn="l">
                        <a:lnSpc>
                          <a:spcPct val="100000"/>
                        </a:lnSpc>
                        <a:spcBef>
                          <a:spcPts val="0"/>
                        </a:spcBef>
                        <a:spcAft>
                          <a:spcPts val="0"/>
                        </a:spcAft>
                        <a:buNone/>
                      </a:pPr>
                      <a:r>
                        <a:rPr lang="en" sz="900"/>
                        <a:t>10.123xxx</a:t>
                      </a:r>
                      <a:endParaRPr sz="900"/>
                    </a:p>
                  </a:txBody>
                  <a:tcPr marT="91425" marB="91425" marR="91425" marL="91425" anchor="ctr"/>
                </a:tc>
              </a:tr>
              <a:tr h="238025">
                <a:tc>
                  <a:txBody>
                    <a:bodyPr/>
                    <a:lstStyle/>
                    <a:p>
                      <a:pPr indent="0" lvl="0" marL="0" rtl="0" algn="l">
                        <a:lnSpc>
                          <a:spcPct val="100000"/>
                        </a:lnSpc>
                        <a:spcBef>
                          <a:spcPts val="0"/>
                        </a:spcBef>
                        <a:spcAft>
                          <a:spcPts val="0"/>
                        </a:spcAft>
                        <a:buNone/>
                      </a:pPr>
                      <a:r>
                        <a:rPr lang="en" sz="900"/>
                        <a:t>:</a:t>
                      </a:r>
                      <a:endParaRPr sz="900"/>
                    </a:p>
                  </a:txBody>
                  <a:tcPr marT="91425" marB="91425" marR="91425" marL="91425" anchor="ctr"/>
                </a:tc>
                <a:tc>
                  <a:txBody>
                    <a:bodyPr/>
                    <a:lstStyle/>
                    <a:p>
                      <a:pPr indent="0" lvl="0" marL="0" rtl="0" algn="l">
                        <a:lnSpc>
                          <a:spcPct val="100000"/>
                        </a:lnSpc>
                        <a:spcBef>
                          <a:spcPts val="0"/>
                        </a:spcBef>
                        <a:spcAft>
                          <a:spcPts val="0"/>
                        </a:spcAft>
                        <a:buNone/>
                      </a:pPr>
                      <a:r>
                        <a:rPr lang="en" sz="900"/>
                        <a:t>:</a:t>
                      </a:r>
                      <a:endParaRPr sz="900"/>
                    </a:p>
                  </a:txBody>
                  <a:tcPr marT="91425" marB="91425" marR="91425" marL="91425" anchor="ctr"/>
                </a:tc>
                <a:tc>
                  <a:txBody>
                    <a:bodyPr/>
                    <a:lstStyle/>
                    <a:p>
                      <a:pPr indent="0" lvl="0" marL="0" rtl="0" algn="l">
                        <a:lnSpc>
                          <a:spcPct val="100000"/>
                        </a:lnSpc>
                        <a:spcBef>
                          <a:spcPts val="0"/>
                        </a:spcBef>
                        <a:spcAft>
                          <a:spcPts val="0"/>
                        </a:spcAft>
                        <a:buNone/>
                      </a:pPr>
                      <a:r>
                        <a:rPr lang="en" sz="900"/>
                        <a:t>:</a:t>
                      </a:r>
                      <a:endParaRPr sz="900"/>
                    </a:p>
                  </a:txBody>
                  <a:tcPr marT="91425" marB="91425" marR="91425" marL="91425" anchor="ctr"/>
                </a:tc>
                <a:tc>
                  <a:txBody>
                    <a:bodyPr/>
                    <a:lstStyle/>
                    <a:p>
                      <a:pPr indent="0" lvl="0" marL="0" rtl="0" algn="l">
                        <a:lnSpc>
                          <a:spcPct val="100000"/>
                        </a:lnSpc>
                        <a:spcBef>
                          <a:spcPts val="0"/>
                        </a:spcBef>
                        <a:spcAft>
                          <a:spcPts val="0"/>
                        </a:spcAft>
                        <a:buNone/>
                      </a:pPr>
                      <a:r>
                        <a:rPr lang="en" sz="900"/>
                        <a:t>:</a:t>
                      </a:r>
                      <a:endParaRPr sz="900"/>
                    </a:p>
                  </a:txBody>
                  <a:tcPr marT="91425" marB="91425" marR="91425" marL="91425" anchor="ctr"/>
                </a:tc>
              </a:tr>
              <a:tr h="303200">
                <a:tc>
                  <a:txBody>
                    <a:bodyPr/>
                    <a:lstStyle/>
                    <a:p>
                      <a:pPr indent="0" lvl="0" marL="0" rtl="0" algn="ctr">
                        <a:lnSpc>
                          <a:spcPct val="100000"/>
                        </a:lnSpc>
                        <a:spcBef>
                          <a:spcPts val="0"/>
                        </a:spcBef>
                        <a:spcAft>
                          <a:spcPts val="0"/>
                        </a:spcAft>
                        <a:buNone/>
                      </a:pPr>
                      <a:r>
                        <a:rPr lang="en" sz="900">
                          <a:solidFill>
                            <a:srgbClr val="212121"/>
                          </a:solidFill>
                          <a:highlight>
                            <a:srgbClr val="FFFFFF"/>
                          </a:highlight>
                          <a:latin typeface="Roboto"/>
                          <a:ea typeface="Roboto"/>
                          <a:cs typeface="Roboto"/>
                          <a:sym typeface="Roboto"/>
                        </a:rPr>
                        <a:t>7th Ave at Cabrillo St</a:t>
                      </a:r>
                      <a:endParaRPr sz="900">
                        <a:solidFill>
                          <a:srgbClr val="212121"/>
                        </a:solidFill>
                        <a:highlight>
                          <a:srgbClr val="FFFFFF"/>
                        </a:highlight>
                        <a:latin typeface="Roboto"/>
                        <a:ea typeface="Roboto"/>
                        <a:cs typeface="Roboto"/>
                        <a:sym typeface="Roboto"/>
                      </a:endParaRPr>
                    </a:p>
                  </a:txBody>
                  <a:tcPr marT="66675" marB="66675" marR="66675" marL="66675" anchor="ctr"/>
                </a:tc>
                <a:tc>
                  <a:txBody>
                    <a:bodyPr/>
                    <a:lstStyle/>
                    <a:p>
                      <a:pPr indent="0" lvl="0" marL="0" rtl="0" algn="l">
                        <a:lnSpc>
                          <a:spcPct val="100000"/>
                        </a:lnSpc>
                        <a:spcBef>
                          <a:spcPts val="0"/>
                        </a:spcBef>
                        <a:spcAft>
                          <a:spcPts val="0"/>
                        </a:spcAft>
                        <a:buNone/>
                      </a:pPr>
                      <a:r>
                        <a:rPr lang="en" sz="900"/>
                        <a:t>:</a:t>
                      </a:r>
                      <a:endParaRPr sz="900"/>
                    </a:p>
                  </a:txBody>
                  <a:tcPr marT="91425" marB="91425" marR="91425" marL="91425" anchor="ctr"/>
                </a:tc>
                <a:tc>
                  <a:txBody>
                    <a:bodyPr/>
                    <a:lstStyle/>
                    <a:p>
                      <a:pPr indent="0" lvl="0" marL="0" rtl="0" algn="l">
                        <a:lnSpc>
                          <a:spcPct val="100000"/>
                        </a:lnSpc>
                        <a:spcBef>
                          <a:spcPts val="0"/>
                        </a:spcBef>
                        <a:spcAft>
                          <a:spcPts val="0"/>
                        </a:spcAft>
                        <a:buNone/>
                      </a:pPr>
                      <a:r>
                        <a:rPr lang="en" sz="900"/>
                        <a:t>10.123xxx</a:t>
                      </a:r>
                      <a:endParaRPr sz="900"/>
                    </a:p>
                  </a:txBody>
                  <a:tcPr marT="91425" marB="91425" marR="91425" marL="91425" anchor="ctr"/>
                </a:tc>
                <a:tc>
                  <a:txBody>
                    <a:bodyPr/>
                    <a:lstStyle/>
                    <a:p>
                      <a:pPr indent="0" lvl="0" marL="0" rtl="0" algn="l">
                        <a:lnSpc>
                          <a:spcPct val="100000"/>
                        </a:lnSpc>
                        <a:spcBef>
                          <a:spcPts val="0"/>
                        </a:spcBef>
                        <a:spcAft>
                          <a:spcPts val="0"/>
                        </a:spcAft>
                        <a:buNone/>
                      </a:pPr>
                      <a:r>
                        <a:rPr lang="en" sz="900"/>
                        <a:t>10.123xxx</a:t>
                      </a:r>
                      <a:endParaRPr sz="900"/>
                    </a:p>
                  </a:txBody>
                  <a:tcPr marT="91425" marB="91425" marR="91425" marL="91425" anchor="ctr"/>
                </a:tc>
              </a:tr>
            </a:tbl>
          </a:graphicData>
        </a:graphic>
      </p:graphicFrame>
      <p:sp>
        <p:nvSpPr>
          <p:cNvPr id="118" name="Google Shape;118;p17"/>
          <p:cNvSpPr/>
          <p:nvPr/>
        </p:nvSpPr>
        <p:spPr>
          <a:xfrm>
            <a:off x="1409509" y="2716825"/>
            <a:ext cx="315525" cy="669450"/>
          </a:xfrm>
          <a:custGeom>
            <a:rect b="b" l="l" r="r" t="t"/>
            <a:pathLst>
              <a:path extrusionOk="0" h="26778" w="12621">
                <a:moveTo>
                  <a:pt x="12621" y="26778"/>
                </a:moveTo>
                <a:cubicBezTo>
                  <a:pt x="10521" y="24835"/>
                  <a:pt x="178" y="19584"/>
                  <a:pt x="20" y="15121"/>
                </a:cubicBezTo>
                <a:cubicBezTo>
                  <a:pt x="-137" y="10658"/>
                  <a:pt x="9733" y="2520"/>
                  <a:pt x="11676" y="0"/>
                </a:cubicBezTo>
              </a:path>
            </a:pathLst>
          </a:custGeom>
          <a:noFill/>
          <a:ln cap="flat" cmpd="sng" w="9525">
            <a:solidFill>
              <a:srgbClr val="FF9900"/>
            </a:solidFill>
            <a:prstDash val="dash"/>
            <a:round/>
            <a:headEnd len="med" w="med" type="none"/>
            <a:tailEnd len="med" w="med" type="triangle"/>
          </a:ln>
        </p:spPr>
      </p:sp>
      <p:sp>
        <p:nvSpPr>
          <p:cNvPr id="119" name="Google Shape;119;p17"/>
          <p:cNvSpPr txBox="1"/>
          <p:nvPr/>
        </p:nvSpPr>
        <p:spPr>
          <a:xfrm>
            <a:off x="212650" y="2412775"/>
            <a:ext cx="13701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9900"/>
                </a:solidFill>
                <a:latin typeface="Roboto"/>
                <a:ea typeface="Roboto"/>
                <a:cs typeface="Roboto"/>
                <a:sym typeface="Roboto"/>
              </a:rPr>
              <a:t>Fill NaN with station name/id with almost identical coordinate </a:t>
            </a:r>
            <a:endParaRPr sz="1100">
              <a:solidFill>
                <a:srgbClr val="FF9900"/>
              </a:solidFill>
              <a:latin typeface="Roboto"/>
              <a:ea typeface="Roboto"/>
              <a:cs typeface="Roboto"/>
              <a:sym typeface="Roboto"/>
            </a:endParaRPr>
          </a:p>
        </p:txBody>
      </p:sp>
      <p:sp>
        <p:nvSpPr>
          <p:cNvPr id="120" name="Google Shape;120;p17"/>
          <p:cNvSpPr txBox="1"/>
          <p:nvPr/>
        </p:nvSpPr>
        <p:spPr>
          <a:xfrm>
            <a:off x="1732725" y="3544196"/>
            <a:ext cx="478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All NaN in station name/id can be filled in this method</a:t>
            </a:r>
            <a:endParaRPr b="1" sz="1200">
              <a:latin typeface="Roboto"/>
              <a:ea typeface="Roboto"/>
              <a:cs typeface="Roboto"/>
              <a:sym typeface="Roboto"/>
            </a:endParaRPr>
          </a:p>
        </p:txBody>
      </p:sp>
      <p:sp>
        <p:nvSpPr>
          <p:cNvPr id="121" name="Google Shape;121;p17"/>
          <p:cNvSpPr/>
          <p:nvPr/>
        </p:nvSpPr>
        <p:spPr>
          <a:xfrm>
            <a:off x="4175275" y="2601425"/>
            <a:ext cx="2243700" cy="305100"/>
          </a:xfrm>
          <a:prstGeom prst="rect">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7"/>
          <p:cNvSpPr/>
          <p:nvPr/>
        </p:nvSpPr>
        <p:spPr>
          <a:xfrm>
            <a:off x="4175275" y="3261211"/>
            <a:ext cx="2243700" cy="305100"/>
          </a:xfrm>
          <a:prstGeom prst="rect">
            <a:avLst/>
          </a:prstGeom>
          <a:noFill/>
          <a:ln cap="flat" cmpd="sng" w="9525">
            <a:solidFill>
              <a:srgbClr val="FF99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flipH="1">
            <a:off x="6454894" y="2716825"/>
            <a:ext cx="282774" cy="669450"/>
          </a:xfrm>
          <a:custGeom>
            <a:rect b="b" l="l" r="r" t="t"/>
            <a:pathLst>
              <a:path extrusionOk="0" h="26778" w="12621">
                <a:moveTo>
                  <a:pt x="12621" y="26778"/>
                </a:moveTo>
                <a:cubicBezTo>
                  <a:pt x="10521" y="24835"/>
                  <a:pt x="178" y="19584"/>
                  <a:pt x="20" y="15121"/>
                </a:cubicBezTo>
                <a:cubicBezTo>
                  <a:pt x="-137" y="10658"/>
                  <a:pt x="9733" y="2520"/>
                  <a:pt x="11676" y="0"/>
                </a:cubicBezTo>
              </a:path>
            </a:pathLst>
          </a:custGeom>
          <a:noFill/>
          <a:ln cap="flat" cmpd="sng" w="9525">
            <a:solidFill>
              <a:srgbClr val="FF9900"/>
            </a:solidFill>
            <a:prstDash val="dash"/>
            <a:round/>
            <a:headEnd len="med" w="med" type="triangle"/>
            <a:tailEnd len="med" w="med" type="triangle"/>
          </a:ln>
        </p:spPr>
      </p:sp>
      <p:sp>
        <p:nvSpPr>
          <p:cNvPr id="124" name="Google Shape;124;p17"/>
          <p:cNvSpPr txBox="1"/>
          <p:nvPr/>
        </p:nvSpPr>
        <p:spPr>
          <a:xfrm>
            <a:off x="6549075" y="3113600"/>
            <a:ext cx="17364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9900"/>
                </a:solidFill>
                <a:latin typeface="Roboto"/>
                <a:ea typeface="Roboto"/>
                <a:cs typeface="Roboto"/>
                <a:sym typeface="Roboto"/>
              </a:rPr>
              <a:t>Consider them same location since value up to thousandths digits are same </a:t>
            </a:r>
            <a:endParaRPr sz="900">
              <a:solidFill>
                <a:srgbClr val="FF99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nvSpPr>
        <p:spPr>
          <a:xfrm>
            <a:off x="311700" y="1165650"/>
            <a:ext cx="8682600" cy="2456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rgbClr val="212121"/>
              </a:buClr>
              <a:buSzPts val="1200"/>
              <a:buFont typeface="Roboto"/>
              <a:buChar char="●"/>
            </a:pPr>
            <a:r>
              <a:rPr b="1" lang="en" sz="1200">
                <a:solidFill>
                  <a:srgbClr val="212121"/>
                </a:solidFill>
                <a:latin typeface="Roboto"/>
                <a:ea typeface="Roboto"/>
                <a:cs typeface="Roboto"/>
                <a:sym typeface="Roboto"/>
              </a:rPr>
              <a:t>Travel distance(“dist_km” in dataframe)</a:t>
            </a:r>
            <a:r>
              <a:rPr lang="en" sz="1200">
                <a:solidFill>
                  <a:srgbClr val="212121"/>
                </a:solidFill>
                <a:latin typeface="Roboto"/>
                <a:ea typeface="Roboto"/>
                <a:cs typeface="Roboto"/>
                <a:sym typeface="Roboto"/>
              </a:rPr>
              <a:t> : The original data has latitude and longitude of </a:t>
            </a:r>
            <a:r>
              <a:rPr lang="en" sz="1200">
                <a:solidFill>
                  <a:srgbClr val="212121"/>
                </a:solidFill>
                <a:latin typeface="Roboto"/>
                <a:ea typeface="Roboto"/>
                <a:cs typeface="Roboto"/>
                <a:sym typeface="Roboto"/>
              </a:rPr>
              <a:t>bike ride start/end station</a:t>
            </a:r>
            <a:r>
              <a:rPr lang="en" sz="1200">
                <a:solidFill>
                  <a:srgbClr val="212121"/>
                </a:solidFill>
                <a:latin typeface="Roboto"/>
                <a:ea typeface="Roboto"/>
                <a:cs typeface="Roboto"/>
                <a:sym typeface="Roboto"/>
              </a:rPr>
              <a:t>. </a:t>
            </a:r>
            <a:r>
              <a:rPr b="1" lang="en" sz="1200">
                <a:solidFill>
                  <a:srgbClr val="212121"/>
                </a:solidFill>
                <a:latin typeface="Roboto"/>
                <a:ea typeface="Roboto"/>
                <a:cs typeface="Roboto"/>
                <a:sym typeface="Roboto"/>
              </a:rPr>
              <a:t>T</a:t>
            </a:r>
            <a:r>
              <a:rPr b="1" lang="en" sz="1200">
                <a:solidFill>
                  <a:srgbClr val="212121"/>
                </a:solidFill>
                <a:latin typeface="Roboto"/>
                <a:ea typeface="Roboto"/>
                <a:cs typeface="Roboto"/>
                <a:sym typeface="Roboto"/>
              </a:rPr>
              <a:t>ravel distance is computed from the coordinate of the two locations.</a:t>
            </a:r>
            <a:endParaRPr b="1" sz="1200">
              <a:solidFill>
                <a:srgbClr val="212121"/>
              </a:solidFill>
              <a:latin typeface="Roboto"/>
              <a:ea typeface="Roboto"/>
              <a:cs typeface="Roboto"/>
              <a:sym typeface="Roboto"/>
            </a:endParaRPr>
          </a:p>
          <a:p>
            <a:pPr indent="-304800" lvl="0" marL="1371600" rtl="0" algn="l">
              <a:lnSpc>
                <a:spcPct val="115000"/>
              </a:lnSpc>
              <a:spcBef>
                <a:spcPts val="0"/>
              </a:spcBef>
              <a:spcAft>
                <a:spcPts val="0"/>
              </a:spcAft>
              <a:buClr>
                <a:srgbClr val="212121"/>
              </a:buClr>
              <a:buSzPts val="1200"/>
              <a:buFont typeface="Roboto"/>
              <a:buChar char="●"/>
            </a:pPr>
            <a:r>
              <a:rPr b="1" lang="en" sz="1200">
                <a:solidFill>
                  <a:srgbClr val="212121"/>
                </a:solidFill>
                <a:latin typeface="Roboto"/>
                <a:ea typeface="Roboto"/>
                <a:cs typeface="Roboto"/>
                <a:sym typeface="Roboto"/>
              </a:rPr>
              <a:t>Two c</a:t>
            </a:r>
            <a:r>
              <a:rPr b="1" lang="en" sz="1200">
                <a:solidFill>
                  <a:srgbClr val="212121"/>
                </a:solidFill>
                <a:latin typeface="Roboto"/>
                <a:ea typeface="Roboto"/>
                <a:cs typeface="Roboto"/>
                <a:sym typeface="Roboto"/>
              </a:rPr>
              <a:t>oordinates are not intuitive when trying to understand the distance between them</a:t>
            </a:r>
            <a:endParaRPr sz="1200">
              <a:solidFill>
                <a:srgbClr val="212121"/>
              </a:solidFill>
              <a:latin typeface="Roboto"/>
              <a:ea typeface="Roboto"/>
              <a:cs typeface="Roboto"/>
              <a:sym typeface="Roboto"/>
            </a:endParaRPr>
          </a:p>
          <a:p>
            <a:pPr indent="-304800" lvl="0" marL="13716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Distance based on coordinate computation reference  </a:t>
            </a:r>
            <a:r>
              <a:rPr lang="en" sz="1000">
                <a:solidFill>
                  <a:srgbClr val="0000FF"/>
                </a:solidFill>
                <a:highlight>
                  <a:srgbClr val="FFFFFE"/>
                </a:highlight>
                <a:uFill>
                  <a:noFill/>
                </a:uFill>
                <a:latin typeface="Courier New"/>
                <a:ea typeface="Courier New"/>
                <a:cs typeface="Courier New"/>
                <a:sym typeface="Courier New"/>
                <a:hlinkClick r:id="rId3">
                  <a:extLst>
                    <a:ext uri="{A12FA001-AC4F-418D-AE19-62706E023703}">
                      <ahyp:hlinkClr val="tx"/>
                    </a:ext>
                  </a:extLst>
                </a:hlinkClick>
              </a:rPr>
              <a:t>https://en.wikipedia.org/wiki/Haversine_formula</a:t>
            </a:r>
            <a:endParaRPr sz="1000">
              <a:solidFill>
                <a:srgbClr val="0000FF"/>
              </a:solidFill>
              <a:highlight>
                <a:srgbClr val="FFFFFE"/>
              </a:highlight>
              <a:latin typeface="Courier New"/>
              <a:ea typeface="Courier New"/>
              <a:cs typeface="Courier New"/>
              <a:sym typeface="Courier New"/>
            </a:endParaRPr>
          </a:p>
          <a:p>
            <a:pPr indent="0" lvl="0" marL="1371600" rtl="0" algn="l">
              <a:lnSpc>
                <a:spcPct val="135714"/>
              </a:lnSpc>
              <a:spcBef>
                <a:spcPts val="500"/>
              </a:spcBef>
              <a:spcAft>
                <a:spcPts val="0"/>
              </a:spcAft>
              <a:buNone/>
            </a:pPr>
            <a:r>
              <a:rPr lang="en" sz="1000">
                <a:solidFill>
                  <a:srgbClr val="0000FF"/>
                </a:solidFill>
                <a:highlight>
                  <a:srgbClr val="FFFFFE"/>
                </a:highlight>
                <a:latin typeface="Courier New"/>
                <a:ea typeface="Courier New"/>
                <a:cs typeface="Courier New"/>
                <a:sym typeface="Courier New"/>
              </a:rPr>
              <a:t>https://towardsdatascience.com/heres-how-to-calculate-distance-between-2-geolocations-in-python-93ecab5bbba4</a:t>
            </a:r>
            <a:endParaRPr sz="1200">
              <a:solidFill>
                <a:srgbClr val="212121"/>
              </a:solidFill>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b="1" lang="en" sz="1200">
                <a:solidFill>
                  <a:srgbClr val="212121"/>
                </a:solidFill>
                <a:latin typeface="Roboto"/>
                <a:ea typeface="Roboto"/>
                <a:cs typeface="Roboto"/>
                <a:sym typeface="Roboto"/>
              </a:rPr>
              <a:t>Time duration(“time_delta” in dataframe)</a:t>
            </a:r>
            <a:r>
              <a:rPr lang="en" sz="1200">
                <a:solidFill>
                  <a:srgbClr val="212121"/>
                </a:solidFill>
                <a:latin typeface="Roboto"/>
                <a:ea typeface="Roboto"/>
                <a:cs typeface="Roboto"/>
                <a:sym typeface="Roboto"/>
              </a:rPr>
              <a:t> : From the start and end time-stamp of the bike ride, ride time duration can be computed and added to the dataframe</a:t>
            </a:r>
            <a:endParaRPr sz="1200">
              <a:solidFill>
                <a:srgbClr val="212121"/>
              </a:solidFill>
              <a:latin typeface="Roboto"/>
              <a:ea typeface="Roboto"/>
              <a:cs typeface="Roboto"/>
              <a:sym typeface="Roboto"/>
            </a:endParaRPr>
          </a:p>
          <a:p>
            <a:pPr indent="0" lvl="0" marL="0" rtl="0" algn="l">
              <a:lnSpc>
                <a:spcPct val="115000"/>
              </a:lnSpc>
              <a:spcBef>
                <a:spcPts val="600"/>
              </a:spcBef>
              <a:spcAft>
                <a:spcPts val="500"/>
              </a:spcAft>
              <a:buNone/>
            </a:pPr>
            <a:r>
              <a:t/>
            </a:r>
            <a:endParaRPr sz="1200">
              <a:solidFill>
                <a:srgbClr val="212121"/>
              </a:solidFill>
              <a:latin typeface="Roboto"/>
              <a:ea typeface="Roboto"/>
              <a:cs typeface="Roboto"/>
              <a:sym typeface="Roboto"/>
            </a:endParaRPr>
          </a:p>
        </p:txBody>
      </p:sp>
      <p:sp>
        <p:nvSpPr>
          <p:cNvPr id="130" name="Google Shape;13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Preliminary step: Distance and Time duration </a:t>
            </a:r>
            <a:endParaRPr/>
          </a:p>
        </p:txBody>
      </p:sp>
      <p:pic>
        <p:nvPicPr>
          <p:cNvPr id="131" name="Google Shape;131;p18"/>
          <p:cNvPicPr preferRelativeResize="0"/>
          <p:nvPr/>
        </p:nvPicPr>
        <p:blipFill>
          <a:blip r:embed="rId4">
            <a:alphaModFix/>
          </a:blip>
          <a:stretch>
            <a:fillRect/>
          </a:stretch>
        </p:blipFill>
        <p:spPr>
          <a:xfrm>
            <a:off x="1138850" y="3229148"/>
            <a:ext cx="3433149" cy="1914349"/>
          </a:xfrm>
          <a:prstGeom prst="rect">
            <a:avLst/>
          </a:prstGeom>
          <a:noFill/>
          <a:ln>
            <a:noFill/>
          </a:ln>
        </p:spPr>
      </p:pic>
      <p:pic>
        <p:nvPicPr>
          <p:cNvPr id="132" name="Google Shape;132;p18"/>
          <p:cNvPicPr preferRelativeResize="0"/>
          <p:nvPr/>
        </p:nvPicPr>
        <p:blipFill>
          <a:blip r:embed="rId5">
            <a:alphaModFix/>
          </a:blip>
          <a:stretch>
            <a:fillRect/>
          </a:stretch>
        </p:blipFill>
        <p:spPr>
          <a:xfrm>
            <a:off x="5432850" y="3229150"/>
            <a:ext cx="2068993" cy="1914350"/>
          </a:xfrm>
          <a:prstGeom prst="rect">
            <a:avLst/>
          </a:prstGeom>
          <a:noFill/>
          <a:ln>
            <a:noFill/>
          </a:ln>
        </p:spPr>
      </p:pic>
      <p:cxnSp>
        <p:nvCxnSpPr>
          <p:cNvPr id="133" name="Google Shape;133;p18"/>
          <p:cNvCxnSpPr/>
          <p:nvPr/>
        </p:nvCxnSpPr>
        <p:spPr>
          <a:xfrm>
            <a:off x="4686000" y="4155950"/>
            <a:ext cx="614400" cy="0"/>
          </a:xfrm>
          <a:prstGeom prst="straightConnector1">
            <a:avLst/>
          </a:prstGeom>
          <a:noFill/>
          <a:ln cap="flat" cmpd="sng" w="19050">
            <a:solidFill>
              <a:schemeClr val="dk2"/>
            </a:solidFill>
            <a:prstDash val="dash"/>
            <a:round/>
            <a:headEnd len="med" w="med" type="none"/>
            <a:tailEnd len="med" w="med" type="none"/>
          </a:ln>
        </p:spPr>
      </p:cxnSp>
      <p:sp>
        <p:nvSpPr>
          <p:cNvPr id="134" name="Google Shape;134;p18"/>
          <p:cNvSpPr/>
          <p:nvPr/>
        </p:nvSpPr>
        <p:spPr>
          <a:xfrm>
            <a:off x="6560675" y="3181900"/>
            <a:ext cx="1031700" cy="1961700"/>
          </a:xfrm>
          <a:prstGeom prst="rect">
            <a:avLst/>
          </a:prstGeom>
          <a:noFill/>
          <a:ln cap="flat" cmpd="sng" w="9525">
            <a:solidFill>
              <a:srgbClr val="0000FF"/>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410000"/>
            <a:ext cx="85206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a:t>
            </a:r>
            <a:r>
              <a:rPr lang="en"/>
              <a:t>statistics</a:t>
            </a:r>
            <a:r>
              <a:rPr lang="en"/>
              <a:t> </a:t>
            </a:r>
            <a:r>
              <a:rPr lang="en"/>
              <a:t>and</a:t>
            </a:r>
            <a:r>
              <a:rPr lang="en"/>
              <a:t> metrics</a:t>
            </a:r>
            <a:endParaRPr/>
          </a:p>
          <a:p>
            <a:pPr indent="0" lvl="0" marL="0" rtl="0" algn="l">
              <a:spcBef>
                <a:spcPts val="0"/>
              </a:spcBef>
              <a:spcAft>
                <a:spcPts val="0"/>
              </a:spcAft>
              <a:buNone/>
            </a:pPr>
            <a:r>
              <a:rPr b="1" lang="en" sz="2200">
                <a:solidFill>
                  <a:schemeClr val="accent6"/>
                </a:solidFill>
              </a:rPr>
              <a:t>User group analysis</a:t>
            </a:r>
            <a:endParaRPr b="1" sz="2200">
              <a:solidFill>
                <a:schemeClr val="accent6"/>
              </a:solidFill>
            </a:endParaRPr>
          </a:p>
        </p:txBody>
      </p:sp>
      <p:pic>
        <p:nvPicPr>
          <p:cNvPr id="140" name="Google Shape;140;p19"/>
          <p:cNvPicPr preferRelativeResize="0"/>
          <p:nvPr/>
        </p:nvPicPr>
        <p:blipFill>
          <a:blip r:embed="rId3">
            <a:alphaModFix/>
          </a:blip>
          <a:stretch>
            <a:fillRect/>
          </a:stretch>
        </p:blipFill>
        <p:spPr>
          <a:xfrm>
            <a:off x="5449100" y="1475650"/>
            <a:ext cx="3632875" cy="3437350"/>
          </a:xfrm>
          <a:prstGeom prst="rect">
            <a:avLst/>
          </a:prstGeom>
          <a:noFill/>
          <a:ln>
            <a:noFill/>
          </a:ln>
        </p:spPr>
      </p:pic>
      <p:sp>
        <p:nvSpPr>
          <p:cNvPr id="141" name="Google Shape;141;p19"/>
          <p:cNvSpPr txBox="1"/>
          <p:nvPr/>
        </p:nvSpPr>
        <p:spPr>
          <a:xfrm>
            <a:off x="146300" y="1633175"/>
            <a:ext cx="5302800" cy="2647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rgbClr val="212121"/>
              </a:buClr>
              <a:buSzPts val="1200"/>
              <a:buFont typeface="Roboto"/>
              <a:buChar char="●"/>
            </a:pPr>
            <a:r>
              <a:rPr b="1" lang="en" sz="1200">
                <a:solidFill>
                  <a:srgbClr val="212121"/>
                </a:solidFill>
                <a:latin typeface="Roboto"/>
                <a:ea typeface="Roboto"/>
                <a:cs typeface="Roboto"/>
                <a:sym typeface="Roboto"/>
              </a:rPr>
              <a:t>Method</a:t>
            </a:r>
            <a:r>
              <a:rPr lang="en" sz="1200">
                <a:solidFill>
                  <a:srgbClr val="212121"/>
                </a:solidFill>
                <a:latin typeface="Roboto"/>
                <a:ea typeface="Roboto"/>
                <a:cs typeface="Roboto"/>
                <a:sym typeface="Roboto"/>
              </a:rPr>
              <a:t>: </a:t>
            </a:r>
            <a:r>
              <a:rPr lang="en" sz="1200">
                <a:solidFill>
                  <a:srgbClr val="212121"/>
                </a:solidFill>
                <a:latin typeface="Roboto"/>
                <a:ea typeface="Roboto"/>
                <a:cs typeface="Roboto"/>
                <a:sym typeface="Roboto"/>
              </a:rPr>
              <a:t>As a first step of bike sharing data analysis, member vs casual user bike sharing service usage ratio is analyzed. Pie plot is the most frequently used visualization method for percentage of each group.</a:t>
            </a:r>
            <a:endParaRPr sz="1200">
              <a:solidFill>
                <a:srgbClr val="212121"/>
              </a:solidFill>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Member : Registered user</a:t>
            </a:r>
            <a:endParaRPr sz="1200">
              <a:solidFill>
                <a:srgbClr val="212121"/>
              </a:solidFill>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Casual: Unregistered user</a:t>
            </a:r>
            <a:endParaRPr sz="1200">
              <a:solidFill>
                <a:srgbClr val="212121"/>
              </a:solidFill>
              <a:latin typeface="Roboto"/>
              <a:ea typeface="Roboto"/>
              <a:cs typeface="Roboto"/>
              <a:sym typeface="Roboto"/>
            </a:endParaRPr>
          </a:p>
          <a:p>
            <a:pPr indent="0" lvl="0" marL="457200" rtl="0" algn="l">
              <a:lnSpc>
                <a:spcPct val="115000"/>
              </a:lnSpc>
              <a:spcBef>
                <a:spcPts val="600"/>
              </a:spcBef>
              <a:spcAft>
                <a:spcPts val="0"/>
              </a:spcAft>
              <a:buNone/>
            </a:pPr>
            <a:r>
              <a:t/>
            </a:r>
            <a:endParaRPr sz="1200">
              <a:solidFill>
                <a:srgbClr val="212121"/>
              </a:solidFill>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b="1" lang="en" sz="1200">
                <a:solidFill>
                  <a:srgbClr val="212121"/>
                </a:solidFill>
                <a:latin typeface="Roboto"/>
                <a:ea typeface="Roboto"/>
                <a:cs typeface="Roboto"/>
                <a:sym typeface="Roboto"/>
              </a:rPr>
              <a:t>Observation</a:t>
            </a:r>
            <a:r>
              <a:rPr lang="en" sz="1200">
                <a:solidFill>
                  <a:srgbClr val="212121"/>
                </a:solidFill>
                <a:latin typeface="Roboto"/>
                <a:ea typeface="Roboto"/>
                <a:cs typeface="Roboto"/>
                <a:sym typeface="Roboto"/>
              </a:rPr>
              <a:t>: As shown in the graph, there are more casual users then member. This is somewhat obvious since this kind of trend can be easily found in many other paid subscription services such as “Google” and “Pandora” ad-free option</a:t>
            </a:r>
            <a:endParaRPr sz="1200">
              <a:solidFill>
                <a:srgbClr val="21212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410000"/>
            <a:ext cx="85206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ummary statistics and metrics</a:t>
            </a:r>
            <a:endParaRPr/>
          </a:p>
          <a:p>
            <a:pPr indent="0" lvl="0" marL="0" rtl="0" algn="l">
              <a:spcBef>
                <a:spcPts val="0"/>
              </a:spcBef>
              <a:spcAft>
                <a:spcPts val="0"/>
              </a:spcAft>
              <a:buNone/>
            </a:pPr>
            <a:r>
              <a:rPr b="1" lang="en" sz="2200">
                <a:solidFill>
                  <a:schemeClr val="accent6"/>
                </a:solidFill>
              </a:rPr>
              <a:t>Bike ride count per user and bike types</a:t>
            </a:r>
            <a:endParaRPr b="1" sz="2200">
              <a:solidFill>
                <a:schemeClr val="accent6"/>
              </a:solidFill>
            </a:endParaRPr>
          </a:p>
        </p:txBody>
      </p:sp>
      <p:pic>
        <p:nvPicPr>
          <p:cNvPr id="147" name="Google Shape;147;p20"/>
          <p:cNvPicPr preferRelativeResize="0"/>
          <p:nvPr/>
        </p:nvPicPr>
        <p:blipFill>
          <a:blip r:embed="rId3">
            <a:alphaModFix/>
          </a:blip>
          <a:stretch>
            <a:fillRect/>
          </a:stretch>
        </p:blipFill>
        <p:spPr>
          <a:xfrm>
            <a:off x="3569850" y="2055650"/>
            <a:ext cx="5520799" cy="3016975"/>
          </a:xfrm>
          <a:prstGeom prst="rect">
            <a:avLst/>
          </a:prstGeom>
          <a:noFill/>
          <a:ln>
            <a:noFill/>
          </a:ln>
        </p:spPr>
      </p:pic>
      <p:sp>
        <p:nvSpPr>
          <p:cNvPr id="148" name="Google Shape;148;p20"/>
          <p:cNvSpPr txBox="1"/>
          <p:nvPr/>
        </p:nvSpPr>
        <p:spPr>
          <a:xfrm>
            <a:off x="138750" y="1945375"/>
            <a:ext cx="3399300" cy="264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en" sz="1200">
                <a:solidFill>
                  <a:srgbClr val="212121"/>
                </a:solidFill>
                <a:latin typeface="Roboto"/>
                <a:ea typeface="Roboto"/>
                <a:cs typeface="Roboto"/>
                <a:sym typeface="Roboto"/>
              </a:rPr>
              <a:t>O</a:t>
            </a:r>
            <a:r>
              <a:rPr b="1" lang="en" sz="1200">
                <a:solidFill>
                  <a:srgbClr val="212121"/>
                </a:solidFill>
                <a:latin typeface="Roboto"/>
                <a:ea typeface="Roboto"/>
                <a:cs typeface="Roboto"/>
                <a:sym typeface="Roboto"/>
              </a:rPr>
              <a:t>bservation </a:t>
            </a:r>
            <a:endParaRPr b="1" sz="1200">
              <a:solidFill>
                <a:srgbClr val="212121"/>
              </a:solidFill>
              <a:latin typeface="Roboto"/>
              <a:ea typeface="Roboto"/>
              <a:cs typeface="Roboto"/>
              <a:sym typeface="Roboto"/>
            </a:endParaRPr>
          </a:p>
          <a:p>
            <a:pPr indent="-304800" lvl="0" marL="457200" rtl="0" algn="l">
              <a:lnSpc>
                <a:spcPct val="115000"/>
              </a:lnSpc>
              <a:spcBef>
                <a:spcPts val="120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In each user group, </a:t>
            </a:r>
            <a:r>
              <a:rPr b="1" lang="en" sz="1200">
                <a:solidFill>
                  <a:srgbClr val="212121"/>
                </a:solidFill>
                <a:latin typeface="Roboto"/>
                <a:ea typeface="Roboto"/>
                <a:cs typeface="Roboto"/>
                <a:sym typeface="Roboto"/>
              </a:rPr>
              <a:t>electric bikes</a:t>
            </a:r>
            <a:r>
              <a:rPr lang="en" sz="1200">
                <a:solidFill>
                  <a:srgbClr val="212121"/>
                </a:solidFill>
                <a:latin typeface="Roboto"/>
                <a:ea typeface="Roboto"/>
                <a:cs typeface="Roboto"/>
                <a:sym typeface="Roboto"/>
              </a:rPr>
              <a:t> are used more than other bike types</a:t>
            </a:r>
            <a:endParaRPr sz="1200">
              <a:solidFill>
                <a:srgbClr val="212121"/>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b="1" lang="en" sz="1200">
                <a:solidFill>
                  <a:srgbClr val="212121"/>
                </a:solidFill>
                <a:latin typeface="Roboto"/>
                <a:ea typeface="Roboto"/>
                <a:cs typeface="Roboto"/>
                <a:sym typeface="Roboto"/>
              </a:rPr>
              <a:t>Casual users</a:t>
            </a:r>
            <a:r>
              <a:rPr lang="en" sz="1200">
                <a:solidFill>
                  <a:srgbClr val="212121"/>
                </a:solidFill>
                <a:latin typeface="Roboto"/>
                <a:ea typeface="Roboto"/>
                <a:cs typeface="Roboto"/>
                <a:sym typeface="Roboto"/>
              </a:rPr>
              <a:t> tends to ride more electric bike than the member user</a:t>
            </a:r>
            <a:endParaRPr sz="1200">
              <a:solidFill>
                <a:srgbClr val="212121"/>
              </a:solidFill>
              <a:latin typeface="Roboto"/>
              <a:ea typeface="Roboto"/>
              <a:cs typeface="Roboto"/>
              <a:sym typeface="Roboto"/>
            </a:endParaRPr>
          </a:p>
          <a:p>
            <a:pPr indent="-304800" lvl="1" marL="914400" rtl="0" algn="l">
              <a:lnSpc>
                <a:spcPct val="115000"/>
              </a:lnSpc>
              <a:spcBef>
                <a:spcPts val="0"/>
              </a:spcBef>
              <a:spcAft>
                <a:spcPts val="0"/>
              </a:spcAft>
              <a:buClr>
                <a:srgbClr val="0000FF"/>
              </a:buClr>
              <a:buSzPts val="1200"/>
              <a:buFont typeface="Roboto"/>
              <a:buChar char="○"/>
            </a:pPr>
            <a:r>
              <a:rPr lang="en" sz="1200">
                <a:solidFill>
                  <a:srgbClr val="0000FF"/>
                </a:solidFill>
                <a:latin typeface="Roboto"/>
                <a:ea typeface="Roboto"/>
                <a:cs typeface="Roboto"/>
                <a:sym typeface="Roboto"/>
              </a:rPr>
              <a:t>E</a:t>
            </a:r>
            <a:r>
              <a:rPr lang="en" sz="1200">
                <a:solidFill>
                  <a:srgbClr val="0000FF"/>
                </a:solidFill>
                <a:latin typeface="Roboto"/>
                <a:ea typeface="Roboto"/>
                <a:cs typeface="Roboto"/>
                <a:sym typeface="Roboto"/>
              </a:rPr>
              <a:t>lectric</a:t>
            </a:r>
            <a:r>
              <a:rPr lang="en" sz="1200">
                <a:solidFill>
                  <a:srgbClr val="0000FF"/>
                </a:solidFill>
                <a:latin typeface="Roboto"/>
                <a:ea typeface="Roboto"/>
                <a:cs typeface="Roboto"/>
                <a:sym typeface="Roboto"/>
              </a:rPr>
              <a:t> bike demand trend will be investigated in the later section of the slide</a:t>
            </a:r>
            <a:endParaRPr sz="1200">
              <a:solidFill>
                <a:srgbClr val="0000FF"/>
              </a:solidFill>
              <a:latin typeface="Roboto"/>
              <a:ea typeface="Roboto"/>
              <a:cs typeface="Roboto"/>
              <a:sym typeface="Roboto"/>
            </a:endParaRPr>
          </a:p>
          <a:p>
            <a:pPr indent="-304800" lvl="0" marL="4572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There are less than 3000 </a:t>
            </a:r>
            <a:r>
              <a:rPr b="1" lang="en" sz="1200">
                <a:solidFill>
                  <a:srgbClr val="212121"/>
                </a:solidFill>
                <a:latin typeface="Roboto"/>
                <a:ea typeface="Roboto"/>
                <a:cs typeface="Roboto"/>
                <a:sym typeface="Roboto"/>
              </a:rPr>
              <a:t>docked bike</a:t>
            </a:r>
            <a:r>
              <a:rPr lang="en" sz="1200">
                <a:solidFill>
                  <a:srgbClr val="212121"/>
                </a:solidFill>
                <a:latin typeface="Roboto"/>
                <a:ea typeface="Roboto"/>
                <a:cs typeface="Roboto"/>
                <a:sym typeface="Roboto"/>
              </a:rPr>
              <a:t> ride history which is </a:t>
            </a:r>
            <a:r>
              <a:rPr b="1" lang="en" sz="1200">
                <a:solidFill>
                  <a:srgbClr val="212121"/>
                </a:solidFill>
                <a:latin typeface="Roboto"/>
                <a:ea typeface="Roboto"/>
                <a:cs typeface="Roboto"/>
                <a:sym typeface="Roboto"/>
              </a:rPr>
              <a:t>negligible</a:t>
            </a:r>
            <a:r>
              <a:rPr lang="en" sz="1200">
                <a:solidFill>
                  <a:srgbClr val="212121"/>
                </a:solidFill>
                <a:latin typeface="Roboto"/>
                <a:ea typeface="Roboto"/>
                <a:cs typeface="Roboto"/>
                <a:sym typeface="Roboto"/>
              </a:rPr>
              <a:t> to other bike types.</a:t>
            </a:r>
            <a:endParaRPr sz="1200">
              <a:solidFill>
                <a:srgbClr val="21212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410000"/>
            <a:ext cx="8520600" cy="9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ummary statistics and metrics</a:t>
            </a:r>
            <a:endParaRPr/>
          </a:p>
          <a:p>
            <a:pPr indent="0" lvl="0" marL="0" rtl="0" algn="l">
              <a:spcBef>
                <a:spcPts val="0"/>
              </a:spcBef>
              <a:spcAft>
                <a:spcPts val="0"/>
              </a:spcAft>
              <a:buNone/>
            </a:pPr>
            <a:r>
              <a:rPr b="1" lang="en" sz="2200">
                <a:solidFill>
                  <a:schemeClr val="accent6"/>
                </a:solidFill>
              </a:rPr>
              <a:t>Geographical analysis on </a:t>
            </a:r>
            <a:r>
              <a:rPr b="1" lang="en" sz="2200">
                <a:solidFill>
                  <a:schemeClr val="accent6"/>
                </a:solidFill>
              </a:rPr>
              <a:t>Bike ride </a:t>
            </a:r>
            <a:endParaRPr b="1" sz="2200">
              <a:solidFill>
                <a:schemeClr val="accent6"/>
              </a:solidFill>
            </a:endParaRPr>
          </a:p>
        </p:txBody>
      </p:sp>
      <p:pic>
        <p:nvPicPr>
          <p:cNvPr id="154" name="Google Shape;154;p21"/>
          <p:cNvPicPr preferRelativeResize="0"/>
          <p:nvPr/>
        </p:nvPicPr>
        <p:blipFill>
          <a:blip r:embed="rId3">
            <a:alphaModFix/>
          </a:blip>
          <a:stretch>
            <a:fillRect/>
          </a:stretch>
        </p:blipFill>
        <p:spPr>
          <a:xfrm>
            <a:off x="3510525" y="2160654"/>
            <a:ext cx="2796536" cy="2939046"/>
          </a:xfrm>
          <a:prstGeom prst="rect">
            <a:avLst/>
          </a:prstGeom>
          <a:noFill/>
          <a:ln>
            <a:noFill/>
          </a:ln>
        </p:spPr>
      </p:pic>
      <p:pic>
        <p:nvPicPr>
          <p:cNvPr id="155" name="Google Shape;155;p21"/>
          <p:cNvPicPr preferRelativeResize="0"/>
          <p:nvPr/>
        </p:nvPicPr>
        <p:blipFill>
          <a:blip r:embed="rId4">
            <a:alphaModFix/>
          </a:blip>
          <a:stretch>
            <a:fillRect/>
          </a:stretch>
        </p:blipFill>
        <p:spPr>
          <a:xfrm>
            <a:off x="6428290" y="2160654"/>
            <a:ext cx="2657635" cy="2939046"/>
          </a:xfrm>
          <a:prstGeom prst="rect">
            <a:avLst/>
          </a:prstGeom>
          <a:noFill/>
          <a:ln>
            <a:noFill/>
          </a:ln>
        </p:spPr>
      </p:pic>
      <p:sp>
        <p:nvSpPr>
          <p:cNvPr id="156" name="Google Shape;156;p21"/>
          <p:cNvSpPr txBox="1"/>
          <p:nvPr/>
        </p:nvSpPr>
        <p:spPr>
          <a:xfrm>
            <a:off x="3510525" y="1982174"/>
            <a:ext cx="2870700" cy="35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Start station distribution</a:t>
            </a:r>
            <a:endParaRPr b="1" sz="1100">
              <a:latin typeface="Roboto"/>
              <a:ea typeface="Roboto"/>
              <a:cs typeface="Roboto"/>
              <a:sym typeface="Roboto"/>
            </a:endParaRPr>
          </a:p>
        </p:txBody>
      </p:sp>
      <p:sp>
        <p:nvSpPr>
          <p:cNvPr id="157" name="Google Shape;157;p21"/>
          <p:cNvSpPr txBox="1"/>
          <p:nvPr/>
        </p:nvSpPr>
        <p:spPr>
          <a:xfrm>
            <a:off x="6428298" y="1982174"/>
            <a:ext cx="2746800" cy="35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Roboto"/>
                <a:ea typeface="Roboto"/>
                <a:cs typeface="Roboto"/>
                <a:sym typeface="Roboto"/>
              </a:rPr>
              <a:t>End</a:t>
            </a:r>
            <a:r>
              <a:rPr b="1" lang="en" sz="1100">
                <a:latin typeface="Roboto"/>
                <a:ea typeface="Roboto"/>
                <a:cs typeface="Roboto"/>
                <a:sym typeface="Roboto"/>
              </a:rPr>
              <a:t> station distribution</a:t>
            </a:r>
            <a:endParaRPr b="1" sz="1100">
              <a:latin typeface="Roboto"/>
              <a:ea typeface="Roboto"/>
              <a:cs typeface="Roboto"/>
              <a:sym typeface="Roboto"/>
            </a:endParaRPr>
          </a:p>
        </p:txBody>
      </p:sp>
      <p:sp>
        <p:nvSpPr>
          <p:cNvPr id="158" name="Google Shape;158;p21"/>
          <p:cNvSpPr/>
          <p:nvPr/>
        </p:nvSpPr>
        <p:spPr>
          <a:xfrm>
            <a:off x="3967695" y="2754991"/>
            <a:ext cx="130200" cy="108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4470508" y="2614862"/>
            <a:ext cx="130200" cy="108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5811613" y="4643006"/>
            <a:ext cx="130200" cy="108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6819886" y="2818166"/>
            <a:ext cx="130200" cy="108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7338449" y="2614862"/>
            <a:ext cx="130200" cy="108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8564690" y="4534135"/>
            <a:ext cx="130200" cy="1089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txBox="1"/>
          <p:nvPr/>
        </p:nvSpPr>
        <p:spPr>
          <a:xfrm>
            <a:off x="0" y="1646400"/>
            <a:ext cx="3449700" cy="2753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rgbClr val="212121"/>
              </a:buClr>
              <a:buSzPts val="1200"/>
              <a:buFont typeface="Roboto"/>
              <a:buChar char="●"/>
            </a:pPr>
            <a:r>
              <a:rPr b="1" lang="en" sz="1200">
                <a:solidFill>
                  <a:srgbClr val="212121"/>
                </a:solidFill>
                <a:latin typeface="Roboto"/>
                <a:ea typeface="Roboto"/>
                <a:cs typeface="Roboto"/>
                <a:sym typeface="Roboto"/>
              </a:rPr>
              <a:t>Method</a:t>
            </a:r>
            <a:r>
              <a:rPr lang="en" sz="1200">
                <a:solidFill>
                  <a:srgbClr val="212121"/>
                </a:solidFill>
                <a:latin typeface="Roboto"/>
                <a:ea typeface="Roboto"/>
                <a:cs typeface="Roboto"/>
                <a:sym typeface="Roboto"/>
              </a:rPr>
              <a:t>: Start and End station locations are directly mapped to the bay area map to understand the </a:t>
            </a:r>
            <a:r>
              <a:rPr lang="en" sz="1200">
                <a:solidFill>
                  <a:srgbClr val="212121"/>
                </a:solidFill>
                <a:latin typeface="Roboto"/>
                <a:ea typeface="Roboto"/>
                <a:cs typeface="Roboto"/>
                <a:sym typeface="Roboto"/>
              </a:rPr>
              <a:t>geospatial</a:t>
            </a:r>
            <a:r>
              <a:rPr lang="en" sz="1200">
                <a:solidFill>
                  <a:srgbClr val="212121"/>
                </a:solidFill>
                <a:latin typeface="Roboto"/>
                <a:ea typeface="Roboto"/>
                <a:cs typeface="Roboto"/>
                <a:sym typeface="Roboto"/>
              </a:rPr>
              <a:t> distribution of bike ride. (</a:t>
            </a:r>
            <a:r>
              <a:rPr lang="en" sz="1000">
                <a:solidFill>
                  <a:srgbClr val="212121"/>
                </a:solidFill>
                <a:latin typeface="Roboto"/>
                <a:ea typeface="Roboto"/>
                <a:cs typeface="Roboto"/>
                <a:sym typeface="Roboto"/>
              </a:rPr>
              <a:t>Ref  </a:t>
            </a:r>
            <a:r>
              <a:rPr lang="en" sz="1000" u="sng">
                <a:solidFill>
                  <a:srgbClr val="1155CC"/>
                </a:solidFill>
                <a:latin typeface="Roboto"/>
                <a:ea typeface="Roboto"/>
                <a:cs typeface="Roboto"/>
                <a:sym typeface="Roboto"/>
                <a:hlinkClick r:id="rId5">
                  <a:extLst>
                    <a:ext uri="{A12FA001-AC4F-418D-AE19-62706E023703}">
                      <ahyp:hlinkClr val="tx"/>
                    </a:ext>
                  </a:extLst>
                </a:hlinkClick>
              </a:rPr>
              <a:t>https://medium.com/@sindhu.ravikumar/visualizing-spatial-data-with-geopandas-and-contextily-10e9b8e71e49</a:t>
            </a:r>
            <a:r>
              <a:rPr lang="en" sz="1000">
                <a:solidFill>
                  <a:srgbClr val="212121"/>
                </a:solidFill>
                <a:latin typeface="Roboto"/>
                <a:ea typeface="Roboto"/>
                <a:cs typeface="Roboto"/>
                <a:sym typeface="Roboto"/>
              </a:rPr>
              <a:t>)</a:t>
            </a:r>
            <a:endParaRPr sz="1000">
              <a:solidFill>
                <a:srgbClr val="212121"/>
              </a:solidFill>
              <a:latin typeface="Roboto"/>
              <a:ea typeface="Roboto"/>
              <a:cs typeface="Roboto"/>
              <a:sym typeface="Roboto"/>
            </a:endParaRPr>
          </a:p>
          <a:p>
            <a:pPr indent="0" lvl="0" marL="457200" rtl="0" algn="l">
              <a:lnSpc>
                <a:spcPct val="115000"/>
              </a:lnSpc>
              <a:spcBef>
                <a:spcPts val="600"/>
              </a:spcBef>
              <a:spcAft>
                <a:spcPts val="0"/>
              </a:spcAft>
              <a:buNone/>
            </a:pPr>
            <a:r>
              <a:t/>
            </a:r>
            <a:endParaRPr sz="1200">
              <a:solidFill>
                <a:srgbClr val="212121"/>
              </a:solidFill>
              <a:latin typeface="Roboto"/>
              <a:ea typeface="Roboto"/>
              <a:cs typeface="Roboto"/>
              <a:sym typeface="Roboto"/>
            </a:endParaRPr>
          </a:p>
          <a:p>
            <a:pPr indent="-304800" lvl="0" marL="457200" rtl="0" algn="l">
              <a:lnSpc>
                <a:spcPct val="115000"/>
              </a:lnSpc>
              <a:spcBef>
                <a:spcPts val="600"/>
              </a:spcBef>
              <a:spcAft>
                <a:spcPts val="0"/>
              </a:spcAft>
              <a:buClr>
                <a:srgbClr val="212121"/>
              </a:buClr>
              <a:buSzPts val="1200"/>
              <a:buFont typeface="Roboto"/>
              <a:buChar char="●"/>
            </a:pPr>
            <a:r>
              <a:rPr b="1" lang="en" sz="1200">
                <a:solidFill>
                  <a:srgbClr val="212121"/>
                </a:solidFill>
                <a:latin typeface="Roboto"/>
                <a:ea typeface="Roboto"/>
                <a:cs typeface="Roboto"/>
                <a:sym typeface="Roboto"/>
              </a:rPr>
              <a:t>Observation</a:t>
            </a:r>
            <a:r>
              <a:rPr lang="en" sz="1200">
                <a:solidFill>
                  <a:srgbClr val="212121"/>
                </a:solidFill>
                <a:latin typeface="Roboto"/>
                <a:ea typeface="Roboto"/>
                <a:cs typeface="Roboto"/>
                <a:sym typeface="Roboto"/>
              </a:rPr>
              <a:t>: </a:t>
            </a:r>
            <a:endParaRPr sz="1200">
              <a:solidFill>
                <a:srgbClr val="212121"/>
              </a:solidFill>
              <a:latin typeface="Roboto"/>
              <a:ea typeface="Roboto"/>
              <a:cs typeface="Roboto"/>
              <a:sym typeface="Roboto"/>
            </a:endParaRPr>
          </a:p>
          <a:p>
            <a:pPr indent="-304800" lvl="1" marL="914400" rtl="0" algn="l">
              <a:lnSpc>
                <a:spcPct val="115000"/>
              </a:lnSpc>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Most rides are concentrated on the most popular station : More bikes needed in this location </a:t>
            </a:r>
            <a:endParaRPr sz="1200">
              <a:solidFill>
                <a:srgbClr val="212121"/>
              </a:solidFill>
              <a:latin typeface="Roboto"/>
              <a:ea typeface="Roboto"/>
              <a:cs typeface="Roboto"/>
              <a:sym typeface="Roboto"/>
            </a:endParaRPr>
          </a:p>
        </p:txBody>
      </p:sp>
      <p:sp>
        <p:nvSpPr>
          <p:cNvPr id="165" name="Google Shape;165;p21"/>
          <p:cNvSpPr txBox="1"/>
          <p:nvPr/>
        </p:nvSpPr>
        <p:spPr>
          <a:xfrm>
            <a:off x="4770879" y="1600622"/>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500"/>
              </a:spcAft>
              <a:buNone/>
            </a:pPr>
            <a:r>
              <a:rPr b="1" lang="en" sz="1200">
                <a:solidFill>
                  <a:srgbClr val="212121"/>
                </a:solidFill>
                <a:highlight>
                  <a:srgbClr val="FFFFFF"/>
                </a:highlight>
                <a:latin typeface="Roboto"/>
                <a:ea typeface="Roboto"/>
                <a:cs typeface="Roboto"/>
                <a:sym typeface="Roboto"/>
              </a:rPr>
              <a:t>Most popular station on red circle</a:t>
            </a:r>
            <a:endParaRPr b="1" sz="1700"/>
          </a:p>
        </p:txBody>
      </p:sp>
      <p:sp>
        <p:nvSpPr>
          <p:cNvPr id="166" name="Google Shape;166;p21"/>
          <p:cNvSpPr txBox="1"/>
          <p:nvPr/>
        </p:nvSpPr>
        <p:spPr>
          <a:xfrm>
            <a:off x="3459792" y="2494004"/>
            <a:ext cx="102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00FFFF"/>
                </a:solidFill>
                <a:latin typeface="Roboto"/>
                <a:ea typeface="Roboto"/>
                <a:cs typeface="Roboto"/>
                <a:sym typeface="Roboto"/>
              </a:rPr>
              <a:t>Market st at 10th st</a:t>
            </a:r>
            <a:endParaRPr b="1" sz="700">
              <a:solidFill>
                <a:srgbClr val="00FFFF"/>
              </a:solidFill>
              <a:latin typeface="Roboto"/>
              <a:ea typeface="Roboto"/>
              <a:cs typeface="Roboto"/>
              <a:sym typeface="Roboto"/>
            </a:endParaRPr>
          </a:p>
        </p:txBody>
      </p:sp>
      <p:sp>
        <p:nvSpPr>
          <p:cNvPr id="167" name="Google Shape;167;p21"/>
          <p:cNvSpPr txBox="1"/>
          <p:nvPr/>
        </p:nvSpPr>
        <p:spPr>
          <a:xfrm>
            <a:off x="4624780" y="2494004"/>
            <a:ext cx="10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0000FF"/>
                </a:solidFill>
                <a:latin typeface="Roboto"/>
                <a:ea typeface="Roboto"/>
                <a:cs typeface="Roboto"/>
                <a:sym typeface="Roboto"/>
              </a:rPr>
              <a:t>MacArcdher Bart Station</a:t>
            </a:r>
            <a:endParaRPr b="1" sz="700">
              <a:solidFill>
                <a:srgbClr val="0000FF"/>
              </a:solidFill>
              <a:latin typeface="Roboto"/>
              <a:ea typeface="Roboto"/>
              <a:cs typeface="Roboto"/>
              <a:sym typeface="Roboto"/>
            </a:endParaRPr>
          </a:p>
        </p:txBody>
      </p:sp>
      <p:sp>
        <p:nvSpPr>
          <p:cNvPr id="168" name="Google Shape;168;p21"/>
          <p:cNvSpPr txBox="1"/>
          <p:nvPr/>
        </p:nvSpPr>
        <p:spPr>
          <a:xfrm>
            <a:off x="4969780" y="4682379"/>
            <a:ext cx="102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FF0000"/>
                </a:solidFill>
                <a:latin typeface="Roboto"/>
                <a:ea typeface="Roboto"/>
                <a:cs typeface="Roboto"/>
                <a:sym typeface="Roboto"/>
              </a:rPr>
              <a:t>Saint James Park</a:t>
            </a:r>
            <a:endParaRPr b="1" sz="700">
              <a:solidFill>
                <a:srgbClr val="FF0000"/>
              </a:solidFill>
              <a:latin typeface="Roboto"/>
              <a:ea typeface="Roboto"/>
              <a:cs typeface="Roboto"/>
              <a:sym typeface="Roboto"/>
            </a:endParaRPr>
          </a:p>
        </p:txBody>
      </p:sp>
      <p:sp>
        <p:nvSpPr>
          <p:cNvPr id="169" name="Google Shape;169;p21"/>
          <p:cNvSpPr txBox="1"/>
          <p:nvPr/>
        </p:nvSpPr>
        <p:spPr>
          <a:xfrm>
            <a:off x="6355392" y="2570204"/>
            <a:ext cx="102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00FFFF"/>
                </a:solidFill>
                <a:latin typeface="Roboto"/>
                <a:ea typeface="Roboto"/>
                <a:cs typeface="Roboto"/>
                <a:sym typeface="Roboto"/>
              </a:rPr>
              <a:t>Market st at 10th st</a:t>
            </a:r>
            <a:endParaRPr b="1" sz="700">
              <a:solidFill>
                <a:srgbClr val="00FFFF"/>
              </a:solidFill>
              <a:latin typeface="Roboto"/>
              <a:ea typeface="Roboto"/>
              <a:cs typeface="Roboto"/>
              <a:sym typeface="Roboto"/>
            </a:endParaRPr>
          </a:p>
        </p:txBody>
      </p:sp>
      <p:sp>
        <p:nvSpPr>
          <p:cNvPr id="170" name="Google Shape;170;p21"/>
          <p:cNvSpPr txBox="1"/>
          <p:nvPr/>
        </p:nvSpPr>
        <p:spPr>
          <a:xfrm>
            <a:off x="7457372" y="2491444"/>
            <a:ext cx="102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0000FF"/>
                </a:solidFill>
                <a:latin typeface="Roboto"/>
                <a:ea typeface="Roboto"/>
                <a:cs typeface="Roboto"/>
                <a:sym typeface="Roboto"/>
              </a:rPr>
              <a:t>MacArcdher Bart Station</a:t>
            </a:r>
            <a:endParaRPr b="1" sz="700">
              <a:solidFill>
                <a:srgbClr val="0000FF"/>
              </a:solidFill>
              <a:latin typeface="Roboto"/>
              <a:ea typeface="Roboto"/>
              <a:cs typeface="Roboto"/>
              <a:sym typeface="Roboto"/>
            </a:endParaRPr>
          </a:p>
        </p:txBody>
      </p:sp>
      <p:sp>
        <p:nvSpPr>
          <p:cNvPr id="171" name="Google Shape;171;p21"/>
          <p:cNvSpPr txBox="1"/>
          <p:nvPr/>
        </p:nvSpPr>
        <p:spPr>
          <a:xfrm>
            <a:off x="7770868" y="4585308"/>
            <a:ext cx="102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
                <a:solidFill>
                  <a:srgbClr val="FF0000"/>
                </a:solidFill>
                <a:latin typeface="Roboto"/>
                <a:ea typeface="Roboto"/>
                <a:cs typeface="Roboto"/>
                <a:sym typeface="Roboto"/>
              </a:rPr>
              <a:t>Saint James Park</a:t>
            </a:r>
            <a:endParaRPr b="1" sz="700">
              <a:solidFill>
                <a:srgbClr val="FF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