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8" r:id="rId14"/>
    <p:sldId id="270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51" y="3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133600" y="762000"/>
            <a:ext cx="118110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Data Analysis using Excel</a:t>
            </a:r>
            <a:r>
              <a:rPr lang="en-US" sz="3600" b="1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600" b="1" i="0" dirty="0">
                <a:solidFill>
                  <a:srgbClr val="0F0F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sz="3600" spc="1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95400" y="2209800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Student 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Jenitha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J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Register No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312210105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Marketing Management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College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Valliammal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college for women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3D5BEF6-4BFC-9350-10CE-35597135D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1600200"/>
            <a:ext cx="90678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Dashboards: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Dynamic, real-time visualizations that make performance insights easy to understand and act upon.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Metrics: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 performance metrics to specific organizational needs, allowing for personalized analysis and reporting.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Analysis Tools: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Pivot Tables, Conditional Formatting, and Sparklines to uncover trends and anomalies with minimal effort.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Intuitive Excel-based system that requires no specialized software, ensuring quick adoption and ease of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25FB36-F36E-102D-2A65-0D971A119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04951"/>
            <a:ext cx="102515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data into structured tables for easy analysis (e.g., Employee Data, Performance Metrics).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Excel formulas to calculate key performance indicators and composite scores.</a:t>
            </a: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A7607FCF-C121-8600-0852-3CC5474E7FAC}"/>
              </a:ext>
            </a:extLst>
          </p:cNvPr>
          <p:cNvSpPr txBox="1"/>
          <p:nvPr/>
        </p:nvSpPr>
        <p:spPr>
          <a:xfrm>
            <a:off x="755015" y="1261097"/>
            <a:ext cx="330390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15" dirty="0">
                <a:latin typeface="Trebuchet MS"/>
                <a:cs typeface="Trebuchet MS"/>
              </a:rPr>
              <a:t>Data Structure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9B02374A-4BE6-3447-D453-2BE184625441}"/>
              </a:ext>
            </a:extLst>
          </p:cNvPr>
          <p:cNvSpPr txBox="1"/>
          <p:nvPr/>
        </p:nvSpPr>
        <p:spPr>
          <a:xfrm>
            <a:off x="755015" y="2880210"/>
            <a:ext cx="330390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15" dirty="0">
                <a:latin typeface="Trebuchet MS"/>
                <a:cs typeface="Trebuchet MS"/>
              </a:rPr>
              <a:t>Performance Scoring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3A5E4-40E1-6172-3BC7-A3FAFE8CB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" y="3338816"/>
            <a:ext cx="86228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various metrics into a single performance score using weighted averages.</a:t>
            </a: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A8D0E4D-6486-E433-DD07-518B851A1E4C}"/>
              </a:ext>
            </a:extLst>
          </p:cNvPr>
          <p:cNvSpPr txBox="1"/>
          <p:nvPr/>
        </p:nvSpPr>
        <p:spPr>
          <a:xfrm>
            <a:off x="734695" y="3999168"/>
            <a:ext cx="330390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15" dirty="0">
                <a:latin typeface="Trebuchet MS"/>
                <a:cs typeface="Trebuchet MS"/>
              </a:rPr>
              <a:t>Trend Analysis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D8207A-8FF2-3010-7117-536A29FA8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" y="4477662"/>
            <a:ext cx="89691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 sparklines in tables to visualize performance trends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moving averages to smooth out performance data and identify long-term trends.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7C6534-C35C-45A8-DB62-944F33E0B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" y="1404897"/>
            <a:ext cx="94488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Visibility: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Clear, consolidated view of employee performance metrics across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Informed Decision-Making: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insights into employee productivity, strengths, and areas for improvement, enabling targeted interventions.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Performance Management: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Streamlined processes for performance reviews and goal-setting, resulting in better alignment of individual and organizational objectives.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Insights: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Identification of trends, high performers, and potential issues through advanced analysis tools, leading to strategic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0BF09-01A7-8475-87D0-F26A97090D02}"/>
              </a:ext>
            </a:extLst>
          </p:cNvPr>
          <p:cNvSpPr txBox="1"/>
          <p:nvPr/>
        </p:nvSpPr>
        <p:spPr>
          <a:xfrm>
            <a:off x="780732" y="1371600"/>
            <a:ext cx="7848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provides comprehensive tools for employee performance analysis, from basic summaries to advanced statistical insights.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analysis helps organizations improve productivity, recognize top talent, and optimize workforce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directions: Explore automation and integration with other tools like Power BI for enhanced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F0BF09-01A7-8475-87D0-F26A97090D02}"/>
              </a:ext>
            </a:extLst>
          </p:cNvPr>
          <p:cNvSpPr txBox="1"/>
          <p:nvPr/>
        </p:nvSpPr>
        <p:spPr>
          <a:xfrm>
            <a:off x="755332" y="1676400"/>
            <a:ext cx="7848600" cy="3094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provides comprehensive tools for employee performance analysis, from basic summaries to advanced statistical insights.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analysis helps organizations improve productivity, recognize top talent, and optimize workforce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directions: Explore automation and integration with other tools like Power BI for enhanced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22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728345" y="2118340"/>
            <a:ext cx="9201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76554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04601" y="447675"/>
            <a:ext cx="30099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890651" y="1174879"/>
            <a:ext cx="56435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 Description</a:t>
            </a:r>
            <a:endParaRPr lang="en-US" sz="28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Results and </a:t>
            </a:r>
            <a:r>
              <a:rPr lang="en-US" sz="28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6472" y="1975482"/>
            <a:ext cx="8761095" cy="3289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lnSpc>
                <a:spcPct val="15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performance analysis is critical for understanding productivity, efficiency, and areas for improvement.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provides a powerful and user-friendly platform to organize, analyze, and visualize employee data.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presentation will guide you through the key steps of analyzing performance metrics in Excel</a:t>
            </a:r>
            <a:r>
              <a:rPr lang="en-US" altLang="en-US" sz="1800" b="0" dirty="0">
                <a:latin typeface="Arial" panose="020B0604020202020204" pitchFamily="34" charset="0"/>
              </a:rPr>
              <a:t>.</a:t>
            </a:r>
            <a:endParaRPr sz="180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186FCFD1-B9D3-B4E7-7DF9-36B8C217CA79}"/>
              </a:ext>
            </a:extLst>
          </p:cNvPr>
          <p:cNvSpPr txBox="1">
            <a:spLocks/>
          </p:cNvSpPr>
          <p:nvPr/>
        </p:nvSpPr>
        <p:spPr>
          <a:xfrm>
            <a:off x="986472" y="7274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lang="en-US" sz="4250" kern="0" spc="-20" dirty="0"/>
              <a:t>Introduction</a:t>
            </a:r>
            <a:endParaRPr lang="en-US" sz="4250" kern="0" dirty="0"/>
          </a:p>
        </p:txBody>
      </p:sp>
    </p:spTree>
    <p:extLst>
      <p:ext uri="{BB962C8B-B14F-4D97-AF65-F5344CB8AC3E}">
        <p14:creationId xmlns:p14="http://schemas.microsoft.com/office/powerpoint/2010/main" val="206734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1" y="771397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BB27BD76-8141-EC0C-4769-37A7B398CBE2}"/>
              </a:ext>
            </a:extLst>
          </p:cNvPr>
          <p:cNvSpPr txBox="1">
            <a:spLocks/>
          </p:cNvSpPr>
          <p:nvPr/>
        </p:nvSpPr>
        <p:spPr>
          <a:xfrm>
            <a:off x="818831" y="1776270"/>
            <a:ext cx="8700453" cy="203260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Difficulty in assessing employee performance due to scattered and unstructured data.</a:t>
            </a:r>
          </a:p>
          <a:p>
            <a:pPr marL="12700">
              <a:spcBef>
                <a:spcPts val="130"/>
              </a:spcBef>
              <a:tabLst>
                <a:tab pos="2727960" algn="l"/>
              </a:tabLst>
            </a:pPr>
            <a:endParaRPr lang="en-US" sz="1800" b="0" kern="0" dirty="0">
              <a:latin typeface="Arial" panose="020B0604020202020204" pitchFamily="34" charset="0"/>
            </a:endParaRPr>
          </a:p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visibility into key metrics like productivity, task completion, and quality of work</a:t>
            </a:r>
            <a:r>
              <a:rPr kumimoji="0" lang="en-US" altLang="en-US" sz="1800" b="0" i="0" u="none" strike="noStrike" kern="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800" b="0" kern="0" dirty="0">
              <a:latin typeface="Arial" panose="020B0604020202020204" pitchFamily="34" charset="0"/>
            </a:endParaRPr>
          </a:p>
          <a:p>
            <a:pPr marL="12700">
              <a:spcBef>
                <a:spcPts val="130"/>
              </a:spcBef>
              <a:tabLst>
                <a:tab pos="2727960" algn="l"/>
              </a:tabLst>
            </a:pPr>
            <a:endParaRPr lang="en-IN" sz="1800" kern="0" dirty="0"/>
          </a:p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Inefficient decision-making due to the absence of clear performance insights.</a:t>
            </a:r>
          </a:p>
          <a:p>
            <a:pPr marL="12700">
              <a:spcBef>
                <a:spcPts val="130"/>
              </a:spcBef>
              <a:tabLst>
                <a:tab pos="2727960" algn="l"/>
              </a:tabLst>
            </a:pPr>
            <a:endParaRPr lang="en-US" sz="1800" b="0" kern="0" dirty="0">
              <a:latin typeface="Arial" panose="020B0604020202020204" pitchFamily="34" charset="0"/>
            </a:endParaRPr>
          </a:p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simple, scalable solution to analyze employee performance effectively.</a:t>
            </a:r>
            <a:endParaRPr lang="en-IN" sz="1800" kern="0"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3B2CBF6-0EAD-6A8F-AB78-1533D41738BB}"/>
              </a:ext>
            </a:extLst>
          </p:cNvPr>
          <p:cNvSpPr txBox="1">
            <a:spLocks/>
          </p:cNvSpPr>
          <p:nvPr/>
        </p:nvSpPr>
        <p:spPr>
          <a:xfrm>
            <a:off x="818831" y="4065426"/>
            <a:ext cx="56368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lang="en-US" sz="3200" kern="0" dirty="0"/>
              <a:t>Solution</a:t>
            </a:r>
            <a:endParaRPr lang="en-IN" sz="3200" kern="0"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297AE009-F875-B0FF-45DB-BBF07554F6A7}"/>
              </a:ext>
            </a:extLst>
          </p:cNvPr>
          <p:cNvSpPr txBox="1">
            <a:spLocks/>
          </p:cNvSpPr>
          <p:nvPr/>
        </p:nvSpPr>
        <p:spPr>
          <a:xfrm>
            <a:off x="818831" y="4638583"/>
            <a:ext cx="7395529" cy="7968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5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1800" b="0" dirty="0"/>
              <a:t>Use Excel to collect, organize, and analyze employee performance data for better decision-making and productivity improvements.</a:t>
            </a:r>
            <a:endParaRPr lang="en-IN" sz="1800" b="0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E1A0159-1D82-FBC7-5445-208935CF1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2001362"/>
            <a:ext cx="898194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key performance metrics (task completion, hours worked, quality of work,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data in Excel with structured tables and formulas.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Excel tools like Pivot Tables, Charts, and Conditional Formatting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trends and insights through dashboards and reports. 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A208DC13-E800-6BD4-0062-88D78B0F09BC}"/>
              </a:ext>
            </a:extLst>
          </p:cNvPr>
          <p:cNvSpPr txBox="1">
            <a:spLocks/>
          </p:cNvSpPr>
          <p:nvPr/>
        </p:nvSpPr>
        <p:spPr>
          <a:xfrm>
            <a:off x="739775" y="1704340"/>
            <a:ext cx="526351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  <a:tabLst>
                <a:tab pos="2642870" algn="l"/>
              </a:tabLst>
            </a:pPr>
            <a:r>
              <a:rPr lang="en-IN" sz="2800" kern="0" spc="5" dirty="0"/>
              <a:t>Approach</a:t>
            </a:r>
            <a:endParaRPr lang="en-IN" sz="2800" kern="0"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1D1088F0-5AE6-A026-6E51-DB858870B935}"/>
              </a:ext>
            </a:extLst>
          </p:cNvPr>
          <p:cNvSpPr txBox="1">
            <a:spLocks/>
          </p:cNvSpPr>
          <p:nvPr/>
        </p:nvSpPr>
        <p:spPr>
          <a:xfrm>
            <a:off x="739775" y="4407954"/>
            <a:ext cx="526351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  <a:tabLst>
                <a:tab pos="2642870" algn="l"/>
              </a:tabLst>
            </a:pPr>
            <a:r>
              <a:rPr lang="en-IN" sz="2800" kern="0" spc="5" dirty="0"/>
              <a:t>Outcome</a:t>
            </a:r>
            <a:endParaRPr lang="en-IN" sz="2800" kern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EDC10D-943B-7CE9-61AA-C5EF2E751494}"/>
              </a:ext>
            </a:extLst>
          </p:cNvPr>
          <p:cNvSpPr txBox="1"/>
          <p:nvPr/>
        </p:nvSpPr>
        <p:spPr>
          <a:xfrm>
            <a:off x="676275" y="4836896"/>
            <a:ext cx="8543925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streamlined,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data-driven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assess employee performance and support better management decisions.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84434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25" dirty="0"/>
              <a:t>W</a:t>
            </a:r>
            <a:r>
              <a:rPr lang="en-US" sz="4250" spc="-20" dirty="0"/>
              <a:t>H</a:t>
            </a:r>
            <a:r>
              <a:rPr lang="en-US" sz="4250" spc="20" dirty="0"/>
              <a:t>O</a:t>
            </a:r>
            <a:r>
              <a:rPr lang="en-US" sz="4250" spc="-235" dirty="0"/>
              <a:t> </a:t>
            </a:r>
            <a:r>
              <a:rPr lang="en-US" sz="4250" spc="-10" dirty="0"/>
              <a:t>AR</a:t>
            </a:r>
            <a:r>
              <a:rPr lang="en-US" sz="4250" spc="15" dirty="0"/>
              <a:t>E</a:t>
            </a:r>
            <a:r>
              <a:rPr lang="en-US" sz="4250" spc="-35" dirty="0"/>
              <a:t> </a:t>
            </a:r>
            <a:r>
              <a:rPr lang="en-US" sz="4250" spc="-10" dirty="0"/>
              <a:t>T</a:t>
            </a:r>
            <a:r>
              <a:rPr lang="en-US" sz="4250" spc="-15" dirty="0"/>
              <a:t>H</a:t>
            </a:r>
            <a:r>
              <a:rPr lang="en-US" sz="4250" spc="15" dirty="0"/>
              <a:t>E</a:t>
            </a:r>
            <a:r>
              <a:rPr lang="en-US" sz="4250" spc="-35" dirty="0"/>
              <a:t> </a:t>
            </a:r>
            <a:r>
              <a:rPr lang="en-US" sz="4250" spc="-20" dirty="0"/>
              <a:t>E</a:t>
            </a:r>
            <a:r>
              <a:rPr lang="en-US" sz="4250" spc="30" dirty="0"/>
              <a:t>N</a:t>
            </a:r>
            <a:r>
              <a:rPr lang="en-US" sz="4250" spc="15" dirty="0"/>
              <a:t>D</a:t>
            </a:r>
            <a:r>
              <a:rPr lang="en-US" sz="4250" spc="-45" dirty="0"/>
              <a:t> </a:t>
            </a:r>
            <a:r>
              <a:rPr lang="en-US" sz="4250" dirty="0"/>
              <a:t>U</a:t>
            </a:r>
            <a:r>
              <a:rPr lang="en-US" sz="4250" spc="10" dirty="0"/>
              <a:t>S</a:t>
            </a:r>
            <a:r>
              <a:rPr lang="en-US" sz="4250" spc="-25" dirty="0"/>
              <a:t>E</a:t>
            </a:r>
            <a:r>
              <a:rPr lang="en-US" sz="4250" spc="-10" dirty="0"/>
              <a:t>R</a:t>
            </a:r>
            <a:r>
              <a:rPr lang="en-US" sz="4250" spc="5" dirty="0"/>
              <a:t>S?</a:t>
            </a:r>
            <a:endParaRPr sz="425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53C7A29-AED6-5BBF-4BFB-61AF490A2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1834495"/>
            <a:ext cx="911129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 Managers: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monitor employee performance and identify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Leaders: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track team productivity, set goals, and provide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Senior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gain insights into organizational performance and make strategic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receive performance feedback and understand areas for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refine performance data, generate reports, and provide actionable insights.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576072"/>
            <a:ext cx="9763125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spc="10" dirty="0"/>
              <a:t>O</a:t>
            </a:r>
            <a:r>
              <a:rPr lang="en-US" sz="4250" spc="25" dirty="0"/>
              <a:t>ur</a:t>
            </a:r>
            <a:r>
              <a:rPr sz="4250" spc="5" dirty="0"/>
              <a:t> </a:t>
            </a:r>
            <a:r>
              <a:rPr sz="4250" spc="25" dirty="0"/>
              <a:t>S</a:t>
            </a:r>
            <a:r>
              <a:rPr lang="en-US" sz="4250" spc="10" dirty="0"/>
              <a:t>olution</a:t>
            </a:r>
            <a:r>
              <a:rPr sz="4250" spc="-345" dirty="0"/>
              <a:t> </a:t>
            </a:r>
            <a:r>
              <a:rPr sz="4250" spc="-35" dirty="0"/>
              <a:t>A</a:t>
            </a:r>
            <a:r>
              <a:rPr lang="en-US" sz="4250" spc="-5" dirty="0"/>
              <a:t>nd</a:t>
            </a:r>
            <a:r>
              <a:rPr sz="4250" spc="35" dirty="0"/>
              <a:t> </a:t>
            </a:r>
            <a:r>
              <a:rPr sz="4250" spc="-30" dirty="0"/>
              <a:t>I</a:t>
            </a:r>
            <a:r>
              <a:rPr lang="en-US" sz="4250" spc="-35" dirty="0"/>
              <a:t>ts </a:t>
            </a:r>
            <a:r>
              <a:rPr sz="4250" spc="-295" dirty="0"/>
              <a:t>V</a:t>
            </a:r>
            <a:r>
              <a:rPr lang="en-US" sz="4250" spc="-35" dirty="0"/>
              <a:t>alue</a:t>
            </a:r>
            <a:r>
              <a:rPr sz="4250" spc="-65" dirty="0"/>
              <a:t> </a:t>
            </a:r>
            <a:r>
              <a:rPr sz="4250" spc="-15" dirty="0"/>
              <a:t>P</a:t>
            </a:r>
            <a:r>
              <a:rPr lang="en-US" sz="4250" spc="-15" dirty="0"/>
              <a:t>roposition</a:t>
            </a:r>
            <a:endParaRPr sz="425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AB7695C-CAD4-4E20-8088-8EE2519877C1}"/>
              </a:ext>
            </a:extLst>
          </p:cNvPr>
          <p:cNvSpPr txBox="1">
            <a:spLocks/>
          </p:cNvSpPr>
          <p:nvPr/>
        </p:nvSpPr>
        <p:spPr>
          <a:xfrm>
            <a:off x="588645" y="1433532"/>
            <a:ext cx="35052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800" kern="0" spc="10" dirty="0"/>
              <a:t>O</a:t>
            </a:r>
            <a:r>
              <a:rPr lang="en-US" sz="2800" kern="0" spc="25" dirty="0"/>
              <a:t>ur</a:t>
            </a:r>
            <a:r>
              <a:rPr lang="en-US" sz="2800" kern="0" spc="5" dirty="0"/>
              <a:t> </a:t>
            </a:r>
            <a:r>
              <a:rPr lang="en-US" sz="2800" kern="0" spc="25" dirty="0"/>
              <a:t>S</a:t>
            </a:r>
            <a:r>
              <a:rPr lang="en-US" sz="2800" kern="0" spc="10" dirty="0"/>
              <a:t>olution</a:t>
            </a:r>
            <a:endParaRPr lang="en-US" sz="2800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B2443-999D-E869-14FA-92FD8D87C053}"/>
              </a:ext>
            </a:extLst>
          </p:cNvPr>
          <p:cNvSpPr txBox="1"/>
          <p:nvPr/>
        </p:nvSpPr>
        <p:spPr>
          <a:xfrm>
            <a:off x="558165" y="1841165"/>
            <a:ext cx="911923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comprehensive employee performance analysis system using Excel that streamlines data collection, analysis, and reporting.</a:t>
            </a:r>
            <a:endParaRPr lang="en-IN" dirty="0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F1D1698F-6E69-6F95-F50E-C43CDA2E95B7}"/>
              </a:ext>
            </a:extLst>
          </p:cNvPr>
          <p:cNvSpPr txBox="1">
            <a:spLocks/>
          </p:cNvSpPr>
          <p:nvPr/>
        </p:nvSpPr>
        <p:spPr>
          <a:xfrm>
            <a:off x="588645" y="2832455"/>
            <a:ext cx="35052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800" kern="0" spc="10" dirty="0"/>
              <a:t>Value Proposition</a:t>
            </a:r>
            <a:endParaRPr lang="en-US" sz="2800" kern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3451437-4694-412C-92E0-BC2E848C1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" y="3269107"/>
            <a:ext cx="942403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Centralization: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Consolidate performance metrics in one place for easier tracking and management.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Excel’s tools to create tailored reports and visualizations based on organizational needs.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Insights: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top performers, areas for improvement, and trends to drive better decision-making.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249801-CECE-E888-7726-9E02326BE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" y="1447800"/>
            <a:ext cx="91506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Information: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ID, Name, Department, Role.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 Completed, Hours Worked, Quality Rating (e.g., % or score), Attendance (e.g., days present/absent).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Metrics: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Feedback, Sales Performance (if applicable), Project Deadlines Met.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Frame: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collected over a defined period (e.g., monthly, quarterly).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Extracted from HR systems, project management tools, or manual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870</Words>
  <Application>Microsoft Office PowerPoint</Application>
  <PresentationFormat>Widescreen</PresentationFormat>
  <Paragraphs>127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Employee performance analysis is critical for understanding productivity, efficiency, and areas for improvement.  Excel provides a powerful and user-friendly platform to organize, analyze, and visualize employee data.  This presentation will guide you through the key steps of analyzing performance metrics in Excel.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nastaf5@outlook.com</cp:lastModifiedBy>
  <cp:revision>14</cp:revision>
  <dcterms:created xsi:type="dcterms:W3CDTF">2024-03-29T15:07:22Z</dcterms:created>
  <dcterms:modified xsi:type="dcterms:W3CDTF">2024-09-06T12:02:35Z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