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Et6snnic4OrMCoCkbs0qfKjYB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p:nvPr/>
        </p:nvSpPr>
        <p:spPr>
          <a:xfrm>
            <a:off x="0" y="914400"/>
            <a:ext cx="12192000" cy="502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5"/>
          <p:cNvSpPr/>
          <p:nvPr/>
        </p:nvSpPr>
        <p:spPr>
          <a:xfrm>
            <a:off x="763425" y="2818150"/>
            <a:ext cx="6207001" cy="2571813"/>
          </a:xfrm>
          <a:prstGeom prst="rect">
            <a:avLst/>
          </a:prstGeom>
          <a:solidFill>
            <a:srgbClr val="EFCB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5"/>
          <p:cNvSpPr/>
          <p:nvPr/>
        </p:nvSpPr>
        <p:spPr>
          <a:xfrm>
            <a:off x="3105150" y="3560763"/>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9" name="Google Shape;19;p15"/>
          <p:cNvSpPr txBox="1"/>
          <p:nvPr>
            <p:ph type="title"/>
          </p:nvPr>
        </p:nvSpPr>
        <p:spPr>
          <a:xfrm>
            <a:off x="1108430" y="3267744"/>
            <a:ext cx="5651293" cy="108630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8800"/>
              <a:buFont typeface="Arial"/>
              <a:buNone/>
              <a:defRPr b="1" i="0" sz="8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p:nvPr>
            <p:ph idx="2" type="pic"/>
          </p:nvPr>
        </p:nvSpPr>
        <p:spPr>
          <a:xfrm>
            <a:off x="5923125" y="0"/>
            <a:ext cx="6268875" cy="6858000"/>
          </a:xfrm>
          <a:prstGeom prst="rect">
            <a:avLst/>
          </a:prstGeom>
          <a:solidFill>
            <a:schemeClr val="dk1"/>
          </a:solidFill>
          <a:ln>
            <a:noFill/>
          </a:ln>
        </p:spPr>
      </p:sp>
      <p:sp>
        <p:nvSpPr>
          <p:cNvPr id="21" name="Google Shape;21;p15"/>
          <p:cNvSpPr txBox="1"/>
          <p:nvPr>
            <p:ph idx="1" type="body"/>
          </p:nvPr>
        </p:nvSpPr>
        <p:spPr>
          <a:xfrm>
            <a:off x="1124261" y="4354048"/>
            <a:ext cx="5651500" cy="704088"/>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500"/>
              </a:spcBef>
              <a:spcAft>
                <a:spcPts val="0"/>
              </a:spcAft>
              <a:buSzPts val="2400"/>
              <a:buNone/>
              <a:defRPr b="1" i="0" sz="2400" cap="none"/>
            </a:lvl1pPr>
            <a:lvl2pPr indent="-342900" lvl="1" marL="914400" algn="l">
              <a:lnSpc>
                <a:spcPct val="150000"/>
              </a:lnSpc>
              <a:spcBef>
                <a:spcPts val="500"/>
              </a:spcBef>
              <a:spcAft>
                <a:spcPts val="0"/>
              </a:spcAft>
              <a:buSzPts val="1800"/>
              <a:buChar char="▪"/>
              <a:defRPr/>
            </a:lvl2pPr>
            <a:lvl3pPr indent="-342900" lvl="2" marL="1371600" algn="l">
              <a:lnSpc>
                <a:spcPct val="150000"/>
              </a:lnSpc>
              <a:spcBef>
                <a:spcPts val="500"/>
              </a:spcBef>
              <a:spcAft>
                <a:spcPts val="0"/>
              </a:spcAft>
              <a:buSzPts val="1800"/>
              <a:buChar char="▪"/>
              <a:defRPr/>
            </a:lvl3pPr>
            <a:lvl4pPr indent="-342900" lvl="3" marL="1828800" algn="l">
              <a:lnSpc>
                <a:spcPct val="150000"/>
              </a:lnSpc>
              <a:spcBef>
                <a:spcPts val="500"/>
              </a:spcBef>
              <a:spcAft>
                <a:spcPts val="0"/>
              </a:spcAft>
              <a:buSzPts val="1800"/>
              <a:buChar char="▪"/>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spTree>
      <p:nvGrpSpPr>
        <p:cNvPr id="22" name="Shape 22"/>
        <p:cNvGrpSpPr/>
        <p:nvPr/>
      </p:nvGrpSpPr>
      <p:grpSpPr>
        <a:xfrm>
          <a:off x="0" y="0"/>
          <a:ext cx="0" cy="0"/>
          <a:chOff x="0" y="0"/>
          <a:chExt cx="0" cy="0"/>
        </a:xfrm>
      </p:grpSpPr>
      <p:sp>
        <p:nvSpPr>
          <p:cNvPr id="23" name="Google Shape;23;p16"/>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6"/>
          <p:cNvSpPr/>
          <p:nvPr/>
        </p:nvSpPr>
        <p:spPr>
          <a:xfrm>
            <a:off x="0" y="0"/>
            <a:ext cx="12192000" cy="986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16"/>
          <p:cNvSpPr/>
          <p:nvPr/>
        </p:nvSpPr>
        <p:spPr>
          <a:xfrm>
            <a:off x="350520" y="279792"/>
            <a:ext cx="11475720" cy="986305"/>
          </a:xfrm>
          <a:prstGeom prst="rect">
            <a:avLst/>
          </a:prstGeom>
          <a:solidFill>
            <a:srgbClr val="EFCB79"/>
          </a:solidFill>
          <a:ln>
            <a:noFill/>
          </a:ln>
        </p:spPr>
        <p:txBody>
          <a:bodyPr anchorCtr="0" anchor="ctr" bIns="45700" lIns="182875" spcFirstLastPara="1" rIns="182875" wrap="square" tIns="182875">
            <a:noAutofit/>
          </a:bodyPr>
          <a:lstStyle/>
          <a:p>
            <a:pPr indent="0" lvl="0" marL="0" marR="0" rtl="0" algn="l">
              <a:spcBef>
                <a:spcPts val="0"/>
              </a:spcBef>
              <a:spcAft>
                <a:spcPts val="0"/>
              </a:spcAft>
              <a:buNone/>
            </a:pPr>
            <a:r>
              <a:t/>
            </a:r>
            <a:endParaRPr b="1" sz="2400">
              <a:solidFill>
                <a:schemeClr val="lt1"/>
              </a:solidFill>
              <a:latin typeface="Meiryo"/>
              <a:ea typeface="Meiryo"/>
              <a:cs typeface="Meiryo"/>
              <a:sym typeface="Meiryo"/>
            </a:endParaRPr>
          </a:p>
        </p:txBody>
      </p:sp>
      <p:sp>
        <p:nvSpPr>
          <p:cNvPr id="28" name="Google Shape;28;p16"/>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639763" y="1470025"/>
            <a:ext cx="10904088" cy="470693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500"/>
              </a:spcBef>
              <a:spcAft>
                <a:spcPts val="0"/>
              </a:spcAft>
              <a:buSzPts val="1800"/>
              <a:buChar char="▪"/>
              <a:defRPr/>
            </a:lvl1pPr>
            <a:lvl2pPr indent="-342900" lvl="1" marL="914400" algn="l">
              <a:lnSpc>
                <a:spcPct val="150000"/>
              </a:lnSpc>
              <a:spcBef>
                <a:spcPts val="500"/>
              </a:spcBef>
              <a:spcAft>
                <a:spcPts val="0"/>
              </a:spcAft>
              <a:buSzPts val="1800"/>
              <a:buChar char="▪"/>
              <a:defRPr/>
            </a:lvl2pPr>
            <a:lvl3pPr indent="-342900" lvl="2" marL="1371600" algn="l">
              <a:lnSpc>
                <a:spcPct val="150000"/>
              </a:lnSpc>
              <a:spcBef>
                <a:spcPts val="500"/>
              </a:spcBef>
              <a:spcAft>
                <a:spcPts val="0"/>
              </a:spcAft>
              <a:buSzPts val="1800"/>
              <a:buChar char="▪"/>
              <a:defRPr/>
            </a:lvl3pPr>
            <a:lvl4pPr indent="-342900" lvl="3" marL="1828800" algn="l">
              <a:lnSpc>
                <a:spcPct val="150000"/>
              </a:lnSpc>
              <a:spcBef>
                <a:spcPts val="500"/>
              </a:spcBef>
              <a:spcAft>
                <a:spcPts val="0"/>
              </a:spcAft>
              <a:buSzPts val="1800"/>
              <a:buChar char="▪"/>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
  <p:cSld name="2 content ">
    <p:spTree>
      <p:nvGrpSpPr>
        <p:cNvPr id="30" name="Shape 30"/>
        <p:cNvGrpSpPr/>
        <p:nvPr/>
      </p:nvGrpSpPr>
      <p:grpSpPr>
        <a:xfrm>
          <a:off x="0" y="0"/>
          <a:ext cx="0" cy="0"/>
          <a:chOff x="0" y="0"/>
          <a:chExt cx="0" cy="0"/>
        </a:xfrm>
      </p:grpSpPr>
      <p:sp>
        <p:nvSpPr>
          <p:cNvPr id="31" name="Google Shape;31;p17"/>
          <p:cNvSpPr/>
          <p:nvPr/>
        </p:nvSpPr>
        <p:spPr>
          <a:xfrm>
            <a:off x="0" y="5871694"/>
            <a:ext cx="12192000" cy="986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17"/>
          <p:cNvSpPr/>
          <p:nvPr/>
        </p:nvSpPr>
        <p:spPr>
          <a:xfrm>
            <a:off x="5002306" y="0"/>
            <a:ext cx="7189694" cy="6858000"/>
          </a:xfrm>
          <a:prstGeom prst="rect">
            <a:avLst/>
          </a:prstGeom>
          <a:solidFill>
            <a:srgbClr val="EFCB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17"/>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7"/>
          <p:cNvSpPr txBox="1"/>
          <p:nvPr>
            <p:ph type="title"/>
          </p:nvPr>
        </p:nvSpPr>
        <p:spPr>
          <a:xfrm>
            <a:off x="6761117" y="681037"/>
            <a:ext cx="4791637" cy="583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p:nvPr>
            <p:ph idx="2" type="pic"/>
          </p:nvPr>
        </p:nvSpPr>
        <p:spPr>
          <a:xfrm>
            <a:off x="542925" y="571500"/>
            <a:ext cx="5553075" cy="5715000"/>
          </a:xfrm>
          <a:prstGeom prst="rect">
            <a:avLst/>
          </a:prstGeom>
          <a:solidFill>
            <a:schemeClr val="dk1"/>
          </a:solidFill>
          <a:ln>
            <a:noFill/>
          </a:ln>
        </p:spPr>
      </p:sp>
      <p:sp>
        <p:nvSpPr>
          <p:cNvPr id="38" name="Google Shape;38;p17"/>
          <p:cNvSpPr txBox="1"/>
          <p:nvPr>
            <p:ph idx="1" type="body"/>
          </p:nvPr>
        </p:nvSpPr>
        <p:spPr>
          <a:xfrm>
            <a:off x="6761163" y="1265238"/>
            <a:ext cx="4791591" cy="4911725"/>
          </a:xfrm>
          <a:prstGeom prst="rect">
            <a:avLst/>
          </a:prstGeom>
          <a:noFill/>
          <a:ln>
            <a:noFill/>
          </a:ln>
        </p:spPr>
        <p:txBody>
          <a:bodyPr anchorCtr="0" anchor="t" bIns="45700" lIns="91425" spcFirstLastPara="1" rIns="91425" wrap="square" tIns="45700">
            <a:normAutofit/>
          </a:bodyPr>
          <a:lstStyle>
            <a:lvl1pPr indent="-323850" lvl="0" marL="457200" algn="l">
              <a:lnSpc>
                <a:spcPct val="200000"/>
              </a:lnSpc>
              <a:spcBef>
                <a:spcPts val="1000"/>
              </a:spcBef>
              <a:spcAft>
                <a:spcPts val="0"/>
              </a:spcAft>
              <a:buClr>
                <a:schemeClr val="dk1"/>
              </a:buClr>
              <a:buSzPts val="1500"/>
              <a:buChar char="▪"/>
              <a:defRPr/>
            </a:lvl1pPr>
            <a:lvl2pPr indent="-323850" lvl="1" marL="914400" algn="l">
              <a:lnSpc>
                <a:spcPct val="200000"/>
              </a:lnSpc>
              <a:spcBef>
                <a:spcPts val="1000"/>
              </a:spcBef>
              <a:spcAft>
                <a:spcPts val="0"/>
              </a:spcAft>
              <a:buClr>
                <a:schemeClr val="dk1"/>
              </a:buClr>
              <a:buSzPts val="1500"/>
              <a:buChar char="▪"/>
              <a:defRPr/>
            </a:lvl2pPr>
            <a:lvl3pPr indent="-317500" lvl="2" marL="1371600" algn="l">
              <a:lnSpc>
                <a:spcPct val="200000"/>
              </a:lnSpc>
              <a:spcBef>
                <a:spcPts val="1000"/>
              </a:spcBef>
              <a:spcAft>
                <a:spcPts val="0"/>
              </a:spcAft>
              <a:buClr>
                <a:schemeClr val="dk1"/>
              </a:buClr>
              <a:buSzPts val="1400"/>
              <a:buChar char="▪"/>
              <a:defRPr/>
            </a:lvl3pPr>
            <a:lvl4pPr indent="-317500" lvl="3" marL="1828800" algn="l">
              <a:lnSpc>
                <a:spcPct val="200000"/>
              </a:lnSpc>
              <a:spcBef>
                <a:spcPts val="1000"/>
              </a:spcBef>
              <a:spcAft>
                <a:spcPts val="0"/>
              </a:spcAft>
              <a:buClr>
                <a:schemeClr val="dk1"/>
              </a:buClr>
              <a:buSzPts val="1400"/>
              <a:buChar char="▪"/>
              <a:defRPr/>
            </a:lvl4pPr>
            <a:lvl5pPr indent="-317500" lvl="4" marL="2286000" algn="l">
              <a:lnSpc>
                <a:spcPct val="200000"/>
              </a:lnSpc>
              <a:spcBef>
                <a:spcPts val="10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18"/>
          <p:cNvSpPr/>
          <p:nvPr/>
        </p:nvSpPr>
        <p:spPr>
          <a:xfrm>
            <a:off x="0" y="0"/>
            <a:ext cx="12192000" cy="986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18"/>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18"/>
          <p:cNvSpPr/>
          <p:nvPr/>
        </p:nvSpPr>
        <p:spPr>
          <a:xfrm>
            <a:off x="350520" y="279792"/>
            <a:ext cx="11475720" cy="986305"/>
          </a:xfrm>
          <a:prstGeom prst="rect">
            <a:avLst/>
          </a:prstGeom>
          <a:solidFill>
            <a:srgbClr val="EFCB79"/>
          </a:solidFill>
          <a:ln>
            <a:noFill/>
          </a:ln>
        </p:spPr>
        <p:txBody>
          <a:bodyPr anchorCtr="0" anchor="ctr" bIns="45700" lIns="182875" spcFirstLastPara="1" rIns="182875" wrap="square" tIns="182875">
            <a:noAutofit/>
          </a:bodyPr>
          <a:lstStyle/>
          <a:p>
            <a:pPr indent="0" lvl="0" marL="0" marR="0" rtl="0" algn="l">
              <a:spcBef>
                <a:spcPts val="0"/>
              </a:spcBef>
              <a:spcAft>
                <a:spcPts val="0"/>
              </a:spcAft>
              <a:buNone/>
            </a:pPr>
            <a:r>
              <a:t/>
            </a:r>
            <a:endParaRPr b="1" sz="2400">
              <a:solidFill>
                <a:schemeClr val="lt1"/>
              </a:solidFill>
              <a:latin typeface="Meiryo"/>
              <a:ea typeface="Meiryo"/>
              <a:cs typeface="Meiryo"/>
              <a:sym typeface="Meiryo"/>
            </a:endParaRPr>
          </a:p>
        </p:txBody>
      </p:sp>
      <p:sp>
        <p:nvSpPr>
          <p:cNvPr id="45" name="Google Shape;45;p18"/>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8201" y="2038570"/>
            <a:ext cx="5042646" cy="703135"/>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500"/>
              </a:spcBef>
              <a:spcAft>
                <a:spcPts val="0"/>
              </a:spcAft>
              <a:buSzPts val="1800"/>
              <a:buNone/>
              <a:defRPr b="1" i="0" sz="1800" cap="none">
                <a:solidFill>
                  <a:schemeClr val="dk2"/>
                </a:solidFill>
                <a:latin typeface="Arial"/>
                <a:ea typeface="Arial"/>
                <a:cs typeface="Arial"/>
                <a:sym typeface="Arial"/>
              </a:defRPr>
            </a:lvl1pPr>
            <a:lvl2pPr indent="-228600" lvl="1" marL="914400" algn="l">
              <a:lnSpc>
                <a:spcPct val="150000"/>
              </a:lnSpc>
              <a:spcBef>
                <a:spcPts val="500"/>
              </a:spcBef>
              <a:spcAft>
                <a:spcPts val="0"/>
              </a:spcAft>
              <a:buSzPts val="2000"/>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6501205" y="2038570"/>
            <a:ext cx="5042646" cy="703135"/>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500"/>
              </a:spcBef>
              <a:spcAft>
                <a:spcPts val="0"/>
              </a:spcAft>
              <a:buSzPts val="1800"/>
              <a:buNone/>
              <a:defRPr b="1" i="0" sz="1800" cap="none">
                <a:solidFill>
                  <a:schemeClr val="dk2"/>
                </a:solidFill>
                <a:latin typeface="Arial"/>
                <a:ea typeface="Arial"/>
                <a:cs typeface="Arial"/>
                <a:sym typeface="Arial"/>
              </a:defRPr>
            </a:lvl1pPr>
            <a:lvl2pPr indent="-228600" lvl="1" marL="914400" algn="l">
              <a:lnSpc>
                <a:spcPct val="150000"/>
              </a:lnSpc>
              <a:spcBef>
                <a:spcPts val="500"/>
              </a:spcBef>
              <a:spcAft>
                <a:spcPts val="0"/>
              </a:spcAft>
              <a:buSzPts val="2000"/>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cxnSp>
        <p:nvCxnSpPr>
          <p:cNvPr id="48" name="Google Shape;48;p18"/>
          <p:cNvCxnSpPr/>
          <p:nvPr/>
        </p:nvCxnSpPr>
        <p:spPr>
          <a:xfrm>
            <a:off x="6167716" y="1613647"/>
            <a:ext cx="0" cy="4904068"/>
          </a:xfrm>
          <a:prstGeom prst="straightConnector1">
            <a:avLst/>
          </a:prstGeom>
          <a:noFill/>
          <a:ln cap="flat" cmpd="sng" w="9525">
            <a:solidFill>
              <a:srgbClr val="ECE3EC"/>
            </a:solidFill>
            <a:prstDash val="solid"/>
            <a:miter lim="800000"/>
            <a:headEnd len="sm" w="sm" type="none"/>
            <a:tailEnd len="sm" w="sm" type="none"/>
          </a:ln>
        </p:spPr>
      </p:cxnSp>
      <p:sp>
        <p:nvSpPr>
          <p:cNvPr id="49" name="Google Shape;49;p18"/>
          <p:cNvSpPr txBox="1"/>
          <p:nvPr>
            <p:ph idx="3" type="body"/>
          </p:nvPr>
        </p:nvSpPr>
        <p:spPr>
          <a:xfrm>
            <a:off x="838199" y="2894013"/>
            <a:ext cx="5042647" cy="3094037"/>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500"/>
              </a:spcBef>
              <a:spcAft>
                <a:spcPts val="0"/>
              </a:spcAft>
              <a:buSzPts val="1800"/>
              <a:buChar char="▪"/>
              <a:defRPr/>
            </a:lvl1pPr>
            <a:lvl2pPr indent="-342900" lvl="1" marL="914400" algn="l">
              <a:lnSpc>
                <a:spcPct val="150000"/>
              </a:lnSpc>
              <a:spcBef>
                <a:spcPts val="500"/>
              </a:spcBef>
              <a:spcAft>
                <a:spcPts val="0"/>
              </a:spcAft>
              <a:buSzPts val="1800"/>
              <a:buChar char="▪"/>
              <a:defRPr/>
            </a:lvl2pPr>
            <a:lvl3pPr indent="-342900" lvl="2" marL="1371600" algn="l">
              <a:lnSpc>
                <a:spcPct val="150000"/>
              </a:lnSpc>
              <a:spcBef>
                <a:spcPts val="500"/>
              </a:spcBef>
              <a:spcAft>
                <a:spcPts val="0"/>
              </a:spcAft>
              <a:buSzPts val="1800"/>
              <a:buChar char="▪"/>
              <a:defRPr/>
            </a:lvl3pPr>
            <a:lvl4pPr indent="-342900" lvl="3" marL="1828800" algn="l">
              <a:lnSpc>
                <a:spcPct val="150000"/>
              </a:lnSpc>
              <a:spcBef>
                <a:spcPts val="500"/>
              </a:spcBef>
              <a:spcAft>
                <a:spcPts val="0"/>
              </a:spcAft>
              <a:buSzPts val="1800"/>
              <a:buChar char="▪"/>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4" type="body"/>
          </p:nvPr>
        </p:nvSpPr>
        <p:spPr>
          <a:xfrm>
            <a:off x="6501205" y="2894013"/>
            <a:ext cx="5042647" cy="3094037"/>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500"/>
              </a:spcBef>
              <a:spcAft>
                <a:spcPts val="0"/>
              </a:spcAft>
              <a:buSzPts val="1800"/>
              <a:buChar char="▪"/>
              <a:defRPr/>
            </a:lvl1pPr>
            <a:lvl2pPr indent="-342900" lvl="1" marL="914400" algn="l">
              <a:lnSpc>
                <a:spcPct val="150000"/>
              </a:lnSpc>
              <a:spcBef>
                <a:spcPts val="500"/>
              </a:spcBef>
              <a:spcAft>
                <a:spcPts val="0"/>
              </a:spcAft>
              <a:buSzPts val="1800"/>
              <a:buChar char="▪"/>
              <a:defRPr/>
            </a:lvl2pPr>
            <a:lvl3pPr indent="-342900" lvl="2" marL="1371600" algn="l">
              <a:lnSpc>
                <a:spcPct val="150000"/>
              </a:lnSpc>
              <a:spcBef>
                <a:spcPts val="500"/>
              </a:spcBef>
              <a:spcAft>
                <a:spcPts val="0"/>
              </a:spcAft>
              <a:buSzPts val="1800"/>
              <a:buChar char="▪"/>
              <a:defRPr/>
            </a:lvl3pPr>
            <a:lvl4pPr indent="-342900" lvl="3" marL="1828800" algn="l">
              <a:lnSpc>
                <a:spcPct val="150000"/>
              </a:lnSpc>
              <a:spcBef>
                <a:spcPts val="500"/>
              </a:spcBef>
              <a:spcAft>
                <a:spcPts val="0"/>
              </a:spcAft>
              <a:buSzPts val="1800"/>
              <a:buChar char="▪"/>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and Caption">
  <p:cSld name="1_Image and Caption">
    <p:spTree>
      <p:nvGrpSpPr>
        <p:cNvPr id="51" name="Shape 51"/>
        <p:cNvGrpSpPr/>
        <p:nvPr/>
      </p:nvGrpSpPr>
      <p:grpSpPr>
        <a:xfrm>
          <a:off x="0" y="0"/>
          <a:ext cx="0" cy="0"/>
          <a:chOff x="0" y="0"/>
          <a:chExt cx="0" cy="0"/>
        </a:xfrm>
      </p:grpSpPr>
      <p:sp>
        <p:nvSpPr>
          <p:cNvPr id="52" name="Google Shape;52;p19"/>
          <p:cNvSpPr/>
          <p:nvPr/>
        </p:nvSpPr>
        <p:spPr>
          <a:xfrm>
            <a:off x="0" y="914400"/>
            <a:ext cx="12192000" cy="502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19"/>
          <p:cNvSpPr/>
          <p:nvPr/>
        </p:nvSpPr>
        <p:spPr>
          <a:xfrm>
            <a:off x="5951621" y="1803214"/>
            <a:ext cx="6240379" cy="3252880"/>
          </a:xfrm>
          <a:prstGeom prst="rect">
            <a:avLst/>
          </a:prstGeom>
          <a:solidFill>
            <a:srgbClr val="EFCB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19"/>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9"/>
          <p:cNvSpPr txBox="1"/>
          <p:nvPr>
            <p:ph type="title"/>
          </p:nvPr>
        </p:nvSpPr>
        <p:spPr>
          <a:xfrm>
            <a:off x="6494545" y="2028031"/>
            <a:ext cx="5058209" cy="583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p:nvPr>
            <p:ph idx="2" type="pic"/>
          </p:nvPr>
        </p:nvSpPr>
        <p:spPr>
          <a:xfrm>
            <a:off x="542925" y="0"/>
            <a:ext cx="5408696" cy="6858000"/>
          </a:xfrm>
          <a:prstGeom prst="rect">
            <a:avLst/>
          </a:prstGeom>
          <a:solidFill>
            <a:schemeClr val="dk1"/>
          </a:solidFill>
          <a:ln>
            <a:noFill/>
          </a:ln>
        </p:spPr>
      </p:sp>
      <p:sp>
        <p:nvSpPr>
          <p:cNvPr id="59" name="Google Shape;59;p19"/>
          <p:cNvSpPr txBox="1"/>
          <p:nvPr>
            <p:ph idx="1" type="body"/>
          </p:nvPr>
        </p:nvSpPr>
        <p:spPr>
          <a:xfrm>
            <a:off x="6494463" y="2611438"/>
            <a:ext cx="5058291" cy="2165350"/>
          </a:xfrm>
          <a:prstGeom prst="rect">
            <a:avLst/>
          </a:prstGeom>
          <a:noFill/>
          <a:ln>
            <a:noFill/>
          </a:ln>
        </p:spPr>
        <p:txBody>
          <a:bodyPr anchorCtr="0" anchor="t" bIns="45700" lIns="91425" spcFirstLastPara="1" rIns="91425" wrap="square" tIns="45700">
            <a:normAutofit/>
          </a:bodyPr>
          <a:lstStyle>
            <a:lvl1pPr indent="-228600" lvl="0" marL="457200" algn="l">
              <a:lnSpc>
                <a:spcPct val="200000"/>
              </a:lnSpc>
              <a:spcBef>
                <a:spcPts val="1900"/>
              </a:spcBef>
              <a:spcAft>
                <a:spcPts val="0"/>
              </a:spcAft>
              <a:buSzPts val="1500"/>
              <a:buNone/>
              <a:defRPr/>
            </a:lvl1pPr>
            <a:lvl2pPr indent="-342900" lvl="1" marL="914400" algn="l">
              <a:lnSpc>
                <a:spcPct val="150000"/>
              </a:lnSpc>
              <a:spcBef>
                <a:spcPts val="500"/>
              </a:spcBef>
              <a:spcAft>
                <a:spcPts val="0"/>
              </a:spcAft>
              <a:buSzPts val="1800"/>
              <a:buChar char="▪"/>
              <a:defRPr/>
            </a:lvl2pPr>
            <a:lvl3pPr indent="-342900" lvl="2" marL="1371600" algn="l">
              <a:lnSpc>
                <a:spcPct val="150000"/>
              </a:lnSpc>
              <a:spcBef>
                <a:spcPts val="500"/>
              </a:spcBef>
              <a:spcAft>
                <a:spcPts val="0"/>
              </a:spcAft>
              <a:buSzPts val="1800"/>
              <a:buChar char="▪"/>
              <a:defRPr/>
            </a:lvl3pPr>
            <a:lvl4pPr indent="-342900" lvl="3" marL="1828800" algn="l">
              <a:lnSpc>
                <a:spcPct val="150000"/>
              </a:lnSpc>
              <a:spcBef>
                <a:spcPts val="500"/>
              </a:spcBef>
              <a:spcAft>
                <a:spcPts val="0"/>
              </a:spcAft>
              <a:buSzPts val="1800"/>
              <a:buChar char="▪"/>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0"/>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50000"/>
              </a:lnSpc>
              <a:spcBef>
                <a:spcPts val="1500"/>
              </a:spcBef>
              <a:spcAft>
                <a:spcPts val="0"/>
              </a:spcAft>
              <a:buClr>
                <a:schemeClr val="accent2"/>
              </a:buClr>
              <a:buSzPts val="1500"/>
              <a:buFont typeface="Noto Sans Symbols"/>
              <a:buChar char="▪"/>
              <a:defRPr b="0" i="0" sz="1500" u="none" cap="none" strike="noStrike">
                <a:solidFill>
                  <a:schemeClr val="dk1"/>
                </a:solidFill>
                <a:latin typeface="Arial"/>
                <a:ea typeface="Arial"/>
                <a:cs typeface="Arial"/>
                <a:sym typeface="Arial"/>
              </a:defRPr>
            </a:lvl1pPr>
            <a:lvl2pPr indent="-323850" lvl="1" marL="914400" marR="0" rtl="0" algn="l">
              <a:lnSpc>
                <a:spcPct val="150000"/>
              </a:lnSpc>
              <a:spcBef>
                <a:spcPts val="500"/>
              </a:spcBef>
              <a:spcAft>
                <a:spcPts val="0"/>
              </a:spcAft>
              <a:buClr>
                <a:schemeClr val="accent2"/>
              </a:buClr>
              <a:buSzPts val="1500"/>
              <a:buFont typeface="Noto Sans Symbols"/>
              <a:buChar char="▪"/>
              <a:defRPr b="0" i="0" sz="1500" u="none" cap="none" strike="noStrike">
                <a:solidFill>
                  <a:schemeClr val="dk1"/>
                </a:solidFill>
                <a:latin typeface="Arial"/>
                <a:ea typeface="Arial"/>
                <a:cs typeface="Arial"/>
                <a:sym typeface="Arial"/>
              </a:defRPr>
            </a:lvl2pPr>
            <a:lvl3pPr indent="-317500" lvl="2" marL="1371600" marR="0" rtl="0" algn="l">
              <a:lnSpc>
                <a:spcPct val="150000"/>
              </a:lnSpc>
              <a:spcBef>
                <a:spcPts val="5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50000"/>
              </a:lnSpc>
              <a:spcBef>
                <a:spcPts val="5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50000"/>
              </a:lnSpc>
              <a:spcBef>
                <a:spcPts val="5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492875"/>
            <a:ext cx="2743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00" u="none" cap="none" strike="noStrike">
                <a:solidFill>
                  <a:srgbClr val="8A89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492875"/>
            <a:ext cx="4114800" cy="228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A89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492875"/>
            <a:ext cx="2743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700" u="none" cap="none" strike="noStrike">
                <a:solidFill>
                  <a:srgbClr val="8A898A"/>
                </a:solidFill>
                <a:latin typeface="Arial"/>
                <a:ea typeface="Arial"/>
                <a:cs typeface="Arial"/>
                <a:sym typeface="Arial"/>
              </a:defRPr>
            </a:lvl1pPr>
            <a:lvl2pPr indent="0" lvl="1" marL="0" marR="0" rtl="0" algn="r">
              <a:spcBef>
                <a:spcPts val="0"/>
              </a:spcBef>
              <a:buNone/>
              <a:defRPr b="0" i="0" sz="700" u="none" cap="none" strike="noStrike">
                <a:solidFill>
                  <a:srgbClr val="8A898A"/>
                </a:solidFill>
                <a:latin typeface="Arial"/>
                <a:ea typeface="Arial"/>
                <a:cs typeface="Arial"/>
                <a:sym typeface="Arial"/>
              </a:defRPr>
            </a:lvl2pPr>
            <a:lvl3pPr indent="0" lvl="2" marL="0" marR="0" rtl="0" algn="r">
              <a:spcBef>
                <a:spcPts val="0"/>
              </a:spcBef>
              <a:buNone/>
              <a:defRPr b="0" i="0" sz="700" u="none" cap="none" strike="noStrike">
                <a:solidFill>
                  <a:srgbClr val="8A898A"/>
                </a:solidFill>
                <a:latin typeface="Arial"/>
                <a:ea typeface="Arial"/>
                <a:cs typeface="Arial"/>
                <a:sym typeface="Arial"/>
              </a:defRPr>
            </a:lvl3pPr>
            <a:lvl4pPr indent="0" lvl="3" marL="0" marR="0" rtl="0" algn="r">
              <a:spcBef>
                <a:spcPts val="0"/>
              </a:spcBef>
              <a:buNone/>
              <a:defRPr b="0" i="0" sz="700" u="none" cap="none" strike="noStrike">
                <a:solidFill>
                  <a:srgbClr val="8A898A"/>
                </a:solidFill>
                <a:latin typeface="Arial"/>
                <a:ea typeface="Arial"/>
                <a:cs typeface="Arial"/>
                <a:sym typeface="Arial"/>
              </a:defRPr>
            </a:lvl4pPr>
            <a:lvl5pPr indent="0" lvl="4" marL="0" marR="0" rtl="0" algn="r">
              <a:spcBef>
                <a:spcPts val="0"/>
              </a:spcBef>
              <a:buNone/>
              <a:defRPr b="0" i="0" sz="700" u="none" cap="none" strike="noStrike">
                <a:solidFill>
                  <a:srgbClr val="8A898A"/>
                </a:solidFill>
                <a:latin typeface="Arial"/>
                <a:ea typeface="Arial"/>
                <a:cs typeface="Arial"/>
                <a:sym typeface="Arial"/>
              </a:defRPr>
            </a:lvl5pPr>
            <a:lvl6pPr indent="0" lvl="5" marL="0" marR="0" rtl="0" algn="r">
              <a:spcBef>
                <a:spcPts val="0"/>
              </a:spcBef>
              <a:buNone/>
              <a:defRPr b="0" i="0" sz="700" u="none" cap="none" strike="noStrike">
                <a:solidFill>
                  <a:srgbClr val="8A898A"/>
                </a:solidFill>
                <a:latin typeface="Arial"/>
                <a:ea typeface="Arial"/>
                <a:cs typeface="Arial"/>
                <a:sym typeface="Arial"/>
              </a:defRPr>
            </a:lvl6pPr>
            <a:lvl7pPr indent="0" lvl="6" marL="0" marR="0" rtl="0" algn="r">
              <a:spcBef>
                <a:spcPts val="0"/>
              </a:spcBef>
              <a:buNone/>
              <a:defRPr b="0" i="0" sz="700" u="none" cap="none" strike="noStrike">
                <a:solidFill>
                  <a:srgbClr val="8A898A"/>
                </a:solidFill>
                <a:latin typeface="Arial"/>
                <a:ea typeface="Arial"/>
                <a:cs typeface="Arial"/>
                <a:sym typeface="Arial"/>
              </a:defRPr>
            </a:lvl7pPr>
            <a:lvl8pPr indent="0" lvl="7" marL="0" marR="0" rtl="0" algn="r">
              <a:spcBef>
                <a:spcPts val="0"/>
              </a:spcBef>
              <a:buNone/>
              <a:defRPr b="0" i="0" sz="700" u="none" cap="none" strike="noStrike">
                <a:solidFill>
                  <a:srgbClr val="8A898A"/>
                </a:solidFill>
                <a:latin typeface="Arial"/>
                <a:ea typeface="Arial"/>
                <a:cs typeface="Arial"/>
                <a:sym typeface="Arial"/>
              </a:defRPr>
            </a:lvl8pPr>
            <a:lvl9pPr indent="0" lvl="8" marL="0" marR="0" rtl="0" algn="r">
              <a:spcBef>
                <a:spcPts val="0"/>
              </a:spcBef>
              <a:buNone/>
              <a:defRPr b="0" i="0" sz="700" u="none" cap="none" strike="noStrike">
                <a:solidFill>
                  <a:srgbClr val="8A898A"/>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title"/>
          </p:nvPr>
        </p:nvSpPr>
        <p:spPr>
          <a:xfrm>
            <a:off x="1108430" y="3267744"/>
            <a:ext cx="5651293" cy="108630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sz="3200"/>
              <a:t>DASL FINAL CHALLENGE</a:t>
            </a:r>
            <a:endParaRPr/>
          </a:p>
        </p:txBody>
      </p:sp>
      <p:sp>
        <p:nvSpPr>
          <p:cNvPr id="70" name="Google Shape;70;p1"/>
          <p:cNvSpPr txBox="1"/>
          <p:nvPr>
            <p:ph idx="1" type="body"/>
          </p:nvPr>
        </p:nvSpPr>
        <p:spPr>
          <a:xfrm>
            <a:off x="1124261" y="4354048"/>
            <a:ext cx="5651500" cy="70408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lang="en-US" sz="1800"/>
              <a:t>JENNIFER OKEKE</a:t>
            </a:r>
            <a:endParaRPr/>
          </a:p>
        </p:txBody>
      </p:sp>
      <p:pic>
        <p:nvPicPr>
          <p:cNvPr id="71" name="Google Shape;71;p1"/>
          <p:cNvPicPr preferRelativeResize="0"/>
          <p:nvPr>
            <p:ph idx="2" type="pic"/>
          </p:nvPr>
        </p:nvPicPr>
        <p:blipFill rotWithShape="1">
          <a:blip r:embed="rId3">
            <a:alphaModFix/>
          </a:blip>
          <a:srcRect b="47853" l="0" r="60677" t="0"/>
          <a:stretch/>
        </p:blipFill>
        <p:spPr>
          <a:xfrm>
            <a:off x="7001164" y="2723094"/>
            <a:ext cx="3694546" cy="26669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idx="4294967295" type="body"/>
          </p:nvPr>
        </p:nvSpPr>
        <p:spPr>
          <a:xfrm>
            <a:off x="639247" y="1469745"/>
            <a:ext cx="10913505" cy="470721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1800"/>
              <a:buChar char="▪"/>
            </a:pPr>
            <a:r>
              <a:rPr b="1" lang="en-US" sz="1800"/>
              <a:t>Project Goal</a:t>
            </a:r>
            <a:r>
              <a:rPr lang="en-US" sz="1800"/>
              <a:t>: </a:t>
            </a:r>
            <a:endParaRPr/>
          </a:p>
          <a:p>
            <a:pPr indent="-228600" lvl="1" marL="685800" rtl="0" algn="l">
              <a:lnSpc>
                <a:spcPct val="150000"/>
              </a:lnSpc>
              <a:spcBef>
                <a:spcPts val="500"/>
              </a:spcBef>
              <a:spcAft>
                <a:spcPts val="0"/>
              </a:spcAft>
              <a:buSzPts val="1800"/>
              <a:buChar char="▪"/>
            </a:pPr>
            <a:r>
              <a:rPr lang="en-US" sz="1800"/>
              <a:t>To test the impact of the new trial layouts by </a:t>
            </a:r>
            <a:r>
              <a:rPr i="1" lang="en-US" sz="1800"/>
              <a:t>examining the performance in trial vs control stores </a:t>
            </a:r>
            <a:endParaRPr/>
          </a:p>
        </p:txBody>
      </p:sp>
      <p:sp>
        <p:nvSpPr>
          <p:cNvPr id="137" name="Google Shape;137;p10"/>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Task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pic>
        <p:nvPicPr>
          <p:cNvPr id="144" name="Google Shape;144;p11"/>
          <p:cNvPicPr preferRelativeResize="0"/>
          <p:nvPr/>
        </p:nvPicPr>
        <p:blipFill rotWithShape="1">
          <a:blip r:embed="rId3">
            <a:alphaModFix/>
          </a:blip>
          <a:srcRect b="0" l="0" r="0" t="0"/>
          <a:stretch/>
        </p:blipFill>
        <p:spPr>
          <a:xfrm>
            <a:off x="452583" y="1588655"/>
            <a:ext cx="5865090" cy="4682836"/>
          </a:xfrm>
          <a:prstGeom prst="rect">
            <a:avLst/>
          </a:prstGeom>
          <a:noFill/>
          <a:ln>
            <a:noFill/>
          </a:ln>
        </p:spPr>
      </p:pic>
      <p:sp>
        <p:nvSpPr>
          <p:cNvPr id="145" name="Google Shape;145;p11"/>
          <p:cNvSpPr txBox="1"/>
          <p:nvPr/>
        </p:nvSpPr>
        <p:spPr>
          <a:xfrm>
            <a:off x="7899216" y="2364509"/>
            <a:ext cx="419118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Control stores are- 202 and 246.</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From the chat, we can conclude that the trial store are doing well than our control stores.</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152" name="Google Shape;152;p12"/>
          <p:cNvSpPr txBox="1"/>
          <p:nvPr/>
        </p:nvSpPr>
        <p:spPr>
          <a:xfrm>
            <a:off x="7899216" y="2364509"/>
            <a:ext cx="4191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Based on monthly sales the trial store that seems not be meeting up is store 77</a:t>
            </a:r>
            <a:endParaRPr/>
          </a:p>
        </p:txBody>
      </p:sp>
      <p:pic>
        <p:nvPicPr>
          <p:cNvPr id="153" name="Google Shape;153;p12"/>
          <p:cNvPicPr preferRelativeResize="0"/>
          <p:nvPr/>
        </p:nvPicPr>
        <p:blipFill rotWithShape="1">
          <a:blip r:embed="rId3">
            <a:alphaModFix/>
          </a:blip>
          <a:srcRect b="0" l="0" r="0" t="0"/>
          <a:stretch/>
        </p:blipFill>
        <p:spPr>
          <a:xfrm>
            <a:off x="837479" y="1518661"/>
            <a:ext cx="5991225" cy="446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idx="4294967295" type="body"/>
          </p:nvPr>
        </p:nvSpPr>
        <p:spPr>
          <a:xfrm>
            <a:off x="639247" y="1469745"/>
            <a:ext cx="10913505" cy="470721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1500"/>
              <a:buChar char="▪"/>
            </a:pPr>
            <a:r>
              <a:rPr lang="en-US"/>
              <a:t>In conclusion, we can deduce that the trial stores are a good way to test impact on the market.</a:t>
            </a:r>
            <a:endParaRPr/>
          </a:p>
          <a:p>
            <a:pPr indent="-228600" lvl="0" marL="228600" rtl="0" algn="l">
              <a:lnSpc>
                <a:spcPct val="150000"/>
              </a:lnSpc>
              <a:spcBef>
                <a:spcPts val="1500"/>
              </a:spcBef>
              <a:spcAft>
                <a:spcPts val="0"/>
              </a:spcAft>
              <a:buSzPts val="1500"/>
              <a:buChar char="▪"/>
            </a:pPr>
            <a:r>
              <a:rPr lang="en-US"/>
              <a:t>I recommend that the new trial layout should be rolled out to all stores</a:t>
            </a:r>
            <a:endParaRPr/>
          </a:p>
        </p:txBody>
      </p:sp>
      <p:sp>
        <p:nvSpPr>
          <p:cNvPr id="159" name="Google Shape;159;p13"/>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Recommendation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idx="4294967295" type="body"/>
          </p:nvPr>
        </p:nvSpPr>
        <p:spPr>
          <a:xfrm>
            <a:off x="639247" y="1469745"/>
            <a:ext cx="10913505" cy="4707218"/>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SzPts val="1700"/>
              <a:buChar char="▪"/>
            </a:pPr>
            <a:r>
              <a:rPr b="1" lang="en-US" sz="1700"/>
              <a:t>Project Goal</a:t>
            </a:r>
            <a:r>
              <a:rPr lang="en-US"/>
              <a:t>:</a:t>
            </a:r>
            <a:endParaRPr/>
          </a:p>
          <a:p>
            <a:pPr indent="-228600" lvl="1" marL="457200" rtl="0" algn="just">
              <a:lnSpc>
                <a:spcPct val="115000"/>
              </a:lnSpc>
              <a:spcBef>
                <a:spcPts val="0"/>
              </a:spcBef>
              <a:spcAft>
                <a:spcPts val="0"/>
              </a:spcAft>
              <a:buSzPts val="1500"/>
              <a:buChar char="▪"/>
            </a:pPr>
            <a:r>
              <a:rPr lang="en-US"/>
              <a:t>To </a:t>
            </a:r>
            <a:r>
              <a:rPr i="1" lang="en-US" sz="1800"/>
              <a:t>better understand the types of customers who purchase Chips and their purchasing behavior</a:t>
            </a:r>
            <a:r>
              <a:rPr lang="en-US" sz="1800"/>
              <a:t> within the region which </a:t>
            </a:r>
            <a:r>
              <a:rPr i="1" lang="en-US" sz="1800"/>
              <a:t>will feed into the supermarket’s strategic plan for the chip category in the next half year.</a:t>
            </a:r>
            <a:endParaRPr sz="1800"/>
          </a:p>
          <a:p>
            <a:pPr indent="-133350" lvl="0" marL="228600" rtl="0" algn="l">
              <a:lnSpc>
                <a:spcPct val="150000"/>
              </a:lnSpc>
              <a:spcBef>
                <a:spcPts val="1500"/>
              </a:spcBef>
              <a:spcAft>
                <a:spcPts val="0"/>
              </a:spcAft>
              <a:buSzPts val="1500"/>
              <a:buNone/>
            </a:pPr>
            <a:r>
              <a:t/>
            </a:r>
            <a:endParaRPr/>
          </a:p>
        </p:txBody>
      </p:sp>
      <p:sp>
        <p:nvSpPr>
          <p:cNvPr id="77" name="Google Shape;77;p2"/>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TASK 1</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84" name="Google Shape;84;p3"/>
          <p:cNvSpPr txBox="1"/>
          <p:nvPr/>
        </p:nvSpPr>
        <p:spPr>
          <a:xfrm>
            <a:off x="0" y="5491451"/>
            <a:ext cx="12192000" cy="83099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Chart 1 above shows the group of customers that purchase most chips are the </a:t>
            </a:r>
            <a:r>
              <a:rPr b="1" i="1" lang="en-US" sz="1200">
                <a:solidFill>
                  <a:schemeClr val="dk1"/>
                </a:solidFill>
                <a:latin typeface="Arial"/>
                <a:ea typeface="Arial"/>
                <a:cs typeface="Arial"/>
                <a:sym typeface="Arial"/>
              </a:rPr>
              <a:t>'OLDER SINGLES/COUPLES' </a:t>
            </a:r>
            <a:r>
              <a:rPr lang="en-US" sz="1200">
                <a:solidFill>
                  <a:schemeClr val="dk1"/>
                </a:solidFill>
                <a:latin typeface="Arial"/>
                <a:ea typeface="Arial"/>
                <a:cs typeface="Arial"/>
                <a:sym typeface="Arial"/>
              </a:rPr>
              <a:t>and least is </a:t>
            </a:r>
            <a:r>
              <a:rPr b="1" i="1" lang="en-US" sz="1200">
                <a:solidFill>
                  <a:schemeClr val="dk1"/>
                </a:solidFill>
                <a:latin typeface="Arial"/>
                <a:ea typeface="Arial"/>
                <a:cs typeface="Arial"/>
                <a:sym typeface="Arial"/>
              </a:rPr>
              <a:t>'NEW FAMILIES' </a:t>
            </a:r>
            <a:r>
              <a:rPr lang="en-US" sz="1200">
                <a:solidFill>
                  <a:schemeClr val="dk1"/>
                </a:solidFill>
                <a:latin typeface="Arial"/>
                <a:ea typeface="Arial"/>
                <a:cs typeface="Arial"/>
                <a:sym typeface="Arial"/>
              </a:rPr>
              <a:t>based on both Total sales.</a:t>
            </a:r>
            <a:endParaRPr/>
          </a:p>
          <a:p>
            <a:pPr indent="-285750" lvl="0" marL="2857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Chart 2 shows the drill down of each customer group by Purchase Plan- This consolidates the Sales Drivers of how most sales is coming from the </a:t>
            </a:r>
            <a:r>
              <a:rPr b="1" lang="en-US" sz="1200">
                <a:solidFill>
                  <a:schemeClr val="dk1"/>
                </a:solidFill>
                <a:latin typeface="Arial"/>
                <a:ea typeface="Arial"/>
                <a:cs typeface="Arial"/>
                <a:sym typeface="Arial"/>
              </a:rPr>
              <a:t>'OLDER SINGLES/COUPLES</a:t>
            </a:r>
            <a:r>
              <a:rPr lang="en-US" sz="1200">
                <a:solidFill>
                  <a:schemeClr val="dk1"/>
                </a:solidFill>
                <a:latin typeface="Arial"/>
                <a:ea typeface="Arial"/>
                <a:cs typeface="Arial"/>
                <a:sym typeface="Arial"/>
              </a:rPr>
              <a:t>' and the least sales is coming from </a:t>
            </a:r>
            <a:r>
              <a:rPr b="1" lang="en-US" sz="1200">
                <a:solidFill>
                  <a:schemeClr val="dk1"/>
                </a:solidFill>
                <a:latin typeface="Arial"/>
                <a:ea typeface="Arial"/>
                <a:cs typeface="Arial"/>
                <a:sym typeface="Arial"/>
              </a:rPr>
              <a:t>'NEW FAMILIES</a:t>
            </a:r>
            <a:r>
              <a:rPr lang="en-US" sz="1200">
                <a:solidFill>
                  <a:schemeClr val="dk1"/>
                </a:solidFill>
                <a:latin typeface="Arial"/>
                <a:ea typeface="Arial"/>
                <a:cs typeface="Arial"/>
                <a:sym typeface="Arial"/>
              </a:rPr>
              <a:t>’. Both use the Budget Plan the most.</a:t>
            </a:r>
            <a:endParaRPr/>
          </a:p>
        </p:txBody>
      </p:sp>
      <p:pic>
        <p:nvPicPr>
          <p:cNvPr id="85" name="Google Shape;85;p3"/>
          <p:cNvPicPr preferRelativeResize="0"/>
          <p:nvPr/>
        </p:nvPicPr>
        <p:blipFill rotWithShape="1">
          <a:blip r:embed="rId3">
            <a:alphaModFix/>
          </a:blip>
          <a:srcRect b="0" l="0" r="0" t="0"/>
          <a:stretch/>
        </p:blipFill>
        <p:spPr>
          <a:xfrm>
            <a:off x="5680364" y="1558636"/>
            <a:ext cx="6511635" cy="3429000"/>
          </a:xfrm>
          <a:prstGeom prst="rect">
            <a:avLst/>
          </a:prstGeom>
          <a:noFill/>
          <a:ln>
            <a:noFill/>
          </a:ln>
        </p:spPr>
      </p:pic>
      <p:pic>
        <p:nvPicPr>
          <p:cNvPr id="86" name="Google Shape;86;p3"/>
          <p:cNvPicPr preferRelativeResize="0"/>
          <p:nvPr/>
        </p:nvPicPr>
        <p:blipFill rotWithShape="1">
          <a:blip r:embed="rId4">
            <a:alphaModFix/>
          </a:blip>
          <a:srcRect b="0" l="0" r="0" t="0"/>
          <a:stretch/>
        </p:blipFill>
        <p:spPr>
          <a:xfrm>
            <a:off x="218309" y="1432841"/>
            <a:ext cx="4852455" cy="3360832"/>
          </a:xfrm>
          <a:prstGeom prst="rect">
            <a:avLst/>
          </a:prstGeom>
          <a:noFill/>
          <a:ln>
            <a:noFill/>
          </a:ln>
        </p:spPr>
      </p:pic>
      <p:sp>
        <p:nvSpPr>
          <p:cNvPr id="87" name="Google Shape;87;p3"/>
          <p:cNvSpPr txBox="1"/>
          <p:nvPr/>
        </p:nvSpPr>
        <p:spPr>
          <a:xfrm>
            <a:off x="6218177" y="4804187"/>
            <a:ext cx="14664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Chart 2</a:t>
            </a:r>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88" name="Google Shape;88;p3"/>
          <p:cNvSpPr txBox="1"/>
          <p:nvPr/>
        </p:nvSpPr>
        <p:spPr>
          <a:xfrm>
            <a:off x="439781" y="4812807"/>
            <a:ext cx="146647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Chart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95" name="Google Shape;95;p4"/>
          <p:cNvSpPr txBox="1"/>
          <p:nvPr/>
        </p:nvSpPr>
        <p:spPr>
          <a:xfrm>
            <a:off x="5929745" y="2154172"/>
            <a:ext cx="6096000" cy="1015663"/>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To further understand, the break down of sales by sales drivers, we can see from the chart that a large percentage of the customers use the </a:t>
            </a:r>
            <a:r>
              <a:rPr b="1" lang="en-US" sz="1200">
                <a:solidFill>
                  <a:schemeClr val="dk1"/>
                </a:solidFill>
                <a:latin typeface="Arial"/>
                <a:ea typeface="Arial"/>
                <a:cs typeface="Arial"/>
                <a:sym typeface="Arial"/>
              </a:rPr>
              <a:t>'Mainstream' </a:t>
            </a:r>
            <a:r>
              <a:rPr lang="en-US" sz="1200">
                <a:solidFill>
                  <a:schemeClr val="dk1"/>
                </a:solidFill>
                <a:latin typeface="Arial"/>
                <a:ea typeface="Arial"/>
                <a:cs typeface="Arial"/>
                <a:sym typeface="Arial"/>
              </a:rPr>
              <a:t>Plan followed by the Budget Plan, which makes sense because the ‘</a:t>
            </a:r>
            <a:r>
              <a:rPr b="1" i="1" lang="en-US" sz="1200">
                <a:solidFill>
                  <a:schemeClr val="dk1"/>
                </a:solidFill>
                <a:latin typeface="Arial"/>
                <a:ea typeface="Arial"/>
                <a:cs typeface="Arial"/>
                <a:sym typeface="Arial"/>
              </a:rPr>
              <a:t>OLDER SINGLES/COUPLES</a:t>
            </a:r>
            <a:r>
              <a:rPr lang="en-US" sz="1200">
                <a:solidFill>
                  <a:schemeClr val="dk1"/>
                </a:solidFill>
                <a:latin typeface="Arial"/>
                <a:ea typeface="Arial"/>
                <a:cs typeface="Arial"/>
                <a:sym typeface="Arial"/>
              </a:rPr>
              <a:t>’, comprise about 21% of sales while the remaining 79% is coming from others.</a:t>
            </a:r>
            <a:endParaRPr/>
          </a:p>
        </p:txBody>
      </p:sp>
      <p:pic>
        <p:nvPicPr>
          <p:cNvPr id="96" name="Google Shape;96;p4"/>
          <p:cNvPicPr preferRelativeResize="0"/>
          <p:nvPr/>
        </p:nvPicPr>
        <p:blipFill rotWithShape="1">
          <a:blip r:embed="rId3">
            <a:alphaModFix/>
          </a:blip>
          <a:srcRect b="0" l="0" r="0" t="0"/>
          <a:stretch/>
        </p:blipFill>
        <p:spPr>
          <a:xfrm>
            <a:off x="166255" y="1930401"/>
            <a:ext cx="5504872" cy="43133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103" name="Google Shape;103;p5"/>
          <p:cNvSpPr txBox="1"/>
          <p:nvPr/>
        </p:nvSpPr>
        <p:spPr>
          <a:xfrm>
            <a:off x="6677892" y="2062539"/>
            <a:ext cx="5384800" cy="1938992"/>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Drilling down to </a:t>
            </a:r>
            <a:r>
              <a:rPr b="1" lang="en-US" sz="1200">
                <a:solidFill>
                  <a:schemeClr val="dk1"/>
                </a:solidFill>
                <a:latin typeface="Arial"/>
                <a:ea typeface="Arial"/>
                <a:cs typeface="Arial"/>
                <a:sym typeface="Arial"/>
              </a:rPr>
              <a:t>'OLDER SINGLES/COUPLES</a:t>
            </a:r>
            <a:r>
              <a:rPr lang="en-US" sz="1200">
                <a:solidFill>
                  <a:schemeClr val="dk1"/>
                </a:solidFill>
                <a:latin typeface="Arial"/>
                <a:ea typeface="Arial"/>
                <a:cs typeface="Arial"/>
                <a:sym typeface="Arial"/>
              </a:rPr>
              <a:t>' &amp; </a:t>
            </a:r>
            <a:r>
              <a:rPr b="1" lang="en-US" sz="1200">
                <a:solidFill>
                  <a:schemeClr val="dk1"/>
                </a:solidFill>
                <a:latin typeface="Arial"/>
                <a:ea typeface="Arial"/>
                <a:cs typeface="Arial"/>
                <a:sym typeface="Arial"/>
              </a:rPr>
              <a:t>'NEW FAMILIES</a:t>
            </a:r>
            <a:r>
              <a:rPr lang="en-US" sz="1200">
                <a:solidFill>
                  <a:schemeClr val="dk1"/>
                </a:solidFill>
                <a:latin typeface="Arial"/>
                <a:ea typeface="Arial"/>
                <a:cs typeface="Arial"/>
                <a:sym typeface="Arial"/>
              </a:rPr>
              <a:t>'- we can see that they both subscribe more to the 'Budget' Purchase plan.</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But focus will be on -</a:t>
            </a:r>
            <a:r>
              <a:rPr b="1" lang="en-US" sz="1200">
                <a:solidFill>
                  <a:schemeClr val="dk1"/>
                </a:solidFill>
                <a:latin typeface="Arial"/>
                <a:ea typeface="Arial"/>
                <a:cs typeface="Arial"/>
                <a:sym typeface="Arial"/>
              </a:rPr>
              <a:t>'OLDER SINGLES/COUPLES'- </a:t>
            </a:r>
            <a:r>
              <a:rPr lang="en-US" sz="1200">
                <a:solidFill>
                  <a:schemeClr val="dk1"/>
                </a:solidFill>
                <a:latin typeface="Arial"/>
                <a:ea typeface="Arial"/>
                <a:cs typeface="Arial"/>
                <a:sym typeface="Arial"/>
              </a:rPr>
              <a:t>because it brings in the most sales.</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Since ‘</a:t>
            </a:r>
            <a:r>
              <a:rPr b="1" lang="en-US" sz="1200">
                <a:solidFill>
                  <a:schemeClr val="dk1"/>
                </a:solidFill>
                <a:latin typeface="Arial"/>
                <a:ea typeface="Arial"/>
                <a:cs typeface="Arial"/>
                <a:sym typeface="Arial"/>
              </a:rPr>
              <a:t>OLDER SINGLES/COUPLES’ </a:t>
            </a:r>
            <a:r>
              <a:rPr lang="en-US" sz="1200">
                <a:solidFill>
                  <a:schemeClr val="dk1"/>
                </a:solidFill>
                <a:latin typeface="Arial"/>
                <a:ea typeface="Arial"/>
                <a:cs typeface="Arial"/>
                <a:sym typeface="Arial"/>
              </a:rPr>
              <a:t>have about 21% of sales share of the total sales, then we can recommend the Budget</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And also Mainstream plan because it has the highest sales for all the customers as well.</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So focus should be on the two.</a:t>
            </a:r>
            <a:endParaRPr/>
          </a:p>
        </p:txBody>
      </p:sp>
      <p:pic>
        <p:nvPicPr>
          <p:cNvPr id="104" name="Google Shape;104;p5"/>
          <p:cNvPicPr preferRelativeResize="0"/>
          <p:nvPr/>
        </p:nvPicPr>
        <p:blipFill rotWithShape="1">
          <a:blip r:embed="rId3">
            <a:alphaModFix/>
          </a:blip>
          <a:srcRect b="0" l="0" r="0" t="0"/>
          <a:stretch/>
        </p:blipFill>
        <p:spPr>
          <a:xfrm>
            <a:off x="424874" y="1938128"/>
            <a:ext cx="6095999" cy="43610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111" name="Google Shape;111;p6"/>
          <p:cNvSpPr txBox="1"/>
          <p:nvPr/>
        </p:nvSpPr>
        <p:spPr>
          <a:xfrm>
            <a:off x="565849" y="1670114"/>
            <a:ext cx="10904400" cy="19395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200"/>
              <a:buFont typeface="Arial"/>
              <a:buChar char="•"/>
            </a:pPr>
            <a:r>
              <a:rPr b="1" lang="en-US" sz="1200">
                <a:solidFill>
                  <a:schemeClr val="dk1"/>
                </a:solidFill>
                <a:latin typeface="Arial"/>
                <a:ea typeface="Arial"/>
                <a:cs typeface="Arial"/>
                <a:sym typeface="Arial"/>
              </a:rPr>
              <a:t>Further Insights;</a:t>
            </a:r>
            <a:endParaRPr/>
          </a:p>
          <a:p>
            <a:pPr indent="-209550" lvl="0" marL="285750" marR="0" rtl="0" algn="just">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285750" lvl="1" marL="742950" marR="0" rtl="0" algn="just">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Upon checking Brand and Packet Size, I deduced that all three Purchase plan have the same features in them based on the packet size and Brand, so conclusion can be draw on whether it is because of the benefits of a purchase plan that is why is most popular.</a:t>
            </a:r>
            <a:endParaRPr/>
          </a:p>
          <a:p>
            <a:pPr indent="-209550" lvl="1" marL="742950" marR="0" rtl="0" algn="just">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85750" lvl="1" marL="742950" marR="0" rtl="0" algn="just">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I will further go to check the range of unit price for the chips, conclusion on that was also inconclusive.</a:t>
            </a:r>
            <a:endParaRPr/>
          </a:p>
          <a:p>
            <a:pPr indent="-209550" lvl="1" marL="742950" marR="0" rtl="0" algn="just">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85750" lvl="1" marL="742950" marR="0" rtl="0" algn="just">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While for the average sales by each purchase plan; I was able to see that the Budget Plan has the least average total sales, which could be the reason it is targeted.</a:t>
            </a:r>
            <a:endParaRPr/>
          </a:p>
          <a:p>
            <a:pPr indent="-209550" lvl="1" marL="742950" marR="0" rtl="0" algn="just">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
        <p:nvSpPr>
          <p:cNvPr id="118" name="Google Shape;118;p7"/>
          <p:cNvSpPr txBox="1"/>
          <p:nvPr/>
        </p:nvSpPr>
        <p:spPr>
          <a:xfrm>
            <a:off x="7294367" y="2690336"/>
            <a:ext cx="4582805" cy="1200329"/>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From here we can observe that</a:t>
            </a:r>
            <a:r>
              <a:rPr b="1" lang="en-US" sz="1200">
                <a:solidFill>
                  <a:schemeClr val="dk1"/>
                </a:solidFill>
                <a:latin typeface="Arial"/>
                <a:ea typeface="Arial"/>
                <a:cs typeface="Arial"/>
                <a:sym typeface="Arial"/>
              </a:rPr>
              <a:t> dec </a:t>
            </a:r>
            <a:r>
              <a:rPr lang="en-US" sz="1200">
                <a:solidFill>
                  <a:schemeClr val="dk1"/>
                </a:solidFill>
                <a:latin typeface="Arial"/>
                <a:ea typeface="Arial"/>
                <a:cs typeface="Arial"/>
                <a:sym typeface="Arial"/>
              </a:rPr>
              <a:t>has the best sales from the previous year, breaking it down by Purchase plan, shows Mainstream is still in lead across the half year of the previous year and the first half of the most recent date. This shows that sales categorized by Purchase Plan is not driven by season of the year. </a:t>
            </a:r>
            <a:endParaRPr/>
          </a:p>
        </p:txBody>
      </p:sp>
      <p:pic>
        <p:nvPicPr>
          <p:cNvPr id="119" name="Google Shape;119;p7"/>
          <p:cNvPicPr preferRelativeResize="0"/>
          <p:nvPr/>
        </p:nvPicPr>
        <p:blipFill rotWithShape="1">
          <a:blip r:embed="rId3">
            <a:alphaModFix/>
          </a:blip>
          <a:srcRect b="0" l="0" r="0" t="0"/>
          <a:stretch/>
        </p:blipFill>
        <p:spPr>
          <a:xfrm>
            <a:off x="480291" y="2136118"/>
            <a:ext cx="6539345" cy="40060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idx="4294967295" type="body"/>
          </p:nvPr>
        </p:nvSpPr>
        <p:spPr>
          <a:xfrm>
            <a:off x="639247" y="1469745"/>
            <a:ext cx="10913505" cy="470721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50000"/>
              </a:lnSpc>
              <a:spcBef>
                <a:spcPts val="0"/>
              </a:spcBef>
              <a:spcAft>
                <a:spcPts val="0"/>
              </a:spcAft>
              <a:buSzPct val="100000"/>
              <a:buChar char="▪"/>
            </a:pPr>
            <a:r>
              <a:rPr lang="en-US" sz="1800"/>
              <a:t>In Conclusion;</a:t>
            </a:r>
            <a:endParaRPr/>
          </a:p>
          <a:p>
            <a:pPr indent="-228600" lvl="1" marL="685800" rtl="0" algn="l">
              <a:lnSpc>
                <a:spcPct val="150000"/>
              </a:lnSpc>
              <a:spcBef>
                <a:spcPts val="500"/>
              </a:spcBef>
              <a:spcAft>
                <a:spcPts val="0"/>
              </a:spcAft>
              <a:buSzPct val="100000"/>
              <a:buChar char="▪"/>
            </a:pPr>
            <a:r>
              <a:rPr lang="en-US" sz="1800"/>
              <a:t>I was able to see that 'OLDER SINGLES/COUPLES' have the highest sales using the 'Budget' plan and the Lifestage with the least sales is 'NEW FAMILIES' with the same plan.</a:t>
            </a:r>
            <a:endParaRPr/>
          </a:p>
          <a:p>
            <a:pPr indent="-228600" lvl="1" marL="685800" rtl="0" algn="l">
              <a:lnSpc>
                <a:spcPct val="150000"/>
              </a:lnSpc>
              <a:spcBef>
                <a:spcPts val="500"/>
              </a:spcBef>
              <a:spcAft>
                <a:spcPts val="0"/>
              </a:spcAft>
              <a:buSzPct val="100000"/>
              <a:buChar char="▪"/>
            </a:pPr>
            <a:r>
              <a:rPr lang="en-US" sz="1800"/>
              <a:t>The highest Purchase Plan used generally is the 'Mainstream'</a:t>
            </a:r>
            <a:endParaRPr/>
          </a:p>
          <a:p>
            <a:pPr indent="-228600" lvl="1" marL="685800" rtl="0" algn="l">
              <a:lnSpc>
                <a:spcPct val="150000"/>
              </a:lnSpc>
              <a:spcBef>
                <a:spcPts val="500"/>
              </a:spcBef>
              <a:spcAft>
                <a:spcPts val="0"/>
              </a:spcAft>
              <a:buSzPct val="100000"/>
              <a:buChar char="▪"/>
            </a:pPr>
            <a:r>
              <a:rPr lang="en-US" sz="1800"/>
              <a:t>Budget Plan has the lowest Average sales with a small margin even though it has the highest minimum sales.</a:t>
            </a:r>
            <a:endParaRPr/>
          </a:p>
          <a:p>
            <a:pPr indent="-228600" lvl="1" marL="685800" rtl="0" algn="l">
              <a:lnSpc>
                <a:spcPct val="150000"/>
              </a:lnSpc>
              <a:spcBef>
                <a:spcPts val="500"/>
              </a:spcBef>
              <a:spcAft>
                <a:spcPts val="0"/>
              </a:spcAft>
              <a:buSzPct val="100000"/>
              <a:buChar char="▪"/>
            </a:pPr>
            <a:r>
              <a:rPr lang="en-US" sz="1800"/>
              <a:t>We can say that that Budget plans gives the most packet friendly offer.</a:t>
            </a:r>
            <a:endParaRPr/>
          </a:p>
          <a:p>
            <a:pPr indent="-228600" lvl="1" marL="685800" rtl="0" algn="l">
              <a:lnSpc>
                <a:spcPct val="150000"/>
              </a:lnSpc>
              <a:spcBef>
                <a:spcPts val="500"/>
              </a:spcBef>
              <a:spcAft>
                <a:spcPts val="0"/>
              </a:spcAft>
              <a:buSzPct val="100000"/>
              <a:buChar char="▪"/>
            </a:pPr>
            <a:r>
              <a:rPr lang="en-US" sz="1800"/>
              <a:t>Drilling down to the monthly sales, in the second plot- we can see that from the top 6 and others, 'Mainstream' followed by 'Budget' are highest plan used.</a:t>
            </a:r>
            <a:endParaRPr/>
          </a:p>
          <a:p>
            <a:pPr indent="-228600" lvl="1" marL="685800" rtl="0" algn="l">
              <a:lnSpc>
                <a:spcPct val="150000"/>
              </a:lnSpc>
              <a:spcBef>
                <a:spcPts val="500"/>
              </a:spcBef>
              <a:spcAft>
                <a:spcPts val="0"/>
              </a:spcAft>
              <a:buSzPct val="100000"/>
              <a:buChar char="▪"/>
            </a:pPr>
            <a:r>
              <a:rPr lang="en-US" sz="1800"/>
              <a:t>From this we can not really draw why Customers choose a certain Purchase Plan more Information is needed.</a:t>
            </a:r>
            <a:endParaRPr/>
          </a:p>
          <a:p>
            <a:pPr indent="-228600" lvl="1" marL="685800" rtl="0" algn="l">
              <a:lnSpc>
                <a:spcPct val="150000"/>
              </a:lnSpc>
              <a:spcBef>
                <a:spcPts val="500"/>
              </a:spcBef>
              <a:spcAft>
                <a:spcPts val="0"/>
              </a:spcAft>
              <a:buSzPct val="100000"/>
              <a:buChar char="▪"/>
            </a:pPr>
            <a:r>
              <a:rPr lang="en-US" sz="1800"/>
              <a:t>From the analysis above, since we don't know the reason for  Purchase Plan, I'll give a recommendation based on my findings.</a:t>
            </a:r>
            <a:endParaRPr/>
          </a:p>
        </p:txBody>
      </p:sp>
      <p:sp>
        <p:nvSpPr>
          <p:cNvPr id="125" name="Google Shape;125;p8"/>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Findings and Insights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idx="4294967295" type="body"/>
          </p:nvPr>
        </p:nvSpPr>
        <p:spPr>
          <a:xfrm>
            <a:off x="639247" y="1469745"/>
            <a:ext cx="10913505" cy="470721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1500"/>
              <a:buChar char="▪"/>
            </a:pPr>
            <a:r>
              <a:rPr lang="en-US"/>
              <a:t>More data on how to understand Customer behaviour is needed.</a:t>
            </a:r>
            <a:endParaRPr/>
          </a:p>
          <a:p>
            <a:pPr indent="-228600" lvl="0" marL="228600" rtl="0" algn="l">
              <a:lnSpc>
                <a:spcPct val="150000"/>
              </a:lnSpc>
              <a:spcBef>
                <a:spcPts val="1500"/>
              </a:spcBef>
              <a:spcAft>
                <a:spcPts val="0"/>
              </a:spcAft>
              <a:buSzPts val="1500"/>
              <a:buChar char="▪"/>
            </a:pPr>
            <a:r>
              <a:rPr lang="en-US"/>
              <a:t>The supermarket’s strategic plan for the chip category in the next half year should consider the Life stage-'OLDER SINGLES/COUPLES’ category of buying, since it records the best sales in previous years.</a:t>
            </a:r>
            <a:endParaRPr/>
          </a:p>
          <a:p>
            <a:pPr indent="-228600" lvl="0" marL="228600" rtl="0" algn="l">
              <a:lnSpc>
                <a:spcPct val="150000"/>
              </a:lnSpc>
              <a:spcBef>
                <a:spcPts val="1500"/>
              </a:spcBef>
              <a:spcAft>
                <a:spcPts val="0"/>
              </a:spcAft>
              <a:buSzPts val="1500"/>
              <a:buChar char="▪"/>
            </a:pPr>
            <a:r>
              <a:rPr lang="en-US"/>
              <a:t>More campaigns should be pushed at Customers with plans of expanding the budget plan for that customer segment.</a:t>
            </a:r>
            <a:endParaRPr/>
          </a:p>
          <a:p>
            <a:pPr indent="-228600" lvl="0" marL="228600" rtl="0" algn="l">
              <a:lnSpc>
                <a:spcPct val="150000"/>
              </a:lnSpc>
              <a:spcBef>
                <a:spcPts val="1500"/>
              </a:spcBef>
              <a:spcAft>
                <a:spcPts val="0"/>
              </a:spcAft>
              <a:buSzPts val="1500"/>
              <a:buChar char="▪"/>
            </a:pPr>
            <a:r>
              <a:rPr lang="en-US"/>
              <a:t>In general Campaigns should also be pushed to encourage Mainstream plans for the next half of year because it is the most popular among the customers.</a:t>
            </a:r>
            <a:endParaRPr/>
          </a:p>
        </p:txBody>
      </p:sp>
      <p:sp>
        <p:nvSpPr>
          <p:cNvPr id="131" name="Google Shape;131;p9"/>
          <p:cNvSpPr txBox="1"/>
          <p:nvPr>
            <p:ph type="title"/>
          </p:nvPr>
        </p:nvSpPr>
        <p:spPr>
          <a:xfrm>
            <a:off x="639413" y="483440"/>
            <a:ext cx="10904438" cy="58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a:t>Recommendation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2023-06-04T21:10:01Z</dcterms:created>
  <dc:creator>Jennifer okeke</dc:creator>
</cp:coreProperties>
</file>