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1.xml" ContentType="application/vnd.ms-office.chartstyle+xml"/>
  <Override PartName="/ppt/charts/colors1.xml" ContentType="application/vnd.ms-office.chartcolorstyle+xml"/>
  <Override PartName="/ppt/charts/chart5.xml" ContentType="application/vnd.openxmlformats-officedocument.drawingml.chart+xml"/>
  <Override PartName="/ppt/charts/style2.xml" ContentType="application/vnd.ms-office.chartstyle+xml"/>
  <Override PartName="/ppt/charts/colors2.xml" ContentType="application/vnd.ms-office.chartcolorstyle+xml"/>
  <Override PartName="/ppt/charts/chart6.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7"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78" r:id="rId25"/>
    <p:sldId id="281" r:id="rId26"/>
    <p:sldId id="282" r:id="rId27"/>
    <p:sldId id="284" r:id="rId28"/>
    <p:sldId id="283" r:id="rId29"/>
    <p:sldId id="285" r:id="rId30"/>
    <p:sldId id="293" r:id="rId31"/>
    <p:sldId id="286" r:id="rId32"/>
    <p:sldId id="288" r:id="rId33"/>
    <p:sldId id="287"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0" d="100"/>
          <a:sy n="60" d="100"/>
        </p:scale>
        <p:origin x="90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oleObject" Target="file:///C:\Users\jenni\OneDrive\Documents\501%20Project\Sim%20data%20and%20graphs.xlsx" TargetMode="Externa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00" dirty="0"/>
              <a:t>Setting A Low Dim – </a:t>
            </a:r>
            <a:r>
              <a:rPr lang="en-US" sz="1000" baseline="0" dirty="0"/>
              <a:t>Length vs. Test Error – R = 0.99</a:t>
            </a:r>
            <a:endParaRPr lang="en-US" sz="1000" dirty="0"/>
          </a:p>
        </c:rich>
      </c:tx>
      <c:overlay val="0"/>
      <c:spPr>
        <a:noFill/>
        <a:ln>
          <a:noFill/>
        </a:ln>
        <a:effectLst/>
      </c:spPr>
    </c:title>
    <c:autoTitleDeleted val="0"/>
    <c:plotArea>
      <c:layout/>
      <c:scatterChart>
        <c:scatterStyle val="lineMarker"/>
        <c:varyColors val="0"/>
        <c:ser>
          <c:idx val="1"/>
          <c:order val="0"/>
          <c:spPr>
            <a:ln w="19050">
              <a:noFill/>
            </a:ln>
          </c:spPr>
          <c:xVal>
            <c:numRef>
              <c:f>'Low Dim'!$D$3:$D$7</c:f>
              <c:numCache>
                <c:formatCode>General</c:formatCode>
                <c:ptCount val="5"/>
                <c:pt idx="0" formatCode="0.000">
                  <c:v>1.0649999999999999</c:v>
                </c:pt>
                <c:pt idx="1">
                  <c:v>1.0629999999999999</c:v>
                </c:pt>
                <c:pt idx="2">
                  <c:v>1.117</c:v>
                </c:pt>
                <c:pt idx="3">
                  <c:v>1.111</c:v>
                </c:pt>
                <c:pt idx="4">
                  <c:v>1.125</c:v>
                </c:pt>
              </c:numCache>
            </c:numRef>
          </c:xVal>
          <c:yVal>
            <c:numRef>
              <c:f>'Low Dim'!$F$3:$F$7</c:f>
              <c:numCache>
                <c:formatCode>General</c:formatCode>
                <c:ptCount val="5"/>
                <c:pt idx="0" formatCode="0.000">
                  <c:v>3.5270000000000001</c:v>
                </c:pt>
                <c:pt idx="1">
                  <c:v>3.5089999999999999</c:v>
                </c:pt>
                <c:pt idx="2">
                  <c:v>3.6150000000000002</c:v>
                </c:pt>
                <c:pt idx="3">
                  <c:v>3.5880000000000001</c:v>
                </c:pt>
                <c:pt idx="4">
                  <c:v>3.62</c:v>
                </c:pt>
              </c:numCache>
            </c:numRef>
          </c:yVal>
          <c:smooth val="0"/>
          <c:extLst>
            <c:ext xmlns:c16="http://schemas.microsoft.com/office/drawing/2014/chart" uri="{C3380CC4-5D6E-409C-BE32-E72D297353CC}">
              <c16:uniqueId val="{00000000-D8BA-4C52-B6CB-113FEDC884A0}"/>
            </c:ext>
          </c:extLst>
        </c:ser>
        <c:ser>
          <c:idx val="0"/>
          <c:order val="1"/>
          <c:spPr>
            <a:ln w="19050" cap="rnd">
              <a:noFill/>
              <a:round/>
            </a:ln>
            <a:effectLst/>
          </c:spPr>
          <c:marker>
            <c:symbol val="circle"/>
            <c:size val="5"/>
            <c:spPr>
              <a:solidFill>
                <a:schemeClr val="accent1"/>
              </a:solidFill>
              <a:ln w="9525">
                <a:solidFill>
                  <a:schemeClr val="accent1"/>
                </a:solidFill>
              </a:ln>
              <a:effectLst/>
            </c:spPr>
          </c:marker>
          <c:xVal>
            <c:numRef>
              <c:f>'Low Dim'!$D$3:$D$7</c:f>
              <c:numCache>
                <c:formatCode>General</c:formatCode>
                <c:ptCount val="5"/>
                <c:pt idx="0" formatCode="0.000">
                  <c:v>1.0649999999999999</c:v>
                </c:pt>
                <c:pt idx="1">
                  <c:v>1.0629999999999999</c:v>
                </c:pt>
                <c:pt idx="2">
                  <c:v>1.117</c:v>
                </c:pt>
                <c:pt idx="3">
                  <c:v>1.111</c:v>
                </c:pt>
                <c:pt idx="4">
                  <c:v>1.125</c:v>
                </c:pt>
              </c:numCache>
            </c:numRef>
          </c:xVal>
          <c:yVal>
            <c:numRef>
              <c:f>'Low Dim'!$F$3:$F$7</c:f>
              <c:numCache>
                <c:formatCode>General</c:formatCode>
                <c:ptCount val="5"/>
                <c:pt idx="0" formatCode="0.000">
                  <c:v>3.5270000000000001</c:v>
                </c:pt>
                <c:pt idx="1">
                  <c:v>3.5089999999999999</c:v>
                </c:pt>
                <c:pt idx="2">
                  <c:v>3.6150000000000002</c:v>
                </c:pt>
                <c:pt idx="3">
                  <c:v>3.5880000000000001</c:v>
                </c:pt>
                <c:pt idx="4">
                  <c:v>3.62</c:v>
                </c:pt>
              </c:numCache>
            </c:numRef>
          </c:yVal>
          <c:smooth val="0"/>
          <c:extLst>
            <c:ext xmlns:c16="http://schemas.microsoft.com/office/drawing/2014/chart" uri="{C3380CC4-5D6E-409C-BE32-E72D297353CC}">
              <c16:uniqueId val="{00000001-D8BA-4C52-B6CB-113FEDC884A0}"/>
            </c:ext>
          </c:extLst>
        </c:ser>
        <c:dLbls>
          <c:showLegendKey val="0"/>
          <c:showVal val="0"/>
          <c:showCatName val="0"/>
          <c:showSerName val="0"/>
          <c:showPercent val="0"/>
          <c:showBubbleSize val="0"/>
        </c:dLbls>
        <c:axId val="691764736"/>
        <c:axId val="691768016"/>
      </c:scatterChart>
      <c:valAx>
        <c:axId val="6917647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Test Error</a:t>
                </a:r>
              </a:p>
            </c:rich>
          </c:tx>
          <c:overlay val="0"/>
          <c:spPr>
            <a:noFill/>
            <a:ln>
              <a:noFill/>
            </a:ln>
            <a:effectLst/>
          </c:spPr>
        </c:title>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1768016"/>
        <c:crosses val="autoZero"/>
        <c:crossBetween val="midCat"/>
      </c:valAx>
      <c:valAx>
        <c:axId val="6917680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Length</a:t>
                </a:r>
              </a:p>
            </c:rich>
          </c:tx>
          <c:overlay val="0"/>
          <c:spPr>
            <a:noFill/>
            <a:ln>
              <a:noFill/>
            </a:ln>
            <a:effectLst/>
          </c:spPr>
        </c:title>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1764736"/>
        <c:crosses val="autoZero"/>
        <c:crossBetween val="midCat"/>
      </c:valAx>
    </c:plotArea>
    <c:plotVisOnly val="1"/>
    <c:dispBlanksAs val="gap"/>
    <c:showDLblsOverMax val="0"/>
  </c:chart>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00" dirty="0"/>
              <a:t>Setting B Low Dim - </a:t>
            </a:r>
            <a:r>
              <a:rPr lang="en-US" sz="1000" b="0" i="0" u="none" strike="noStrike" baseline="0" dirty="0">
                <a:effectLst/>
              </a:rPr>
              <a:t>Length vs. Test Error – R = 0.64</a:t>
            </a:r>
            <a:endParaRPr lang="en-US" sz="1000" dirty="0"/>
          </a:p>
        </c:rich>
      </c:tx>
      <c:overlay val="0"/>
      <c:spPr>
        <a:noFill/>
        <a:ln>
          <a:noFill/>
        </a:ln>
        <a:effectLst/>
      </c:spPr>
    </c:title>
    <c:autoTitleDeleted val="0"/>
    <c:plotArea>
      <c:layout/>
      <c:scatterChart>
        <c:scatterStyle val="lineMarker"/>
        <c:varyColors val="0"/>
        <c:ser>
          <c:idx val="0"/>
          <c:order val="0"/>
          <c:spPr>
            <a:ln w="19050">
              <a:noFill/>
            </a:ln>
          </c:spPr>
          <c:marker>
            <c:symbol val="circle"/>
            <c:size val="5"/>
            <c:spPr>
              <a:solidFill>
                <a:schemeClr val="accent1"/>
              </a:solidFill>
              <a:ln w="9525">
                <a:solidFill>
                  <a:schemeClr val="accent1"/>
                </a:solidFill>
              </a:ln>
              <a:effectLst/>
            </c:spPr>
          </c:marker>
          <c:xVal>
            <c:numRef>
              <c:f>'Low Dim'!$D$8:$D$12</c:f>
              <c:numCache>
                <c:formatCode>General</c:formatCode>
                <c:ptCount val="5"/>
                <c:pt idx="0">
                  <c:v>10.169</c:v>
                </c:pt>
                <c:pt idx="1">
                  <c:v>9.9600000000000009</c:v>
                </c:pt>
                <c:pt idx="2">
                  <c:v>9.734</c:v>
                </c:pt>
                <c:pt idx="3" formatCode="0.000">
                  <c:v>9.9019999999999992</c:v>
                </c:pt>
                <c:pt idx="4">
                  <c:v>10.247</c:v>
                </c:pt>
              </c:numCache>
            </c:numRef>
          </c:xVal>
          <c:yVal>
            <c:numRef>
              <c:f>'Low Dim'!$F$8:$F$12</c:f>
              <c:numCache>
                <c:formatCode>General</c:formatCode>
                <c:ptCount val="5"/>
                <c:pt idx="0">
                  <c:v>7.4829999999999997</c:v>
                </c:pt>
                <c:pt idx="1">
                  <c:v>7.5369999999999999</c:v>
                </c:pt>
                <c:pt idx="2">
                  <c:v>7.0220000000000002</c:v>
                </c:pt>
                <c:pt idx="3">
                  <c:v>7.4619999999999997</c:v>
                </c:pt>
                <c:pt idx="4">
                  <c:v>7.431</c:v>
                </c:pt>
              </c:numCache>
            </c:numRef>
          </c:yVal>
          <c:smooth val="0"/>
          <c:extLst>
            <c:ext xmlns:c16="http://schemas.microsoft.com/office/drawing/2014/chart" uri="{C3380CC4-5D6E-409C-BE32-E72D297353CC}">
              <c16:uniqueId val="{00000001-11A3-4B46-879A-9D01316137BB}"/>
            </c:ext>
          </c:extLst>
        </c:ser>
        <c:dLbls>
          <c:showLegendKey val="0"/>
          <c:showVal val="0"/>
          <c:showCatName val="0"/>
          <c:showSerName val="0"/>
          <c:showPercent val="0"/>
          <c:showBubbleSize val="0"/>
        </c:dLbls>
        <c:axId val="691764736"/>
        <c:axId val="691768016"/>
      </c:scatterChart>
      <c:valAx>
        <c:axId val="6917647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Test Error</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1768016"/>
        <c:crosses val="autoZero"/>
        <c:crossBetween val="midCat"/>
      </c:valAx>
      <c:valAx>
        <c:axId val="6917680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Length</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1764736"/>
        <c:crosses val="autoZero"/>
        <c:crossBetween val="midCat"/>
      </c:valAx>
    </c:plotArea>
    <c:plotVisOnly val="1"/>
    <c:dispBlanksAs val="gap"/>
    <c:showDLblsOverMax val="0"/>
  </c:chart>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00" dirty="0"/>
              <a:t>Setting C Low Dim - </a:t>
            </a:r>
            <a:r>
              <a:rPr lang="en-US" sz="1000" b="0" i="0" u="none" strike="noStrike" baseline="0" dirty="0">
                <a:effectLst/>
              </a:rPr>
              <a:t>Length vs. Test Error – R = 0.32</a:t>
            </a:r>
            <a:endParaRPr lang="en-US" sz="1000" dirty="0"/>
          </a:p>
        </c:rich>
      </c:tx>
      <c:overlay val="0"/>
      <c:spPr>
        <a:noFill/>
        <a:ln>
          <a:noFill/>
        </a:ln>
        <a:effectLst/>
      </c:spPr>
    </c:title>
    <c:autoTitleDeleted val="0"/>
    <c:plotArea>
      <c:layout/>
      <c:scatterChart>
        <c:scatterStyle val="lineMarker"/>
        <c:varyColors val="0"/>
        <c:ser>
          <c:idx val="0"/>
          <c:order val="0"/>
          <c:spPr>
            <a:ln w="19050">
              <a:noFill/>
            </a:ln>
          </c:spPr>
          <c:marker>
            <c:symbol val="circle"/>
            <c:size val="5"/>
            <c:spPr>
              <a:solidFill>
                <a:schemeClr val="accent1"/>
              </a:solidFill>
              <a:ln w="9525">
                <a:solidFill>
                  <a:schemeClr val="accent1"/>
                </a:solidFill>
              </a:ln>
              <a:effectLst/>
            </c:spPr>
          </c:marker>
          <c:xVal>
            <c:numRef>
              <c:f>'Low Dim'!$D$13:$D$17</c:f>
              <c:numCache>
                <c:formatCode>General</c:formatCode>
                <c:ptCount val="5"/>
                <c:pt idx="0">
                  <c:v>98.912000000000006</c:v>
                </c:pt>
                <c:pt idx="1">
                  <c:v>99.055999999999997</c:v>
                </c:pt>
                <c:pt idx="2">
                  <c:v>112.803</c:v>
                </c:pt>
                <c:pt idx="3">
                  <c:v>107.1</c:v>
                </c:pt>
                <c:pt idx="4">
                  <c:v>99.459000000000003</c:v>
                </c:pt>
              </c:numCache>
            </c:numRef>
          </c:xVal>
          <c:yVal>
            <c:numRef>
              <c:f>'Low Dim'!$F$13:$F$17</c:f>
              <c:numCache>
                <c:formatCode>General</c:formatCode>
                <c:ptCount val="5"/>
                <c:pt idx="0">
                  <c:v>15.884</c:v>
                </c:pt>
                <c:pt idx="1">
                  <c:v>15.864000000000001</c:v>
                </c:pt>
                <c:pt idx="2">
                  <c:v>15.746</c:v>
                </c:pt>
                <c:pt idx="3">
                  <c:v>18.709</c:v>
                </c:pt>
                <c:pt idx="4">
                  <c:v>15.532</c:v>
                </c:pt>
              </c:numCache>
            </c:numRef>
          </c:yVal>
          <c:smooth val="0"/>
          <c:extLst>
            <c:ext xmlns:c16="http://schemas.microsoft.com/office/drawing/2014/chart" uri="{C3380CC4-5D6E-409C-BE32-E72D297353CC}">
              <c16:uniqueId val="{00000001-FCB2-4D7C-B37B-2FE6BEE42665}"/>
            </c:ext>
          </c:extLst>
        </c:ser>
        <c:dLbls>
          <c:showLegendKey val="0"/>
          <c:showVal val="0"/>
          <c:showCatName val="0"/>
          <c:showSerName val="0"/>
          <c:showPercent val="0"/>
          <c:showBubbleSize val="0"/>
        </c:dLbls>
        <c:axId val="691764736"/>
        <c:axId val="691768016"/>
      </c:scatterChart>
      <c:valAx>
        <c:axId val="6917647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Test Error</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1768016"/>
        <c:crosses val="autoZero"/>
        <c:crossBetween val="midCat"/>
      </c:valAx>
      <c:valAx>
        <c:axId val="6917680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Length</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1764736"/>
        <c:crosses val="autoZero"/>
        <c:crossBetween val="midCat"/>
      </c:valAx>
    </c:plotArea>
    <c:plotVisOnly val="1"/>
    <c:dispBlanksAs val="gap"/>
    <c:showDLblsOverMax val="0"/>
  </c:chart>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dirty="0"/>
              <a:t>Setting A - High</a:t>
            </a:r>
            <a:r>
              <a:rPr lang="en-US" sz="1100" baseline="0" dirty="0"/>
              <a:t> Dim -</a:t>
            </a:r>
            <a:r>
              <a:rPr lang="en-US" sz="1000" baseline="0" dirty="0"/>
              <a:t> </a:t>
            </a:r>
            <a:r>
              <a:rPr lang="en-US" sz="1000" b="0" i="0" u="none" strike="noStrike" baseline="0" dirty="0">
                <a:effectLst/>
              </a:rPr>
              <a:t>Length vs. Test Error</a:t>
            </a:r>
            <a:r>
              <a:rPr lang="en-US" sz="1100" baseline="0" dirty="0"/>
              <a:t> - R = -0.47</a:t>
            </a:r>
            <a:endParaRPr lang="en-US" sz="1100" dirty="0"/>
          </a:p>
        </c:rich>
      </c:tx>
      <c:layout>
        <c:manualLayout>
          <c:xMode val="edge"/>
          <c:yMode val="edge"/>
          <c:x val="0.15599178501478855"/>
          <c:y val="4.270460240165752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'High Dim'!$D$3:$D$7</c:f>
              <c:numCache>
                <c:formatCode>General</c:formatCode>
                <c:ptCount val="5"/>
                <c:pt idx="0" formatCode="0.000">
                  <c:v>1.1599999999999999</c:v>
                </c:pt>
                <c:pt idx="1">
                  <c:v>1.157</c:v>
                </c:pt>
                <c:pt idx="2">
                  <c:v>1.1559999999999999</c:v>
                </c:pt>
                <c:pt idx="3">
                  <c:v>1.159</c:v>
                </c:pt>
                <c:pt idx="4">
                  <c:v>1.161</c:v>
                </c:pt>
              </c:numCache>
            </c:numRef>
          </c:xVal>
          <c:yVal>
            <c:numRef>
              <c:f>'High Dim'!$F$3:$F$7</c:f>
              <c:numCache>
                <c:formatCode>General</c:formatCode>
                <c:ptCount val="5"/>
                <c:pt idx="0">
                  <c:v>3.5830000000000002</c:v>
                </c:pt>
                <c:pt idx="1">
                  <c:v>3.6230000000000002</c:v>
                </c:pt>
                <c:pt idx="2">
                  <c:v>3.7160000000000002</c:v>
                </c:pt>
                <c:pt idx="3" formatCode="0.000">
                  <c:v>3.64</c:v>
                </c:pt>
                <c:pt idx="4">
                  <c:v>3.6640000000000001</c:v>
                </c:pt>
              </c:numCache>
            </c:numRef>
          </c:yVal>
          <c:smooth val="0"/>
          <c:extLst>
            <c:ext xmlns:c16="http://schemas.microsoft.com/office/drawing/2014/chart" uri="{C3380CC4-5D6E-409C-BE32-E72D297353CC}">
              <c16:uniqueId val="{00000000-6B70-4666-BCC9-04C8CE5814BB}"/>
            </c:ext>
          </c:extLst>
        </c:ser>
        <c:dLbls>
          <c:showLegendKey val="0"/>
          <c:showVal val="0"/>
          <c:showCatName val="0"/>
          <c:showSerName val="0"/>
          <c:showPercent val="0"/>
          <c:showBubbleSize val="0"/>
        </c:dLbls>
        <c:axId val="690191072"/>
        <c:axId val="690191400"/>
      </c:scatterChart>
      <c:valAx>
        <c:axId val="6901910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Test Error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0191400"/>
        <c:crosses val="autoZero"/>
        <c:crossBetween val="midCat"/>
      </c:valAx>
      <c:valAx>
        <c:axId val="6901914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Length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019107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dirty="0"/>
              <a:t>Setting B</a:t>
            </a:r>
            <a:r>
              <a:rPr lang="en-US" sz="1100" baseline="0" dirty="0"/>
              <a:t> -</a:t>
            </a:r>
            <a:r>
              <a:rPr lang="en-US" sz="1100" dirty="0"/>
              <a:t> High</a:t>
            </a:r>
            <a:r>
              <a:rPr lang="en-US" sz="1100" baseline="0" dirty="0"/>
              <a:t> Dim - </a:t>
            </a:r>
            <a:r>
              <a:rPr lang="en-US" sz="1000" b="0" i="0" u="none" strike="noStrike" baseline="0" dirty="0">
                <a:effectLst/>
              </a:rPr>
              <a:t>Length vs. Test Error</a:t>
            </a:r>
            <a:r>
              <a:rPr lang="en-US" sz="1100" baseline="0" dirty="0"/>
              <a:t> - R = 0.84</a:t>
            </a:r>
            <a:endParaRPr lang="en-US" sz="11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xVal>
            <c:numRef>
              <c:f>'High Dim'!$D$8:$D$12</c:f>
              <c:numCache>
                <c:formatCode>General</c:formatCode>
                <c:ptCount val="5"/>
                <c:pt idx="0">
                  <c:v>8.8949999999999996</c:v>
                </c:pt>
                <c:pt idx="1">
                  <c:v>8.7639999999999993</c:v>
                </c:pt>
                <c:pt idx="2">
                  <c:v>8.6739999999999995</c:v>
                </c:pt>
                <c:pt idx="3" formatCode="0.000">
                  <c:v>8.7200000000000006</c:v>
                </c:pt>
                <c:pt idx="4">
                  <c:v>9.1039999999999992</c:v>
                </c:pt>
              </c:numCache>
            </c:numRef>
          </c:xVal>
          <c:yVal>
            <c:numRef>
              <c:f>'High Dim'!$F$8:$F$12</c:f>
              <c:numCache>
                <c:formatCode>General</c:formatCode>
                <c:ptCount val="5"/>
                <c:pt idx="0">
                  <c:v>8.3620000000000001</c:v>
                </c:pt>
                <c:pt idx="1">
                  <c:v>8.1389999999999993</c:v>
                </c:pt>
                <c:pt idx="2">
                  <c:v>8.2110000000000003</c:v>
                </c:pt>
                <c:pt idx="3">
                  <c:v>8.2430000000000003</c:v>
                </c:pt>
                <c:pt idx="4">
                  <c:v>8.4030000000000005</c:v>
                </c:pt>
              </c:numCache>
            </c:numRef>
          </c:yVal>
          <c:smooth val="0"/>
          <c:extLst>
            <c:ext xmlns:c16="http://schemas.microsoft.com/office/drawing/2014/chart" uri="{C3380CC4-5D6E-409C-BE32-E72D297353CC}">
              <c16:uniqueId val="{00000000-4D75-4292-9B75-8AC899B1DD2F}"/>
            </c:ext>
          </c:extLst>
        </c:ser>
        <c:dLbls>
          <c:showLegendKey val="0"/>
          <c:showVal val="0"/>
          <c:showCatName val="0"/>
          <c:showSerName val="0"/>
          <c:showPercent val="0"/>
          <c:showBubbleSize val="0"/>
        </c:dLbls>
        <c:axId val="690191072"/>
        <c:axId val="690191400"/>
      </c:scatterChart>
      <c:valAx>
        <c:axId val="6901910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Test Error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0191400"/>
        <c:crosses val="autoZero"/>
        <c:crossBetween val="midCat"/>
      </c:valAx>
      <c:valAx>
        <c:axId val="6901914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Length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019107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dirty="0"/>
              <a:t>Setting C</a:t>
            </a:r>
            <a:r>
              <a:rPr lang="en-US" sz="1100" baseline="0" dirty="0"/>
              <a:t> -</a:t>
            </a:r>
            <a:r>
              <a:rPr lang="en-US" sz="1100" dirty="0"/>
              <a:t> High</a:t>
            </a:r>
            <a:r>
              <a:rPr lang="en-US" sz="1100" baseline="0" dirty="0"/>
              <a:t> Dim -</a:t>
            </a:r>
            <a:r>
              <a:rPr lang="en-US" sz="1000" baseline="0" dirty="0"/>
              <a:t> </a:t>
            </a:r>
            <a:r>
              <a:rPr lang="en-US" sz="1000" b="0" i="0" u="none" strike="noStrike" baseline="0" dirty="0">
                <a:effectLst/>
              </a:rPr>
              <a:t>Length vs. Test Error</a:t>
            </a:r>
            <a:r>
              <a:rPr lang="en-US" sz="1100" baseline="0" dirty="0"/>
              <a:t> - R = 0.90</a:t>
            </a:r>
            <a:endParaRPr lang="en-US" sz="1100" dirty="0"/>
          </a:p>
        </c:rich>
      </c:tx>
      <c:layout>
        <c:manualLayout>
          <c:xMode val="edge"/>
          <c:yMode val="edge"/>
          <c:x val="0.1550754494056823"/>
          <c:y val="4.270460240165752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xVal>
            <c:numRef>
              <c:f>'High Dim'!$D$13:$D$17</c:f>
              <c:numCache>
                <c:formatCode>General</c:formatCode>
                <c:ptCount val="5"/>
                <c:pt idx="0" formatCode="0.000">
                  <c:v>132.53</c:v>
                </c:pt>
                <c:pt idx="1">
                  <c:v>132.536</c:v>
                </c:pt>
                <c:pt idx="2" formatCode="0.000">
                  <c:v>126.66</c:v>
                </c:pt>
                <c:pt idx="3">
                  <c:v>137.60400000000001</c:v>
                </c:pt>
                <c:pt idx="4">
                  <c:v>132.286</c:v>
                </c:pt>
              </c:numCache>
            </c:numRef>
          </c:xVal>
          <c:yVal>
            <c:numRef>
              <c:f>'High Dim'!$F$13:$F$17</c:f>
              <c:numCache>
                <c:formatCode>General</c:formatCode>
                <c:ptCount val="5"/>
                <c:pt idx="0">
                  <c:v>16.864000000000001</c:v>
                </c:pt>
                <c:pt idx="1">
                  <c:v>16.548999999999999</c:v>
                </c:pt>
                <c:pt idx="2">
                  <c:v>15.887</c:v>
                </c:pt>
                <c:pt idx="3">
                  <c:v>17.774000000000001</c:v>
                </c:pt>
                <c:pt idx="4">
                  <c:v>16.138999999999999</c:v>
                </c:pt>
              </c:numCache>
            </c:numRef>
          </c:yVal>
          <c:smooth val="0"/>
          <c:extLst>
            <c:ext xmlns:c16="http://schemas.microsoft.com/office/drawing/2014/chart" uri="{C3380CC4-5D6E-409C-BE32-E72D297353CC}">
              <c16:uniqueId val="{00000000-F87B-4246-A2D5-323DD6CF19C3}"/>
            </c:ext>
          </c:extLst>
        </c:ser>
        <c:dLbls>
          <c:showLegendKey val="0"/>
          <c:showVal val="0"/>
          <c:showCatName val="0"/>
          <c:showSerName val="0"/>
          <c:showPercent val="0"/>
          <c:showBubbleSize val="0"/>
        </c:dLbls>
        <c:axId val="690191072"/>
        <c:axId val="690191400"/>
      </c:scatterChart>
      <c:valAx>
        <c:axId val="6901910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Test Error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0191400"/>
        <c:crosses val="autoZero"/>
        <c:crossBetween val="midCat"/>
      </c:valAx>
      <c:valAx>
        <c:axId val="6901914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Length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019107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34BF0-5758-4DB6-8529-D358B53ECD45}" type="datetimeFigureOut">
              <a:rPr lang="en-US" smtClean="0"/>
              <a:t>12/5/2017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98F75-296D-4B9A-8CEE-E2D86AE723AF}" type="slidenum">
              <a:rPr lang="en-US" smtClean="0"/>
              <a:t>‹#›</a:t>
            </a:fld>
            <a:endParaRPr lang="en-US"/>
          </a:p>
        </p:txBody>
      </p:sp>
    </p:spTree>
    <p:extLst>
      <p:ext uri="{BB962C8B-B14F-4D97-AF65-F5344CB8AC3E}">
        <p14:creationId xmlns:p14="http://schemas.microsoft.com/office/powerpoint/2010/main" val="1296022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D98F75-296D-4B9A-8CEE-E2D86AE723AF}" type="slidenum">
              <a:rPr lang="en-US" smtClean="0"/>
              <a:t>1</a:t>
            </a:fld>
            <a:endParaRPr lang="en-US"/>
          </a:p>
        </p:txBody>
      </p:sp>
    </p:spTree>
    <p:extLst>
      <p:ext uri="{BB962C8B-B14F-4D97-AF65-F5344CB8AC3E}">
        <p14:creationId xmlns:p14="http://schemas.microsoft.com/office/powerpoint/2010/main" val="518432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D98F75-296D-4B9A-8CEE-E2D86AE723AF}" type="slidenum">
              <a:rPr lang="en-US" smtClean="0"/>
              <a:t>4</a:t>
            </a:fld>
            <a:endParaRPr lang="en-US"/>
          </a:p>
        </p:txBody>
      </p:sp>
    </p:spTree>
    <p:extLst>
      <p:ext uri="{BB962C8B-B14F-4D97-AF65-F5344CB8AC3E}">
        <p14:creationId xmlns:p14="http://schemas.microsoft.com/office/powerpoint/2010/main" val="322980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definitions as they are used in the original paper.</a:t>
            </a:r>
          </a:p>
          <a:p>
            <a:r>
              <a:rPr lang="en-US" dirty="0"/>
              <a:t>C is used to denote the prediction interval.</a:t>
            </a:r>
          </a:p>
        </p:txBody>
      </p:sp>
      <p:sp>
        <p:nvSpPr>
          <p:cNvPr id="4" name="Slide Number Placeholder 3"/>
          <p:cNvSpPr>
            <a:spLocks noGrp="1"/>
          </p:cNvSpPr>
          <p:nvPr>
            <p:ph type="sldNum" sz="quarter" idx="10"/>
          </p:nvPr>
        </p:nvSpPr>
        <p:spPr/>
        <p:txBody>
          <a:bodyPr/>
          <a:lstStyle/>
          <a:p>
            <a:fld id="{F1D98F75-296D-4B9A-8CEE-E2D86AE723AF}" type="slidenum">
              <a:rPr lang="en-US" smtClean="0"/>
              <a:t>5</a:t>
            </a:fld>
            <a:endParaRPr lang="en-US"/>
          </a:p>
        </p:txBody>
      </p:sp>
    </p:spTree>
    <p:extLst>
      <p:ext uri="{BB962C8B-B14F-4D97-AF65-F5344CB8AC3E}">
        <p14:creationId xmlns:p14="http://schemas.microsoft.com/office/powerpoint/2010/main" val="2528154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a:t>This result will  be used later to prove properties of the conformal interval</a:t>
                </a:r>
              </a:p>
              <a:p>
                <a:r>
                  <a:rPr lang="en-US" dirty="0"/>
                  <a:t>We call it (*) for now.</a:t>
                </a:r>
              </a:p>
              <a:p>
                <a:endParaRPr lang="en-US" dirty="0"/>
              </a:p>
              <a:p>
                <a:r>
                  <a:rPr lang="en-US" dirty="0"/>
                  <a:t>In other words, if the rank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5</m:t>
                        </m:r>
                      </m:sub>
                    </m:sSub>
                  </m:oMath>
                </a14:m>
                <a:r>
                  <a:rPr lang="en-US" dirty="0"/>
                  <a:t> is 3, then it is the third smallest observation in the sample or the third order statistic and can also be denoted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(3)</m:t>
                        </m:r>
                      </m:sub>
                    </m:sSub>
                    <m:r>
                      <a:rPr lang="en-US" i="1">
                        <a:latin typeface="Cambria Math" panose="02040503050406030204" pitchFamily="18" charset="0"/>
                      </a:rPr>
                      <m:t>.</m:t>
                    </m:r>
                  </m:oMath>
                </a14:m>
                <a:r>
                  <a:rPr lang="en-US" dirty="0"/>
                  <a:t> Additionally if two observations are equal then they have the same rank.</a:t>
                </a:r>
              </a:p>
            </p:txBody>
          </p:sp>
        </mc:Choice>
        <mc:Fallback>
          <p:sp>
            <p:nvSpPr>
              <p:cNvPr id="3" name="Notes Placeholder 2"/>
              <p:cNvSpPr>
                <a:spLocks noGrp="1"/>
              </p:cNvSpPr>
              <p:nvPr>
                <p:ph type="body" idx="1"/>
              </p:nvPr>
            </p:nvSpPr>
            <p:spPr/>
            <p:txBody>
              <a:bodyPr/>
              <a:lstStyle/>
              <a:p>
                <a:r>
                  <a:rPr lang="en-US" dirty="0"/>
                  <a:t>This result will  be used later to prove properties of the conformal interval</a:t>
                </a:r>
              </a:p>
              <a:p>
                <a:r>
                  <a:rPr lang="en-US" dirty="0"/>
                  <a:t>We call it (*) for now.</a:t>
                </a:r>
              </a:p>
              <a:p>
                <a:endParaRPr lang="en-US" dirty="0"/>
              </a:p>
              <a:p>
                <a:r>
                  <a:rPr lang="en-US" dirty="0"/>
                  <a:t>In other words, if the rank of </a:t>
                </a:r>
                <a:r>
                  <a:rPr lang="en-US" i="0">
                    <a:latin typeface="Cambria Math" panose="02040503050406030204" pitchFamily="18" charset="0"/>
                  </a:rPr>
                  <a:t>𝑈_5</a:t>
                </a:r>
                <a:r>
                  <a:rPr lang="en-US" dirty="0"/>
                  <a:t> is 3, then it is the third smallest observation in the sample or the third order statistic and can also be denoted </a:t>
                </a:r>
                <a:r>
                  <a:rPr lang="en-US" i="0">
                    <a:latin typeface="Cambria Math" panose="02040503050406030204" pitchFamily="18" charset="0"/>
                  </a:rPr>
                  <a:t>𝑈_((3)).</a:t>
                </a:r>
                <a:r>
                  <a:rPr lang="en-US" dirty="0"/>
                  <a:t> Additionally if two observations are equal then they have the same rank.</a:t>
                </a:r>
              </a:p>
            </p:txBody>
          </p:sp>
        </mc:Fallback>
      </mc:AlternateContent>
      <p:sp>
        <p:nvSpPr>
          <p:cNvPr id="4" name="Slide Number Placeholder 3"/>
          <p:cNvSpPr>
            <a:spLocks noGrp="1"/>
          </p:cNvSpPr>
          <p:nvPr>
            <p:ph type="sldNum" sz="quarter" idx="10"/>
          </p:nvPr>
        </p:nvSpPr>
        <p:spPr/>
        <p:txBody>
          <a:bodyPr/>
          <a:lstStyle/>
          <a:p>
            <a:fld id="{F1D98F75-296D-4B9A-8CEE-E2D86AE723AF}" type="slidenum">
              <a:rPr lang="en-US" smtClean="0"/>
              <a:t>6</a:t>
            </a:fld>
            <a:endParaRPr lang="en-US"/>
          </a:p>
        </p:txBody>
      </p:sp>
    </p:spTree>
    <p:extLst>
      <p:ext uri="{BB962C8B-B14F-4D97-AF65-F5344CB8AC3E}">
        <p14:creationId xmlns:p14="http://schemas.microsoft.com/office/powerpoint/2010/main" val="246751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part follows from very similar logic as for the full conformal interval.</a:t>
            </a:r>
          </a:p>
          <a:p>
            <a:endParaRPr lang="en-US" dirty="0"/>
          </a:p>
        </p:txBody>
      </p:sp>
      <p:sp>
        <p:nvSpPr>
          <p:cNvPr id="4" name="Slide Number Placeholder 3"/>
          <p:cNvSpPr>
            <a:spLocks noGrp="1"/>
          </p:cNvSpPr>
          <p:nvPr>
            <p:ph type="sldNum" sz="quarter" idx="10"/>
          </p:nvPr>
        </p:nvSpPr>
        <p:spPr/>
        <p:txBody>
          <a:bodyPr/>
          <a:lstStyle/>
          <a:p>
            <a:fld id="{F1D98F75-296D-4B9A-8CEE-E2D86AE723AF}" type="slidenum">
              <a:rPr lang="en-US" smtClean="0"/>
              <a:t>17</a:t>
            </a:fld>
            <a:endParaRPr lang="en-US"/>
          </a:p>
        </p:txBody>
      </p:sp>
    </p:spTree>
    <p:extLst>
      <p:ext uri="{BB962C8B-B14F-4D97-AF65-F5344CB8AC3E}">
        <p14:creationId xmlns:p14="http://schemas.microsoft.com/office/powerpoint/2010/main" val="1245283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the jackknife procedure, for each data point the regression model is fit </a:t>
            </a:r>
            <a:r>
              <a:rPr lang="en-US" sz="1200" i="1" kern="1200" dirty="0">
                <a:solidFill>
                  <a:schemeClr val="tx1"/>
                </a:solidFill>
                <a:effectLst/>
                <a:latin typeface="+mn-lt"/>
                <a:ea typeface="+mn-ea"/>
                <a:cs typeface="+mn-cs"/>
              </a:rPr>
              <a:t>excluding</a:t>
            </a:r>
            <a:r>
              <a:rPr lang="en-US" sz="1200" kern="1200" dirty="0">
                <a:solidFill>
                  <a:schemeClr val="tx1"/>
                </a:solidFill>
                <a:effectLst/>
                <a:latin typeface="+mn-lt"/>
                <a:ea typeface="+mn-ea"/>
                <a:cs typeface="+mn-cs"/>
              </a:rPr>
              <a:t> that data point, and then the residual is calculated for that data point only. The prediction interval is again symmetric around the estimator with the length based on the residual distribution as described below. Since the model is fit using more of the data points, this method tends to result in shorter intervals than the split conformal method.</a:t>
            </a:r>
          </a:p>
          <a:p>
            <a:endParaRPr lang="en-US" dirty="0"/>
          </a:p>
        </p:txBody>
      </p:sp>
      <p:sp>
        <p:nvSpPr>
          <p:cNvPr id="4" name="Slide Number Placeholder 3"/>
          <p:cNvSpPr>
            <a:spLocks noGrp="1"/>
          </p:cNvSpPr>
          <p:nvPr>
            <p:ph type="sldNum" sz="quarter" idx="10"/>
          </p:nvPr>
        </p:nvSpPr>
        <p:spPr/>
        <p:txBody>
          <a:bodyPr/>
          <a:lstStyle/>
          <a:p>
            <a:fld id="{F1D98F75-296D-4B9A-8CEE-E2D86AE723AF}" type="slidenum">
              <a:rPr lang="en-US" smtClean="0"/>
              <a:t>20</a:t>
            </a:fld>
            <a:endParaRPr lang="en-US"/>
          </a:p>
        </p:txBody>
      </p:sp>
    </p:spTree>
    <p:extLst>
      <p:ext uri="{BB962C8B-B14F-4D97-AF65-F5344CB8AC3E}">
        <p14:creationId xmlns:p14="http://schemas.microsoft.com/office/powerpoint/2010/main" val="684209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mentioned split and full conformal bands do not have valid in-sample coverage. We do already have one method, the Jackknife with this property, but it’s notable that we can adjust the split conformal method if this property is desired. </a:t>
            </a:r>
          </a:p>
          <a:p>
            <a:endParaRPr lang="en-US" dirty="0"/>
          </a:p>
        </p:txBody>
      </p:sp>
      <p:sp>
        <p:nvSpPr>
          <p:cNvPr id="4" name="Slide Number Placeholder 3"/>
          <p:cNvSpPr>
            <a:spLocks noGrp="1"/>
          </p:cNvSpPr>
          <p:nvPr>
            <p:ph type="sldNum" sz="quarter" idx="10"/>
          </p:nvPr>
        </p:nvSpPr>
        <p:spPr/>
        <p:txBody>
          <a:bodyPr/>
          <a:lstStyle/>
          <a:p>
            <a:fld id="{F1D98F75-296D-4B9A-8CEE-E2D86AE723AF}" type="slidenum">
              <a:rPr lang="en-US" smtClean="0"/>
              <a:t>22</a:t>
            </a:fld>
            <a:endParaRPr lang="en-US"/>
          </a:p>
        </p:txBody>
      </p:sp>
    </p:spTree>
    <p:extLst>
      <p:ext uri="{BB962C8B-B14F-4D97-AF65-F5344CB8AC3E}">
        <p14:creationId xmlns:p14="http://schemas.microsoft.com/office/powerpoint/2010/main" val="4015264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 of new points to predict = 100</a:t>
            </a:r>
          </a:p>
          <a:p>
            <a:r>
              <a:rPr lang="en-US" dirty="0"/>
              <a:t>Time in seconds</a:t>
            </a:r>
          </a:p>
          <a:p>
            <a:r>
              <a:rPr lang="en-US" dirty="0"/>
              <a:t>Coverage and Length are averages over the 100 new observations.</a:t>
            </a:r>
          </a:p>
          <a:p>
            <a:endParaRPr lang="en-US" dirty="0"/>
          </a:p>
        </p:txBody>
      </p:sp>
      <p:sp>
        <p:nvSpPr>
          <p:cNvPr id="4" name="Slide Number Placeholder 3"/>
          <p:cNvSpPr>
            <a:spLocks noGrp="1"/>
          </p:cNvSpPr>
          <p:nvPr>
            <p:ph type="sldNum" sz="quarter" idx="10"/>
          </p:nvPr>
        </p:nvSpPr>
        <p:spPr/>
        <p:txBody>
          <a:bodyPr/>
          <a:lstStyle/>
          <a:p>
            <a:fld id="{F1D98F75-296D-4B9A-8CEE-E2D86AE723AF}" type="slidenum">
              <a:rPr lang="en-US" smtClean="0"/>
              <a:t>27</a:t>
            </a:fld>
            <a:endParaRPr lang="en-US"/>
          </a:p>
        </p:txBody>
      </p:sp>
    </p:spTree>
    <p:extLst>
      <p:ext uri="{BB962C8B-B14F-4D97-AF65-F5344CB8AC3E}">
        <p14:creationId xmlns:p14="http://schemas.microsoft.com/office/powerpoint/2010/main" val="1952821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Conformal prediction creates valid intervals even when the model is </a:t>
            </a:r>
            <a:r>
              <a:rPr lang="en-US" dirty="0" err="1"/>
              <a:t>misspecified</a:t>
            </a:r>
            <a:r>
              <a:rPr lang="en-US" dirty="0"/>
              <a:t> and seems to perform better with better estimators, however it comes at a high computational cost.</a:t>
            </a:r>
          </a:p>
          <a:p>
            <a:endParaRPr lang="en-US" dirty="0"/>
          </a:p>
          <a:p>
            <a:endParaRPr lang="en-US" dirty="0"/>
          </a:p>
        </p:txBody>
      </p:sp>
      <p:sp>
        <p:nvSpPr>
          <p:cNvPr id="4" name="Slide Number Placeholder 3"/>
          <p:cNvSpPr>
            <a:spLocks noGrp="1"/>
          </p:cNvSpPr>
          <p:nvPr>
            <p:ph type="sldNum" sz="quarter" idx="10"/>
          </p:nvPr>
        </p:nvSpPr>
        <p:spPr/>
        <p:txBody>
          <a:bodyPr/>
          <a:lstStyle/>
          <a:p>
            <a:fld id="{F1D98F75-296D-4B9A-8CEE-E2D86AE723AF}" type="slidenum">
              <a:rPr lang="en-US" smtClean="0"/>
              <a:t>33</a:t>
            </a:fld>
            <a:endParaRPr lang="en-US"/>
          </a:p>
        </p:txBody>
      </p:sp>
    </p:spTree>
    <p:extLst>
      <p:ext uri="{BB962C8B-B14F-4D97-AF65-F5344CB8AC3E}">
        <p14:creationId xmlns:p14="http://schemas.microsoft.com/office/powerpoint/2010/main" val="1574340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E582CC0-F33B-4355-A1FB-564B203A44B7}" type="datetimeFigureOut">
              <a:rPr lang="en-US" smtClean="0"/>
              <a:t>12/5/2017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FA7921-384B-4146-9191-BE4EA4E0DA44}" type="slidenum">
              <a:rPr lang="en-US" smtClean="0"/>
              <a:t>‹#›</a:t>
            </a:fld>
            <a:endParaRPr lang="en-US"/>
          </a:p>
        </p:txBody>
      </p:sp>
    </p:spTree>
    <p:extLst>
      <p:ext uri="{BB962C8B-B14F-4D97-AF65-F5344CB8AC3E}">
        <p14:creationId xmlns:p14="http://schemas.microsoft.com/office/powerpoint/2010/main" val="65626513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582CC0-F33B-4355-A1FB-564B203A44B7}"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A7921-384B-4146-9191-BE4EA4E0DA44}" type="slidenum">
              <a:rPr lang="en-US" smtClean="0"/>
              <a:t>‹#›</a:t>
            </a:fld>
            <a:endParaRPr lang="en-US"/>
          </a:p>
        </p:txBody>
      </p:sp>
    </p:spTree>
    <p:extLst>
      <p:ext uri="{BB962C8B-B14F-4D97-AF65-F5344CB8AC3E}">
        <p14:creationId xmlns:p14="http://schemas.microsoft.com/office/powerpoint/2010/main" val="493388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582CC0-F33B-4355-A1FB-564B203A44B7}"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A7921-384B-4146-9191-BE4EA4E0DA44}" type="slidenum">
              <a:rPr lang="en-US" smtClean="0"/>
              <a:t>‹#›</a:t>
            </a:fld>
            <a:endParaRPr lang="en-US"/>
          </a:p>
        </p:txBody>
      </p:sp>
    </p:spTree>
    <p:extLst>
      <p:ext uri="{BB962C8B-B14F-4D97-AF65-F5344CB8AC3E}">
        <p14:creationId xmlns:p14="http://schemas.microsoft.com/office/powerpoint/2010/main" val="73304586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582CC0-F33B-4355-A1FB-564B203A44B7}" type="datetimeFigureOut">
              <a:rPr lang="en-US" smtClean="0"/>
              <a:t>12/5/2017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FA7921-384B-4146-9191-BE4EA4E0DA44}" type="slidenum">
              <a:rPr lang="en-US" smtClean="0"/>
              <a:t>‹#›</a:t>
            </a:fld>
            <a:endParaRPr lang="en-US"/>
          </a:p>
        </p:txBody>
      </p:sp>
    </p:spTree>
    <p:extLst>
      <p:ext uri="{BB962C8B-B14F-4D97-AF65-F5344CB8AC3E}">
        <p14:creationId xmlns:p14="http://schemas.microsoft.com/office/powerpoint/2010/main" val="2446252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4E582CC0-F33B-4355-A1FB-564B203A44B7}" type="datetimeFigureOut">
              <a:rPr lang="en-US" smtClean="0"/>
              <a:t>12/5/2017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FA7921-384B-4146-9191-BE4EA4E0DA44}" type="slidenum">
              <a:rPr lang="en-US" smtClean="0"/>
              <a:t>‹#›</a:t>
            </a:fld>
            <a:endParaRPr lang="en-US"/>
          </a:p>
        </p:txBody>
      </p:sp>
    </p:spTree>
    <p:extLst>
      <p:ext uri="{BB962C8B-B14F-4D97-AF65-F5344CB8AC3E}">
        <p14:creationId xmlns:p14="http://schemas.microsoft.com/office/powerpoint/2010/main" val="38711495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E582CC0-F33B-4355-A1FB-564B203A44B7}" type="datetimeFigureOut">
              <a:rPr lang="en-US" smtClean="0"/>
              <a:t>12/5/2017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9FA7921-384B-4146-9191-BE4EA4E0DA44}" type="slidenum">
              <a:rPr lang="en-US" smtClean="0"/>
              <a:t>‹#›</a:t>
            </a:fld>
            <a:endParaRPr lang="en-US"/>
          </a:p>
        </p:txBody>
      </p:sp>
    </p:spTree>
    <p:extLst>
      <p:ext uri="{BB962C8B-B14F-4D97-AF65-F5344CB8AC3E}">
        <p14:creationId xmlns:p14="http://schemas.microsoft.com/office/powerpoint/2010/main" val="363705834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E582CC0-F33B-4355-A1FB-564B203A44B7}" type="datetimeFigureOut">
              <a:rPr lang="en-US" smtClean="0"/>
              <a:t>12/5/2017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FA7921-384B-4146-9191-BE4EA4E0DA4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8512587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582CC0-F33B-4355-A1FB-564B203A44B7}" type="datetimeFigureOut">
              <a:rPr lang="en-US" smtClean="0"/>
              <a:t>12/5/2017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FA7921-384B-4146-9191-BE4EA4E0DA44}" type="slidenum">
              <a:rPr lang="en-US" smtClean="0"/>
              <a:t>‹#›</a:t>
            </a:fld>
            <a:endParaRPr lang="en-US"/>
          </a:p>
        </p:txBody>
      </p:sp>
    </p:spTree>
    <p:extLst>
      <p:ext uri="{BB962C8B-B14F-4D97-AF65-F5344CB8AC3E}">
        <p14:creationId xmlns:p14="http://schemas.microsoft.com/office/powerpoint/2010/main" val="5576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582CC0-F33B-4355-A1FB-564B203A44B7}" type="datetimeFigureOut">
              <a:rPr lang="en-US" smtClean="0"/>
              <a:t>12/5/2017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FA7921-384B-4146-9191-BE4EA4E0DA44}" type="slidenum">
              <a:rPr lang="en-US" smtClean="0"/>
              <a:t>‹#›</a:t>
            </a:fld>
            <a:endParaRPr lang="en-US"/>
          </a:p>
        </p:txBody>
      </p:sp>
    </p:spTree>
    <p:extLst>
      <p:ext uri="{BB962C8B-B14F-4D97-AF65-F5344CB8AC3E}">
        <p14:creationId xmlns:p14="http://schemas.microsoft.com/office/powerpoint/2010/main" val="1135536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4E582CC0-F33B-4355-A1FB-564B203A44B7}" type="datetimeFigureOut">
              <a:rPr lang="en-US" smtClean="0"/>
              <a:t>12/5/2017</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F9FA7921-384B-4146-9191-BE4EA4E0DA44}" type="slidenum">
              <a:rPr lang="en-US" smtClean="0"/>
              <a:t>‹#›</a:t>
            </a:fld>
            <a:endParaRPr lang="en-US"/>
          </a:p>
        </p:txBody>
      </p:sp>
    </p:spTree>
    <p:extLst>
      <p:ext uri="{BB962C8B-B14F-4D97-AF65-F5344CB8AC3E}">
        <p14:creationId xmlns:p14="http://schemas.microsoft.com/office/powerpoint/2010/main" val="183369115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E582CC0-F33B-4355-A1FB-564B203A44B7}" type="datetimeFigureOut">
              <a:rPr lang="en-US" smtClean="0"/>
              <a:t>12/5/2017</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F9FA7921-384B-4146-9191-BE4EA4E0DA44}" type="slidenum">
              <a:rPr lang="en-US" smtClean="0"/>
              <a:t>‹#›</a:t>
            </a:fld>
            <a:endParaRPr lang="en-US"/>
          </a:p>
        </p:txBody>
      </p:sp>
    </p:spTree>
    <p:extLst>
      <p:ext uri="{BB962C8B-B14F-4D97-AF65-F5344CB8AC3E}">
        <p14:creationId xmlns:p14="http://schemas.microsoft.com/office/powerpoint/2010/main" val="2976093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E582CC0-F33B-4355-A1FB-564B203A44B7}" type="datetimeFigureOut">
              <a:rPr lang="en-US" smtClean="0"/>
              <a:t>12/5/2017</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9FA7921-384B-4146-9191-BE4EA4E0DA44}" type="slidenum">
              <a:rPr lang="en-US" smtClean="0"/>
              <a:t>‹#›</a:t>
            </a:fld>
            <a:endParaRPr lang="en-US"/>
          </a:p>
        </p:txBody>
      </p:sp>
    </p:spTree>
    <p:extLst>
      <p:ext uri="{BB962C8B-B14F-4D97-AF65-F5344CB8AC3E}">
        <p14:creationId xmlns:p14="http://schemas.microsoft.com/office/powerpoint/2010/main" val="2355327386"/>
      </p:ext>
    </p:extLst>
  </p:cSld>
  <p:clrMap bg1="lt1" tx1="dk1" bg2="lt2" tx2="dk2" accent1="accent1" accent2="accent2" accent3="accent3" accent4="accent4" accent5="accent5" accent6="accent6" hlink="hlink" folHlink="folHlink"/>
  <p:sldLayoutIdLst>
    <p:sldLayoutId id="2147484228" r:id="rId1"/>
    <p:sldLayoutId id="2147484229" r:id="rId2"/>
    <p:sldLayoutId id="2147484230" r:id="rId3"/>
    <p:sldLayoutId id="2147484231" r:id="rId4"/>
    <p:sldLayoutId id="2147484232" r:id="rId5"/>
    <p:sldLayoutId id="2147484233" r:id="rId6"/>
    <p:sldLayoutId id="2147484234" r:id="rId7"/>
    <p:sldLayoutId id="2147484235" r:id="rId8"/>
    <p:sldLayoutId id="2147484236" r:id="rId9"/>
    <p:sldLayoutId id="2147484237" r:id="rId10"/>
    <p:sldLayoutId id="214748423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3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ryantibs/conforma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github.com/ryantibs/conformal/blob/master/conformalInference.pdf" TargetMode="External"/><Relationship Id="rId3" Type="http://schemas.openxmlformats.org/officeDocument/2006/relationships/hyperlink" Target="http://mathworld.wolfram.com/about/author.html" TargetMode="External"/><Relationship Id="rId7" Type="http://schemas.openxmlformats.org/officeDocument/2006/relationships/hyperlink" Target="https://github.com/ryantibs/conformal/blob/master/conformalInference/R/split.R" TargetMode="External"/><Relationship Id="rId2" Type="http://schemas.openxmlformats.org/officeDocument/2006/relationships/hyperlink" Target="http://web.stanford.edu/class/ee378a/books/book1.pdf" TargetMode="External"/><Relationship Id="rId1" Type="http://schemas.openxmlformats.org/officeDocument/2006/relationships/slideLayout" Target="../slideLayouts/slideLayout2.xml"/><Relationship Id="rId6" Type="http://schemas.openxmlformats.org/officeDocument/2006/relationships/hyperlink" Target="https://github.com/ryantibs/conformal/blob/master/conformalInference/R/full.R" TargetMode="External"/><Relationship Id="rId5" Type="http://schemas.openxmlformats.org/officeDocument/2006/relationships/hyperlink" Target="http://mathworld.wolfram.com/SymmetricFunction.html" TargetMode="External"/><Relationship Id="rId10" Type="http://schemas.openxmlformats.org/officeDocument/2006/relationships/hyperlink" Target="http://mathworld.wolfram.com/MarkovsInequality.html" TargetMode="External"/><Relationship Id="rId4" Type="http://schemas.openxmlformats.org/officeDocument/2006/relationships/hyperlink" Target="http://mathworld.wolfram.com/" TargetMode="External"/><Relationship Id="rId9" Type="http://schemas.openxmlformats.org/officeDocument/2006/relationships/hyperlink" Target="http://www.stat.cmu.edu/~ryantibs/statml/lectures/Lei-Wasserman.pdf"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16C1C-E4A5-4B19-A747-287417B90117}"/>
              </a:ext>
            </a:extLst>
          </p:cNvPr>
          <p:cNvSpPr>
            <a:spLocks noGrp="1"/>
          </p:cNvSpPr>
          <p:nvPr>
            <p:ph type="ctrTitle"/>
          </p:nvPr>
        </p:nvSpPr>
        <p:spPr>
          <a:xfrm>
            <a:off x="1702904" y="2256183"/>
            <a:ext cx="9144000" cy="2387600"/>
          </a:xfrm>
        </p:spPr>
        <p:txBody>
          <a:bodyPr>
            <a:normAutofit fontScale="90000"/>
          </a:bodyPr>
          <a:lstStyle/>
          <a:p>
            <a:br>
              <a:rPr lang="en-US" sz="2000" b="1" dirty="0"/>
            </a:br>
            <a:r>
              <a:rPr lang="en-US" sz="2800" b="1" dirty="0"/>
              <a:t>A Comparison of Predictive Intervals for Distribution-Free Regression</a:t>
            </a:r>
            <a:br>
              <a:rPr lang="en-US" sz="2000" dirty="0"/>
            </a:br>
            <a:br>
              <a:rPr lang="en-US" sz="2000" dirty="0"/>
            </a:br>
            <a:r>
              <a:rPr lang="en-US" sz="2000" dirty="0"/>
              <a:t>Based on the paper “Distribution-Free Predictive Inference for Regression”, Lei Et al. 2017</a:t>
            </a:r>
            <a:br>
              <a:rPr lang="en-US" dirty="0"/>
            </a:br>
            <a:endParaRPr lang="en-US" dirty="0"/>
          </a:p>
        </p:txBody>
      </p:sp>
      <p:sp>
        <p:nvSpPr>
          <p:cNvPr id="3" name="Subtitle 2">
            <a:extLst>
              <a:ext uri="{FF2B5EF4-FFF2-40B4-BE49-F238E27FC236}">
                <a16:creationId xmlns:a16="http://schemas.microsoft.com/office/drawing/2014/main" id="{BE31ED16-5767-4195-90BF-D1E847E9A4F4}"/>
              </a:ext>
            </a:extLst>
          </p:cNvPr>
          <p:cNvSpPr>
            <a:spLocks noGrp="1"/>
          </p:cNvSpPr>
          <p:nvPr>
            <p:ph type="subTitle" idx="1"/>
          </p:nvPr>
        </p:nvSpPr>
        <p:spPr>
          <a:xfrm>
            <a:off x="1702904" y="600421"/>
            <a:ext cx="9144000" cy="1655762"/>
          </a:xfrm>
        </p:spPr>
        <p:txBody>
          <a:bodyPr/>
          <a:lstStyle/>
          <a:p>
            <a:r>
              <a:rPr lang="en-US" dirty="0"/>
              <a:t>STAT 501 Project – Jennie Hirsch – 12/7/2017</a:t>
            </a:r>
          </a:p>
          <a:p>
            <a:r>
              <a:rPr lang="en-US" dirty="0"/>
              <a:t>Under the direction of Dr. Nadeeshani Jayasena </a:t>
            </a:r>
            <a:br>
              <a:rPr lang="en-US" b="1" dirty="0"/>
            </a:br>
            <a:endParaRPr lang="en-US" dirty="0"/>
          </a:p>
        </p:txBody>
      </p:sp>
    </p:spTree>
    <p:extLst>
      <p:ext uri="{BB962C8B-B14F-4D97-AF65-F5344CB8AC3E}">
        <p14:creationId xmlns:p14="http://schemas.microsoft.com/office/powerpoint/2010/main" val="1356153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7984345-F02F-413B-B960-EE241031EC51}"/>
                  </a:ext>
                </a:extLst>
              </p:cNvPr>
              <p:cNvSpPr>
                <a:spLocks noGrp="1"/>
              </p:cNvSpPr>
              <p:nvPr>
                <p:ph idx="1"/>
              </p:nvPr>
            </p:nvSpPr>
            <p:spPr>
              <a:xfrm>
                <a:off x="1162493" y="2083982"/>
                <a:ext cx="9888279" cy="3656046"/>
              </a:xfrm>
            </p:spPr>
            <p:txBody>
              <a:bodyPr>
                <a:normAutofit lnSpcReduction="10000"/>
              </a:bodyPr>
              <a:lstStyle/>
              <a:p>
                <a:pPr marL="0" indent="0">
                  <a:buNone/>
                </a:pPr>
                <a:r>
                  <a:rPr lang="en-US" dirty="0"/>
                  <a:t>Note that the rank of </a:t>
                </a:r>
                <a14:m>
                  <m:oMath xmlns:m="http://schemas.openxmlformats.org/officeDocument/2006/math">
                    <m:sSub>
                      <m:sSubPr>
                        <m:ctrlPr>
                          <a:rPr lang="en-US" i="1"/>
                        </m:ctrlPr>
                      </m:sSubPr>
                      <m:e>
                        <m:r>
                          <a:rPr lang="en-US" i="1"/>
                          <m:t>𝑅</m:t>
                        </m:r>
                      </m:e>
                      <m:sub>
                        <m:r>
                          <a:rPr lang="en-US" i="1"/>
                          <m:t>𝑌𝑛</m:t>
                        </m:r>
                        <m:r>
                          <a:rPr lang="en-US" i="1"/>
                          <m:t>+1,</m:t>
                        </m:r>
                        <m:r>
                          <a:rPr lang="en-US" i="1"/>
                          <m:t>𝑛</m:t>
                        </m:r>
                        <m:r>
                          <a:rPr lang="en-US" i="1"/>
                          <m:t>+1</m:t>
                        </m:r>
                      </m:sub>
                    </m:sSub>
                  </m:oMath>
                </a14:m>
                <a:r>
                  <a:rPr lang="en-US" dirty="0"/>
                  <a:t> among the other absolute fitted residuals is uniformly distributed on {1, … , n+1}. This is because the Y­</a:t>
                </a:r>
                <a:r>
                  <a:rPr lang="en-US" baseline="-25000" dirty="0"/>
                  <a:t>I</a:t>
                </a:r>
                <a:r>
                  <a:rPr lang="en-US" dirty="0"/>
                  <a:t> are </a:t>
                </a:r>
                <a:r>
                  <a:rPr lang="en-US" dirty="0" err="1"/>
                  <a:t>i.i.d</a:t>
                </a:r>
                <a:r>
                  <a:rPr lang="en-US" dirty="0"/>
                  <a:t>. and </a:t>
                </a:r>
                <a14:m>
                  <m:oMath xmlns:m="http://schemas.openxmlformats.org/officeDocument/2006/math">
                    <m:sSub>
                      <m:sSubPr>
                        <m:ctrlPr>
                          <a:rPr lang="en-US" i="1"/>
                        </m:ctrlPr>
                      </m:sSubPr>
                      <m:e>
                        <m:acc>
                          <m:accPr>
                            <m:chr m:val="̂"/>
                            <m:ctrlPr>
                              <a:rPr lang="en-US" i="1"/>
                            </m:ctrlPr>
                          </m:accPr>
                          <m:e>
                            <m:r>
                              <a:rPr lang="en-US" i="1"/>
                              <m:t>𝜇</m:t>
                            </m:r>
                          </m:e>
                        </m:acc>
                      </m:e>
                      <m:sub>
                        <m:r>
                          <a:rPr lang="en-US" i="1"/>
                          <m:t>𝑦</m:t>
                        </m:r>
                      </m:sub>
                    </m:sSub>
                  </m:oMath>
                </a14:m>
                <a:r>
                  <a:rPr lang="en-US" dirty="0"/>
                  <a:t> is a symmetric function. Since </a:t>
                </a:r>
                <a14:m>
                  <m:oMath xmlns:m="http://schemas.openxmlformats.org/officeDocument/2006/math">
                    <m:r>
                      <a:rPr lang="en-US" i="1"/>
                      <m:t>𝜋</m:t>
                    </m:r>
                    <m:d>
                      <m:dPr>
                        <m:ctrlPr>
                          <a:rPr lang="en-US" i="1"/>
                        </m:ctrlPr>
                      </m:dPr>
                      <m:e>
                        <m:sSub>
                          <m:sSubPr>
                            <m:ctrlPr>
                              <a:rPr lang="en-US" i="1"/>
                            </m:ctrlPr>
                          </m:sSubPr>
                          <m:e>
                            <m:r>
                              <a:rPr lang="en-US" i="1"/>
                              <m:t>𝑌</m:t>
                            </m:r>
                          </m:e>
                          <m:sub>
                            <m:r>
                              <a:rPr lang="en-US" i="1"/>
                              <m:t>𝑛</m:t>
                            </m:r>
                            <m:r>
                              <a:rPr lang="en-US" i="1"/>
                              <m:t>+1</m:t>
                            </m:r>
                          </m:sub>
                        </m:sSub>
                      </m:e>
                    </m:d>
                  </m:oMath>
                </a14:m>
                <a:r>
                  <a:rPr lang="en-US" dirty="0"/>
                  <a:t> is just the proportion of the absolute fitted residuals that are less than or equal to </a:t>
                </a:r>
                <a14:m>
                  <m:oMath xmlns:m="http://schemas.openxmlformats.org/officeDocument/2006/math">
                    <m:sSub>
                      <m:sSubPr>
                        <m:ctrlPr>
                          <a:rPr lang="en-US" i="1"/>
                        </m:ctrlPr>
                      </m:sSubPr>
                      <m:e>
                        <m:r>
                          <a:rPr lang="en-US" i="1"/>
                          <m:t>𝑅</m:t>
                        </m:r>
                      </m:e>
                      <m:sub>
                        <m:r>
                          <a:rPr lang="en-US" i="1"/>
                          <m:t>𝑌𝑛</m:t>
                        </m:r>
                        <m:r>
                          <a:rPr lang="en-US" i="1"/>
                          <m:t>+1,</m:t>
                        </m:r>
                        <m:r>
                          <a:rPr lang="en-US" i="1"/>
                          <m:t>𝑛</m:t>
                        </m:r>
                        <m:r>
                          <a:rPr lang="en-US" i="1"/>
                          <m:t>+1</m:t>
                        </m:r>
                      </m:sub>
                    </m:sSub>
                  </m:oMath>
                </a14:m>
                <a:r>
                  <a:rPr lang="en-US" dirty="0"/>
                  <a:t>, then </a:t>
                </a:r>
                <a14:m>
                  <m:oMath xmlns:m="http://schemas.openxmlformats.org/officeDocument/2006/math">
                    <m:r>
                      <a:rPr lang="en-US" i="1"/>
                      <m:t>𝜋</m:t>
                    </m:r>
                    <m:d>
                      <m:dPr>
                        <m:ctrlPr>
                          <a:rPr lang="en-US" i="1"/>
                        </m:ctrlPr>
                      </m:dPr>
                      <m:e>
                        <m:sSub>
                          <m:sSubPr>
                            <m:ctrlPr>
                              <a:rPr lang="en-US" i="1"/>
                            </m:ctrlPr>
                          </m:sSubPr>
                          <m:e>
                            <m:r>
                              <a:rPr lang="en-US" i="1"/>
                              <m:t>𝑌</m:t>
                            </m:r>
                          </m:e>
                          <m:sub>
                            <m:r>
                              <a:rPr lang="en-US" i="1"/>
                              <m:t>𝑛</m:t>
                            </m:r>
                            <m:r>
                              <a:rPr lang="en-US" i="1"/>
                              <m:t>+1</m:t>
                            </m:r>
                          </m:sub>
                        </m:sSub>
                      </m:e>
                    </m:d>
                    <m:r>
                      <a:rPr lang="en-US" i="1"/>
                      <m:t>=(</m:t>
                    </m:r>
                    <m:r>
                      <a:rPr lang="en-US" i="1"/>
                      <m:t>𝑟𝑎𝑛𝑘</m:t>
                    </m:r>
                    <m:r>
                      <a:rPr lang="en-US" i="1"/>
                      <m:t> </m:t>
                    </m:r>
                    <m:r>
                      <a:rPr lang="en-US" i="1"/>
                      <m:t>𝑜𝑓</m:t>
                    </m:r>
                    <m:r>
                      <a:rPr lang="en-US" i="1"/>
                      <m:t> </m:t>
                    </m:r>
                    <m:sSub>
                      <m:sSubPr>
                        <m:ctrlPr>
                          <a:rPr lang="en-US" i="1"/>
                        </m:ctrlPr>
                      </m:sSubPr>
                      <m:e>
                        <m:r>
                          <a:rPr lang="en-US" i="1"/>
                          <m:t>𝑅</m:t>
                        </m:r>
                      </m:e>
                      <m:sub>
                        <m:r>
                          <a:rPr lang="en-US" i="1"/>
                          <m:t>𝑌𝑛</m:t>
                        </m:r>
                        <m:r>
                          <a:rPr lang="en-US" i="1"/>
                          <m:t>+1,</m:t>
                        </m:r>
                        <m:r>
                          <a:rPr lang="en-US" i="1"/>
                          <m:t>𝑛</m:t>
                        </m:r>
                        <m:r>
                          <a:rPr lang="en-US" i="1"/>
                          <m:t>+1</m:t>
                        </m:r>
                      </m:sub>
                    </m:sSub>
                    <m:r>
                      <a:rPr lang="en-US" i="1"/>
                      <m:t>)/(</m:t>
                    </m:r>
                    <m:r>
                      <a:rPr lang="en-US" i="1"/>
                      <m:t>𝑛</m:t>
                    </m:r>
                    <m:r>
                      <a:rPr lang="en-US" i="1"/>
                      <m:t>+1)</m:t>
                    </m:r>
                  </m:oMath>
                </a14:m>
                <a:r>
                  <a:rPr lang="en-US" dirty="0"/>
                  <a:t>. This leads to the property that</a:t>
                </a:r>
              </a:p>
              <a:p>
                <a:pPr marL="0" indent="0">
                  <a:buNone/>
                </a:pPr>
                <a:r>
                  <a:rPr lang="en-US" i="1" dirty="0"/>
                  <a:t>	</a:t>
                </a:r>
              </a:p>
              <a:p>
                <a:pPr marL="0" indent="0">
                  <a:buNone/>
                </a:pPr>
                <a:r>
                  <a:rPr lang="en-US" dirty="0"/>
                  <a:t>	</a:t>
                </a:r>
                <a14:m>
                  <m:oMath xmlns:m="http://schemas.openxmlformats.org/officeDocument/2006/math">
                    <m:r>
                      <a:rPr lang="en-US" b="1" i="1"/>
                      <m:t>𝑷</m:t>
                    </m:r>
                    <m:d>
                      <m:dPr>
                        <m:ctrlPr>
                          <a:rPr lang="en-US" b="1" i="1"/>
                        </m:ctrlPr>
                      </m:dPr>
                      <m:e>
                        <m:r>
                          <a:rPr lang="en-US" b="1" i="1"/>
                          <m:t>(</m:t>
                        </m:r>
                        <m:r>
                          <a:rPr lang="en-US" b="1" i="1"/>
                          <m:t>𝒏</m:t>
                        </m:r>
                        <m:r>
                          <a:rPr lang="en-US" b="1" i="1"/>
                          <m:t>+</m:t>
                        </m:r>
                        <m:r>
                          <a:rPr lang="en-US" b="1" i="1"/>
                          <m:t>𝟏</m:t>
                        </m:r>
                        <m:r>
                          <a:rPr lang="en-US" b="1" i="1"/>
                          <m:t>)</m:t>
                        </m:r>
                        <m:r>
                          <a:rPr lang="en-US" b="1" i="1"/>
                          <m:t>𝝅</m:t>
                        </m:r>
                        <m:d>
                          <m:dPr>
                            <m:ctrlPr>
                              <a:rPr lang="en-US" b="1" i="1"/>
                            </m:ctrlPr>
                          </m:dPr>
                          <m:e>
                            <m:sSub>
                              <m:sSubPr>
                                <m:ctrlPr>
                                  <a:rPr lang="en-US" b="1" i="1"/>
                                </m:ctrlPr>
                              </m:sSubPr>
                              <m:e>
                                <m:r>
                                  <a:rPr lang="en-US" b="1" i="1"/>
                                  <m:t>𝒀</m:t>
                                </m:r>
                              </m:e>
                              <m:sub>
                                <m:r>
                                  <a:rPr lang="en-US" b="1" i="1"/>
                                  <m:t>𝒏</m:t>
                                </m:r>
                                <m:r>
                                  <a:rPr lang="en-US" b="1" i="1"/>
                                  <m:t>+</m:t>
                                </m:r>
                                <m:r>
                                  <a:rPr lang="en-US" b="1" i="1"/>
                                  <m:t>𝟏</m:t>
                                </m:r>
                              </m:sub>
                            </m:sSub>
                          </m:e>
                        </m:d>
                        <m:r>
                          <a:rPr lang="en-US" b="1" i="1"/>
                          <m:t>≤</m:t>
                        </m:r>
                        <m:d>
                          <m:dPr>
                            <m:begChr m:val="⌈"/>
                            <m:endChr m:val="⌉"/>
                            <m:ctrlPr>
                              <a:rPr lang="en-US" b="1" i="1"/>
                            </m:ctrlPr>
                          </m:dPr>
                          <m:e>
                            <m:r>
                              <a:rPr lang="en-US" b="1" i="1"/>
                              <m:t>(</m:t>
                            </m:r>
                            <m:r>
                              <a:rPr lang="en-US" b="1" i="1"/>
                              <m:t>𝟏</m:t>
                            </m:r>
                            <m:r>
                              <a:rPr lang="en-US" b="1" i="1"/>
                              <m:t>− </m:t>
                            </m:r>
                            <m:r>
                              <a:rPr lang="en-US" b="1" i="1"/>
                              <m:t>𝜶</m:t>
                            </m:r>
                            <m:r>
                              <a:rPr lang="en-US" b="1" i="1"/>
                              <m:t>)(</m:t>
                            </m:r>
                            <m:r>
                              <a:rPr lang="en-US" b="1" i="1"/>
                              <m:t>𝒏</m:t>
                            </m:r>
                            <m:r>
                              <a:rPr lang="en-US" b="1" i="1"/>
                              <m:t>+</m:t>
                            </m:r>
                            <m:r>
                              <a:rPr lang="en-US" b="1" i="1"/>
                              <m:t>𝟏</m:t>
                            </m:r>
                            <m:r>
                              <a:rPr lang="en-US" b="1" i="1"/>
                              <m:t>)</m:t>
                            </m:r>
                          </m:e>
                        </m:d>
                      </m:e>
                    </m:d>
                    <m:r>
                      <a:rPr lang="en-US" b="1" i="1"/>
                      <m:t>≥</m:t>
                    </m:r>
                    <m:r>
                      <a:rPr lang="en-US" b="1" i="1"/>
                      <m:t>𝟏</m:t>
                    </m:r>
                    <m:r>
                      <a:rPr lang="en-US" b="1" i="1"/>
                      <m:t>− </m:t>
                    </m:r>
                    <m:r>
                      <a:rPr lang="en-US" b="1" i="1"/>
                      <m:t>𝜶</m:t>
                    </m:r>
                  </m:oMath>
                </a14:m>
                <a:r>
                  <a:rPr lang="en-US" b="1" dirty="0"/>
                  <a:t> </a:t>
                </a:r>
              </a:p>
              <a:p>
                <a:pPr marL="0" indent="0">
                  <a:buNone/>
                </a:pPr>
                <a:endParaRPr lang="en-US" i="1" dirty="0"/>
              </a:p>
              <a:p>
                <a:pPr marL="0" indent="0">
                  <a:buNone/>
                </a:pPr>
                <a:r>
                  <a:rPr lang="en-US" i="1" dirty="0"/>
                  <a:t>Proof:</a:t>
                </a:r>
                <a:r>
                  <a:rPr lang="en-US" dirty="0"/>
                  <a:t> </a:t>
                </a:r>
              </a:p>
              <a:p>
                <a:pPr marL="0" indent="0">
                  <a:buNone/>
                </a:pPr>
                <a14:m>
                  <m:oMathPara xmlns:m="http://schemas.openxmlformats.org/officeDocument/2006/math">
                    <m:oMathParaPr>
                      <m:jc m:val="centerGroup"/>
                    </m:oMathParaPr>
                    <m:oMath xmlns:m="http://schemas.openxmlformats.org/officeDocument/2006/math">
                      <m:r>
                        <a:rPr lang="en-US" i="1"/>
                        <m:t>𝑃</m:t>
                      </m:r>
                      <m:d>
                        <m:dPr>
                          <m:ctrlPr>
                            <a:rPr lang="en-US" i="1"/>
                          </m:ctrlPr>
                        </m:dPr>
                        <m:e>
                          <m:r>
                            <a:rPr lang="en-US" i="1"/>
                            <m:t>(</m:t>
                          </m:r>
                          <m:r>
                            <a:rPr lang="en-US" i="1"/>
                            <m:t>𝑛</m:t>
                          </m:r>
                          <m:r>
                            <a:rPr lang="en-US" i="1"/>
                            <m:t>+1)</m:t>
                          </m:r>
                          <m:r>
                            <a:rPr lang="en-US" i="1"/>
                            <m:t>𝜋</m:t>
                          </m:r>
                          <m:d>
                            <m:dPr>
                              <m:ctrlPr>
                                <a:rPr lang="en-US" i="1"/>
                              </m:ctrlPr>
                            </m:dPr>
                            <m:e>
                              <m:sSub>
                                <m:sSubPr>
                                  <m:ctrlPr>
                                    <a:rPr lang="en-US" i="1"/>
                                  </m:ctrlPr>
                                </m:sSubPr>
                                <m:e>
                                  <m:r>
                                    <a:rPr lang="en-US" i="1"/>
                                    <m:t>𝑌</m:t>
                                  </m:r>
                                </m:e>
                                <m:sub>
                                  <m:r>
                                    <a:rPr lang="en-US" i="1"/>
                                    <m:t>𝑛</m:t>
                                  </m:r>
                                  <m:r>
                                    <a:rPr lang="en-US" i="1"/>
                                    <m:t>+1</m:t>
                                  </m:r>
                                </m:sub>
                              </m:sSub>
                            </m:e>
                          </m:d>
                          <m:r>
                            <a:rPr lang="en-US" i="1"/>
                            <m:t>≤</m:t>
                          </m:r>
                          <m:d>
                            <m:dPr>
                              <m:begChr m:val="⌈"/>
                              <m:endChr m:val="⌉"/>
                              <m:ctrlPr>
                                <a:rPr lang="en-US" i="1"/>
                              </m:ctrlPr>
                            </m:dPr>
                            <m:e>
                              <m:r>
                                <a:rPr lang="en-US" i="1"/>
                                <m:t>(1− </m:t>
                              </m:r>
                              <m:r>
                                <a:rPr lang="en-US" i="1"/>
                                <m:t>𝛼</m:t>
                              </m:r>
                              <m:r>
                                <a:rPr lang="en-US" i="1"/>
                                <m:t>)(</m:t>
                              </m:r>
                              <m:r>
                                <a:rPr lang="en-US" i="1"/>
                                <m:t>𝑛</m:t>
                              </m:r>
                              <m:r>
                                <a:rPr lang="en-US" i="1"/>
                                <m:t>+1)</m:t>
                              </m:r>
                            </m:e>
                          </m:d>
                        </m:e>
                      </m:d>
                      <m:r>
                        <a:rPr lang="en-US" i="1"/>
                        <m:t>= </m:t>
                      </m:r>
                      <m:r>
                        <a:rPr lang="en-US" i="1"/>
                        <m:t>𝑃</m:t>
                      </m:r>
                      <m:d>
                        <m:dPr>
                          <m:ctrlPr>
                            <a:rPr lang="en-US" i="1"/>
                          </m:ctrlPr>
                        </m:dPr>
                        <m:e>
                          <m:r>
                            <a:rPr lang="en-US" i="1"/>
                            <m:t>𝑅𝑎𝑛𝑘</m:t>
                          </m:r>
                          <m:r>
                            <a:rPr lang="en-US" i="1"/>
                            <m:t> </m:t>
                          </m:r>
                          <m:r>
                            <a:rPr lang="en-US" i="1"/>
                            <m:t>𝑜𝑓</m:t>
                          </m:r>
                          <m:r>
                            <a:rPr lang="en-US" i="1"/>
                            <m:t> </m:t>
                          </m:r>
                          <m:sSub>
                            <m:sSubPr>
                              <m:ctrlPr>
                                <a:rPr lang="en-US" i="1"/>
                              </m:ctrlPr>
                            </m:sSubPr>
                            <m:e>
                              <m:r>
                                <a:rPr lang="en-US" i="1"/>
                                <m:t>𝑅</m:t>
                              </m:r>
                            </m:e>
                            <m:sub>
                              <m:r>
                                <a:rPr lang="en-US" i="1"/>
                                <m:t>𝑌𝑛</m:t>
                              </m:r>
                              <m:r>
                                <a:rPr lang="en-US" i="1"/>
                                <m:t>+1,</m:t>
                              </m:r>
                              <m:r>
                                <a:rPr lang="en-US" i="1"/>
                                <m:t>𝑖</m:t>
                              </m:r>
                            </m:sub>
                          </m:sSub>
                          <m:r>
                            <a:rPr lang="en-US" i="1"/>
                            <m:t>≤</m:t>
                          </m:r>
                          <m:d>
                            <m:dPr>
                              <m:begChr m:val="⌈"/>
                              <m:endChr m:val="⌉"/>
                              <m:ctrlPr>
                                <a:rPr lang="en-US" i="1"/>
                              </m:ctrlPr>
                            </m:dPr>
                            <m:e>
                              <m:r>
                                <a:rPr lang="en-US" i="1"/>
                                <m:t>(1− </m:t>
                              </m:r>
                              <m:r>
                                <a:rPr lang="en-US" i="1"/>
                                <m:t>𝛼</m:t>
                              </m:r>
                              <m:r>
                                <a:rPr lang="en-US" i="1"/>
                                <m:t>)(</m:t>
                              </m:r>
                              <m:r>
                                <a:rPr lang="en-US" i="1"/>
                                <m:t>𝑛</m:t>
                              </m:r>
                              <m:r>
                                <a:rPr lang="en-US" i="1"/>
                                <m:t>+1)</m:t>
                              </m:r>
                            </m:e>
                          </m:d>
                        </m:e>
                      </m:d>
                    </m:oMath>
                  </m:oMathPara>
                </a14:m>
                <a:endParaRPr lang="en-US" i="1" dirty="0"/>
              </a:p>
              <a:p>
                <a:pPr marL="0" indent="0">
                  <a:buNone/>
                </a:pPr>
                <a:r>
                  <a:rPr lang="en-US" dirty="0"/>
                  <a:t>					  </a:t>
                </a:r>
                <a14:m>
                  <m:oMath xmlns:m="http://schemas.openxmlformats.org/officeDocument/2006/math">
                    <m:r>
                      <a:rPr lang="en-US" i="1"/>
                      <m:t>=</m:t>
                    </m:r>
                    <m:f>
                      <m:fPr>
                        <m:ctrlPr>
                          <a:rPr lang="en-US" i="1"/>
                        </m:ctrlPr>
                      </m:fPr>
                      <m:num>
                        <m:d>
                          <m:dPr>
                            <m:begChr m:val="⌈"/>
                            <m:endChr m:val="⌉"/>
                            <m:ctrlPr>
                              <a:rPr lang="en-US" i="1"/>
                            </m:ctrlPr>
                          </m:dPr>
                          <m:e>
                            <m:d>
                              <m:dPr>
                                <m:ctrlPr>
                                  <a:rPr lang="en-US" i="1"/>
                                </m:ctrlPr>
                              </m:dPr>
                              <m:e>
                                <m:r>
                                  <a:rPr lang="en-US" i="1"/>
                                  <m:t>1− </m:t>
                                </m:r>
                                <m:r>
                                  <a:rPr lang="en-US" i="1"/>
                                  <m:t>𝛼</m:t>
                                </m:r>
                              </m:e>
                            </m:d>
                            <m:d>
                              <m:dPr>
                                <m:ctrlPr>
                                  <a:rPr lang="en-US" i="1"/>
                                </m:ctrlPr>
                              </m:dPr>
                              <m:e>
                                <m:r>
                                  <a:rPr lang="en-US" i="1"/>
                                  <m:t>𝑛</m:t>
                                </m:r>
                                <m:r>
                                  <a:rPr lang="en-US" i="1"/>
                                  <m:t>+1</m:t>
                                </m:r>
                              </m:e>
                            </m:d>
                          </m:e>
                        </m:d>
                      </m:num>
                      <m:den>
                        <m:r>
                          <a:rPr lang="en-US" i="1"/>
                          <m:t>𝑛</m:t>
                        </m:r>
                        <m:r>
                          <a:rPr lang="en-US" i="1"/>
                          <m:t>+1</m:t>
                        </m:r>
                      </m:den>
                    </m:f>
                    <m:r>
                      <a:rPr lang="en-US" i="1"/>
                      <m:t>≥</m:t>
                    </m:r>
                    <m:f>
                      <m:fPr>
                        <m:ctrlPr>
                          <a:rPr lang="en-US" i="1"/>
                        </m:ctrlPr>
                      </m:fPr>
                      <m:num>
                        <m:d>
                          <m:dPr>
                            <m:ctrlPr>
                              <a:rPr lang="en-US" i="1"/>
                            </m:ctrlPr>
                          </m:dPr>
                          <m:e>
                            <m:r>
                              <a:rPr lang="en-US" i="1"/>
                              <m:t>1− </m:t>
                            </m:r>
                            <m:r>
                              <a:rPr lang="en-US" i="1"/>
                              <m:t>𝛼</m:t>
                            </m:r>
                          </m:e>
                        </m:d>
                        <m:d>
                          <m:dPr>
                            <m:ctrlPr>
                              <a:rPr lang="en-US" i="1"/>
                            </m:ctrlPr>
                          </m:dPr>
                          <m:e>
                            <m:r>
                              <a:rPr lang="en-US" i="1"/>
                              <m:t>𝑛</m:t>
                            </m:r>
                            <m:r>
                              <a:rPr lang="en-US" i="1"/>
                              <m:t>+1</m:t>
                            </m:r>
                          </m:e>
                        </m:d>
                      </m:num>
                      <m:den>
                        <m:r>
                          <a:rPr lang="en-US" i="1"/>
                          <m:t>𝑛</m:t>
                        </m:r>
                        <m:r>
                          <a:rPr lang="en-US" i="1"/>
                          <m:t>+1</m:t>
                        </m:r>
                      </m:den>
                    </m:f>
                    <m:r>
                      <a:rPr lang="en-US" i="1"/>
                      <m:t>=1− </m:t>
                    </m:r>
                    <m:r>
                      <a:rPr lang="en-US" i="1"/>
                      <m:t>𝛼</m:t>
                    </m:r>
                    <m:r>
                      <a:rPr lang="en-US" i="1"/>
                      <m:t>.</m:t>
                    </m:r>
                  </m:oMath>
                </a14:m>
                <a:r>
                  <a:rPr lang="en-US" dirty="0"/>
                  <a:t> </a:t>
                </a:r>
              </a:p>
              <a:p>
                <a:pPr marL="0" indent="0">
                  <a:buNone/>
                </a:pPr>
                <a:endParaRPr lang="en-US" dirty="0"/>
              </a:p>
            </p:txBody>
          </p:sp>
        </mc:Choice>
        <mc:Fallback>
          <p:sp>
            <p:nvSpPr>
              <p:cNvPr id="3" name="Content Placeholder 2">
                <a:extLst>
                  <a:ext uri="{FF2B5EF4-FFF2-40B4-BE49-F238E27FC236}">
                    <a16:creationId xmlns:a16="http://schemas.microsoft.com/office/drawing/2014/main" id="{B7984345-F02F-413B-B960-EE241031EC51}"/>
                  </a:ext>
                </a:extLst>
              </p:cNvPr>
              <p:cNvSpPr>
                <a:spLocks noGrp="1" noRot="1" noChangeAspect="1" noMove="1" noResize="1" noEditPoints="1" noAdjustHandles="1" noChangeArrowheads="1" noChangeShapeType="1" noTextEdit="1"/>
              </p:cNvSpPr>
              <p:nvPr>
                <p:ph idx="1"/>
              </p:nvPr>
            </p:nvSpPr>
            <p:spPr>
              <a:xfrm>
                <a:off x="1162493" y="2083982"/>
                <a:ext cx="9888279" cy="3656046"/>
              </a:xfrm>
              <a:blipFill>
                <a:blip r:embed="rId2"/>
                <a:stretch>
                  <a:fillRect l="-555" t="-1667" r="-493"/>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B9BD9FEB-D32D-4B0E-BD85-EDFEA4C8FA2C}"/>
              </a:ext>
            </a:extLst>
          </p:cNvPr>
          <p:cNvSpPr txBox="1">
            <a:spLocks/>
          </p:cNvSpPr>
          <p:nvPr/>
        </p:nvSpPr>
        <p:spPr bwMode="black">
          <a:xfrm>
            <a:off x="1162493" y="518125"/>
            <a:ext cx="9888279" cy="1034229"/>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Another Preliminary Result (**)</a:t>
            </a:r>
          </a:p>
        </p:txBody>
      </p:sp>
    </p:spTree>
    <p:extLst>
      <p:ext uri="{BB962C8B-B14F-4D97-AF65-F5344CB8AC3E}">
        <p14:creationId xmlns:p14="http://schemas.microsoft.com/office/powerpoint/2010/main" val="107784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5D3477A-B522-4045-BE52-93570B2DAAEA}"/>
                  </a:ext>
                </a:extLst>
              </p:cNvPr>
              <p:cNvSpPr>
                <a:spLocks noGrp="1"/>
              </p:cNvSpPr>
              <p:nvPr>
                <p:ph idx="1"/>
              </p:nvPr>
            </p:nvSpPr>
            <p:spPr>
              <a:xfrm>
                <a:off x="1162493" y="2041452"/>
                <a:ext cx="9888279" cy="3698576"/>
              </a:xfrm>
            </p:spPr>
            <p:txBody>
              <a:bodyPr>
                <a:normAutofit/>
              </a:bodyPr>
              <a:lstStyle/>
              <a:p>
                <a:pPr marL="0" indent="0">
                  <a:buNone/>
                </a:pPr>
                <a:r>
                  <a:rPr lang="en-US" b="1" dirty="0"/>
                  <a:t>Theorem 2.1: </a:t>
                </a:r>
                <a:r>
                  <a:rPr lang="en-US" dirty="0"/>
                  <a:t>If (</a:t>
                </a:r>
                <a:r>
                  <a:rPr lang="en-US" dirty="0" err="1"/>
                  <a:t>X</a:t>
                </a:r>
                <a:r>
                  <a:rPr lang="en-US" baseline="-25000" dirty="0" err="1"/>
                  <a:t>i</a:t>
                </a:r>
                <a:r>
                  <a:rPr lang="en-US" dirty="0" err="1"/>
                  <a:t>,Y</a:t>
                </a:r>
                <a:r>
                  <a:rPr lang="en-US" baseline="-25000" dirty="0" err="1"/>
                  <a:t>i</a:t>
                </a:r>
                <a:r>
                  <a:rPr lang="en-US" dirty="0"/>
                  <a:t>) are i.i.d. </a:t>
                </a:r>
                <a:r>
                  <a:rPr lang="en-US" dirty="0" err="1"/>
                  <a:t>i</a:t>
                </a:r>
                <a:r>
                  <a:rPr lang="en-US" dirty="0"/>
                  <a:t> = 1,…,n, then for a new </a:t>
                </a:r>
                <a:r>
                  <a:rPr lang="en-US" dirty="0" err="1"/>
                  <a:t>i.i.d</a:t>
                </a:r>
                <a:r>
                  <a:rPr lang="en-US" dirty="0"/>
                  <a:t>. pair (X</a:t>
                </a:r>
                <a:r>
                  <a:rPr lang="en-US" baseline="-25000" dirty="0"/>
                  <a:t>n+1</a:t>
                </a:r>
                <a:r>
                  <a:rPr lang="en-US" dirty="0"/>
                  <a:t>,Y</a:t>
                </a:r>
                <a:r>
                  <a:rPr lang="en-US" baseline="-25000" dirty="0"/>
                  <a:t>n+1</a:t>
                </a:r>
                <a:r>
                  <a:rPr lang="en-US" dirty="0"/>
                  <a:t>),</a:t>
                </a:r>
              </a:p>
              <a:p>
                <a:pPr marL="0" indent="0">
                  <a:buNone/>
                </a:pPr>
                <a:endParaRPr lang="en-US" i="1" dirty="0"/>
              </a:p>
              <a:p>
                <a:pPr marL="0" indent="0">
                  <a:buNone/>
                </a:pPr>
                <a:r>
                  <a:rPr lang="en-US" i="1" dirty="0"/>
                  <a:t>	</a:t>
                </a:r>
                <a14:m>
                  <m:oMath xmlns:m="http://schemas.openxmlformats.org/officeDocument/2006/math">
                    <m:r>
                      <a:rPr lang="en-US" i="1"/>
                      <m:t>𝑃</m:t>
                    </m:r>
                    <m:r>
                      <a:rPr lang="en-US" i="1"/>
                      <m:t>(</m:t>
                    </m:r>
                    <m:sSub>
                      <m:sSubPr>
                        <m:ctrlPr>
                          <a:rPr lang="en-US" i="1"/>
                        </m:ctrlPr>
                      </m:sSubPr>
                      <m:e>
                        <m:r>
                          <a:rPr lang="en-US" i="1"/>
                          <m:t>𝑌</m:t>
                        </m:r>
                      </m:e>
                      <m:sub>
                        <m:r>
                          <a:rPr lang="en-US" i="1"/>
                          <m:t>𝑛</m:t>
                        </m:r>
                        <m:r>
                          <a:rPr lang="en-US" i="1"/>
                          <m:t>+1</m:t>
                        </m:r>
                      </m:sub>
                    </m:sSub>
                    <m:r>
                      <a:rPr lang="en-US" i="1"/>
                      <m:t>∈</m:t>
                    </m:r>
                    <m:sSub>
                      <m:sSubPr>
                        <m:ctrlPr>
                          <a:rPr lang="en-US" i="1"/>
                        </m:ctrlPr>
                      </m:sSubPr>
                      <m:e>
                        <m:r>
                          <a:rPr lang="en-US" i="1"/>
                          <m:t>𝐶</m:t>
                        </m:r>
                      </m:e>
                      <m:sub>
                        <m:r>
                          <a:rPr lang="en-US" i="1"/>
                          <m:t>𝑐𝑜𝑛𝑓</m:t>
                        </m:r>
                      </m:sub>
                    </m:sSub>
                    <m:d>
                      <m:dPr>
                        <m:ctrlPr>
                          <a:rPr lang="en-US" i="1"/>
                        </m:ctrlPr>
                      </m:dPr>
                      <m:e>
                        <m:sSub>
                          <m:sSubPr>
                            <m:ctrlPr>
                              <a:rPr lang="en-US" i="1"/>
                            </m:ctrlPr>
                          </m:sSubPr>
                          <m:e>
                            <m:r>
                              <a:rPr lang="en-US" i="1"/>
                              <m:t>𝑋</m:t>
                            </m:r>
                          </m:e>
                          <m:sub>
                            <m:r>
                              <a:rPr lang="en-US" i="1"/>
                              <m:t>𝑛</m:t>
                            </m:r>
                            <m:r>
                              <a:rPr lang="en-US" i="1"/>
                              <m:t>+1</m:t>
                            </m:r>
                          </m:sub>
                        </m:sSub>
                      </m:e>
                    </m:d>
                    <m:r>
                      <a:rPr lang="en-US" i="1"/>
                      <m:t>)≥(1− </m:t>
                    </m:r>
                    <m:r>
                      <a:rPr lang="en-US" i="1"/>
                      <m:t>𝛼</m:t>
                    </m:r>
                    <m:r>
                      <a:rPr lang="en-US" i="1"/>
                      <m:t>)</m:t>
                    </m:r>
                  </m:oMath>
                </a14:m>
                <a:r>
                  <a:rPr lang="en-US" dirty="0"/>
                  <a:t> </a:t>
                </a:r>
              </a:p>
              <a:p>
                <a:pPr marL="0" indent="0">
                  <a:buNone/>
                </a:pPr>
                <a:endParaRPr lang="en-US" dirty="0"/>
              </a:p>
              <a:p>
                <a:pPr marL="0" indent="0">
                  <a:buNone/>
                </a:pPr>
                <a:r>
                  <a:rPr lang="en-US" dirty="0"/>
                  <a:t>If we assume additionally that for all </a:t>
                </a:r>
                <a14:m>
                  <m:oMath xmlns:m="http://schemas.openxmlformats.org/officeDocument/2006/math">
                    <m:r>
                      <a:rPr lang="en-US" i="1"/>
                      <m:t>𝑦</m:t>
                    </m:r>
                    <m:r>
                      <a:rPr lang="en-US" i="1"/>
                      <m:t>∈</m:t>
                    </m:r>
                    <m:r>
                      <a:rPr lang="en-US" i="1"/>
                      <m:t>ℝ</m:t>
                    </m:r>
                  </m:oMath>
                </a14:m>
                <a:r>
                  <a:rPr lang="en-US" dirty="0"/>
                  <a:t>, the fitted absolute residuals </a:t>
                </a:r>
                <a14:m>
                  <m:oMath xmlns:m="http://schemas.openxmlformats.org/officeDocument/2006/math">
                    <m:sSub>
                      <m:sSubPr>
                        <m:ctrlPr>
                          <a:rPr lang="en-US" i="1"/>
                        </m:ctrlPr>
                      </m:sSubPr>
                      <m:e>
                        <m:r>
                          <a:rPr lang="en-US" i="1"/>
                          <m:t>𝑅</m:t>
                        </m:r>
                      </m:e>
                      <m:sub>
                        <m:r>
                          <a:rPr lang="en-US" i="1"/>
                          <m:t>𝑦</m:t>
                        </m:r>
                        <m:r>
                          <a:rPr lang="en-US" i="1"/>
                          <m:t>,</m:t>
                        </m:r>
                        <m:r>
                          <a:rPr lang="en-US" i="1"/>
                          <m:t>𝑖</m:t>
                        </m:r>
                      </m:sub>
                    </m:sSub>
                    <m:r>
                      <a:rPr lang="en-US" i="1"/>
                      <m:t>=</m:t>
                    </m:r>
                    <m:d>
                      <m:dPr>
                        <m:begChr m:val="|"/>
                        <m:endChr m:val="|"/>
                        <m:ctrlPr>
                          <a:rPr lang="en-US" i="1"/>
                        </m:ctrlPr>
                      </m:dPr>
                      <m:e>
                        <m:sSub>
                          <m:sSubPr>
                            <m:ctrlPr>
                              <a:rPr lang="en-US" i="1"/>
                            </m:ctrlPr>
                          </m:sSubPr>
                          <m:e>
                            <m:r>
                              <a:rPr lang="en-US" i="1"/>
                              <m:t>𝑌</m:t>
                            </m:r>
                          </m:e>
                          <m:sub>
                            <m:r>
                              <a:rPr lang="en-US" i="1"/>
                              <m:t>𝑖</m:t>
                            </m:r>
                          </m:sub>
                        </m:sSub>
                        <m:r>
                          <a:rPr lang="en-US" i="1"/>
                          <m:t>−</m:t>
                        </m:r>
                        <m:r>
                          <a:rPr lang="en-US"/>
                          <m:t> </m:t>
                        </m:r>
                        <m:sSub>
                          <m:sSubPr>
                            <m:ctrlPr>
                              <a:rPr lang="en-US" i="1"/>
                            </m:ctrlPr>
                          </m:sSubPr>
                          <m:e>
                            <m:acc>
                              <m:accPr>
                                <m:chr m:val="̂"/>
                                <m:ctrlPr>
                                  <a:rPr lang="en-US" i="1"/>
                                </m:ctrlPr>
                              </m:accPr>
                              <m:e>
                                <m:r>
                                  <a:rPr lang="en-US" i="1"/>
                                  <m:t>𝜇</m:t>
                                </m:r>
                              </m:e>
                            </m:acc>
                          </m:e>
                          <m:sub>
                            <m:r>
                              <a:rPr lang="en-US" i="1"/>
                              <m:t>𝑦</m:t>
                            </m:r>
                          </m:sub>
                        </m:sSub>
                        <m:d>
                          <m:dPr>
                            <m:ctrlPr>
                              <a:rPr lang="en-US" i="1"/>
                            </m:ctrlPr>
                          </m:dPr>
                          <m:e>
                            <m:sSub>
                              <m:sSubPr>
                                <m:ctrlPr>
                                  <a:rPr lang="en-US" i="1"/>
                                </m:ctrlPr>
                              </m:sSubPr>
                              <m:e>
                                <m:r>
                                  <a:rPr lang="en-US" i="1"/>
                                  <m:t>𝑋</m:t>
                                </m:r>
                              </m:e>
                              <m:sub>
                                <m:r>
                                  <a:rPr lang="en-US" i="1"/>
                                  <m:t>𝑖</m:t>
                                </m:r>
                              </m:sub>
                            </m:sSub>
                          </m:e>
                        </m:d>
                      </m:e>
                    </m:d>
                    <m:r>
                      <a:rPr lang="en-US" i="1"/>
                      <m:t>, </m:t>
                    </m:r>
                    <m:r>
                      <a:rPr lang="en-US" i="1"/>
                      <m:t>𝑖</m:t>
                    </m:r>
                    <m:r>
                      <a:rPr lang="en-US" i="1"/>
                      <m:t>=1, … , </m:t>
                    </m:r>
                    <m:r>
                      <a:rPr lang="en-US" i="1"/>
                      <m:t>𝑛</m:t>
                    </m:r>
                  </m:oMath>
                </a14:m>
                <a:r>
                  <a:rPr lang="en-US" dirty="0"/>
                  <a:t> have a continuous joint distribution, then it also holds that </a:t>
                </a:r>
              </a:p>
              <a:p>
                <a:pPr marL="0" indent="0">
                  <a:buNone/>
                </a:pPr>
                <a:endParaRPr lang="en-US" dirty="0"/>
              </a:p>
              <a:p>
                <a:pPr marL="0" indent="0">
                  <a:buNone/>
                </a:pPr>
                <a:r>
                  <a:rPr lang="en-US" dirty="0"/>
                  <a:t>	 </a:t>
                </a:r>
                <a14:m>
                  <m:oMath xmlns:m="http://schemas.openxmlformats.org/officeDocument/2006/math">
                    <m:r>
                      <a:rPr lang="en-US" i="1"/>
                      <m:t>𝑃</m:t>
                    </m:r>
                    <m:d>
                      <m:dPr>
                        <m:ctrlPr>
                          <a:rPr lang="en-US" i="1"/>
                        </m:ctrlPr>
                      </m:dPr>
                      <m:e>
                        <m:sSub>
                          <m:sSubPr>
                            <m:ctrlPr>
                              <a:rPr lang="en-US" i="1"/>
                            </m:ctrlPr>
                          </m:sSubPr>
                          <m:e>
                            <m:r>
                              <a:rPr lang="en-US" i="1"/>
                              <m:t>𝑌</m:t>
                            </m:r>
                          </m:e>
                          <m:sub>
                            <m:r>
                              <a:rPr lang="en-US" i="1"/>
                              <m:t>𝑛</m:t>
                            </m:r>
                            <m:r>
                              <a:rPr lang="en-US" i="1"/>
                              <m:t>+1</m:t>
                            </m:r>
                          </m:sub>
                        </m:sSub>
                        <m:r>
                          <a:rPr lang="en-US" i="1"/>
                          <m:t>∈</m:t>
                        </m:r>
                        <m:sSub>
                          <m:sSubPr>
                            <m:ctrlPr>
                              <a:rPr lang="en-US" i="1"/>
                            </m:ctrlPr>
                          </m:sSubPr>
                          <m:e>
                            <m:r>
                              <a:rPr lang="en-US" i="1"/>
                              <m:t>𝐶</m:t>
                            </m:r>
                          </m:e>
                          <m:sub>
                            <m:r>
                              <a:rPr lang="en-US" i="1"/>
                              <m:t>𝑐𝑜𝑛𝑓</m:t>
                            </m:r>
                          </m:sub>
                        </m:sSub>
                        <m:d>
                          <m:dPr>
                            <m:ctrlPr>
                              <a:rPr lang="en-US" i="1"/>
                            </m:ctrlPr>
                          </m:dPr>
                          <m:e>
                            <m:sSub>
                              <m:sSubPr>
                                <m:ctrlPr>
                                  <a:rPr lang="en-US" i="1"/>
                                </m:ctrlPr>
                              </m:sSubPr>
                              <m:e>
                                <m:r>
                                  <a:rPr lang="en-US" i="1"/>
                                  <m:t>𝑋</m:t>
                                </m:r>
                              </m:e>
                              <m:sub>
                                <m:r>
                                  <a:rPr lang="en-US" i="1"/>
                                  <m:t>𝑛</m:t>
                                </m:r>
                                <m:r>
                                  <a:rPr lang="en-US" i="1"/>
                                  <m:t>+1</m:t>
                                </m:r>
                              </m:sub>
                            </m:sSub>
                          </m:e>
                        </m:d>
                      </m:e>
                    </m:d>
                    <m:r>
                      <a:rPr lang="en-US" i="1"/>
                      <m:t>≤</m:t>
                    </m:r>
                    <m:d>
                      <m:dPr>
                        <m:ctrlPr>
                          <a:rPr lang="en-US" i="1"/>
                        </m:ctrlPr>
                      </m:dPr>
                      <m:e>
                        <m:r>
                          <a:rPr lang="en-US" i="1"/>
                          <m:t>1− </m:t>
                        </m:r>
                        <m:r>
                          <a:rPr lang="en-US" i="1"/>
                          <m:t>𝛼</m:t>
                        </m:r>
                      </m:e>
                    </m:d>
                    <m:r>
                      <a:rPr lang="en-US" i="1"/>
                      <m:t>+ </m:t>
                    </m:r>
                    <m:f>
                      <m:fPr>
                        <m:ctrlPr>
                          <a:rPr lang="en-US" i="1"/>
                        </m:ctrlPr>
                      </m:fPr>
                      <m:num>
                        <m:r>
                          <a:rPr lang="en-US" i="1"/>
                          <m:t>1</m:t>
                        </m:r>
                      </m:num>
                      <m:den>
                        <m:r>
                          <a:rPr lang="en-US" i="1"/>
                          <m:t>𝑛</m:t>
                        </m:r>
                        <m:r>
                          <a:rPr lang="en-US" i="1"/>
                          <m:t>+1</m:t>
                        </m:r>
                      </m:den>
                    </m:f>
                  </m:oMath>
                </a14:m>
                <a:r>
                  <a:rPr lang="en-US" dirty="0"/>
                  <a:t> </a:t>
                </a:r>
              </a:p>
              <a:p>
                <a:pPr marL="0" indent="0">
                  <a:buNone/>
                </a:pPr>
                <a:endParaRPr lang="en-US" dirty="0"/>
              </a:p>
            </p:txBody>
          </p:sp>
        </mc:Choice>
        <mc:Fallback>
          <p:sp>
            <p:nvSpPr>
              <p:cNvPr id="3" name="Content Placeholder 2">
                <a:extLst>
                  <a:ext uri="{FF2B5EF4-FFF2-40B4-BE49-F238E27FC236}">
                    <a16:creationId xmlns:a16="http://schemas.microsoft.com/office/drawing/2014/main" id="{35D3477A-B522-4045-BE52-93570B2DAAEA}"/>
                  </a:ext>
                </a:extLst>
              </p:cNvPr>
              <p:cNvSpPr>
                <a:spLocks noGrp="1" noRot="1" noChangeAspect="1" noMove="1" noResize="1" noEditPoints="1" noAdjustHandles="1" noChangeArrowheads="1" noChangeShapeType="1" noTextEdit="1"/>
              </p:cNvSpPr>
              <p:nvPr>
                <p:ph idx="1"/>
              </p:nvPr>
            </p:nvSpPr>
            <p:spPr>
              <a:xfrm>
                <a:off x="1162493" y="2041452"/>
                <a:ext cx="9888279" cy="3698576"/>
              </a:xfrm>
              <a:blipFill>
                <a:blip r:embed="rId2"/>
                <a:stretch>
                  <a:fillRect l="-555" t="-988"/>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87A75833-F3C2-4E50-A995-93BA2927ED11}"/>
              </a:ext>
            </a:extLst>
          </p:cNvPr>
          <p:cNvSpPr txBox="1">
            <a:spLocks/>
          </p:cNvSpPr>
          <p:nvPr/>
        </p:nvSpPr>
        <p:spPr bwMode="black">
          <a:xfrm>
            <a:off x="1162493" y="518125"/>
            <a:ext cx="9888279" cy="1034229"/>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Full Conformal Average Coverage Property</a:t>
            </a:r>
          </a:p>
        </p:txBody>
      </p:sp>
    </p:spTree>
    <p:extLst>
      <p:ext uri="{BB962C8B-B14F-4D97-AF65-F5344CB8AC3E}">
        <p14:creationId xmlns:p14="http://schemas.microsoft.com/office/powerpoint/2010/main" val="1044243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2BA7D3B-2408-4089-AE75-91537AD2952A}"/>
                  </a:ext>
                </a:extLst>
              </p:cNvPr>
              <p:cNvSpPr>
                <a:spLocks noGrp="1"/>
              </p:cNvSpPr>
              <p:nvPr>
                <p:ph idx="1"/>
              </p:nvPr>
            </p:nvSpPr>
            <p:spPr>
              <a:xfrm>
                <a:off x="838200" y="1860698"/>
                <a:ext cx="10515600" cy="5015696"/>
              </a:xfrm>
            </p:spPr>
            <p:txBody>
              <a:bodyPr>
                <a:normAutofit/>
              </a:bodyPr>
              <a:lstStyle/>
              <a:p>
                <a:pPr marL="0" indent="0">
                  <a:buNone/>
                </a:pPr>
                <a:r>
                  <a:rPr lang="en-US" dirty="0"/>
                  <a:t>Part 1: </a:t>
                </a:r>
              </a:p>
              <a:p>
                <a:pPr marL="0" indent="0">
                  <a:buNone/>
                </a:pPr>
                <a14:m>
                  <m:oMathPara xmlns:m="http://schemas.openxmlformats.org/officeDocument/2006/math">
                    <m:oMathParaPr>
                      <m:jc m:val="centerGroup"/>
                    </m:oMathParaPr>
                    <m:oMath xmlns:m="http://schemas.openxmlformats.org/officeDocument/2006/math">
                      <m:r>
                        <a:rPr lang="en-US" i="1"/>
                        <m:t>𝑃</m:t>
                      </m:r>
                      <m:d>
                        <m:dPr>
                          <m:ctrlPr>
                            <a:rPr lang="en-US" i="1"/>
                          </m:ctrlPr>
                        </m:dPr>
                        <m:e>
                          <m:sSub>
                            <m:sSubPr>
                              <m:ctrlPr>
                                <a:rPr lang="en-US" i="1"/>
                              </m:ctrlPr>
                            </m:sSubPr>
                            <m:e>
                              <m:r>
                                <a:rPr lang="en-US" i="1"/>
                                <m:t>𝑌</m:t>
                              </m:r>
                            </m:e>
                            <m:sub>
                              <m:r>
                                <a:rPr lang="en-US" i="1"/>
                                <m:t>𝑛</m:t>
                              </m:r>
                              <m:r>
                                <a:rPr lang="en-US" i="1"/>
                                <m:t>+1</m:t>
                              </m:r>
                            </m:sub>
                          </m:sSub>
                          <m:r>
                            <a:rPr lang="en-US" i="1"/>
                            <m:t>∈</m:t>
                          </m:r>
                          <m:sSub>
                            <m:sSubPr>
                              <m:ctrlPr>
                                <a:rPr lang="en-US" i="1"/>
                              </m:ctrlPr>
                            </m:sSubPr>
                            <m:e>
                              <m:r>
                                <a:rPr lang="en-US" i="1"/>
                                <m:t>𝐶</m:t>
                              </m:r>
                            </m:e>
                            <m:sub>
                              <m:r>
                                <a:rPr lang="en-US" i="1"/>
                                <m:t>𝑐𝑜𝑛𝑓</m:t>
                              </m:r>
                            </m:sub>
                          </m:sSub>
                          <m:d>
                            <m:dPr>
                              <m:ctrlPr>
                                <a:rPr lang="en-US" i="1"/>
                              </m:ctrlPr>
                            </m:dPr>
                            <m:e>
                              <m:sSub>
                                <m:sSubPr>
                                  <m:ctrlPr>
                                    <a:rPr lang="en-US" i="1"/>
                                  </m:ctrlPr>
                                </m:sSubPr>
                                <m:e>
                                  <m:r>
                                    <a:rPr lang="en-US" i="1"/>
                                    <m:t>𝑋</m:t>
                                  </m:r>
                                </m:e>
                                <m:sub>
                                  <m:r>
                                    <a:rPr lang="en-US" i="1"/>
                                    <m:t>𝑛</m:t>
                                  </m:r>
                                  <m:r>
                                    <a:rPr lang="en-US" i="1"/>
                                    <m:t>+1</m:t>
                                  </m:r>
                                </m:sub>
                              </m:sSub>
                            </m:e>
                          </m:d>
                        </m:e>
                      </m:d>
                      <m:r>
                        <a:rPr lang="en-US" i="1"/>
                        <m:t>= </m:t>
                      </m:r>
                      <m:r>
                        <a:rPr lang="en-US" i="1"/>
                        <m:t>𝑃</m:t>
                      </m:r>
                      <m:d>
                        <m:dPr>
                          <m:ctrlPr>
                            <a:rPr lang="en-US" i="1"/>
                          </m:ctrlPr>
                        </m:dPr>
                        <m:e>
                          <m:sSub>
                            <m:sSubPr>
                              <m:ctrlPr>
                                <a:rPr lang="en-US" i="1"/>
                              </m:ctrlPr>
                            </m:sSubPr>
                            <m:e>
                              <m:r>
                                <a:rPr lang="en-US" i="1"/>
                                <m:t>𝑌</m:t>
                              </m:r>
                            </m:e>
                            <m:sub>
                              <m:r>
                                <a:rPr lang="en-US" i="1"/>
                                <m:t>𝑛</m:t>
                              </m:r>
                              <m:r>
                                <a:rPr lang="en-US" i="1"/>
                                <m:t>+1</m:t>
                              </m:r>
                            </m:sub>
                          </m:sSub>
                          <m:r>
                            <a:rPr lang="en-US" i="1"/>
                            <m:t>∈ </m:t>
                          </m:r>
                          <m:d>
                            <m:dPr>
                              <m:begChr m:val="{"/>
                              <m:endChr m:val="}"/>
                              <m:ctrlPr>
                                <a:rPr lang="en-US" i="1"/>
                              </m:ctrlPr>
                            </m:dPr>
                            <m:e>
                              <m:r>
                                <a:rPr lang="en-US" i="1"/>
                                <m:t>𝑦</m:t>
                              </m:r>
                              <m:r>
                                <a:rPr lang="en-US" i="1"/>
                                <m:t> </m:t>
                              </m:r>
                              <m:r>
                                <a:rPr lang="en-US" i="1"/>
                                <m:t>𝜖</m:t>
                              </m:r>
                              <m:r>
                                <a:rPr lang="en-US" i="1"/>
                                <m:t> </m:t>
                              </m:r>
                              <m:r>
                                <a:rPr lang="en-US" i="1"/>
                                <m:t>𝑅</m:t>
                              </m:r>
                              <m:r>
                                <a:rPr lang="en-US" i="1"/>
                                <m:t>:</m:t>
                              </m:r>
                              <m:d>
                                <m:dPr>
                                  <m:ctrlPr>
                                    <a:rPr lang="en-US" i="1"/>
                                  </m:ctrlPr>
                                </m:dPr>
                                <m:e>
                                  <m:r>
                                    <a:rPr lang="en-US" i="1"/>
                                    <m:t>𝑛</m:t>
                                  </m:r>
                                  <m:r>
                                    <a:rPr lang="en-US" i="1"/>
                                    <m:t>+1</m:t>
                                  </m:r>
                                </m:e>
                              </m:d>
                              <m:r>
                                <a:rPr lang="en-US" i="1"/>
                                <m:t>𝜋</m:t>
                              </m:r>
                              <m:d>
                                <m:dPr>
                                  <m:ctrlPr>
                                    <a:rPr lang="en-US" i="1"/>
                                  </m:ctrlPr>
                                </m:dPr>
                                <m:e>
                                  <m:r>
                                    <a:rPr lang="en-US" i="1"/>
                                    <m:t>𝑦</m:t>
                                  </m:r>
                                </m:e>
                              </m:d>
                              <m:r>
                                <a:rPr lang="en-US" i="1"/>
                                <m:t>≤</m:t>
                              </m:r>
                              <m:d>
                                <m:dPr>
                                  <m:begChr m:val="⌈"/>
                                  <m:endChr m:val="⌉"/>
                                  <m:ctrlPr>
                                    <a:rPr lang="en-US" i="1"/>
                                  </m:ctrlPr>
                                </m:dPr>
                                <m:e>
                                  <m:d>
                                    <m:dPr>
                                      <m:ctrlPr>
                                        <a:rPr lang="en-US" i="1"/>
                                      </m:ctrlPr>
                                    </m:dPr>
                                    <m:e>
                                      <m:r>
                                        <a:rPr lang="en-US" i="1"/>
                                        <m:t>1−</m:t>
                                      </m:r>
                                      <m:r>
                                        <a:rPr lang="en-US" i="1"/>
                                        <m:t>𝛼</m:t>
                                      </m:r>
                                    </m:e>
                                  </m:d>
                                  <m:d>
                                    <m:dPr>
                                      <m:ctrlPr>
                                        <a:rPr lang="en-US" i="1"/>
                                      </m:ctrlPr>
                                    </m:dPr>
                                    <m:e>
                                      <m:r>
                                        <a:rPr lang="en-US" i="1"/>
                                        <m:t>𝑛</m:t>
                                      </m:r>
                                      <m:r>
                                        <a:rPr lang="en-US" i="1"/>
                                        <m:t>+1</m:t>
                                      </m:r>
                                    </m:e>
                                  </m:d>
                                </m:e>
                              </m:d>
                            </m:e>
                          </m:d>
                        </m:e>
                      </m:d>
                    </m:oMath>
                  </m:oMathPara>
                </a14:m>
                <a:endParaRPr lang="en-US" dirty="0"/>
              </a:p>
              <a:p>
                <a:pPr marL="0" indent="0">
                  <a:buNone/>
                </a:pPr>
                <a:r>
                  <a:rPr lang="en-US" dirty="0"/>
                  <a:t>				 </a:t>
                </a:r>
                <a14:m>
                  <m:oMath xmlns:m="http://schemas.openxmlformats.org/officeDocument/2006/math">
                    <m:r>
                      <a:rPr lang="en-US" i="1"/>
                      <m:t>= </m:t>
                    </m:r>
                    <m:r>
                      <a:rPr lang="en-US" i="1"/>
                      <m:t>𝑃</m:t>
                    </m:r>
                    <m:d>
                      <m:dPr>
                        <m:ctrlPr>
                          <a:rPr lang="en-US" i="1"/>
                        </m:ctrlPr>
                      </m:dPr>
                      <m:e>
                        <m:r>
                          <a:rPr lang="en-US" i="1"/>
                          <m:t>(</m:t>
                        </m:r>
                        <m:r>
                          <a:rPr lang="en-US" i="1"/>
                          <m:t>𝑛</m:t>
                        </m:r>
                        <m:r>
                          <a:rPr lang="en-US" i="1"/>
                          <m:t>+1)</m:t>
                        </m:r>
                        <m:r>
                          <a:rPr lang="en-US"/>
                          <m:t> </m:t>
                        </m:r>
                        <m:r>
                          <a:rPr lang="en-US" i="1"/>
                          <m:t>𝜋</m:t>
                        </m:r>
                        <m:d>
                          <m:dPr>
                            <m:ctrlPr>
                              <a:rPr lang="en-US" i="1"/>
                            </m:ctrlPr>
                          </m:dPr>
                          <m:e>
                            <m:sSub>
                              <m:sSubPr>
                                <m:ctrlPr>
                                  <a:rPr lang="en-US" i="1"/>
                                </m:ctrlPr>
                              </m:sSubPr>
                              <m:e>
                                <m:r>
                                  <a:rPr lang="en-US" i="1"/>
                                  <m:t>𝑌</m:t>
                                </m:r>
                              </m:e>
                              <m:sub>
                                <m:r>
                                  <a:rPr lang="en-US" i="1"/>
                                  <m:t>𝑛</m:t>
                                </m:r>
                                <m:r>
                                  <a:rPr lang="en-US" i="1"/>
                                  <m:t>+1</m:t>
                                </m:r>
                              </m:sub>
                            </m:sSub>
                          </m:e>
                        </m:d>
                        <m:r>
                          <a:rPr lang="en-US" i="1"/>
                          <m:t>≤</m:t>
                        </m:r>
                        <m:d>
                          <m:dPr>
                            <m:begChr m:val="⌈"/>
                            <m:endChr m:val="⌉"/>
                            <m:ctrlPr>
                              <a:rPr lang="en-US" i="1"/>
                            </m:ctrlPr>
                          </m:dPr>
                          <m:e>
                            <m:r>
                              <a:rPr lang="en-US" i="1"/>
                              <m:t>(1−</m:t>
                            </m:r>
                            <m:r>
                              <a:rPr lang="en-US" i="1"/>
                              <m:t>𝛼</m:t>
                            </m:r>
                            <m:r>
                              <a:rPr lang="en-US" i="1"/>
                              <m:t>)(</m:t>
                            </m:r>
                            <m:r>
                              <a:rPr lang="en-US" i="1"/>
                              <m:t>𝑛</m:t>
                            </m:r>
                            <m:r>
                              <a:rPr lang="en-US" i="1"/>
                              <m:t>+1)</m:t>
                            </m:r>
                          </m:e>
                        </m:d>
                      </m:e>
                    </m:d>
                    <m:r>
                      <a:rPr lang="en-US" i="1"/>
                      <m:t>≥1− </m:t>
                    </m:r>
                    <m:r>
                      <a:rPr lang="en-US" i="1"/>
                      <m:t>𝛼</m:t>
                    </m:r>
                  </m:oMath>
                </a14:m>
                <a:r>
                  <a:rPr lang="en-US" dirty="0"/>
                  <a:t>  by (**)</a:t>
                </a:r>
              </a:p>
              <a:p>
                <a:pPr marL="0" indent="0">
                  <a:buNone/>
                </a:pPr>
                <a:r>
                  <a:rPr lang="en-US" dirty="0"/>
                  <a:t>Part 2: </a:t>
                </a:r>
              </a:p>
              <a:p>
                <a:pPr marL="0" indent="0">
                  <a:buNone/>
                </a:pPr>
                <a:r>
                  <a:rPr lang="en-US" dirty="0"/>
                  <a:t>Define </a:t>
                </a:r>
                <a14:m>
                  <m:oMath xmlns:m="http://schemas.openxmlformats.org/officeDocument/2006/math">
                    <m:sSup>
                      <m:sSupPr>
                        <m:ctrlPr>
                          <a:rPr lang="en-US" i="1"/>
                        </m:ctrlPr>
                      </m:sSupPr>
                      <m:e>
                        <m:r>
                          <a:rPr lang="en-US" i="1"/>
                          <m:t>𝛼</m:t>
                        </m:r>
                      </m:e>
                      <m:sup>
                        <m:r>
                          <a:rPr lang="en-US" i="1"/>
                          <m:t>′</m:t>
                        </m:r>
                      </m:sup>
                    </m:sSup>
                    <m:r>
                      <a:rPr lang="en-US" i="1"/>
                      <m:t>=</m:t>
                    </m:r>
                    <m:r>
                      <a:rPr lang="en-US" i="1"/>
                      <m:t>𝛼</m:t>
                    </m:r>
                    <m:r>
                      <a:rPr lang="en-US" i="1"/>
                      <m:t>−</m:t>
                    </m:r>
                    <m:f>
                      <m:fPr>
                        <m:ctrlPr>
                          <a:rPr lang="en-US" i="1"/>
                        </m:ctrlPr>
                      </m:fPr>
                      <m:num>
                        <m:r>
                          <a:rPr lang="en-US" i="1"/>
                          <m:t>1</m:t>
                        </m:r>
                      </m:num>
                      <m:den>
                        <m:r>
                          <a:rPr lang="en-US" i="1"/>
                          <m:t>𝑛</m:t>
                        </m:r>
                        <m:r>
                          <a:rPr lang="en-US" i="1"/>
                          <m:t>+1</m:t>
                        </m:r>
                      </m:den>
                    </m:f>
                  </m:oMath>
                </a14:m>
                <a:r>
                  <a:rPr lang="en-US" dirty="0"/>
                  <a:t>. If we assume the residuals have a continuous joint distribution, then we know that they are distinct with probability 1.</a:t>
                </a:r>
              </a:p>
              <a:p>
                <a:pPr marL="0" indent="0">
                  <a:buNone/>
                </a:pPr>
                <a14:m>
                  <m:oMathPara xmlns:m="http://schemas.openxmlformats.org/officeDocument/2006/math">
                    <m:oMathParaPr>
                      <m:jc m:val="left"/>
                    </m:oMathParaPr>
                    <m:oMath xmlns:m="http://schemas.openxmlformats.org/officeDocument/2006/math">
                      <m:sSub>
                        <m:sSubPr>
                          <m:ctrlPr>
                            <a:rPr lang="en-US" i="1"/>
                          </m:ctrlPr>
                        </m:sSubPr>
                        <m:e>
                          <m:r>
                            <a:rPr lang="en-US" i="1"/>
                            <m:t>𝐶</m:t>
                          </m:r>
                        </m:e>
                        <m:sub>
                          <m:r>
                            <a:rPr lang="en-US" i="1"/>
                            <m:t>𝑐𝑜𝑛𝑓</m:t>
                          </m:r>
                        </m:sub>
                      </m:sSub>
                      <m:d>
                        <m:dPr>
                          <m:ctrlPr>
                            <a:rPr lang="en-US" i="1"/>
                          </m:ctrlPr>
                        </m:dPr>
                        <m:e>
                          <m:sSub>
                            <m:sSubPr>
                              <m:ctrlPr>
                                <a:rPr lang="en-US" i="1"/>
                              </m:ctrlPr>
                            </m:sSubPr>
                            <m:e>
                              <m:r>
                                <a:rPr lang="en-US" i="1"/>
                                <m:t>𝑋</m:t>
                              </m:r>
                            </m:e>
                            <m:sub>
                              <m:r>
                                <a:rPr lang="en-US" i="1"/>
                                <m:t>𝑛</m:t>
                              </m:r>
                              <m:r>
                                <a:rPr lang="en-US" i="1"/>
                                <m:t>+1</m:t>
                              </m:r>
                            </m:sub>
                          </m:sSub>
                        </m:e>
                      </m:d>
                      <m:r>
                        <a:rPr lang="en-US" i="1"/>
                        <m:t>= </m:t>
                      </m:r>
                      <m:d>
                        <m:dPr>
                          <m:begChr m:val="{"/>
                          <m:endChr m:val="}"/>
                          <m:ctrlPr>
                            <a:rPr lang="en-US" i="1"/>
                          </m:ctrlPr>
                        </m:dPr>
                        <m:e>
                          <m:r>
                            <a:rPr lang="en-US" i="1"/>
                            <m:t>𝑦</m:t>
                          </m:r>
                          <m:r>
                            <a:rPr lang="en-US" i="1"/>
                            <m:t> </m:t>
                          </m:r>
                          <m:r>
                            <a:rPr lang="en-US" i="1"/>
                            <m:t>𝜖</m:t>
                          </m:r>
                          <m:r>
                            <a:rPr lang="en-US" i="1"/>
                            <m:t> </m:t>
                          </m:r>
                          <m:r>
                            <a:rPr lang="en-US" i="1"/>
                            <m:t>𝑅</m:t>
                          </m:r>
                          <m:r>
                            <a:rPr lang="en-US" i="1"/>
                            <m:t>:</m:t>
                          </m:r>
                          <m:d>
                            <m:dPr>
                              <m:ctrlPr>
                                <a:rPr lang="en-US" i="1"/>
                              </m:ctrlPr>
                            </m:dPr>
                            <m:e>
                              <m:r>
                                <a:rPr lang="en-US" i="1"/>
                                <m:t>𝑛</m:t>
                              </m:r>
                              <m:r>
                                <a:rPr lang="en-US" i="1"/>
                                <m:t>+1</m:t>
                              </m:r>
                            </m:e>
                          </m:d>
                          <m:r>
                            <a:rPr lang="en-US" i="1"/>
                            <m:t>𝜋</m:t>
                          </m:r>
                          <m:d>
                            <m:dPr>
                              <m:ctrlPr>
                                <a:rPr lang="en-US" i="1"/>
                              </m:ctrlPr>
                            </m:dPr>
                            <m:e>
                              <m:r>
                                <a:rPr lang="en-US" i="1"/>
                                <m:t>𝑦</m:t>
                              </m:r>
                            </m:e>
                          </m:d>
                          <m:r>
                            <a:rPr lang="en-US" i="1"/>
                            <m:t>≤</m:t>
                          </m:r>
                          <m:d>
                            <m:dPr>
                              <m:begChr m:val="⌈"/>
                              <m:endChr m:val="⌉"/>
                              <m:ctrlPr>
                                <a:rPr lang="en-US" i="1"/>
                              </m:ctrlPr>
                            </m:dPr>
                            <m:e>
                              <m:d>
                                <m:dPr>
                                  <m:ctrlPr>
                                    <a:rPr lang="en-US" i="1"/>
                                  </m:ctrlPr>
                                </m:dPr>
                                <m:e>
                                  <m:r>
                                    <a:rPr lang="en-US" i="1"/>
                                    <m:t>1−</m:t>
                                  </m:r>
                                  <m:r>
                                    <a:rPr lang="en-US" i="1"/>
                                    <m:t>𝛼</m:t>
                                  </m:r>
                                </m:e>
                              </m:d>
                              <m:d>
                                <m:dPr>
                                  <m:ctrlPr>
                                    <a:rPr lang="en-US" i="1"/>
                                  </m:ctrlPr>
                                </m:dPr>
                                <m:e>
                                  <m:r>
                                    <a:rPr lang="en-US" i="1"/>
                                    <m:t>𝑛</m:t>
                                  </m:r>
                                  <m:r>
                                    <a:rPr lang="en-US" i="1"/>
                                    <m:t>+1</m:t>
                                  </m:r>
                                </m:e>
                              </m:d>
                            </m:e>
                          </m:d>
                        </m:e>
                      </m:d>
                    </m:oMath>
                  </m:oMathPara>
                </a14:m>
                <a:endParaRPr lang="en-US" dirty="0"/>
              </a:p>
              <a:p>
                <a:pPr marL="0" indent="0">
                  <a:buNone/>
                </a:pPr>
                <a:r>
                  <a:rPr lang="en-US" dirty="0"/>
                  <a:t>  	     </a:t>
                </a:r>
                <a14:m>
                  <m:oMath xmlns:m="http://schemas.openxmlformats.org/officeDocument/2006/math">
                    <m:r>
                      <a:rPr lang="en-US" i="1"/>
                      <m:t>=</m:t>
                    </m:r>
                    <m:d>
                      <m:dPr>
                        <m:begChr m:val="{"/>
                        <m:endChr m:val="}"/>
                        <m:ctrlPr>
                          <a:rPr lang="en-US" i="1"/>
                        </m:ctrlPr>
                      </m:dPr>
                      <m:e>
                        <m:r>
                          <a:rPr lang="en-US" i="1"/>
                          <m:t>𝑦</m:t>
                        </m:r>
                        <m:r>
                          <a:rPr lang="en-US" i="1"/>
                          <m:t> </m:t>
                        </m:r>
                        <m:r>
                          <a:rPr lang="en-US" i="1"/>
                          <m:t>𝜖</m:t>
                        </m:r>
                        <m:r>
                          <a:rPr lang="en-US" i="1"/>
                          <m:t> </m:t>
                        </m:r>
                        <m:r>
                          <a:rPr lang="en-US" i="1"/>
                          <m:t>𝑅</m:t>
                        </m:r>
                        <m:r>
                          <a:rPr lang="en-US" i="1"/>
                          <m:t>:</m:t>
                        </m:r>
                        <m:r>
                          <a:rPr lang="en-US" i="1"/>
                          <m:t>𝑅𝑎𝑛𝑘</m:t>
                        </m:r>
                        <m:r>
                          <a:rPr lang="en-US" i="1"/>
                          <m:t> </m:t>
                        </m:r>
                        <m:r>
                          <a:rPr lang="en-US" i="1"/>
                          <m:t>𝑜𝑓</m:t>
                        </m:r>
                        <m:sSub>
                          <m:sSubPr>
                            <m:ctrlPr>
                              <a:rPr lang="en-US" i="1"/>
                            </m:ctrlPr>
                          </m:sSubPr>
                          <m:e>
                            <m:r>
                              <a:rPr lang="en-US" i="1"/>
                              <m:t> </m:t>
                            </m:r>
                            <m:r>
                              <a:rPr lang="en-US" i="1"/>
                              <m:t>𝑅</m:t>
                            </m:r>
                          </m:e>
                          <m:sub>
                            <m:r>
                              <a:rPr lang="en-US" i="1"/>
                              <m:t>𝑦</m:t>
                            </m:r>
                            <m:r>
                              <a:rPr lang="en-US" i="1"/>
                              <m:t>,</m:t>
                            </m:r>
                            <m:r>
                              <a:rPr lang="en-US" i="1"/>
                              <m:t>𝑛</m:t>
                            </m:r>
                            <m:r>
                              <a:rPr lang="en-US" i="1"/>
                              <m:t>+1</m:t>
                            </m:r>
                          </m:sub>
                        </m:sSub>
                        <m:r>
                          <a:rPr lang="en-US" i="1"/>
                          <m:t> ≤</m:t>
                        </m:r>
                        <m:d>
                          <m:dPr>
                            <m:begChr m:val="⌈"/>
                            <m:endChr m:val="⌉"/>
                            <m:ctrlPr>
                              <a:rPr lang="en-US" i="1"/>
                            </m:ctrlPr>
                          </m:dPr>
                          <m:e>
                            <m:d>
                              <m:dPr>
                                <m:ctrlPr>
                                  <a:rPr lang="en-US" i="1"/>
                                </m:ctrlPr>
                              </m:dPr>
                              <m:e>
                                <m:r>
                                  <a:rPr lang="en-US" i="1"/>
                                  <m:t>1−</m:t>
                                </m:r>
                                <m:r>
                                  <a:rPr lang="en-US" i="1"/>
                                  <m:t>𝛼</m:t>
                                </m:r>
                              </m:e>
                            </m:d>
                            <m:d>
                              <m:dPr>
                                <m:ctrlPr>
                                  <a:rPr lang="en-US" i="1"/>
                                </m:ctrlPr>
                              </m:dPr>
                              <m:e>
                                <m:r>
                                  <a:rPr lang="en-US" i="1"/>
                                  <m:t>𝑛</m:t>
                                </m:r>
                                <m:r>
                                  <a:rPr lang="en-US" i="1"/>
                                  <m:t>+1</m:t>
                                </m:r>
                              </m:e>
                            </m:d>
                          </m:e>
                        </m:d>
                      </m:e>
                    </m:d>
                    <m:r>
                      <a:rPr lang="en-US" i="1"/>
                      <m:t> </m:t>
                    </m:r>
                  </m:oMath>
                </a14:m>
                <a:endParaRPr lang="en-US" dirty="0"/>
              </a:p>
              <a:p>
                <a:pPr marL="0" indent="0">
                  <a:buNone/>
                </a:pPr>
                <a14:m>
                  <m:oMathPara xmlns:m="http://schemas.openxmlformats.org/officeDocument/2006/math">
                    <m:oMathParaPr>
                      <m:jc m:val="left"/>
                    </m:oMathParaPr>
                    <m:oMath xmlns:m="http://schemas.openxmlformats.org/officeDocument/2006/math">
                      <m:r>
                        <a:rPr lang="en-US" i="1"/>
                        <m:t>𝐿𝑒𝑡</m:t>
                      </m:r>
                      <m:r>
                        <a:rPr lang="en-US" i="1"/>
                        <m:t> </m:t>
                      </m:r>
                      <m:r>
                        <a:rPr lang="en-US" i="1"/>
                        <m:t>𝐷</m:t>
                      </m:r>
                      <m:d>
                        <m:dPr>
                          <m:ctrlPr>
                            <a:rPr lang="en-US" i="1"/>
                          </m:ctrlPr>
                        </m:dPr>
                        <m:e>
                          <m:sSub>
                            <m:sSubPr>
                              <m:ctrlPr>
                                <a:rPr lang="en-US" i="1"/>
                              </m:ctrlPr>
                            </m:sSubPr>
                            <m:e>
                              <m:r>
                                <a:rPr lang="en-US" i="1"/>
                                <m:t>𝑋</m:t>
                              </m:r>
                            </m:e>
                            <m:sub>
                              <m:r>
                                <a:rPr lang="en-US" i="1"/>
                                <m:t>𝑛</m:t>
                              </m:r>
                              <m:r>
                                <a:rPr lang="en-US" i="1"/>
                                <m:t>+1</m:t>
                              </m:r>
                            </m:sub>
                          </m:sSub>
                        </m:e>
                      </m:d>
                      <m:r>
                        <a:rPr lang="en-US" i="1"/>
                        <m:t>=</m:t>
                      </m:r>
                      <m:d>
                        <m:dPr>
                          <m:begChr m:val="{"/>
                          <m:endChr m:val="}"/>
                          <m:ctrlPr>
                            <a:rPr lang="en-US" i="1"/>
                          </m:ctrlPr>
                        </m:dPr>
                        <m:e>
                          <m:r>
                            <a:rPr lang="en-US" i="1"/>
                            <m:t>𝑦</m:t>
                          </m:r>
                          <m:r>
                            <a:rPr lang="en-US" i="1"/>
                            <m:t> </m:t>
                          </m:r>
                          <m:r>
                            <a:rPr lang="en-US" i="1"/>
                            <m:t>𝜖</m:t>
                          </m:r>
                          <m:r>
                            <a:rPr lang="en-US" i="1"/>
                            <m:t> </m:t>
                          </m:r>
                          <m:r>
                            <a:rPr lang="en-US" i="1"/>
                            <m:t>𝑅</m:t>
                          </m:r>
                          <m:r>
                            <a:rPr lang="en-US" i="1"/>
                            <m:t>:</m:t>
                          </m:r>
                          <m:r>
                            <a:rPr lang="en-US" i="1"/>
                            <m:t>𝑅𝑎𝑛𝑘</m:t>
                          </m:r>
                          <m:r>
                            <a:rPr lang="en-US" i="1"/>
                            <m:t> </m:t>
                          </m:r>
                          <m:r>
                            <a:rPr lang="en-US" i="1"/>
                            <m:t>𝑜𝑓</m:t>
                          </m:r>
                          <m:sSub>
                            <m:sSubPr>
                              <m:ctrlPr>
                                <a:rPr lang="en-US" i="1"/>
                              </m:ctrlPr>
                            </m:sSubPr>
                            <m:e>
                              <m:r>
                                <a:rPr lang="en-US" i="1"/>
                                <m:t> </m:t>
                              </m:r>
                              <m:r>
                                <a:rPr lang="en-US" i="1"/>
                                <m:t>𝑅</m:t>
                              </m:r>
                            </m:e>
                            <m:sub>
                              <m:r>
                                <a:rPr lang="en-US" i="1"/>
                                <m:t>𝑦</m:t>
                              </m:r>
                              <m:r>
                                <a:rPr lang="en-US" i="1"/>
                                <m:t>,</m:t>
                              </m:r>
                              <m:r>
                                <a:rPr lang="en-US" i="1"/>
                                <m:t>𝑛</m:t>
                              </m:r>
                              <m:r>
                                <a:rPr lang="en-US" i="1"/>
                                <m:t>+1</m:t>
                              </m:r>
                            </m:sub>
                          </m:sSub>
                          <m:r>
                            <a:rPr lang="en-US" i="1"/>
                            <m:t>&gt;</m:t>
                          </m:r>
                          <m:d>
                            <m:dPr>
                              <m:ctrlPr>
                                <a:rPr lang="en-US" i="1"/>
                              </m:ctrlPr>
                            </m:dPr>
                            <m:e>
                              <m:r>
                                <a:rPr lang="en-US" i="1"/>
                                <m:t>𝑛</m:t>
                              </m:r>
                              <m:r>
                                <a:rPr lang="en-US" i="1"/>
                                <m:t>+1</m:t>
                              </m:r>
                            </m:e>
                          </m:d>
                          <m:r>
                            <a:rPr lang="en-US" i="1"/>
                            <m:t>−</m:t>
                          </m:r>
                          <m:d>
                            <m:dPr>
                              <m:begChr m:val="⌈"/>
                              <m:endChr m:val="⌉"/>
                              <m:ctrlPr>
                                <a:rPr lang="en-US" i="1"/>
                              </m:ctrlPr>
                            </m:dPr>
                            <m:e>
                              <m:r>
                                <a:rPr lang="en-US" i="1"/>
                                <m:t>𝛼</m:t>
                              </m:r>
                              <m:r>
                                <a:rPr lang="en-US" i="1"/>
                                <m:t>′</m:t>
                              </m:r>
                              <m:d>
                                <m:dPr>
                                  <m:ctrlPr>
                                    <a:rPr lang="en-US" i="1"/>
                                  </m:ctrlPr>
                                </m:dPr>
                                <m:e>
                                  <m:r>
                                    <a:rPr lang="en-US" i="1"/>
                                    <m:t>𝑛</m:t>
                                  </m:r>
                                  <m:r>
                                    <a:rPr lang="en-US" i="1"/>
                                    <m:t>+1</m:t>
                                  </m:r>
                                </m:e>
                              </m:d>
                            </m:e>
                          </m:d>
                        </m:e>
                      </m:d>
                      <m:r>
                        <a:rPr lang="en-US" i="1"/>
                        <m:t>  </m:t>
                      </m:r>
                    </m:oMath>
                  </m:oMathPara>
                </a14:m>
                <a:endParaRPr lang="en-US" dirty="0"/>
              </a:p>
              <a:p>
                <a:pPr marL="0" indent="0">
                  <a:buNone/>
                </a:pPr>
                <a:r>
                  <a:rPr lang="en-US" dirty="0"/>
                  <a:t>Note that these two sets are disjoint because  </a:t>
                </a:r>
              </a:p>
              <a:p>
                <a:pPr marL="0" indent="0">
                  <a:buNone/>
                </a:pPr>
                <a14:m>
                  <m:oMathPara xmlns:m="http://schemas.openxmlformats.org/officeDocument/2006/math">
                    <m:oMathParaPr>
                      <m:jc m:val="left"/>
                    </m:oMathParaPr>
                    <m:oMath xmlns:m="http://schemas.openxmlformats.org/officeDocument/2006/math">
                      <m:d>
                        <m:dPr>
                          <m:ctrlPr>
                            <a:rPr lang="en-US" i="1"/>
                          </m:ctrlPr>
                        </m:dPr>
                        <m:e>
                          <m:r>
                            <a:rPr lang="en-US" i="1"/>
                            <m:t>𝑛</m:t>
                          </m:r>
                          <m:r>
                            <a:rPr lang="en-US" i="1"/>
                            <m:t>+1</m:t>
                          </m:r>
                        </m:e>
                      </m:d>
                      <m:r>
                        <a:rPr lang="en-US" i="1"/>
                        <m:t>−</m:t>
                      </m:r>
                      <m:d>
                        <m:dPr>
                          <m:begChr m:val="⌈"/>
                          <m:endChr m:val="⌉"/>
                          <m:ctrlPr>
                            <a:rPr lang="en-US" i="1"/>
                          </m:ctrlPr>
                        </m:dPr>
                        <m:e>
                          <m:sSup>
                            <m:sSupPr>
                              <m:ctrlPr>
                                <a:rPr lang="en-US" i="1"/>
                              </m:ctrlPr>
                            </m:sSupPr>
                            <m:e>
                              <m:r>
                                <a:rPr lang="en-US" i="1"/>
                                <m:t>𝛼</m:t>
                              </m:r>
                            </m:e>
                            <m:sup>
                              <m:r>
                                <a:rPr lang="en-US" i="1"/>
                                <m:t>′</m:t>
                              </m:r>
                            </m:sup>
                          </m:sSup>
                          <m:d>
                            <m:dPr>
                              <m:ctrlPr>
                                <a:rPr lang="en-US" i="1"/>
                              </m:ctrlPr>
                            </m:dPr>
                            <m:e>
                              <m:r>
                                <a:rPr lang="en-US" i="1"/>
                                <m:t>𝑛</m:t>
                              </m:r>
                              <m:r>
                                <a:rPr lang="en-US" i="1"/>
                                <m:t>+1</m:t>
                              </m:r>
                            </m:e>
                          </m:d>
                        </m:e>
                      </m:d>
                      <m:r>
                        <a:rPr lang="en-US" i="1"/>
                        <m:t> = </m:t>
                      </m:r>
                      <m:d>
                        <m:dPr>
                          <m:ctrlPr>
                            <a:rPr lang="en-US" i="1"/>
                          </m:ctrlPr>
                        </m:dPr>
                        <m:e>
                          <m:r>
                            <a:rPr lang="en-US" i="1"/>
                            <m:t>𝑛</m:t>
                          </m:r>
                          <m:r>
                            <a:rPr lang="en-US" i="1"/>
                            <m:t>+1</m:t>
                          </m:r>
                        </m:e>
                      </m:d>
                      <m:r>
                        <a:rPr lang="en-US" i="1"/>
                        <m:t>−</m:t>
                      </m:r>
                      <m:d>
                        <m:dPr>
                          <m:begChr m:val="⌈"/>
                          <m:endChr m:val="⌉"/>
                          <m:ctrlPr>
                            <a:rPr lang="en-US" i="1"/>
                          </m:ctrlPr>
                        </m:dPr>
                        <m:e>
                          <m:d>
                            <m:dPr>
                              <m:ctrlPr>
                                <a:rPr lang="en-US" i="1"/>
                              </m:ctrlPr>
                            </m:dPr>
                            <m:e>
                              <m:r>
                                <a:rPr lang="en-US" i="1"/>
                                <m:t>𝛼</m:t>
                              </m:r>
                              <m:r>
                                <a:rPr lang="en-US" i="1"/>
                                <m:t>−</m:t>
                              </m:r>
                              <m:f>
                                <m:fPr>
                                  <m:ctrlPr>
                                    <a:rPr lang="en-US" i="1"/>
                                  </m:ctrlPr>
                                </m:fPr>
                                <m:num>
                                  <m:r>
                                    <a:rPr lang="en-US" i="1"/>
                                    <m:t>1</m:t>
                                  </m:r>
                                </m:num>
                                <m:den>
                                  <m:r>
                                    <a:rPr lang="en-US" i="1"/>
                                    <m:t>𝑛</m:t>
                                  </m:r>
                                  <m:r>
                                    <a:rPr lang="en-US" i="1"/>
                                    <m:t>+1</m:t>
                                  </m:r>
                                </m:den>
                              </m:f>
                            </m:e>
                          </m:d>
                          <m:d>
                            <m:dPr>
                              <m:ctrlPr>
                                <a:rPr lang="en-US" i="1"/>
                              </m:ctrlPr>
                            </m:dPr>
                            <m:e>
                              <m:r>
                                <a:rPr lang="en-US" i="1"/>
                                <m:t>𝑛</m:t>
                              </m:r>
                              <m:r>
                                <a:rPr lang="en-US" i="1"/>
                                <m:t>+1</m:t>
                              </m:r>
                            </m:e>
                          </m:d>
                        </m:e>
                      </m:d>
                    </m:oMath>
                  </m:oMathPara>
                </a14:m>
                <a:endParaRPr lang="en-US" i="1" dirty="0"/>
              </a:p>
              <a:p>
                <a:pPr marL="0" indent="0">
                  <a:buNone/>
                </a:pPr>
                <a:r>
                  <a:rPr lang="en-US" dirty="0"/>
                  <a:t> </a:t>
                </a:r>
                <a14:m>
                  <m:oMath xmlns:m="http://schemas.openxmlformats.org/officeDocument/2006/math">
                    <m:r>
                      <a:rPr lang="en-US" i="1"/>
                      <m:t>=</m:t>
                    </m:r>
                    <m:d>
                      <m:dPr>
                        <m:ctrlPr>
                          <a:rPr lang="en-US" i="1"/>
                        </m:ctrlPr>
                      </m:dPr>
                      <m:e>
                        <m:r>
                          <a:rPr lang="en-US" i="1"/>
                          <m:t>𝑛</m:t>
                        </m:r>
                        <m:r>
                          <a:rPr lang="en-US" i="1"/>
                          <m:t>+1</m:t>
                        </m:r>
                      </m:e>
                    </m:d>
                    <m:r>
                      <a:rPr lang="en-US" i="1"/>
                      <m:t>−</m:t>
                    </m:r>
                    <m:d>
                      <m:dPr>
                        <m:begChr m:val="⌈"/>
                        <m:endChr m:val="⌉"/>
                        <m:ctrlPr>
                          <a:rPr lang="en-US" i="1"/>
                        </m:ctrlPr>
                      </m:dPr>
                      <m:e>
                        <m:d>
                          <m:dPr>
                            <m:ctrlPr>
                              <a:rPr lang="en-US" i="1"/>
                            </m:ctrlPr>
                          </m:dPr>
                          <m:e>
                            <m:r>
                              <a:rPr lang="en-US" i="1"/>
                              <m:t>𝛼</m:t>
                            </m:r>
                            <m:d>
                              <m:dPr>
                                <m:ctrlPr>
                                  <a:rPr lang="en-US" i="1"/>
                                </m:ctrlPr>
                              </m:dPr>
                              <m:e>
                                <m:r>
                                  <a:rPr lang="en-US" i="1"/>
                                  <m:t>𝑛</m:t>
                                </m:r>
                                <m:r>
                                  <a:rPr lang="en-US" i="1"/>
                                  <m:t>+1</m:t>
                                </m:r>
                              </m:e>
                            </m:d>
                            <m:r>
                              <a:rPr lang="en-US" i="1"/>
                              <m:t>−1</m:t>
                            </m:r>
                          </m:e>
                        </m:d>
                      </m:e>
                    </m:d>
                    <m:r>
                      <a:rPr lang="en-US" i="1"/>
                      <m:t>=</m:t>
                    </m:r>
                    <m:d>
                      <m:dPr>
                        <m:ctrlPr>
                          <a:rPr lang="en-US" i="1"/>
                        </m:ctrlPr>
                      </m:dPr>
                      <m:e>
                        <m:r>
                          <a:rPr lang="en-US" i="1"/>
                          <m:t>𝑛</m:t>
                        </m:r>
                        <m:r>
                          <a:rPr lang="en-US" i="1"/>
                          <m:t>+2</m:t>
                        </m:r>
                      </m:e>
                    </m:d>
                    <m:r>
                      <a:rPr lang="en-US" i="1"/>
                      <m:t>−</m:t>
                    </m:r>
                    <m:d>
                      <m:dPr>
                        <m:begChr m:val="⌈"/>
                        <m:endChr m:val="⌉"/>
                        <m:ctrlPr>
                          <a:rPr lang="en-US" i="1"/>
                        </m:ctrlPr>
                      </m:dPr>
                      <m:e>
                        <m:d>
                          <m:dPr>
                            <m:ctrlPr>
                              <a:rPr lang="en-US" i="1"/>
                            </m:ctrlPr>
                          </m:dPr>
                          <m:e>
                            <m:r>
                              <a:rPr lang="en-US" i="1"/>
                              <m:t>𝛼</m:t>
                            </m:r>
                            <m:d>
                              <m:dPr>
                                <m:ctrlPr>
                                  <a:rPr lang="en-US" i="1"/>
                                </m:ctrlPr>
                              </m:dPr>
                              <m:e>
                                <m:r>
                                  <a:rPr lang="en-US" i="1"/>
                                  <m:t>𝑛</m:t>
                                </m:r>
                                <m:r>
                                  <a:rPr lang="en-US" i="1"/>
                                  <m:t>+1</m:t>
                                </m:r>
                              </m:e>
                            </m:d>
                          </m:e>
                        </m:d>
                      </m:e>
                    </m:d>
                    <m:r>
                      <a:rPr lang="en-US" i="1"/>
                      <m:t>≥</m:t>
                    </m:r>
                    <m:d>
                      <m:dPr>
                        <m:begChr m:val="⌈"/>
                        <m:endChr m:val="⌉"/>
                        <m:ctrlPr>
                          <a:rPr lang="en-US" i="1"/>
                        </m:ctrlPr>
                      </m:dPr>
                      <m:e>
                        <m:d>
                          <m:dPr>
                            <m:ctrlPr>
                              <a:rPr lang="en-US" i="1"/>
                            </m:ctrlPr>
                          </m:dPr>
                          <m:e>
                            <m:r>
                              <a:rPr lang="en-US" i="1"/>
                              <m:t>𝑛</m:t>
                            </m:r>
                            <m:r>
                              <a:rPr lang="en-US" i="1"/>
                              <m:t>+1</m:t>
                            </m:r>
                          </m:e>
                        </m:d>
                        <m:r>
                          <a:rPr lang="en-US" i="1"/>
                          <m:t>−</m:t>
                        </m:r>
                        <m:d>
                          <m:dPr>
                            <m:ctrlPr>
                              <a:rPr lang="en-US" i="1"/>
                            </m:ctrlPr>
                          </m:dPr>
                          <m:e>
                            <m:r>
                              <a:rPr lang="en-US" i="1"/>
                              <m:t>𝛼</m:t>
                            </m:r>
                          </m:e>
                        </m:d>
                        <m:d>
                          <m:dPr>
                            <m:ctrlPr>
                              <a:rPr lang="en-US" i="1"/>
                            </m:ctrlPr>
                          </m:dPr>
                          <m:e>
                            <m:r>
                              <a:rPr lang="en-US" i="1"/>
                              <m:t>𝑛</m:t>
                            </m:r>
                            <m:r>
                              <a:rPr lang="en-US" i="1"/>
                              <m:t>+1</m:t>
                            </m:r>
                          </m:e>
                        </m:d>
                      </m:e>
                    </m:d>
                    <m:r>
                      <a:rPr lang="en-US" i="1"/>
                      <m:t>=</m:t>
                    </m:r>
                    <m:d>
                      <m:dPr>
                        <m:begChr m:val="⌈"/>
                        <m:endChr m:val="⌉"/>
                        <m:ctrlPr>
                          <a:rPr lang="en-US" i="1"/>
                        </m:ctrlPr>
                      </m:dPr>
                      <m:e>
                        <m:d>
                          <m:dPr>
                            <m:ctrlPr>
                              <a:rPr lang="en-US" i="1"/>
                            </m:ctrlPr>
                          </m:dPr>
                          <m:e>
                            <m:r>
                              <a:rPr lang="en-US" i="1"/>
                              <m:t>1−</m:t>
                            </m:r>
                            <m:r>
                              <a:rPr lang="en-US" i="1"/>
                              <m:t>𝛼</m:t>
                            </m:r>
                          </m:e>
                        </m:d>
                        <m:d>
                          <m:dPr>
                            <m:ctrlPr>
                              <a:rPr lang="en-US" i="1"/>
                            </m:ctrlPr>
                          </m:dPr>
                          <m:e>
                            <m:r>
                              <a:rPr lang="en-US" i="1"/>
                              <m:t>𝑛</m:t>
                            </m:r>
                            <m:r>
                              <a:rPr lang="en-US" i="1"/>
                              <m:t>+1</m:t>
                            </m:r>
                          </m:e>
                        </m:d>
                      </m:e>
                    </m:d>
                  </m:oMath>
                </a14:m>
                <a:endParaRPr lang="en-US" dirty="0"/>
              </a:p>
              <a:p>
                <a:endParaRPr lang="en-US" dirty="0"/>
              </a:p>
            </p:txBody>
          </p:sp>
        </mc:Choice>
        <mc:Fallback>
          <p:sp>
            <p:nvSpPr>
              <p:cNvPr id="3" name="Content Placeholder 2">
                <a:extLst>
                  <a:ext uri="{FF2B5EF4-FFF2-40B4-BE49-F238E27FC236}">
                    <a16:creationId xmlns:a16="http://schemas.microsoft.com/office/drawing/2014/main" id="{C2BA7D3B-2408-4089-AE75-91537AD2952A}"/>
                  </a:ext>
                </a:extLst>
              </p:cNvPr>
              <p:cNvSpPr>
                <a:spLocks noGrp="1" noRot="1" noChangeAspect="1" noMove="1" noResize="1" noEditPoints="1" noAdjustHandles="1" noChangeArrowheads="1" noChangeShapeType="1" noTextEdit="1"/>
              </p:cNvSpPr>
              <p:nvPr>
                <p:ph idx="1"/>
              </p:nvPr>
            </p:nvSpPr>
            <p:spPr>
              <a:xfrm>
                <a:off x="838200" y="1860698"/>
                <a:ext cx="10515600" cy="5015696"/>
              </a:xfrm>
              <a:blipFill>
                <a:blip r:embed="rId2"/>
                <a:stretch>
                  <a:fillRect l="-522" t="-608"/>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26CC33F5-ECC4-46A1-8FE8-81B42D1C0588}"/>
              </a:ext>
            </a:extLst>
          </p:cNvPr>
          <p:cNvSpPr txBox="1">
            <a:spLocks/>
          </p:cNvSpPr>
          <p:nvPr/>
        </p:nvSpPr>
        <p:spPr bwMode="black">
          <a:xfrm>
            <a:off x="1162493" y="518125"/>
            <a:ext cx="9888279" cy="1034229"/>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r>
              <a:rPr lang="en-US" i="1" dirty="0"/>
              <a:t>Proof:</a:t>
            </a:r>
          </a:p>
        </p:txBody>
      </p:sp>
    </p:spTree>
    <p:extLst>
      <p:ext uri="{BB962C8B-B14F-4D97-AF65-F5344CB8AC3E}">
        <p14:creationId xmlns:p14="http://schemas.microsoft.com/office/powerpoint/2010/main" val="400481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5311BF9-8697-493A-8F3E-6F3F222BE1CB}"/>
                  </a:ext>
                </a:extLst>
              </p:cNvPr>
              <p:cNvSpPr>
                <a:spLocks noGrp="1"/>
              </p:cNvSpPr>
              <p:nvPr>
                <p:ph idx="1"/>
              </p:nvPr>
            </p:nvSpPr>
            <p:spPr>
              <a:xfrm>
                <a:off x="1162493" y="2030819"/>
                <a:ext cx="9757144" cy="4348716"/>
              </a:xfrm>
            </p:spPr>
            <p:txBody>
              <a:bodyPr>
                <a:normAutofit lnSpcReduction="10000"/>
              </a:bodyPr>
              <a:lstStyle/>
              <a:p>
                <a:pPr marL="0" indent="0">
                  <a:buNone/>
                </a:pPr>
                <a:r>
                  <a:rPr lang="en-US" dirty="0"/>
                  <a:t>Also,</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𝐷</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r>
                                    <a:rPr lang="en-US" i="1">
                                      <a:latin typeface="Cambria Math" panose="02040503050406030204" pitchFamily="18" charset="0"/>
                                    </a:rPr>
                                    <m:t>+1</m:t>
                                  </m:r>
                                </m:sub>
                              </m:sSub>
                            </m:e>
                          </m:d>
                        </m:e>
                      </m:d>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𝐷</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r>
                                        <a:rPr lang="en-US" i="1">
                                          <a:latin typeface="Cambria Math" panose="02040503050406030204" pitchFamily="18" charset="0"/>
                                        </a:rPr>
                                        <m:t>+1</m:t>
                                      </m:r>
                                    </m:sub>
                                  </m:sSub>
                                </m:e>
                              </m:d>
                            </m:e>
                            <m:sup>
                              <m:r>
                                <a:rPr lang="en-US" i="1">
                                  <a:latin typeface="Cambria Math" panose="02040503050406030204" pitchFamily="18" charset="0"/>
                                </a:rPr>
                                <m:t>𝐶</m:t>
                              </m:r>
                            </m:sup>
                          </m:sSup>
                        </m:e>
                      </m:d>
                    </m:oMath>
                  </m:oMathPara>
                </a14:m>
                <a:endParaRPr lang="en-US" dirty="0"/>
              </a:p>
              <a:p>
                <a:pPr marL="0" indent="0">
                  <a:buNone/>
                </a:pPr>
                <a:r>
                  <a:rPr lang="en-US" dirty="0"/>
                  <a:t>		</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ℝ</m:t>
                        </m:r>
                        <m:r>
                          <a:rPr lang="en-US" i="1">
                            <a:latin typeface="Cambria Math" panose="02040503050406030204" pitchFamily="18" charset="0"/>
                          </a:rPr>
                          <m:t>:</m:t>
                        </m:r>
                        <m:r>
                          <a:rPr lang="en-US" i="1">
                            <a:latin typeface="Cambria Math" panose="02040503050406030204" pitchFamily="18" charset="0"/>
                          </a:rPr>
                          <m:t>𝑅𝑎𝑛𝑘</m:t>
                        </m:r>
                        <m:r>
                          <a:rPr lang="en-US" i="1">
                            <a:latin typeface="Cambria Math" panose="02040503050406030204" pitchFamily="18" charset="0"/>
                          </a:rPr>
                          <m:t> </m:t>
                        </m:r>
                        <m:r>
                          <a:rPr lang="en-US" i="1">
                            <a:latin typeface="Cambria Math" panose="02040503050406030204" pitchFamily="18" charset="0"/>
                          </a:rPr>
                          <m:t>𝑜𝑓</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𝑅</m:t>
                            </m:r>
                          </m:e>
                          <m:sub>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e>
                        </m:d>
                      </m:e>
                    </m:d>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r>
                          <a:rPr lang="en-US" i="1">
                            <a:latin typeface="Cambria Math" panose="02040503050406030204" pitchFamily="18" charset="0"/>
                          </a:rPr>
                          <m:t>+1</m:t>
                        </m:r>
                      </m:den>
                    </m:f>
                    <m:r>
                      <a:rPr lang="en-US" i="1">
                        <a:latin typeface="Cambria Math" panose="02040503050406030204" pitchFamily="18" charset="0"/>
                      </a:rPr>
                      <m:t> , </m:t>
                    </m:r>
                    <m:r>
                      <a:rPr lang="en-US" i="1">
                        <a:latin typeface="Cambria Math" panose="02040503050406030204" pitchFamily="18" charset="0"/>
                      </a:rPr>
                      <m:t>𝑏𝑦</m:t>
                    </m:r>
                    <m:r>
                      <a:rPr lang="en-US" i="1">
                        <a:latin typeface="Cambria Math" panose="02040503050406030204" pitchFamily="18" charset="0"/>
                      </a:rPr>
                      <m:t> </m:t>
                    </m:r>
                    <m:r>
                      <a:rPr lang="en-US" i="1">
                        <a:latin typeface="Cambria Math" panose="02040503050406030204" pitchFamily="18" charset="0"/>
                      </a:rPr>
                      <m:t>𝑝𝑎𝑟𝑡</m:t>
                    </m:r>
                    <m:r>
                      <a:rPr lang="en-US" i="1">
                        <a:latin typeface="Cambria Math" panose="02040503050406030204" pitchFamily="18" charset="0"/>
                      </a:rPr>
                      <m:t> 1 </m:t>
                    </m:r>
                  </m:oMath>
                </a14:m>
                <a:endParaRPr lang="en-US" dirty="0"/>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𝐵𝑢𝑡</m:t>
                      </m:r>
                      <m:r>
                        <a:rPr lang="en-US" i="1">
                          <a:latin typeface="Cambria Math" panose="02040503050406030204" pitchFamily="18" charset="0"/>
                        </a:rPr>
                        <m:t> </m:t>
                      </m:r>
                      <m:r>
                        <a:rPr lang="en-US" i="1">
                          <a:latin typeface="Cambria Math" panose="02040503050406030204" pitchFamily="18" charset="0"/>
                        </a:rPr>
                        <m:t>𝐷</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r>
                                <a:rPr lang="en-US" i="1">
                                  <a:latin typeface="Cambria Math" panose="02040503050406030204" pitchFamily="18" charset="0"/>
                                </a:rPr>
                                <m:t>+1</m:t>
                              </m:r>
                            </m:sub>
                          </m:sSub>
                        </m:e>
                      </m:d>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𝑑𝑖𝑠𝑗𝑜𝑖𝑛𝑡</m:t>
                      </m:r>
                      <m:r>
                        <a:rPr lang="en-US" i="1">
                          <a:latin typeface="Cambria Math" panose="02040503050406030204" pitchFamily="18" charset="0"/>
                        </a:rPr>
                        <m:t> </m:t>
                      </m:r>
                      <m:r>
                        <a:rPr lang="en-US" i="1">
                          <a:latin typeface="Cambria Math" panose="02040503050406030204" pitchFamily="18" charset="0"/>
                        </a:rPr>
                        <m:t>𝑓𝑟𝑜𝑚</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𝑐𝑜𝑛𝑓</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r>
                                <a:rPr lang="en-US" i="1">
                                  <a:latin typeface="Cambria Math" panose="02040503050406030204" pitchFamily="18" charset="0"/>
                                </a:rPr>
                                <m:t>+1</m:t>
                              </m:r>
                            </m:sub>
                          </m:sSub>
                        </m:e>
                      </m:d>
                    </m:oMath>
                  </m:oMathPara>
                </a14:m>
                <a:endParaRPr lang="en-US" dirty="0"/>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𝐷</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r>
                                    <a:rPr lang="en-US" i="1">
                                      <a:latin typeface="Cambria Math" panose="02040503050406030204" pitchFamily="18" charset="0"/>
                                    </a:rPr>
                                    <m:t>+1</m:t>
                                  </m:r>
                                </m:sub>
                              </m:sSub>
                            </m:e>
                          </m:d>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𝑐𝑜𝑛𝑓</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r>
                                    <a:rPr lang="en-US" i="1">
                                      <a:latin typeface="Cambria Math" panose="02040503050406030204" pitchFamily="18" charset="0"/>
                                    </a:rPr>
                                    <m:t>+1</m:t>
                                  </m:r>
                                </m:sub>
                              </m:sSub>
                            </m:e>
                          </m:d>
                        </m:e>
                      </m:d>
                      <m:r>
                        <a:rPr lang="en-US" i="1">
                          <a:latin typeface="Cambria Math" panose="02040503050406030204" pitchFamily="18" charset="0"/>
                        </a:rPr>
                        <m:t>≤1</m:t>
                      </m:r>
                    </m:oMath>
                  </m:oMathPara>
                </a14:m>
                <a:endParaRPr lang="en-US"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r>
                            <a:rPr lang="en-US" i="1">
                              <a:latin typeface="Cambria Math" panose="02040503050406030204" pitchFamily="18" charset="0"/>
                            </a:rPr>
                            <m:t>+1</m:t>
                          </m:r>
                        </m:den>
                      </m:f>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𝑐𝑜𝑛𝑓</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r>
                                    <a:rPr lang="en-US" i="1">
                                      <a:latin typeface="Cambria Math" panose="02040503050406030204" pitchFamily="18" charset="0"/>
                                    </a:rPr>
                                    <m:t>+1</m:t>
                                  </m:r>
                                </m:sub>
                              </m:sSub>
                            </m:e>
                          </m:d>
                        </m:e>
                      </m:d>
                      <m:r>
                        <a:rPr lang="en-US" i="1">
                          <a:latin typeface="Cambria Math" panose="02040503050406030204" pitchFamily="18" charset="0"/>
                        </a:rPr>
                        <m:t>≤1</m:t>
                      </m:r>
                    </m:oMath>
                  </m:oMathPara>
                </a14:m>
                <a:endParaRPr lang="en-US" dirty="0"/>
              </a:p>
              <a:p>
                <a:pPr marL="0" indent="0">
                  <a:buNone/>
                </a:pP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𝑐𝑜𝑛𝑓</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r>
                                  <a:rPr lang="en-US" i="1">
                                    <a:latin typeface="Cambria Math" panose="02040503050406030204" pitchFamily="18" charset="0"/>
                                  </a:rPr>
                                  <m:t>+1</m:t>
                                </m:r>
                              </m:sub>
                            </m:sSub>
                          </m:e>
                        </m:d>
                      </m:e>
                    </m:d>
                    <m:r>
                      <a:rPr lang="en-US" i="1">
                        <a:latin typeface="Cambria Math" panose="02040503050406030204" pitchFamily="18" charset="0"/>
                      </a:rPr>
                      <m:t>≤(1−</m:t>
                    </m:r>
                    <m:r>
                      <a:rPr lang="en-US" i="1">
                        <a:latin typeface="Cambria Math" panose="02040503050406030204" pitchFamily="18" charset="0"/>
                      </a:rPr>
                      <m:t>𝛼</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r>
                          <a:rPr lang="en-US" i="1">
                            <a:latin typeface="Cambria Math" panose="02040503050406030204" pitchFamily="18" charset="0"/>
                          </a:rPr>
                          <m:t>+1</m:t>
                        </m:r>
                      </m:den>
                    </m:f>
                  </m:oMath>
                </a14:m>
                <a:r>
                  <a:rPr lang="en-US" dirty="0"/>
                  <a:t> </a:t>
                </a:r>
                <a14:m>
                  <m:oMath xmlns:m="http://schemas.openxmlformats.org/officeDocument/2006/math">
                    <m:r>
                      <a:rPr lang="en-US" sz="1300" i="1">
                        <a:latin typeface="Cambria Math" panose="02040503050406030204" pitchFamily="18" charset="0"/>
                      </a:rPr>
                      <m:t>⧠</m:t>
                    </m:r>
                  </m:oMath>
                </a14:m>
                <a:endParaRPr lang="en-US" sz="1300" dirty="0"/>
              </a:p>
              <a:p>
                <a:pPr marL="0" indent="0">
                  <a:buNone/>
                </a:pPr>
                <a:endParaRPr lang="en-US" b="1" dirty="0"/>
              </a:p>
            </p:txBody>
          </p:sp>
        </mc:Choice>
        <mc:Fallback>
          <p:sp>
            <p:nvSpPr>
              <p:cNvPr id="3" name="Content Placeholder 2">
                <a:extLst>
                  <a:ext uri="{FF2B5EF4-FFF2-40B4-BE49-F238E27FC236}">
                    <a16:creationId xmlns:a16="http://schemas.microsoft.com/office/drawing/2014/main" id="{65311BF9-8697-493A-8F3E-6F3F222BE1CB}"/>
                  </a:ext>
                </a:extLst>
              </p:cNvPr>
              <p:cNvSpPr>
                <a:spLocks noGrp="1" noRot="1" noChangeAspect="1" noMove="1" noResize="1" noEditPoints="1" noAdjustHandles="1" noChangeArrowheads="1" noChangeShapeType="1" noTextEdit="1"/>
              </p:cNvSpPr>
              <p:nvPr>
                <p:ph idx="1"/>
              </p:nvPr>
            </p:nvSpPr>
            <p:spPr>
              <a:xfrm>
                <a:off x="1162493" y="2030819"/>
                <a:ext cx="9757144" cy="4348716"/>
              </a:xfrm>
              <a:blipFill>
                <a:blip r:embed="rId2"/>
                <a:stretch>
                  <a:fillRect l="-563" t="-126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EC820CF0-9092-4BBB-B9F4-438DC1FEFA4E}"/>
              </a:ext>
            </a:extLst>
          </p:cNvPr>
          <p:cNvSpPr txBox="1">
            <a:spLocks/>
          </p:cNvSpPr>
          <p:nvPr/>
        </p:nvSpPr>
        <p:spPr bwMode="black">
          <a:xfrm>
            <a:off x="1162493" y="518125"/>
            <a:ext cx="9888279" cy="1034229"/>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r>
              <a:rPr lang="en-US" i="1" dirty="0"/>
              <a:t>Proof Cont:</a:t>
            </a:r>
          </a:p>
        </p:txBody>
      </p:sp>
    </p:spTree>
    <p:extLst>
      <p:ext uri="{BB962C8B-B14F-4D97-AF65-F5344CB8AC3E}">
        <p14:creationId xmlns:p14="http://schemas.microsoft.com/office/powerpoint/2010/main" val="1496168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124371-0DA7-44F0-85CA-48D0FB250AF5}"/>
                  </a:ext>
                </a:extLst>
              </p:cNvPr>
              <p:cNvSpPr>
                <a:spLocks noGrp="1"/>
              </p:cNvSpPr>
              <p:nvPr>
                <p:ph idx="1"/>
              </p:nvPr>
            </p:nvSpPr>
            <p:spPr>
              <a:xfrm>
                <a:off x="1162493" y="1998921"/>
                <a:ext cx="9888279" cy="4391245"/>
              </a:xfrm>
            </p:spPr>
            <p:txBody>
              <a:bodyPr>
                <a:normAutofit/>
              </a:bodyPr>
              <a:lstStyle/>
              <a:p>
                <a:r>
                  <a:rPr lang="en-US" dirty="0"/>
                  <a:t>Theorem 2.1 says that the conformal prediction interval has valid finite out-of-sample average coverage. It also says that the interval approaches average exact coverage for large n. However, emphasis should be given to the term “average coverage”. These coverage guarantees do not hold when X</a:t>
                </a:r>
                <a:r>
                  <a:rPr lang="en-US" baseline="-25000" dirty="0"/>
                  <a:t>n+1</a:t>
                </a:r>
                <a:r>
                  <a:rPr lang="en-US" dirty="0"/>
                  <a:t> is fixed, they only hold on average over the entire prediction band. </a:t>
                </a:r>
              </a:p>
              <a:p>
                <a:pPr marL="0" indent="0">
                  <a:buNone/>
                </a:pPr>
                <a:endParaRPr lang="en-US" dirty="0"/>
              </a:p>
              <a:p>
                <a:r>
                  <a:rPr lang="en-US" dirty="0"/>
                  <a:t>These coverage properties are impressive for a procedure that requires so few assumptions. There is not even the assumption that </a:t>
                </a:r>
                <a14:m>
                  <m:oMath xmlns:m="http://schemas.openxmlformats.org/officeDocument/2006/math">
                    <m:acc>
                      <m:accPr>
                        <m:chr m:val="̂"/>
                        <m:ctrlPr>
                          <a:rPr lang="en-US" i="1"/>
                        </m:ctrlPr>
                      </m:accPr>
                      <m:e>
                        <m:r>
                          <a:rPr lang="en-US" i="1"/>
                          <m:t>𝜇</m:t>
                        </m:r>
                      </m:e>
                    </m:acc>
                  </m:oMath>
                </a14:m>
                <a:r>
                  <a:rPr lang="en-US" dirty="0"/>
                  <a:t> is a good fit for the data. However, in later sections we will see that better estimators of the regression function may create better prediction intervals.</a:t>
                </a:r>
              </a:p>
              <a:p>
                <a:endParaRPr lang="en-US" dirty="0"/>
              </a:p>
              <a:p>
                <a:r>
                  <a:rPr lang="en-US" dirty="0"/>
                  <a:t>One downfall of the conformal prediction interval is that it is very computationally intensive. In order to decide whether each y-value is in a particular prediction interval, the regression model must be refit and the residuals and quality scores calculated. Next, we consider a method called split conformal prediction that is much more computationally efficient.</a:t>
                </a:r>
              </a:p>
              <a:p>
                <a:endParaRPr lang="en-US" dirty="0"/>
              </a:p>
            </p:txBody>
          </p:sp>
        </mc:Choice>
        <mc:Fallback>
          <p:sp>
            <p:nvSpPr>
              <p:cNvPr id="3" name="Content Placeholder 2">
                <a:extLst>
                  <a:ext uri="{FF2B5EF4-FFF2-40B4-BE49-F238E27FC236}">
                    <a16:creationId xmlns:a16="http://schemas.microsoft.com/office/drawing/2014/main" id="{57124371-0DA7-44F0-85CA-48D0FB250AF5}"/>
                  </a:ext>
                </a:extLst>
              </p:cNvPr>
              <p:cNvSpPr>
                <a:spLocks noGrp="1" noRot="1" noChangeAspect="1" noMove="1" noResize="1" noEditPoints="1" noAdjustHandles="1" noChangeArrowheads="1" noChangeShapeType="1" noTextEdit="1"/>
              </p:cNvSpPr>
              <p:nvPr>
                <p:ph idx="1"/>
              </p:nvPr>
            </p:nvSpPr>
            <p:spPr>
              <a:xfrm>
                <a:off x="1162493" y="1998921"/>
                <a:ext cx="9888279" cy="4391245"/>
              </a:xfrm>
              <a:blipFill>
                <a:blip r:embed="rId2"/>
                <a:stretch>
                  <a:fillRect l="-432" t="-833" r="-863"/>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B4B9B7A2-B5CE-4E8D-9184-30E74EDB04B4}"/>
              </a:ext>
            </a:extLst>
          </p:cNvPr>
          <p:cNvSpPr txBox="1">
            <a:spLocks/>
          </p:cNvSpPr>
          <p:nvPr/>
        </p:nvSpPr>
        <p:spPr bwMode="black">
          <a:xfrm>
            <a:off x="1162493" y="539390"/>
            <a:ext cx="9888279" cy="1034229"/>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Full Conformal Prediction Interval</a:t>
            </a:r>
          </a:p>
        </p:txBody>
      </p:sp>
    </p:spTree>
    <p:extLst>
      <p:ext uri="{BB962C8B-B14F-4D97-AF65-F5344CB8AC3E}">
        <p14:creationId xmlns:p14="http://schemas.microsoft.com/office/powerpoint/2010/main" val="1840364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282797-3252-44CB-B830-E46A8A251CDC}"/>
                  </a:ext>
                </a:extLst>
              </p:cNvPr>
              <p:cNvSpPr>
                <a:spLocks noGrp="1"/>
              </p:cNvSpPr>
              <p:nvPr>
                <p:ph idx="1"/>
              </p:nvPr>
            </p:nvSpPr>
            <p:spPr>
              <a:xfrm>
                <a:off x="1162493" y="2158409"/>
                <a:ext cx="9888279" cy="4263655"/>
              </a:xfrm>
            </p:spPr>
            <p:txBody>
              <a:bodyPr>
                <a:normAutofit/>
              </a:bodyPr>
              <a:lstStyle/>
              <a:p>
                <a:pPr marL="0" indent="0">
                  <a:buNone/>
                </a:pPr>
                <a:r>
                  <a:rPr lang="en-US" dirty="0"/>
                  <a:t>Observe i.i.d. </a:t>
                </a:r>
                <a14:m>
                  <m:oMath xmlns:m="http://schemas.openxmlformats.org/officeDocument/2006/math">
                    <m:sSub>
                      <m:sSubPr>
                        <m:ctrlPr>
                          <a:rPr lang="en-US" i="1"/>
                        </m:ctrlPr>
                      </m:sSubPr>
                      <m:e>
                        <m:r>
                          <a:rPr lang="en-US" i="1"/>
                          <m:t>𝑍</m:t>
                        </m:r>
                      </m:e>
                      <m:sub>
                        <m:r>
                          <a:rPr lang="en-US" i="1"/>
                          <m:t>𝑖</m:t>
                        </m:r>
                      </m:sub>
                    </m:sSub>
                    <m:r>
                      <a:rPr lang="en-US" i="1"/>
                      <m:t>=</m:t>
                    </m:r>
                    <m:d>
                      <m:dPr>
                        <m:ctrlPr>
                          <a:rPr lang="en-US" i="1"/>
                        </m:ctrlPr>
                      </m:dPr>
                      <m:e>
                        <m:sSub>
                          <m:sSubPr>
                            <m:ctrlPr>
                              <a:rPr lang="en-US" i="1"/>
                            </m:ctrlPr>
                          </m:sSubPr>
                          <m:e>
                            <m:r>
                              <a:rPr lang="en-US" i="1"/>
                              <m:t>𝑋</m:t>
                            </m:r>
                          </m:e>
                          <m:sub>
                            <m:r>
                              <a:rPr lang="en-US" i="1"/>
                              <m:t>𝑖</m:t>
                            </m:r>
                          </m:sub>
                        </m:sSub>
                        <m:r>
                          <a:rPr lang="en-US" i="1"/>
                          <m:t>,</m:t>
                        </m:r>
                        <m:sSub>
                          <m:sSubPr>
                            <m:ctrlPr>
                              <a:rPr lang="en-US" i="1"/>
                            </m:ctrlPr>
                          </m:sSubPr>
                          <m:e>
                            <m:r>
                              <a:rPr lang="en-US" i="1"/>
                              <m:t>𝑌</m:t>
                            </m:r>
                          </m:e>
                          <m:sub>
                            <m:r>
                              <a:rPr lang="en-US" i="1"/>
                              <m:t>𝑖</m:t>
                            </m:r>
                          </m:sub>
                        </m:sSub>
                      </m:e>
                    </m:d>
                    <m:r>
                      <a:rPr lang="en-US" i="1"/>
                      <m:t>~</m:t>
                    </m:r>
                    <m:r>
                      <a:rPr lang="en-US" i="1"/>
                      <m:t>𝑃</m:t>
                    </m:r>
                    <m:r>
                      <a:rPr lang="en-US" i="1"/>
                      <m:t>, </m:t>
                    </m:r>
                    <m:r>
                      <a:rPr lang="en-US" i="1"/>
                      <m:t>𝑖</m:t>
                    </m:r>
                    <m:r>
                      <a:rPr lang="en-US" i="1"/>
                      <m:t>=1, …, </m:t>
                    </m:r>
                    <m:r>
                      <a:rPr lang="en-US" i="1"/>
                      <m:t>𝑛</m:t>
                    </m:r>
                  </m:oMath>
                </a14:m>
                <a:r>
                  <a:rPr lang="en-US" dirty="0"/>
                  <a:t>. Assume that n is even, but only a small change in necessary for odd n. Next, randomly split the data points into two parts called </a:t>
                </a:r>
                <a14:m>
                  <m:oMath xmlns:m="http://schemas.openxmlformats.org/officeDocument/2006/math">
                    <m:sSub>
                      <m:sSubPr>
                        <m:ctrlPr>
                          <a:rPr lang="en-US" i="1"/>
                        </m:ctrlPr>
                      </m:sSubPr>
                      <m:e>
                        <m:r>
                          <a:rPr lang="en-US" i="1"/>
                          <m:t>𝐼</m:t>
                        </m:r>
                      </m:e>
                      <m:sub>
                        <m:r>
                          <a:rPr lang="en-US" i="1"/>
                          <m:t>1</m:t>
                        </m:r>
                      </m:sub>
                    </m:sSub>
                  </m:oMath>
                </a14:m>
                <a:r>
                  <a:rPr lang="en-US" dirty="0"/>
                  <a:t> and  </a:t>
                </a:r>
                <a14:m>
                  <m:oMath xmlns:m="http://schemas.openxmlformats.org/officeDocument/2006/math">
                    <m:sSub>
                      <m:sSubPr>
                        <m:ctrlPr>
                          <a:rPr lang="en-US" i="1"/>
                        </m:ctrlPr>
                      </m:sSubPr>
                      <m:e>
                        <m:r>
                          <a:rPr lang="en-US" i="1"/>
                          <m:t>𝐼</m:t>
                        </m:r>
                      </m:e>
                      <m:sub>
                        <m:r>
                          <a:rPr lang="en-US" i="1"/>
                          <m:t>2</m:t>
                        </m:r>
                      </m:sub>
                    </m:sSub>
                  </m:oMath>
                </a14:m>
                <a:r>
                  <a:rPr lang="en-US" dirty="0"/>
                  <a:t>. Let </a:t>
                </a:r>
                <a14:m>
                  <m:oMath xmlns:m="http://schemas.openxmlformats.org/officeDocument/2006/math">
                    <m:acc>
                      <m:accPr>
                        <m:chr m:val="̂"/>
                        <m:ctrlPr>
                          <a:rPr lang="en-US" i="1"/>
                        </m:ctrlPr>
                      </m:accPr>
                      <m:e>
                        <m:r>
                          <a:rPr lang="en-US" i="1"/>
                          <m:t>𝜇</m:t>
                        </m:r>
                      </m:e>
                    </m:acc>
                  </m:oMath>
                </a14:m>
                <a:r>
                  <a:rPr lang="en-US" dirty="0"/>
                  <a:t> be the fitted regression function trained only on the first set of data points </a:t>
                </a:r>
                <a14:m>
                  <m:oMath xmlns:m="http://schemas.openxmlformats.org/officeDocument/2006/math">
                    <m:sSub>
                      <m:sSubPr>
                        <m:ctrlPr>
                          <a:rPr lang="en-US" i="1"/>
                        </m:ctrlPr>
                      </m:sSubPr>
                      <m:e>
                        <m:r>
                          <a:rPr lang="en-US" i="1"/>
                          <m:t>𝐼</m:t>
                        </m:r>
                      </m:e>
                      <m:sub>
                        <m:r>
                          <a:rPr lang="en-US" i="1"/>
                          <m:t>1</m:t>
                        </m:r>
                      </m:sub>
                    </m:sSub>
                  </m:oMath>
                </a14:m>
                <a:r>
                  <a:rPr lang="en-US" dirty="0"/>
                  <a:t>. Next, calculate the absolute residuals</a:t>
                </a:r>
              </a:p>
              <a:p>
                <a:pPr marL="0" indent="0">
                  <a:buNone/>
                </a:pPr>
                <a:r>
                  <a:rPr lang="en-US" dirty="0"/>
                  <a:t> </a:t>
                </a:r>
                <a14:m>
                  <m:oMath xmlns:m="http://schemas.openxmlformats.org/officeDocument/2006/math">
                    <m:sSub>
                      <m:sSubPr>
                        <m:ctrlPr>
                          <a:rPr lang="en-US" i="1"/>
                        </m:ctrlPr>
                      </m:sSubPr>
                      <m:e>
                        <m:r>
                          <a:rPr lang="en-US" i="1"/>
                          <m:t>𝑅</m:t>
                        </m:r>
                      </m:e>
                      <m:sub>
                        <m:r>
                          <a:rPr lang="en-US" i="1"/>
                          <m:t>𝑖</m:t>
                        </m:r>
                      </m:sub>
                    </m:sSub>
                    <m:r>
                      <a:rPr lang="en-US" i="1"/>
                      <m:t>=|</m:t>
                    </m:r>
                    <m:sSub>
                      <m:sSubPr>
                        <m:ctrlPr>
                          <a:rPr lang="en-US" i="1"/>
                        </m:ctrlPr>
                      </m:sSubPr>
                      <m:e>
                        <m:r>
                          <a:rPr lang="en-US" i="1"/>
                          <m:t>𝑌</m:t>
                        </m:r>
                      </m:e>
                      <m:sub>
                        <m:r>
                          <a:rPr lang="en-US" i="1"/>
                          <m:t>𝑖</m:t>
                        </m:r>
                      </m:sub>
                    </m:sSub>
                    <m:r>
                      <a:rPr lang="en-US" i="1"/>
                      <m:t>−</m:t>
                    </m:r>
                    <m:acc>
                      <m:accPr>
                        <m:chr m:val="̂"/>
                        <m:ctrlPr>
                          <a:rPr lang="en-US" i="1"/>
                        </m:ctrlPr>
                      </m:accPr>
                      <m:e>
                        <m:r>
                          <a:rPr lang="en-US" i="1"/>
                          <m:t>𝜇</m:t>
                        </m:r>
                      </m:e>
                    </m:acc>
                    <m:d>
                      <m:dPr>
                        <m:ctrlPr>
                          <a:rPr lang="en-US" i="1"/>
                        </m:ctrlPr>
                      </m:dPr>
                      <m:e>
                        <m:sSub>
                          <m:sSubPr>
                            <m:ctrlPr>
                              <a:rPr lang="en-US" i="1"/>
                            </m:ctrlPr>
                          </m:sSubPr>
                          <m:e>
                            <m:r>
                              <a:rPr lang="en-US" i="1"/>
                              <m:t>𝑋</m:t>
                            </m:r>
                          </m:e>
                          <m:sub>
                            <m:r>
                              <a:rPr lang="en-US" i="1"/>
                              <m:t>𝑖</m:t>
                            </m:r>
                          </m:sub>
                        </m:sSub>
                      </m:e>
                    </m:d>
                    <m:r>
                      <a:rPr lang="en-US" i="1"/>
                      <m:t>|</m:t>
                    </m:r>
                  </m:oMath>
                </a14:m>
                <a:r>
                  <a:rPr lang="en-US" dirty="0"/>
                  <a:t> for only the second set of data points </a:t>
                </a:r>
                <a14:m>
                  <m:oMath xmlns:m="http://schemas.openxmlformats.org/officeDocument/2006/math">
                    <m:sSub>
                      <m:sSubPr>
                        <m:ctrlPr>
                          <a:rPr lang="en-US" i="1"/>
                        </m:ctrlPr>
                      </m:sSubPr>
                      <m:e>
                        <m:r>
                          <a:rPr lang="en-US" i="1"/>
                          <m:t>𝐼</m:t>
                        </m:r>
                      </m:e>
                      <m:sub>
                        <m:r>
                          <a:rPr lang="en-US" i="1"/>
                          <m:t>2</m:t>
                        </m:r>
                      </m:sub>
                    </m:sSub>
                  </m:oMath>
                </a14:m>
                <a:r>
                  <a:rPr lang="en-US" dirty="0"/>
                  <a:t>. </a:t>
                </a:r>
              </a:p>
              <a:p>
                <a:pPr marL="0" indent="0">
                  <a:buNone/>
                </a:pPr>
                <a:endParaRPr lang="en-US" i="1" dirty="0"/>
              </a:p>
              <a:p>
                <a:pPr marL="0" indent="0">
                  <a:buNone/>
                </a:pPr>
                <a14:m>
                  <m:oMathPara xmlns:m="http://schemas.openxmlformats.org/officeDocument/2006/math">
                    <m:oMathParaPr>
                      <m:jc m:val="left"/>
                    </m:oMathParaPr>
                    <m:oMath xmlns:m="http://schemas.openxmlformats.org/officeDocument/2006/math">
                      <m:sSub>
                        <m:sSubPr>
                          <m:ctrlPr>
                            <a:rPr lang="en-US" b="1" i="1"/>
                          </m:ctrlPr>
                        </m:sSubPr>
                        <m:e>
                          <m:r>
                            <a:rPr lang="en-US" b="1" i="1"/>
                            <m:t>𝑪</m:t>
                          </m:r>
                        </m:e>
                        <m:sub>
                          <m:r>
                            <a:rPr lang="en-US" b="1" i="1"/>
                            <m:t>𝒔𝒑𝒍𝒊𝒕</m:t>
                          </m:r>
                        </m:sub>
                      </m:sSub>
                      <m:d>
                        <m:dPr>
                          <m:ctrlPr>
                            <a:rPr lang="en-US" b="1" i="1"/>
                          </m:ctrlPr>
                        </m:dPr>
                        <m:e>
                          <m:r>
                            <a:rPr lang="en-US" b="1" i="1"/>
                            <m:t>𝒙</m:t>
                          </m:r>
                        </m:e>
                      </m:d>
                      <m:r>
                        <a:rPr lang="en-US" b="1" i="1"/>
                        <m:t>=</m:t>
                      </m:r>
                      <m:d>
                        <m:dPr>
                          <m:begChr m:val="["/>
                          <m:endChr m:val="]"/>
                          <m:ctrlPr>
                            <a:rPr lang="en-US" b="1" i="1"/>
                          </m:ctrlPr>
                        </m:dPr>
                        <m:e>
                          <m:acc>
                            <m:accPr>
                              <m:chr m:val="̂"/>
                              <m:ctrlPr>
                                <a:rPr lang="en-US" b="1" i="1"/>
                              </m:ctrlPr>
                            </m:accPr>
                            <m:e>
                              <m:r>
                                <a:rPr lang="en-US" b="1" i="1"/>
                                <m:t>𝝁</m:t>
                              </m:r>
                            </m:e>
                          </m:acc>
                          <m:d>
                            <m:dPr>
                              <m:ctrlPr>
                                <a:rPr lang="en-US" b="1" i="1"/>
                              </m:ctrlPr>
                            </m:dPr>
                            <m:e>
                              <m:r>
                                <a:rPr lang="en-US" b="1" i="1"/>
                                <m:t>𝒙</m:t>
                              </m:r>
                            </m:e>
                          </m:d>
                          <m:r>
                            <a:rPr lang="en-US" b="1" i="1"/>
                            <m:t>−</m:t>
                          </m:r>
                          <m:r>
                            <a:rPr lang="en-US" b="1" i="1"/>
                            <m:t>𝒅</m:t>
                          </m:r>
                          <m:r>
                            <a:rPr lang="en-US" b="1" i="1"/>
                            <m:t>,</m:t>
                          </m:r>
                          <m:acc>
                            <m:accPr>
                              <m:chr m:val="̂"/>
                              <m:ctrlPr>
                                <a:rPr lang="en-US" b="1" i="1"/>
                              </m:ctrlPr>
                            </m:accPr>
                            <m:e>
                              <m:r>
                                <a:rPr lang="en-US" b="1" i="1"/>
                                <m:t>𝝁</m:t>
                              </m:r>
                            </m:e>
                          </m:acc>
                          <m:d>
                            <m:dPr>
                              <m:ctrlPr>
                                <a:rPr lang="en-US" b="1" i="1"/>
                              </m:ctrlPr>
                            </m:dPr>
                            <m:e>
                              <m:r>
                                <a:rPr lang="en-US" b="1" i="1"/>
                                <m:t>𝒙</m:t>
                              </m:r>
                            </m:e>
                          </m:d>
                          <m:r>
                            <a:rPr lang="en-US" b="1" i="1"/>
                            <m:t>+</m:t>
                          </m:r>
                          <m:r>
                            <a:rPr lang="en-US" b="1" i="1"/>
                            <m:t>𝒅</m:t>
                          </m:r>
                        </m:e>
                      </m:d>
                      <m:r>
                        <a:rPr lang="en-US" i="1"/>
                        <m:t>, </m:t>
                      </m:r>
                      <m:r>
                        <a:rPr lang="en-US" i="1"/>
                        <m:t>𝑤h𝑒𝑟𝑒</m:t>
                      </m:r>
                      <m:r>
                        <a:rPr lang="en-US" i="1"/>
                        <m:t> </m:t>
                      </m:r>
                    </m:oMath>
                  </m:oMathPara>
                </a14:m>
                <a:endParaRPr lang="en-US" dirty="0"/>
              </a:p>
              <a:p>
                <a:pPr marL="0" indent="0">
                  <a:buNone/>
                </a:pPr>
                <a:endParaRPr lang="en-US" i="1" dirty="0"/>
              </a:p>
              <a:p>
                <a:pPr marL="0" indent="0">
                  <a:buNone/>
                </a:pPr>
                <a14:m>
                  <m:oMathPara xmlns:m="http://schemas.openxmlformats.org/officeDocument/2006/math">
                    <m:oMathParaPr>
                      <m:jc m:val="left"/>
                    </m:oMathParaPr>
                    <m:oMath xmlns:m="http://schemas.openxmlformats.org/officeDocument/2006/math">
                      <m:r>
                        <a:rPr lang="en-US" i="1"/>
                        <m:t>𝑑</m:t>
                      </m:r>
                      <m:r>
                        <a:rPr lang="en-US" i="1"/>
                        <m:t>=</m:t>
                      </m:r>
                      <m:r>
                        <a:rPr lang="en-US" i="1"/>
                        <m:t>𝑡h𝑒</m:t>
                      </m:r>
                      <m:r>
                        <a:rPr lang="en-US" i="1"/>
                        <m:t> </m:t>
                      </m:r>
                      <m:r>
                        <a:rPr lang="en-US" i="1"/>
                        <m:t>𝑘𝑡h</m:t>
                      </m:r>
                      <m:r>
                        <a:rPr lang="en-US" i="1"/>
                        <m:t> </m:t>
                      </m:r>
                      <m:r>
                        <a:rPr lang="en-US" i="1"/>
                        <m:t>𝑠𝑚𝑎𝑙𝑙𝑒𝑠𝑡</m:t>
                      </m:r>
                      <m:r>
                        <a:rPr lang="en-US" i="1"/>
                        <m:t> </m:t>
                      </m:r>
                      <m:r>
                        <a:rPr lang="en-US" i="1"/>
                        <m:t>𝑟𝑒𝑠𝑖𝑑𝑢𝑎𝑙</m:t>
                      </m:r>
                      <m:r>
                        <a:rPr lang="en-US" i="1"/>
                        <m:t> </m:t>
                      </m:r>
                      <m:r>
                        <a:rPr lang="en-US" i="1"/>
                        <m:t>𝑖𝑛</m:t>
                      </m:r>
                      <m:r>
                        <a:rPr lang="en-US" i="1"/>
                        <m:t> </m:t>
                      </m:r>
                      <m:d>
                        <m:dPr>
                          <m:begChr m:val="{"/>
                          <m:endChr m:val="}"/>
                          <m:ctrlPr>
                            <a:rPr lang="en-US" i="1"/>
                          </m:ctrlPr>
                        </m:dPr>
                        <m:e>
                          <m:sSub>
                            <m:sSubPr>
                              <m:ctrlPr>
                                <a:rPr lang="en-US" i="1"/>
                              </m:ctrlPr>
                            </m:sSubPr>
                            <m:e>
                              <m:r>
                                <a:rPr lang="en-US" i="1"/>
                                <m:t>𝑅</m:t>
                              </m:r>
                            </m:e>
                            <m:sub>
                              <m:r>
                                <a:rPr lang="en-US" i="1"/>
                                <m:t>𝑖</m:t>
                              </m:r>
                            </m:sub>
                          </m:sSub>
                          <m:r>
                            <a:rPr lang="en-US" i="1"/>
                            <m:t>:</m:t>
                          </m:r>
                          <m:r>
                            <a:rPr lang="en-US" i="1"/>
                            <m:t>𝑖</m:t>
                          </m:r>
                          <m:r>
                            <a:rPr lang="en-US" i="1"/>
                            <m:t>∈</m:t>
                          </m:r>
                          <m:sSub>
                            <m:sSubPr>
                              <m:ctrlPr>
                                <a:rPr lang="en-US" i="1"/>
                              </m:ctrlPr>
                            </m:sSubPr>
                            <m:e>
                              <m:r>
                                <a:rPr lang="en-US" i="1"/>
                                <m:t>𝐼</m:t>
                              </m:r>
                            </m:e>
                            <m:sub>
                              <m:r>
                                <a:rPr lang="en-US" i="1"/>
                                <m:t>2</m:t>
                              </m:r>
                            </m:sub>
                          </m:sSub>
                        </m:e>
                      </m:d>
                      <m:r>
                        <a:rPr lang="en-US" i="1"/>
                        <m:t> </m:t>
                      </m:r>
                      <m:r>
                        <a:rPr lang="en-US" i="1"/>
                        <m:t>𝑎𝑛𝑑</m:t>
                      </m:r>
                      <m:r>
                        <a:rPr lang="en-US" i="1"/>
                        <m:t> </m:t>
                      </m:r>
                      <m:r>
                        <a:rPr lang="en-US" i="1"/>
                        <m:t>𝑘</m:t>
                      </m:r>
                      <m:r>
                        <a:rPr lang="en-US" i="1"/>
                        <m:t>= </m:t>
                      </m:r>
                      <m:d>
                        <m:dPr>
                          <m:begChr m:val="⌈"/>
                          <m:endChr m:val="⌉"/>
                          <m:ctrlPr>
                            <a:rPr lang="en-US" i="1"/>
                          </m:ctrlPr>
                        </m:dPr>
                        <m:e>
                          <m:r>
                            <a:rPr lang="en-US" i="1"/>
                            <m:t>(</m:t>
                          </m:r>
                          <m:f>
                            <m:fPr>
                              <m:type m:val="lin"/>
                              <m:ctrlPr>
                                <a:rPr lang="en-US" i="1"/>
                              </m:ctrlPr>
                            </m:fPr>
                            <m:num>
                              <m:r>
                                <a:rPr lang="en-US" i="1"/>
                                <m:t>𝑛</m:t>
                              </m:r>
                            </m:num>
                            <m:den>
                              <m:r>
                                <a:rPr lang="en-US" i="1"/>
                                <m:t>2</m:t>
                              </m:r>
                            </m:den>
                          </m:f>
                          <m:r>
                            <a:rPr lang="en-US" i="1"/>
                            <m:t>+1)(1−</m:t>
                          </m:r>
                          <m:r>
                            <a:rPr lang="en-US" i="1"/>
                            <m:t>𝛼</m:t>
                          </m:r>
                          <m:r>
                            <a:rPr lang="en-US" i="1"/>
                            <m:t>)</m:t>
                          </m:r>
                        </m:e>
                      </m:d>
                    </m:oMath>
                  </m:oMathPara>
                </a14:m>
                <a:endParaRPr lang="en-US" dirty="0"/>
              </a:p>
              <a:p>
                <a:endParaRPr lang="en-US" dirty="0"/>
              </a:p>
            </p:txBody>
          </p:sp>
        </mc:Choice>
        <mc:Fallback>
          <p:sp>
            <p:nvSpPr>
              <p:cNvPr id="3" name="Content Placeholder 2">
                <a:extLst>
                  <a:ext uri="{FF2B5EF4-FFF2-40B4-BE49-F238E27FC236}">
                    <a16:creationId xmlns:a16="http://schemas.microsoft.com/office/drawing/2014/main" id="{28282797-3252-44CB-B830-E46A8A251CDC}"/>
                  </a:ext>
                </a:extLst>
              </p:cNvPr>
              <p:cNvSpPr>
                <a:spLocks noGrp="1" noRot="1" noChangeAspect="1" noMove="1" noResize="1" noEditPoints="1" noAdjustHandles="1" noChangeArrowheads="1" noChangeShapeType="1" noTextEdit="1"/>
              </p:cNvSpPr>
              <p:nvPr>
                <p:ph idx="1"/>
              </p:nvPr>
            </p:nvSpPr>
            <p:spPr>
              <a:xfrm>
                <a:off x="1162493" y="2158409"/>
                <a:ext cx="9888279" cy="4263655"/>
              </a:xfrm>
              <a:blipFill>
                <a:blip r:embed="rId2"/>
                <a:stretch>
                  <a:fillRect l="-555" t="-715" r="-925"/>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F311FE3F-1ED8-4AEC-906E-BB1CD4C9860C}"/>
              </a:ext>
            </a:extLst>
          </p:cNvPr>
          <p:cNvSpPr txBox="1">
            <a:spLocks/>
          </p:cNvSpPr>
          <p:nvPr/>
        </p:nvSpPr>
        <p:spPr bwMode="black">
          <a:xfrm>
            <a:off x="1162493" y="518125"/>
            <a:ext cx="9888279" cy="1034229"/>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Split Conformal Prediction Interval</a:t>
            </a:r>
          </a:p>
        </p:txBody>
      </p:sp>
    </p:spTree>
    <p:extLst>
      <p:ext uri="{BB962C8B-B14F-4D97-AF65-F5344CB8AC3E}">
        <p14:creationId xmlns:p14="http://schemas.microsoft.com/office/powerpoint/2010/main" val="2759000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17FDC0C-CC4A-4C0C-B95C-809A685DF957}"/>
                  </a:ext>
                </a:extLst>
              </p:cNvPr>
              <p:cNvSpPr>
                <a:spLocks noGrp="1"/>
              </p:cNvSpPr>
              <p:nvPr>
                <p:ph idx="1"/>
              </p:nvPr>
            </p:nvSpPr>
            <p:spPr>
              <a:xfrm>
                <a:off x="1162493" y="2137144"/>
                <a:ext cx="9888279" cy="3602883"/>
              </a:xfrm>
            </p:spPr>
            <p:txBody>
              <a:bodyPr>
                <a:normAutofit/>
              </a:bodyPr>
              <a:lstStyle/>
              <a:p>
                <a:pPr marL="0" indent="0">
                  <a:buNone/>
                </a:pPr>
                <a:r>
                  <a:rPr lang="en-US" b="1" dirty="0"/>
                  <a:t>Theorem 2.2:</a:t>
                </a:r>
                <a:r>
                  <a:rPr lang="en-US" dirty="0"/>
                  <a:t> If </a:t>
                </a:r>
                <a14:m>
                  <m:oMath xmlns:m="http://schemas.openxmlformats.org/officeDocument/2006/math">
                    <m:d>
                      <m:dPr>
                        <m:ctrlPr>
                          <a:rPr lang="en-US" i="1"/>
                        </m:ctrlPr>
                      </m:dPr>
                      <m:e>
                        <m:sSub>
                          <m:sSubPr>
                            <m:ctrlPr>
                              <a:rPr lang="en-US" i="1"/>
                            </m:ctrlPr>
                          </m:sSubPr>
                          <m:e>
                            <m:r>
                              <a:rPr lang="en-US" i="1"/>
                              <m:t>𝑋</m:t>
                            </m:r>
                          </m:e>
                          <m:sub>
                            <m:r>
                              <a:rPr lang="en-US" i="1"/>
                              <m:t>𝑖</m:t>
                            </m:r>
                          </m:sub>
                        </m:sSub>
                        <m:r>
                          <a:rPr lang="en-US" i="1"/>
                          <m:t>,</m:t>
                        </m:r>
                        <m:sSub>
                          <m:sSubPr>
                            <m:ctrlPr>
                              <a:rPr lang="en-US" i="1"/>
                            </m:ctrlPr>
                          </m:sSubPr>
                          <m:e>
                            <m:r>
                              <a:rPr lang="en-US" i="1"/>
                              <m:t>𝑌</m:t>
                            </m:r>
                          </m:e>
                          <m:sub>
                            <m:r>
                              <a:rPr lang="en-US" i="1"/>
                              <m:t>𝑖</m:t>
                            </m:r>
                          </m:sub>
                        </m:sSub>
                      </m:e>
                    </m:d>
                    <m:r>
                      <a:rPr lang="en-US" i="1"/>
                      <m:t>, </m:t>
                    </m:r>
                    <m:r>
                      <a:rPr lang="en-US" i="1"/>
                      <m:t>𝑖</m:t>
                    </m:r>
                    <m:r>
                      <a:rPr lang="en-US" i="1"/>
                      <m:t>=1, …, </m:t>
                    </m:r>
                    <m:r>
                      <a:rPr lang="en-US" i="1"/>
                      <m:t>𝑛</m:t>
                    </m:r>
                  </m:oMath>
                </a14:m>
                <a:r>
                  <a:rPr lang="en-US" dirty="0"/>
                  <a:t> are </a:t>
                </a:r>
                <a:r>
                  <a:rPr lang="en-US" dirty="0" err="1"/>
                  <a:t>i.i.d</a:t>
                </a:r>
                <a:r>
                  <a:rPr lang="en-US" dirty="0"/>
                  <a:t>., then for a new </a:t>
                </a:r>
                <a:r>
                  <a:rPr lang="en-US" dirty="0" err="1"/>
                  <a:t>i.i.d</a:t>
                </a:r>
                <a:r>
                  <a:rPr lang="en-US" dirty="0"/>
                  <a:t>. draw </a:t>
                </a:r>
                <a14:m>
                  <m:oMath xmlns:m="http://schemas.openxmlformats.org/officeDocument/2006/math">
                    <m:d>
                      <m:dPr>
                        <m:ctrlPr>
                          <a:rPr lang="en-US" i="1"/>
                        </m:ctrlPr>
                      </m:dPr>
                      <m:e>
                        <m:sSub>
                          <m:sSubPr>
                            <m:ctrlPr>
                              <a:rPr lang="en-US" i="1"/>
                            </m:ctrlPr>
                          </m:sSubPr>
                          <m:e>
                            <m:r>
                              <a:rPr lang="en-US" i="1"/>
                              <m:t>𝑋</m:t>
                            </m:r>
                          </m:e>
                          <m:sub>
                            <m:r>
                              <a:rPr lang="en-US" i="1"/>
                              <m:t>𝑛</m:t>
                            </m:r>
                            <m:r>
                              <a:rPr lang="en-US" i="1"/>
                              <m:t>+1</m:t>
                            </m:r>
                          </m:sub>
                        </m:sSub>
                        <m:r>
                          <a:rPr lang="en-US" i="1"/>
                          <m:t>,</m:t>
                        </m:r>
                        <m:sSub>
                          <m:sSubPr>
                            <m:ctrlPr>
                              <a:rPr lang="en-US" i="1"/>
                            </m:ctrlPr>
                          </m:sSubPr>
                          <m:e>
                            <m:r>
                              <a:rPr lang="en-US" i="1"/>
                              <m:t>𝑌</m:t>
                            </m:r>
                          </m:e>
                          <m:sub>
                            <m:r>
                              <a:rPr lang="en-US" i="1"/>
                              <m:t>𝑛</m:t>
                            </m:r>
                            <m:r>
                              <a:rPr lang="en-US" i="1"/>
                              <m:t>+1</m:t>
                            </m:r>
                          </m:sub>
                        </m:sSub>
                      </m:e>
                    </m:d>
                  </m:oMath>
                </a14:m>
                <a:r>
                  <a:rPr lang="en-US" dirty="0"/>
                  <a:t>,</a:t>
                </a:r>
              </a:p>
              <a:p>
                <a:pPr marL="0" indent="0">
                  <a:buNone/>
                </a:pPr>
                <a:endParaRPr lang="en-US" i="1" dirty="0"/>
              </a:p>
              <a:p>
                <a:pPr marL="0" indent="0">
                  <a:buNone/>
                </a:pPr>
                <a14:m>
                  <m:oMath xmlns:m="http://schemas.openxmlformats.org/officeDocument/2006/math">
                    <m:r>
                      <a:rPr lang="en-US" i="1"/>
                      <m:t>𝑃</m:t>
                    </m:r>
                    <m:r>
                      <a:rPr lang="en-US" i="1"/>
                      <m:t>(</m:t>
                    </m:r>
                    <m:sSub>
                      <m:sSubPr>
                        <m:ctrlPr>
                          <a:rPr lang="en-US" i="1"/>
                        </m:ctrlPr>
                      </m:sSubPr>
                      <m:e>
                        <m:r>
                          <a:rPr lang="en-US" i="1"/>
                          <m:t>𝑌</m:t>
                        </m:r>
                      </m:e>
                      <m:sub>
                        <m:r>
                          <a:rPr lang="en-US" i="1"/>
                          <m:t>𝑛</m:t>
                        </m:r>
                        <m:r>
                          <a:rPr lang="en-US" i="1"/>
                          <m:t>+1</m:t>
                        </m:r>
                      </m:sub>
                    </m:sSub>
                    <m:r>
                      <a:rPr lang="en-US" i="1"/>
                      <m:t>∈</m:t>
                    </m:r>
                    <m:sSub>
                      <m:sSubPr>
                        <m:ctrlPr>
                          <a:rPr lang="en-US" i="1"/>
                        </m:ctrlPr>
                      </m:sSubPr>
                      <m:e>
                        <m:r>
                          <a:rPr lang="en-US" i="1"/>
                          <m:t>𝐶</m:t>
                        </m:r>
                      </m:e>
                      <m:sub>
                        <m:r>
                          <a:rPr lang="en-US" i="1"/>
                          <m:t>𝑠𝑝𝑙𝑖𝑡</m:t>
                        </m:r>
                      </m:sub>
                    </m:sSub>
                    <m:d>
                      <m:dPr>
                        <m:ctrlPr>
                          <a:rPr lang="en-US" i="1"/>
                        </m:ctrlPr>
                      </m:dPr>
                      <m:e>
                        <m:sSub>
                          <m:sSubPr>
                            <m:ctrlPr>
                              <a:rPr lang="en-US" i="1"/>
                            </m:ctrlPr>
                          </m:sSubPr>
                          <m:e>
                            <m:r>
                              <a:rPr lang="en-US" i="1"/>
                              <m:t>𝑋</m:t>
                            </m:r>
                          </m:e>
                          <m:sub>
                            <m:r>
                              <a:rPr lang="en-US" i="1"/>
                              <m:t>𝑛</m:t>
                            </m:r>
                            <m:r>
                              <a:rPr lang="en-US" i="1"/>
                              <m:t>+1</m:t>
                            </m:r>
                          </m:sub>
                        </m:sSub>
                      </m:e>
                    </m:d>
                    <m:r>
                      <a:rPr lang="en-US" i="1"/>
                      <m:t>)≥(1− </m:t>
                    </m:r>
                    <m:r>
                      <a:rPr lang="en-US" i="1"/>
                      <m:t>𝛼</m:t>
                    </m:r>
                    <m:r>
                      <a:rPr lang="en-US" i="1"/>
                      <m:t>)</m:t>
                    </m:r>
                  </m:oMath>
                </a14:m>
                <a:r>
                  <a:rPr lang="en-US" dirty="0"/>
                  <a:t> </a:t>
                </a:r>
              </a:p>
              <a:p>
                <a:pPr marL="0" indent="0">
                  <a:buNone/>
                </a:pPr>
                <a:endParaRPr lang="en-US" dirty="0"/>
              </a:p>
              <a:p>
                <a:pPr marL="0" indent="0">
                  <a:buNone/>
                </a:pPr>
                <a:r>
                  <a:rPr lang="en-US" dirty="0"/>
                  <a:t>Further, if we assume the </a:t>
                </a:r>
                <a14:m>
                  <m:oMath xmlns:m="http://schemas.openxmlformats.org/officeDocument/2006/math">
                    <m:d>
                      <m:dPr>
                        <m:begChr m:val="{"/>
                        <m:endChr m:val="}"/>
                        <m:ctrlPr>
                          <a:rPr lang="en-US" i="1"/>
                        </m:ctrlPr>
                      </m:dPr>
                      <m:e>
                        <m:sSub>
                          <m:sSubPr>
                            <m:ctrlPr>
                              <a:rPr lang="en-US" i="1"/>
                            </m:ctrlPr>
                          </m:sSubPr>
                          <m:e>
                            <m:r>
                              <a:rPr lang="en-US" i="1"/>
                              <m:t>𝑅</m:t>
                            </m:r>
                          </m:e>
                          <m:sub>
                            <m:r>
                              <a:rPr lang="en-US" i="1"/>
                              <m:t>𝑖</m:t>
                            </m:r>
                          </m:sub>
                        </m:sSub>
                        <m:r>
                          <a:rPr lang="en-US" i="1"/>
                          <m:t>:</m:t>
                        </m:r>
                        <m:r>
                          <a:rPr lang="en-US" i="1"/>
                          <m:t>𝑖</m:t>
                        </m:r>
                        <m:r>
                          <a:rPr lang="en-US" i="1"/>
                          <m:t>∈</m:t>
                        </m:r>
                        <m:sSub>
                          <m:sSubPr>
                            <m:ctrlPr>
                              <a:rPr lang="en-US" i="1"/>
                            </m:ctrlPr>
                          </m:sSubPr>
                          <m:e>
                            <m:r>
                              <a:rPr lang="en-US" i="1"/>
                              <m:t>𝐼</m:t>
                            </m:r>
                          </m:e>
                          <m:sub>
                            <m:r>
                              <a:rPr lang="en-US" i="1"/>
                              <m:t>2</m:t>
                            </m:r>
                          </m:sub>
                        </m:sSub>
                      </m:e>
                    </m:d>
                    <m:r>
                      <a:rPr lang="en-US" i="1"/>
                      <m:t> </m:t>
                    </m:r>
                  </m:oMath>
                </a14:m>
                <a:r>
                  <a:rPr lang="en-US" dirty="0"/>
                  <a:t> have a continuous joint distribution then</a:t>
                </a:r>
              </a:p>
              <a:p>
                <a:pPr marL="0" indent="0">
                  <a:buNone/>
                </a:pPr>
                <a:endParaRPr lang="en-US" i="1" dirty="0"/>
              </a:p>
              <a:p>
                <a:pPr marL="0" indent="0">
                  <a:buNone/>
                </a:pPr>
                <a14:m>
                  <m:oMath xmlns:m="http://schemas.openxmlformats.org/officeDocument/2006/math">
                    <m:r>
                      <a:rPr lang="en-US" i="1"/>
                      <m:t>𝑃</m:t>
                    </m:r>
                    <m:r>
                      <a:rPr lang="en-US" i="1"/>
                      <m:t>(</m:t>
                    </m:r>
                    <m:sSub>
                      <m:sSubPr>
                        <m:ctrlPr>
                          <a:rPr lang="en-US" i="1"/>
                        </m:ctrlPr>
                      </m:sSubPr>
                      <m:e>
                        <m:r>
                          <a:rPr lang="en-US" i="1"/>
                          <m:t>𝑌</m:t>
                        </m:r>
                      </m:e>
                      <m:sub>
                        <m:r>
                          <a:rPr lang="en-US" i="1"/>
                          <m:t>𝑛</m:t>
                        </m:r>
                        <m:r>
                          <a:rPr lang="en-US" i="1"/>
                          <m:t>+1</m:t>
                        </m:r>
                      </m:sub>
                    </m:sSub>
                    <m:r>
                      <a:rPr lang="en-US" i="1"/>
                      <m:t>∈</m:t>
                    </m:r>
                    <m:sSub>
                      <m:sSubPr>
                        <m:ctrlPr>
                          <a:rPr lang="en-US" i="1"/>
                        </m:ctrlPr>
                      </m:sSubPr>
                      <m:e>
                        <m:r>
                          <a:rPr lang="en-US" i="1"/>
                          <m:t>𝐶</m:t>
                        </m:r>
                      </m:e>
                      <m:sub>
                        <m:r>
                          <a:rPr lang="en-US" i="1"/>
                          <m:t>𝑠𝑝𝑙𝑖𝑡</m:t>
                        </m:r>
                      </m:sub>
                    </m:sSub>
                    <m:d>
                      <m:dPr>
                        <m:ctrlPr>
                          <a:rPr lang="en-US" i="1"/>
                        </m:ctrlPr>
                      </m:dPr>
                      <m:e>
                        <m:sSub>
                          <m:sSubPr>
                            <m:ctrlPr>
                              <a:rPr lang="en-US" i="1"/>
                            </m:ctrlPr>
                          </m:sSubPr>
                          <m:e>
                            <m:r>
                              <a:rPr lang="en-US" i="1"/>
                              <m:t>𝑋</m:t>
                            </m:r>
                          </m:e>
                          <m:sub>
                            <m:r>
                              <a:rPr lang="en-US" i="1"/>
                              <m:t>𝑛</m:t>
                            </m:r>
                            <m:r>
                              <a:rPr lang="en-US" i="1"/>
                              <m:t>+1</m:t>
                            </m:r>
                          </m:sub>
                        </m:sSub>
                      </m:e>
                    </m:d>
                    <m:r>
                      <a:rPr lang="en-US" i="1"/>
                      <m:t>)≤</m:t>
                    </m:r>
                    <m:d>
                      <m:dPr>
                        <m:ctrlPr>
                          <a:rPr lang="en-US" i="1"/>
                        </m:ctrlPr>
                      </m:dPr>
                      <m:e>
                        <m:r>
                          <a:rPr lang="en-US" i="1"/>
                          <m:t>1− </m:t>
                        </m:r>
                        <m:r>
                          <a:rPr lang="en-US" i="1"/>
                          <m:t>𝛼</m:t>
                        </m:r>
                      </m:e>
                    </m:d>
                    <m:r>
                      <a:rPr lang="en-US" i="1"/>
                      <m:t>+ </m:t>
                    </m:r>
                    <m:f>
                      <m:fPr>
                        <m:ctrlPr>
                          <a:rPr lang="en-US" i="1"/>
                        </m:ctrlPr>
                      </m:fPr>
                      <m:num>
                        <m:r>
                          <a:rPr lang="en-US" i="1"/>
                          <m:t>2</m:t>
                        </m:r>
                      </m:num>
                      <m:den>
                        <m:r>
                          <a:rPr lang="en-US" i="1"/>
                          <m:t>𝑛</m:t>
                        </m:r>
                        <m:r>
                          <a:rPr lang="en-US" i="1"/>
                          <m:t>+2</m:t>
                        </m:r>
                      </m:den>
                    </m:f>
                  </m:oMath>
                </a14:m>
                <a:r>
                  <a:rPr lang="en-US" dirty="0"/>
                  <a:t> </a:t>
                </a:r>
              </a:p>
              <a:p>
                <a:endParaRPr lang="en-US" dirty="0"/>
              </a:p>
            </p:txBody>
          </p:sp>
        </mc:Choice>
        <mc:Fallback>
          <p:sp>
            <p:nvSpPr>
              <p:cNvPr id="3" name="Content Placeholder 2">
                <a:extLst>
                  <a:ext uri="{FF2B5EF4-FFF2-40B4-BE49-F238E27FC236}">
                    <a16:creationId xmlns:a16="http://schemas.microsoft.com/office/drawing/2014/main" id="{D17FDC0C-CC4A-4C0C-B95C-809A685DF957}"/>
                  </a:ext>
                </a:extLst>
              </p:cNvPr>
              <p:cNvSpPr>
                <a:spLocks noGrp="1" noRot="1" noChangeAspect="1" noMove="1" noResize="1" noEditPoints="1" noAdjustHandles="1" noChangeArrowheads="1" noChangeShapeType="1" noTextEdit="1"/>
              </p:cNvSpPr>
              <p:nvPr>
                <p:ph idx="1"/>
              </p:nvPr>
            </p:nvSpPr>
            <p:spPr>
              <a:xfrm>
                <a:off x="1162493" y="2137144"/>
                <a:ext cx="9888279" cy="3602883"/>
              </a:xfrm>
              <a:blipFill>
                <a:blip r:embed="rId2"/>
                <a:stretch>
                  <a:fillRect l="-555" t="-1015"/>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5DC4E778-14C1-459F-9923-B3C9C86C1D2F}"/>
              </a:ext>
            </a:extLst>
          </p:cNvPr>
          <p:cNvSpPr txBox="1">
            <a:spLocks/>
          </p:cNvSpPr>
          <p:nvPr/>
        </p:nvSpPr>
        <p:spPr bwMode="black">
          <a:xfrm>
            <a:off x="1162493" y="496860"/>
            <a:ext cx="9888279" cy="1034229"/>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split Conformal Average Coverage Property</a:t>
            </a:r>
          </a:p>
        </p:txBody>
      </p:sp>
    </p:spTree>
    <p:extLst>
      <p:ext uri="{BB962C8B-B14F-4D97-AF65-F5344CB8AC3E}">
        <p14:creationId xmlns:p14="http://schemas.microsoft.com/office/powerpoint/2010/main" val="1628753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AE30269-8BDC-49E9-B2C9-B4A724D9E0E1}"/>
                  </a:ext>
                </a:extLst>
              </p:cNvPr>
              <p:cNvSpPr>
                <a:spLocks noGrp="1"/>
              </p:cNvSpPr>
              <p:nvPr>
                <p:ph idx="1"/>
              </p:nvPr>
            </p:nvSpPr>
            <p:spPr>
              <a:xfrm>
                <a:off x="1162493" y="1967024"/>
                <a:ext cx="9888279" cy="3773004"/>
              </a:xfrm>
            </p:spPr>
            <p:txBody>
              <a:bodyPr>
                <a:normAutofit/>
              </a:bodyPr>
              <a:lstStyle/>
              <a:p>
                <a:pPr marL="0" indent="0">
                  <a:buNone/>
                </a:pPr>
                <a14:m>
                  <m:oMathPara xmlns:m="http://schemas.openxmlformats.org/officeDocument/2006/math">
                    <m:oMathParaPr>
                      <m:jc m:val="left"/>
                    </m:oMathParaPr>
                    <m:oMath xmlns:m="http://schemas.openxmlformats.org/officeDocument/2006/math">
                      <m:r>
                        <a:rPr lang="en-US" i="1"/>
                        <m:t>𝑃</m:t>
                      </m:r>
                      <m:d>
                        <m:dPr>
                          <m:ctrlPr>
                            <a:rPr lang="en-US" i="1"/>
                          </m:ctrlPr>
                        </m:dPr>
                        <m:e>
                          <m:sSub>
                            <m:sSubPr>
                              <m:ctrlPr>
                                <a:rPr lang="en-US" i="1"/>
                              </m:ctrlPr>
                            </m:sSubPr>
                            <m:e>
                              <m:r>
                                <a:rPr lang="en-US" i="1"/>
                                <m:t>𝑌</m:t>
                              </m:r>
                            </m:e>
                            <m:sub>
                              <m:r>
                                <a:rPr lang="en-US" i="1"/>
                                <m:t>𝑛</m:t>
                              </m:r>
                              <m:r>
                                <a:rPr lang="en-US" i="1"/>
                                <m:t>+1</m:t>
                              </m:r>
                            </m:sub>
                          </m:sSub>
                          <m:r>
                            <a:rPr lang="en-US" i="1"/>
                            <m:t>∈</m:t>
                          </m:r>
                          <m:sSub>
                            <m:sSubPr>
                              <m:ctrlPr>
                                <a:rPr lang="en-US" i="1"/>
                              </m:ctrlPr>
                            </m:sSubPr>
                            <m:e>
                              <m:r>
                                <a:rPr lang="en-US" i="1"/>
                                <m:t>𝐶</m:t>
                              </m:r>
                            </m:e>
                            <m:sub>
                              <m:r>
                                <a:rPr lang="en-US" i="1"/>
                                <m:t>𝑠𝑝𝑙𝑖𝑡</m:t>
                              </m:r>
                            </m:sub>
                          </m:sSub>
                          <m:d>
                            <m:dPr>
                              <m:ctrlPr>
                                <a:rPr lang="en-US" i="1"/>
                              </m:ctrlPr>
                            </m:dPr>
                            <m:e>
                              <m:sSub>
                                <m:sSubPr>
                                  <m:ctrlPr>
                                    <a:rPr lang="en-US" i="1"/>
                                  </m:ctrlPr>
                                </m:sSubPr>
                                <m:e>
                                  <m:r>
                                    <a:rPr lang="en-US" i="1"/>
                                    <m:t>𝑋</m:t>
                                  </m:r>
                                </m:e>
                                <m:sub>
                                  <m:r>
                                    <a:rPr lang="en-US" i="1"/>
                                    <m:t>𝑛</m:t>
                                  </m:r>
                                  <m:r>
                                    <a:rPr lang="en-US" i="1"/>
                                    <m:t>+1</m:t>
                                  </m:r>
                                </m:sub>
                              </m:sSub>
                            </m:e>
                          </m:d>
                        </m:e>
                      </m:d>
                      <m:r>
                        <a:rPr lang="en-US" i="1"/>
                        <m:t>= </m:t>
                      </m:r>
                      <m:r>
                        <a:rPr lang="en-US" i="1"/>
                        <m:t>𝑃</m:t>
                      </m:r>
                      <m:d>
                        <m:dPr>
                          <m:ctrlPr>
                            <a:rPr lang="en-US" i="1"/>
                          </m:ctrlPr>
                        </m:dPr>
                        <m:e>
                          <m:sSub>
                            <m:sSubPr>
                              <m:ctrlPr>
                                <a:rPr lang="en-US" i="1"/>
                              </m:ctrlPr>
                            </m:sSubPr>
                            <m:e>
                              <m:r>
                                <a:rPr lang="en-US" i="1"/>
                                <m:t>𝑅</m:t>
                              </m:r>
                            </m:e>
                            <m:sub>
                              <m:r>
                                <a:rPr lang="en-US" i="1"/>
                                <m:t>𝑛</m:t>
                              </m:r>
                              <m:r>
                                <a:rPr lang="en-US" i="1"/>
                                <m:t>+1</m:t>
                              </m:r>
                            </m:sub>
                          </m:sSub>
                          <m:r>
                            <a:rPr lang="en-US" i="1"/>
                            <m:t>≤</m:t>
                          </m:r>
                          <m:sSub>
                            <m:sSubPr>
                              <m:ctrlPr>
                                <a:rPr lang="en-US" i="1"/>
                              </m:ctrlPr>
                            </m:sSubPr>
                            <m:e>
                              <m:r>
                                <a:rPr lang="en-US" i="1"/>
                                <m:t>𝑅</m:t>
                              </m:r>
                            </m:e>
                            <m:sub>
                              <m:d>
                                <m:dPr>
                                  <m:ctrlPr>
                                    <a:rPr lang="en-US" i="1"/>
                                  </m:ctrlPr>
                                </m:dPr>
                                <m:e>
                                  <m:d>
                                    <m:dPr>
                                      <m:begChr m:val="⌈"/>
                                      <m:endChr m:val="⌉"/>
                                      <m:ctrlPr>
                                        <a:rPr lang="en-US" i="1"/>
                                      </m:ctrlPr>
                                    </m:dPr>
                                    <m:e>
                                      <m:d>
                                        <m:dPr>
                                          <m:ctrlPr>
                                            <a:rPr lang="en-US" i="1"/>
                                          </m:ctrlPr>
                                        </m:dPr>
                                        <m:e>
                                          <m:f>
                                            <m:fPr>
                                              <m:type m:val="lin"/>
                                              <m:ctrlPr>
                                                <a:rPr lang="en-US" i="1"/>
                                              </m:ctrlPr>
                                            </m:fPr>
                                            <m:num>
                                              <m:r>
                                                <a:rPr lang="en-US" i="1"/>
                                                <m:t>𝑛</m:t>
                                              </m:r>
                                            </m:num>
                                            <m:den>
                                              <m:r>
                                                <a:rPr lang="en-US" i="1"/>
                                                <m:t>2</m:t>
                                              </m:r>
                                            </m:den>
                                          </m:f>
                                          <m:r>
                                            <a:rPr lang="en-US" i="1"/>
                                            <m:t>+1</m:t>
                                          </m:r>
                                        </m:e>
                                      </m:d>
                                      <m:d>
                                        <m:dPr>
                                          <m:ctrlPr>
                                            <a:rPr lang="en-US" i="1"/>
                                          </m:ctrlPr>
                                        </m:dPr>
                                        <m:e>
                                          <m:r>
                                            <a:rPr lang="en-US" i="1"/>
                                            <m:t>1−</m:t>
                                          </m:r>
                                          <m:r>
                                            <a:rPr lang="en-US" i="1"/>
                                            <m:t>𝛼</m:t>
                                          </m:r>
                                        </m:e>
                                      </m:d>
                                    </m:e>
                                  </m:d>
                                </m:e>
                              </m:d>
                            </m:sub>
                          </m:sSub>
                        </m:e>
                      </m:d>
                    </m:oMath>
                  </m:oMathPara>
                </a14:m>
                <a:endParaRPr lang="en-US" dirty="0"/>
              </a:p>
              <a:p>
                <a:pPr marL="0" indent="0">
                  <a:buNone/>
                </a:pPr>
                <a:endParaRPr lang="en-US" i="1" dirty="0"/>
              </a:p>
              <a:p>
                <a:pPr marL="0" indent="0">
                  <a:buNone/>
                </a:pPr>
                <a14:m>
                  <m:oMath xmlns:m="http://schemas.openxmlformats.org/officeDocument/2006/math">
                    <m:r>
                      <a:rPr lang="en-US" i="1"/>
                      <m:t>=</m:t>
                    </m:r>
                    <m:r>
                      <a:rPr lang="en-US" i="1"/>
                      <m:t>𝑃</m:t>
                    </m:r>
                    <m:d>
                      <m:dPr>
                        <m:ctrlPr>
                          <a:rPr lang="en-US" i="1"/>
                        </m:ctrlPr>
                      </m:dPr>
                      <m:e>
                        <m:r>
                          <a:rPr lang="en-US" i="1"/>
                          <m:t>𝑟𝑎𝑛𝑘</m:t>
                        </m:r>
                        <m:r>
                          <a:rPr lang="en-US" i="1"/>
                          <m:t> </m:t>
                        </m:r>
                        <m:r>
                          <a:rPr lang="en-US" i="1"/>
                          <m:t>𝑜𝑓</m:t>
                        </m:r>
                        <m:r>
                          <a:rPr lang="en-US" i="1"/>
                          <m:t> </m:t>
                        </m:r>
                        <m:sSub>
                          <m:sSubPr>
                            <m:ctrlPr>
                              <a:rPr lang="en-US" i="1"/>
                            </m:ctrlPr>
                          </m:sSubPr>
                          <m:e>
                            <m:r>
                              <a:rPr lang="en-US" i="1"/>
                              <m:t>𝑅</m:t>
                            </m:r>
                          </m:e>
                          <m:sub>
                            <m:r>
                              <a:rPr lang="en-US" i="1"/>
                              <m:t>𝑛</m:t>
                            </m:r>
                            <m:r>
                              <a:rPr lang="en-US" i="1"/>
                              <m:t>+1</m:t>
                            </m:r>
                          </m:sub>
                        </m:sSub>
                        <m:r>
                          <a:rPr lang="en-US" i="1"/>
                          <m:t>≤ </m:t>
                        </m:r>
                        <m:d>
                          <m:dPr>
                            <m:begChr m:val="⌈"/>
                            <m:endChr m:val="⌉"/>
                            <m:ctrlPr>
                              <a:rPr lang="en-US" i="1"/>
                            </m:ctrlPr>
                          </m:dPr>
                          <m:e>
                            <m:d>
                              <m:dPr>
                                <m:ctrlPr>
                                  <a:rPr lang="en-US" i="1"/>
                                </m:ctrlPr>
                              </m:dPr>
                              <m:e>
                                <m:f>
                                  <m:fPr>
                                    <m:type m:val="lin"/>
                                    <m:ctrlPr>
                                      <a:rPr lang="en-US" i="1"/>
                                    </m:ctrlPr>
                                  </m:fPr>
                                  <m:num>
                                    <m:r>
                                      <a:rPr lang="en-US" i="1"/>
                                      <m:t>𝑛</m:t>
                                    </m:r>
                                  </m:num>
                                  <m:den>
                                    <m:r>
                                      <a:rPr lang="en-US" i="1"/>
                                      <m:t>2</m:t>
                                    </m:r>
                                  </m:den>
                                </m:f>
                                <m:r>
                                  <a:rPr lang="en-US" i="1"/>
                                  <m:t>+1</m:t>
                                </m:r>
                              </m:e>
                            </m:d>
                            <m:d>
                              <m:dPr>
                                <m:ctrlPr>
                                  <a:rPr lang="en-US" i="1"/>
                                </m:ctrlPr>
                              </m:dPr>
                              <m:e>
                                <m:r>
                                  <a:rPr lang="en-US" i="1"/>
                                  <m:t>1−</m:t>
                                </m:r>
                                <m:r>
                                  <a:rPr lang="en-US" i="1"/>
                                  <m:t>𝛼</m:t>
                                </m:r>
                              </m:e>
                            </m:d>
                          </m:e>
                        </m:d>
                      </m:e>
                    </m:d>
                    <m:r>
                      <a:rPr lang="en-US" i="1"/>
                      <m:t>, </m:t>
                    </m:r>
                    <m:r>
                      <a:rPr lang="en-US" i="1"/>
                      <m:t>h𝑒𝑟𝑒</m:t>
                    </m:r>
                    <m:r>
                      <a:rPr lang="en-US" i="1"/>
                      <m:t> </m:t>
                    </m:r>
                    <m:r>
                      <a:rPr lang="en-US" i="1"/>
                      <m:t>𝑡h𝑒</m:t>
                    </m:r>
                    <m:r>
                      <a:rPr lang="en-US" i="1"/>
                      <m:t> </m:t>
                    </m:r>
                    <m:r>
                      <a:rPr lang="en-US" i="1"/>
                      <m:t>𝑟𝑎𝑛𝑘</m:t>
                    </m:r>
                    <m:r>
                      <a:rPr lang="en-US" i="1"/>
                      <m:t> </m:t>
                    </m:r>
                    <m:r>
                      <a:rPr lang="en-US" i="1"/>
                      <m:t>𝑖𝑠</m:t>
                    </m:r>
                    <m:r>
                      <a:rPr lang="en-US" i="1"/>
                      <m:t> </m:t>
                    </m:r>
                    <m:r>
                      <a:rPr lang="en-US" i="1"/>
                      <m:t>𝑎𝑚𝑜𝑛𝑔</m:t>
                    </m:r>
                    <m:r>
                      <a:rPr lang="en-US" i="1"/>
                      <m:t> </m:t>
                    </m:r>
                    <m:r>
                      <a:rPr lang="en-US" i="1"/>
                      <m:t>𝑡h𝑒</m:t>
                    </m:r>
                    <m:r>
                      <a:rPr lang="en-US" i="1"/>
                      <m:t> </m:t>
                    </m:r>
                    <m:d>
                      <m:dPr>
                        <m:begChr m:val="{"/>
                        <m:endChr m:val="}"/>
                        <m:ctrlPr>
                          <a:rPr lang="en-US" i="1"/>
                        </m:ctrlPr>
                      </m:dPr>
                      <m:e>
                        <m:sSub>
                          <m:sSubPr>
                            <m:ctrlPr>
                              <a:rPr lang="en-US" i="1"/>
                            </m:ctrlPr>
                          </m:sSubPr>
                          <m:e>
                            <m:r>
                              <a:rPr lang="en-US" i="1"/>
                              <m:t>𝑅</m:t>
                            </m:r>
                          </m:e>
                          <m:sub>
                            <m:r>
                              <a:rPr lang="en-US" i="1"/>
                              <m:t>𝑖</m:t>
                            </m:r>
                          </m:sub>
                        </m:sSub>
                        <m:r>
                          <a:rPr lang="en-US" i="1"/>
                          <m:t>:</m:t>
                        </m:r>
                        <m:r>
                          <a:rPr lang="en-US" i="1"/>
                          <m:t>𝑖</m:t>
                        </m:r>
                        <m:r>
                          <a:rPr lang="en-US" i="1"/>
                          <m:t>∈</m:t>
                        </m:r>
                        <m:sSub>
                          <m:sSubPr>
                            <m:ctrlPr>
                              <a:rPr lang="en-US" i="1"/>
                            </m:ctrlPr>
                          </m:sSubPr>
                          <m:e>
                            <m:r>
                              <a:rPr lang="en-US" i="1"/>
                              <m:t>𝐼</m:t>
                            </m:r>
                          </m:e>
                          <m:sub>
                            <m:r>
                              <a:rPr lang="en-US" i="1"/>
                              <m:t>2</m:t>
                            </m:r>
                          </m:sub>
                        </m:sSub>
                      </m:e>
                    </m:d>
                  </m:oMath>
                </a14:m>
                <a:r>
                  <a:rPr lang="en-US" dirty="0"/>
                  <a:t>.</a:t>
                </a:r>
              </a:p>
              <a:p>
                <a:pPr marL="0" indent="0">
                  <a:buNone/>
                </a:pPr>
                <a:endParaRPr lang="en-US" dirty="0"/>
              </a:p>
              <a:p>
                <a:pPr marL="0" indent="0">
                  <a:buNone/>
                </a:pPr>
                <a:r>
                  <a:rPr lang="en-US" dirty="0"/>
                  <a:t>By symmetry of the residuals the rank of </a:t>
                </a:r>
                <a14:m>
                  <m:oMath xmlns:m="http://schemas.openxmlformats.org/officeDocument/2006/math">
                    <m:sSub>
                      <m:sSubPr>
                        <m:ctrlPr>
                          <a:rPr lang="en-US" i="1"/>
                        </m:ctrlPr>
                      </m:sSubPr>
                      <m:e>
                        <m:r>
                          <a:rPr lang="en-US" i="1"/>
                          <m:t>𝑅</m:t>
                        </m:r>
                      </m:e>
                      <m:sub>
                        <m:r>
                          <a:rPr lang="en-US" i="1"/>
                          <m:t>𝑛</m:t>
                        </m:r>
                        <m:r>
                          <a:rPr lang="en-US" i="1"/>
                          <m:t>+1</m:t>
                        </m:r>
                      </m:sub>
                    </m:sSub>
                  </m:oMath>
                </a14:m>
                <a:r>
                  <a:rPr lang="en-US" dirty="0"/>
                  <a:t> is uniformly distributed on {1, … , n/2 + 1}</a:t>
                </a:r>
              </a:p>
              <a:p>
                <a:pPr marL="0" indent="0">
                  <a:buNone/>
                </a:pPr>
                <a:endParaRPr lang="en-US" i="1" dirty="0"/>
              </a:p>
              <a:p>
                <a:pPr marL="0" indent="0">
                  <a:buNone/>
                </a:pPr>
                <a14:m>
                  <m:oMath xmlns:m="http://schemas.openxmlformats.org/officeDocument/2006/math">
                    <m:r>
                      <a:rPr lang="en-US" i="1"/>
                      <m:t>→</m:t>
                    </m:r>
                    <m:r>
                      <a:rPr lang="en-US" i="1"/>
                      <m:t>𝑃</m:t>
                    </m:r>
                    <m:d>
                      <m:dPr>
                        <m:ctrlPr>
                          <a:rPr lang="en-US" i="1"/>
                        </m:ctrlPr>
                      </m:dPr>
                      <m:e>
                        <m:r>
                          <a:rPr lang="en-US" i="1"/>
                          <m:t>𝑟𝑎𝑛𝑘</m:t>
                        </m:r>
                        <m:r>
                          <a:rPr lang="en-US" i="1"/>
                          <m:t> </m:t>
                        </m:r>
                        <m:r>
                          <a:rPr lang="en-US" i="1"/>
                          <m:t>𝑜𝑓</m:t>
                        </m:r>
                        <m:r>
                          <a:rPr lang="en-US" i="1"/>
                          <m:t> </m:t>
                        </m:r>
                        <m:sSub>
                          <m:sSubPr>
                            <m:ctrlPr>
                              <a:rPr lang="en-US" i="1"/>
                            </m:ctrlPr>
                          </m:sSubPr>
                          <m:e>
                            <m:r>
                              <a:rPr lang="en-US" i="1"/>
                              <m:t>𝑅</m:t>
                            </m:r>
                          </m:e>
                          <m:sub>
                            <m:r>
                              <a:rPr lang="en-US" i="1"/>
                              <m:t>𝑛</m:t>
                            </m:r>
                            <m:r>
                              <a:rPr lang="en-US" i="1"/>
                              <m:t>+1</m:t>
                            </m:r>
                          </m:sub>
                        </m:sSub>
                        <m:r>
                          <a:rPr lang="en-US" i="1"/>
                          <m:t>≤ </m:t>
                        </m:r>
                        <m:d>
                          <m:dPr>
                            <m:begChr m:val="⌈"/>
                            <m:endChr m:val="⌉"/>
                            <m:ctrlPr>
                              <a:rPr lang="en-US" i="1"/>
                            </m:ctrlPr>
                          </m:dPr>
                          <m:e>
                            <m:d>
                              <m:dPr>
                                <m:ctrlPr>
                                  <a:rPr lang="en-US" i="1"/>
                                </m:ctrlPr>
                              </m:dPr>
                              <m:e>
                                <m:f>
                                  <m:fPr>
                                    <m:type m:val="lin"/>
                                    <m:ctrlPr>
                                      <a:rPr lang="en-US" i="1"/>
                                    </m:ctrlPr>
                                  </m:fPr>
                                  <m:num>
                                    <m:r>
                                      <a:rPr lang="en-US" i="1"/>
                                      <m:t>𝑛</m:t>
                                    </m:r>
                                  </m:num>
                                  <m:den>
                                    <m:r>
                                      <a:rPr lang="en-US" i="1"/>
                                      <m:t>2</m:t>
                                    </m:r>
                                  </m:den>
                                </m:f>
                                <m:r>
                                  <a:rPr lang="en-US" i="1"/>
                                  <m:t>+1</m:t>
                                </m:r>
                              </m:e>
                            </m:d>
                            <m:d>
                              <m:dPr>
                                <m:ctrlPr>
                                  <a:rPr lang="en-US" i="1"/>
                                </m:ctrlPr>
                              </m:dPr>
                              <m:e>
                                <m:r>
                                  <a:rPr lang="en-US" i="1"/>
                                  <m:t>1−</m:t>
                                </m:r>
                                <m:r>
                                  <a:rPr lang="en-US" i="1"/>
                                  <m:t>𝛼</m:t>
                                </m:r>
                              </m:e>
                            </m:d>
                          </m:e>
                        </m:d>
                      </m:e>
                    </m:d>
                    <m:r>
                      <a:rPr lang="en-US" i="1"/>
                      <m:t>=</m:t>
                    </m:r>
                    <m:f>
                      <m:fPr>
                        <m:ctrlPr>
                          <a:rPr lang="en-US" i="1"/>
                        </m:ctrlPr>
                      </m:fPr>
                      <m:num>
                        <m:d>
                          <m:dPr>
                            <m:begChr m:val="⌈"/>
                            <m:endChr m:val="⌉"/>
                            <m:ctrlPr>
                              <a:rPr lang="en-US" i="1"/>
                            </m:ctrlPr>
                          </m:dPr>
                          <m:e>
                            <m:d>
                              <m:dPr>
                                <m:ctrlPr>
                                  <a:rPr lang="en-US" i="1"/>
                                </m:ctrlPr>
                              </m:dPr>
                              <m:e>
                                <m:f>
                                  <m:fPr>
                                    <m:type m:val="lin"/>
                                    <m:ctrlPr>
                                      <a:rPr lang="en-US" i="1"/>
                                    </m:ctrlPr>
                                  </m:fPr>
                                  <m:num>
                                    <m:r>
                                      <a:rPr lang="en-US" i="1"/>
                                      <m:t>𝑛</m:t>
                                    </m:r>
                                  </m:num>
                                  <m:den>
                                    <m:r>
                                      <a:rPr lang="en-US" i="1"/>
                                      <m:t>2</m:t>
                                    </m:r>
                                  </m:den>
                                </m:f>
                                <m:r>
                                  <a:rPr lang="en-US" i="1"/>
                                  <m:t>+1</m:t>
                                </m:r>
                              </m:e>
                            </m:d>
                            <m:d>
                              <m:dPr>
                                <m:ctrlPr>
                                  <a:rPr lang="en-US" i="1"/>
                                </m:ctrlPr>
                              </m:dPr>
                              <m:e>
                                <m:r>
                                  <a:rPr lang="en-US" i="1"/>
                                  <m:t>1−</m:t>
                                </m:r>
                                <m:r>
                                  <a:rPr lang="en-US" i="1"/>
                                  <m:t>𝛼</m:t>
                                </m:r>
                              </m:e>
                            </m:d>
                          </m:e>
                        </m:d>
                      </m:num>
                      <m:den>
                        <m:f>
                          <m:fPr>
                            <m:type m:val="lin"/>
                            <m:ctrlPr>
                              <a:rPr lang="en-US" i="1"/>
                            </m:ctrlPr>
                          </m:fPr>
                          <m:num>
                            <m:r>
                              <a:rPr lang="en-US" i="1"/>
                              <m:t>𝑛</m:t>
                            </m:r>
                          </m:num>
                          <m:den>
                            <m:r>
                              <a:rPr lang="en-US" i="1"/>
                              <m:t>2</m:t>
                            </m:r>
                          </m:den>
                        </m:f>
                        <m:r>
                          <a:rPr lang="en-US" i="1"/>
                          <m:t>+1</m:t>
                        </m:r>
                      </m:den>
                    </m:f>
                    <m:r>
                      <a:rPr lang="en-US" i="1"/>
                      <m:t>≥</m:t>
                    </m:r>
                    <m:f>
                      <m:fPr>
                        <m:ctrlPr>
                          <a:rPr lang="en-US" i="1"/>
                        </m:ctrlPr>
                      </m:fPr>
                      <m:num>
                        <m:d>
                          <m:dPr>
                            <m:ctrlPr>
                              <a:rPr lang="en-US" i="1"/>
                            </m:ctrlPr>
                          </m:dPr>
                          <m:e>
                            <m:f>
                              <m:fPr>
                                <m:type m:val="lin"/>
                                <m:ctrlPr>
                                  <a:rPr lang="en-US" i="1"/>
                                </m:ctrlPr>
                              </m:fPr>
                              <m:num>
                                <m:r>
                                  <a:rPr lang="en-US" i="1"/>
                                  <m:t>𝑛</m:t>
                                </m:r>
                              </m:num>
                              <m:den>
                                <m:r>
                                  <a:rPr lang="en-US" i="1"/>
                                  <m:t>2</m:t>
                                </m:r>
                              </m:den>
                            </m:f>
                            <m:r>
                              <a:rPr lang="en-US" i="1"/>
                              <m:t>+1</m:t>
                            </m:r>
                          </m:e>
                        </m:d>
                        <m:d>
                          <m:dPr>
                            <m:ctrlPr>
                              <a:rPr lang="en-US" i="1"/>
                            </m:ctrlPr>
                          </m:dPr>
                          <m:e>
                            <m:r>
                              <a:rPr lang="en-US" i="1"/>
                              <m:t>1−</m:t>
                            </m:r>
                            <m:r>
                              <a:rPr lang="en-US" i="1"/>
                              <m:t>𝛼</m:t>
                            </m:r>
                          </m:e>
                        </m:d>
                      </m:num>
                      <m:den>
                        <m:f>
                          <m:fPr>
                            <m:type m:val="lin"/>
                            <m:ctrlPr>
                              <a:rPr lang="en-US" i="1"/>
                            </m:ctrlPr>
                          </m:fPr>
                          <m:num>
                            <m:r>
                              <a:rPr lang="en-US" i="1"/>
                              <m:t>𝑛</m:t>
                            </m:r>
                          </m:num>
                          <m:den>
                            <m:r>
                              <a:rPr lang="en-US" i="1"/>
                              <m:t>2</m:t>
                            </m:r>
                          </m:den>
                        </m:f>
                        <m:r>
                          <a:rPr lang="en-US" i="1"/>
                          <m:t>+1</m:t>
                        </m:r>
                      </m:den>
                    </m:f>
                    <m:r>
                      <a:rPr lang="en-US" i="1"/>
                      <m:t>=1−</m:t>
                    </m:r>
                    <m:r>
                      <a:rPr lang="en-US" i="1"/>
                      <m:t>𝛼</m:t>
                    </m:r>
                    <m:r>
                      <a:rPr lang="en-US" i="1"/>
                      <m:t>.</m:t>
                    </m:r>
                  </m:oMath>
                </a14:m>
                <a:r>
                  <a:rPr lang="en-US" dirty="0"/>
                  <a:t> </a:t>
                </a:r>
              </a:p>
              <a:p>
                <a:endParaRPr lang="en-US" dirty="0"/>
              </a:p>
            </p:txBody>
          </p:sp>
        </mc:Choice>
        <mc:Fallback>
          <p:sp>
            <p:nvSpPr>
              <p:cNvPr id="3" name="Content Placeholder 2">
                <a:extLst>
                  <a:ext uri="{FF2B5EF4-FFF2-40B4-BE49-F238E27FC236}">
                    <a16:creationId xmlns:a16="http://schemas.microsoft.com/office/drawing/2014/main" id="{3AE30269-8BDC-49E9-B2C9-B4A724D9E0E1}"/>
                  </a:ext>
                </a:extLst>
              </p:cNvPr>
              <p:cNvSpPr>
                <a:spLocks noGrp="1" noRot="1" noChangeAspect="1" noMove="1" noResize="1" noEditPoints="1" noAdjustHandles="1" noChangeArrowheads="1" noChangeShapeType="1" noTextEdit="1"/>
              </p:cNvSpPr>
              <p:nvPr>
                <p:ph idx="1"/>
              </p:nvPr>
            </p:nvSpPr>
            <p:spPr>
              <a:xfrm>
                <a:off x="1162493" y="1967024"/>
                <a:ext cx="9888279" cy="3773004"/>
              </a:xfrm>
              <a:blipFill>
                <a:blip r:embed="rId3"/>
                <a:stretch>
                  <a:fillRect l="-555" t="-323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760391CC-FF65-4CC5-994F-BF4A5BB8EA40}"/>
              </a:ext>
            </a:extLst>
          </p:cNvPr>
          <p:cNvSpPr txBox="1">
            <a:spLocks/>
          </p:cNvSpPr>
          <p:nvPr/>
        </p:nvSpPr>
        <p:spPr bwMode="black">
          <a:xfrm>
            <a:off x="1162493" y="496860"/>
            <a:ext cx="9888279" cy="1034229"/>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r>
              <a:rPr lang="en-US" i="1" dirty="0"/>
              <a:t>Proof part 1:</a:t>
            </a:r>
          </a:p>
        </p:txBody>
      </p:sp>
    </p:spTree>
    <p:extLst>
      <p:ext uri="{BB962C8B-B14F-4D97-AF65-F5344CB8AC3E}">
        <p14:creationId xmlns:p14="http://schemas.microsoft.com/office/powerpoint/2010/main" val="1489913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7DF7E2D-FAC1-434D-887E-01F910B7CD71}"/>
                  </a:ext>
                </a:extLst>
              </p:cNvPr>
              <p:cNvSpPr>
                <a:spLocks noGrp="1"/>
              </p:cNvSpPr>
              <p:nvPr>
                <p:ph idx="1"/>
              </p:nvPr>
            </p:nvSpPr>
            <p:spPr>
              <a:xfrm>
                <a:off x="1162493" y="2041451"/>
                <a:ext cx="9888279" cy="4072269"/>
              </a:xfrm>
            </p:spPr>
            <p:txBody>
              <a:bodyPr>
                <a:normAutofit/>
              </a:bodyPr>
              <a:lstStyle/>
              <a:p>
                <a:pPr marL="0" indent="0">
                  <a:buNone/>
                </a:pPr>
                <a:r>
                  <a:rPr lang="en-US" dirty="0"/>
                  <a:t>Once again the we know that the absolute residuals, </a:t>
                </a:r>
                <a14:m>
                  <m:oMath xmlns:m="http://schemas.openxmlformats.org/officeDocument/2006/math">
                    <m:d>
                      <m:dPr>
                        <m:begChr m:val="{"/>
                        <m:endChr m:val="}"/>
                        <m:ctrlPr>
                          <a:rPr lang="en-US" i="1"/>
                        </m:ctrlPr>
                      </m:dPr>
                      <m:e>
                        <m:sSub>
                          <m:sSubPr>
                            <m:ctrlPr>
                              <a:rPr lang="en-US" i="1"/>
                            </m:ctrlPr>
                          </m:sSubPr>
                          <m:e>
                            <m:r>
                              <a:rPr lang="en-US" i="1"/>
                              <m:t>𝑅</m:t>
                            </m:r>
                          </m:e>
                          <m:sub>
                            <m:r>
                              <a:rPr lang="en-US" i="1"/>
                              <m:t>𝑖</m:t>
                            </m:r>
                          </m:sub>
                        </m:sSub>
                        <m:r>
                          <a:rPr lang="en-US" i="1"/>
                          <m:t>:</m:t>
                        </m:r>
                        <m:r>
                          <a:rPr lang="en-US" i="1"/>
                          <m:t>𝑖</m:t>
                        </m:r>
                        <m:r>
                          <a:rPr lang="en-US" i="1"/>
                          <m:t>∈</m:t>
                        </m:r>
                        <m:sSub>
                          <m:sSubPr>
                            <m:ctrlPr>
                              <a:rPr lang="en-US" i="1"/>
                            </m:ctrlPr>
                          </m:sSubPr>
                          <m:e>
                            <m:r>
                              <a:rPr lang="en-US" i="1"/>
                              <m:t>𝐼</m:t>
                            </m:r>
                          </m:e>
                          <m:sub>
                            <m:r>
                              <a:rPr lang="en-US" i="1"/>
                              <m:t>2</m:t>
                            </m:r>
                          </m:sub>
                        </m:sSub>
                      </m:e>
                    </m:d>
                  </m:oMath>
                </a14:m>
                <a:r>
                  <a:rPr lang="en-US" dirty="0"/>
                  <a:t> are distinct because they have a continuous joint distribution.</a:t>
                </a:r>
              </a:p>
              <a:p>
                <a:pPr marL="0" indent="0">
                  <a:buNone/>
                </a:pPr>
                <a:r>
                  <a:rPr lang="en-US" dirty="0"/>
                  <a:t>Let, </a:t>
                </a:r>
              </a:p>
              <a:p>
                <a:pPr marL="0" indent="0">
                  <a:buNone/>
                </a:pPr>
                <a14:m>
                  <m:oMathPara xmlns:m="http://schemas.openxmlformats.org/officeDocument/2006/math">
                    <m:oMathParaPr>
                      <m:jc m:val="centerGroup"/>
                    </m:oMathParaPr>
                    <m:oMath xmlns:m="http://schemas.openxmlformats.org/officeDocument/2006/math">
                      <m:r>
                        <a:rPr lang="en-US" i="1"/>
                        <m:t>𝐷</m:t>
                      </m:r>
                      <m:d>
                        <m:dPr>
                          <m:ctrlPr>
                            <a:rPr lang="en-US" i="1"/>
                          </m:ctrlPr>
                        </m:dPr>
                        <m:e>
                          <m:sSub>
                            <m:sSubPr>
                              <m:ctrlPr>
                                <a:rPr lang="en-US" i="1"/>
                              </m:ctrlPr>
                            </m:sSubPr>
                            <m:e>
                              <m:r>
                                <a:rPr lang="en-US" i="1"/>
                                <m:t>𝑋</m:t>
                              </m:r>
                            </m:e>
                            <m:sub>
                              <m:r>
                                <a:rPr lang="en-US" i="1"/>
                                <m:t>𝑛</m:t>
                              </m:r>
                              <m:r>
                                <a:rPr lang="en-US" i="1"/>
                                <m:t>+1</m:t>
                              </m:r>
                            </m:sub>
                          </m:sSub>
                        </m:e>
                      </m:d>
                      <m:r>
                        <a:rPr lang="en-US" i="1"/>
                        <m:t>={</m:t>
                      </m:r>
                      <m:r>
                        <a:rPr lang="en-US" i="1"/>
                        <m:t>𝑦</m:t>
                      </m:r>
                      <m:r>
                        <a:rPr lang="en-US" i="1"/>
                        <m:t>∈</m:t>
                      </m:r>
                      <m:r>
                        <a:rPr lang="en-US" i="1"/>
                        <m:t>ℝ</m:t>
                      </m:r>
                      <m:r>
                        <a:rPr lang="en-US" i="1"/>
                        <m:t>:</m:t>
                      </m:r>
                      <m:d>
                        <m:dPr>
                          <m:begChr m:val="|"/>
                          <m:endChr m:val="|"/>
                          <m:ctrlPr>
                            <a:rPr lang="en-US" i="1"/>
                          </m:ctrlPr>
                        </m:dPr>
                        <m:e>
                          <m:acc>
                            <m:accPr>
                              <m:chr m:val="̂"/>
                              <m:ctrlPr>
                                <a:rPr lang="en-US" i="1"/>
                              </m:ctrlPr>
                            </m:accPr>
                            <m:e>
                              <m:r>
                                <a:rPr lang="en-US" i="1"/>
                                <m:t>𝜇</m:t>
                              </m:r>
                            </m:e>
                          </m:acc>
                          <m:d>
                            <m:dPr>
                              <m:ctrlPr>
                                <a:rPr lang="en-US" i="1"/>
                              </m:ctrlPr>
                            </m:dPr>
                            <m:e>
                              <m:sSub>
                                <m:sSubPr>
                                  <m:ctrlPr>
                                    <a:rPr lang="en-US" i="1"/>
                                  </m:ctrlPr>
                                </m:sSubPr>
                                <m:e>
                                  <m:r>
                                    <a:rPr lang="en-US" i="1"/>
                                    <m:t>𝑋</m:t>
                                  </m:r>
                                </m:e>
                                <m:sub>
                                  <m:r>
                                    <a:rPr lang="en-US" i="1"/>
                                    <m:t>𝑛</m:t>
                                  </m:r>
                                  <m:r>
                                    <a:rPr lang="en-US" i="1"/>
                                    <m:t>+1</m:t>
                                  </m:r>
                                </m:sub>
                              </m:sSub>
                            </m:e>
                          </m:d>
                          <m:r>
                            <a:rPr lang="en-US" i="1"/>
                            <m:t>−</m:t>
                          </m:r>
                          <m:r>
                            <a:rPr lang="en-US" i="1"/>
                            <m:t>𝑦</m:t>
                          </m:r>
                        </m:e>
                      </m:d>
                      <m:r>
                        <a:rPr lang="en-US" i="1"/>
                        <m:t> </m:t>
                      </m:r>
                      <m:r>
                        <a:rPr lang="en-US" i="1"/>
                        <m:t>𝑖𝑠</m:t>
                      </m:r>
                      <m:r>
                        <a:rPr lang="en-US" i="1"/>
                        <m:t> </m:t>
                      </m:r>
                      <m:r>
                        <a:rPr lang="en-US" i="1"/>
                        <m:t>𝑜𝑛𝑒</m:t>
                      </m:r>
                      <m:r>
                        <a:rPr lang="en-US" i="1"/>
                        <m:t> </m:t>
                      </m:r>
                      <m:r>
                        <a:rPr lang="en-US" i="1"/>
                        <m:t>𝑜𝑓</m:t>
                      </m:r>
                      <m:r>
                        <a:rPr lang="en-US" i="1"/>
                        <m:t> </m:t>
                      </m:r>
                      <m:r>
                        <a:rPr lang="en-US" i="1"/>
                        <m:t>𝑡h𝑒</m:t>
                      </m:r>
                      <m:r>
                        <a:rPr lang="en-US" i="1"/>
                        <m:t> </m:t>
                      </m:r>
                      <m:f>
                        <m:fPr>
                          <m:ctrlPr>
                            <a:rPr lang="en-US" i="1"/>
                          </m:ctrlPr>
                        </m:fPr>
                        <m:num>
                          <m:r>
                            <a:rPr lang="en-US" i="1"/>
                            <m:t>𝑛</m:t>
                          </m:r>
                        </m:num>
                        <m:den>
                          <m:r>
                            <a:rPr lang="en-US" i="1"/>
                            <m:t>2</m:t>
                          </m:r>
                        </m:den>
                      </m:f>
                      <m:r>
                        <a:rPr lang="en-US" i="1"/>
                        <m:t>−</m:t>
                      </m:r>
                      <m:d>
                        <m:dPr>
                          <m:begChr m:val="⌈"/>
                          <m:endChr m:val="⌉"/>
                          <m:ctrlPr>
                            <a:rPr lang="en-US" i="1"/>
                          </m:ctrlPr>
                        </m:dPr>
                        <m:e>
                          <m:d>
                            <m:dPr>
                              <m:ctrlPr>
                                <a:rPr lang="en-US" i="1"/>
                              </m:ctrlPr>
                            </m:dPr>
                            <m:e>
                              <m:f>
                                <m:fPr>
                                  <m:type m:val="lin"/>
                                  <m:ctrlPr>
                                    <a:rPr lang="en-US" i="1"/>
                                  </m:ctrlPr>
                                </m:fPr>
                                <m:num>
                                  <m:r>
                                    <a:rPr lang="en-US" i="1"/>
                                    <m:t>𝑛</m:t>
                                  </m:r>
                                </m:num>
                                <m:den>
                                  <m:r>
                                    <a:rPr lang="en-US" i="1"/>
                                    <m:t>2</m:t>
                                  </m:r>
                                </m:den>
                              </m:f>
                              <m:r>
                                <a:rPr lang="en-US" i="1"/>
                                <m:t>+1</m:t>
                              </m:r>
                            </m:e>
                          </m:d>
                          <m:d>
                            <m:dPr>
                              <m:ctrlPr>
                                <a:rPr lang="en-US" i="1"/>
                              </m:ctrlPr>
                            </m:dPr>
                            <m:e>
                              <m:r>
                                <a:rPr lang="en-US" i="1"/>
                                <m:t>1−</m:t>
                              </m:r>
                              <m:r>
                                <a:rPr lang="en-US" i="1"/>
                                <m:t>𝛼</m:t>
                              </m:r>
                            </m:e>
                          </m:d>
                        </m:e>
                      </m:d>
                      <m:r>
                        <a:rPr lang="en-US" i="1"/>
                        <m:t> </m:t>
                      </m:r>
                      <m:r>
                        <a:rPr lang="en-US" i="1"/>
                        <m:t>𝑙𝑎𝑟𝑔𝑒𝑠𝑡</m:t>
                      </m:r>
                      <m:r>
                        <a:rPr lang="en-US" i="1"/>
                        <m:t> </m:t>
                      </m:r>
                      <m:r>
                        <a:rPr lang="en-US" i="1"/>
                        <m:t>𝑜𝑓</m:t>
                      </m:r>
                      <m:r>
                        <a:rPr lang="en-US" i="1"/>
                        <m:t> </m:t>
                      </m:r>
                      <m:r>
                        <a:rPr lang="en-US" i="1"/>
                        <m:t>𝑡h𝑒</m:t>
                      </m:r>
                      <m:r>
                        <a:rPr lang="en-US" i="1"/>
                        <m:t> </m:t>
                      </m:r>
                      <m:d>
                        <m:dPr>
                          <m:begChr m:val="{"/>
                          <m:endChr m:val="}"/>
                          <m:ctrlPr>
                            <a:rPr lang="en-US" i="1"/>
                          </m:ctrlPr>
                        </m:dPr>
                        <m:e>
                          <m:sSub>
                            <m:sSubPr>
                              <m:ctrlPr>
                                <a:rPr lang="en-US" i="1"/>
                              </m:ctrlPr>
                            </m:sSubPr>
                            <m:e>
                              <m:r>
                                <a:rPr lang="en-US" i="1"/>
                                <m:t>𝑅</m:t>
                              </m:r>
                            </m:e>
                            <m:sub>
                              <m:r>
                                <a:rPr lang="en-US" i="1"/>
                                <m:t>𝑖</m:t>
                              </m:r>
                            </m:sub>
                          </m:sSub>
                          <m:r>
                            <a:rPr lang="en-US" i="1"/>
                            <m:t>:</m:t>
                          </m:r>
                          <m:r>
                            <a:rPr lang="en-US" i="1"/>
                            <m:t>𝑖</m:t>
                          </m:r>
                          <m:r>
                            <a:rPr lang="en-US" i="1"/>
                            <m:t>∈</m:t>
                          </m:r>
                          <m:sSub>
                            <m:sSubPr>
                              <m:ctrlPr>
                                <a:rPr lang="en-US" i="1"/>
                              </m:ctrlPr>
                            </m:sSubPr>
                            <m:e>
                              <m:r>
                                <a:rPr lang="en-US" i="1"/>
                                <m:t>𝐼</m:t>
                              </m:r>
                            </m:e>
                            <m:sub>
                              <m:r>
                                <a:rPr lang="en-US" i="1"/>
                                <m:t>2</m:t>
                              </m:r>
                            </m:sub>
                          </m:sSub>
                        </m:e>
                      </m:d>
                      <m:r>
                        <a:rPr lang="en-US" i="1"/>
                        <m:t> }</m:t>
                      </m:r>
                    </m:oMath>
                  </m:oMathPara>
                </a14:m>
                <a:endParaRPr lang="en-US" dirty="0"/>
              </a:p>
              <a:p>
                <a:pPr marL="0" indent="0">
                  <a:buNone/>
                </a:pPr>
                <a14:m>
                  <m:oMathPara xmlns:m="http://schemas.openxmlformats.org/officeDocument/2006/math">
                    <m:oMathParaPr>
                      <m:jc m:val="left"/>
                    </m:oMathParaPr>
                    <m:oMath xmlns:m="http://schemas.openxmlformats.org/officeDocument/2006/math">
                      <m:r>
                        <a:rPr lang="en-US" i="1"/>
                        <m:t>𝑃</m:t>
                      </m:r>
                      <m:d>
                        <m:dPr>
                          <m:ctrlPr>
                            <a:rPr lang="en-US" i="1"/>
                          </m:ctrlPr>
                        </m:dPr>
                        <m:e>
                          <m:sSub>
                            <m:sSubPr>
                              <m:ctrlPr>
                                <a:rPr lang="en-US" i="1"/>
                              </m:ctrlPr>
                            </m:sSubPr>
                            <m:e>
                              <m:r>
                                <a:rPr lang="en-US" i="1"/>
                                <m:t>𝑌</m:t>
                              </m:r>
                            </m:e>
                            <m:sub>
                              <m:r>
                                <a:rPr lang="en-US" i="1"/>
                                <m:t>𝑛</m:t>
                              </m:r>
                              <m:r>
                                <a:rPr lang="en-US" i="1"/>
                                <m:t>+1</m:t>
                              </m:r>
                            </m:sub>
                          </m:sSub>
                          <m:r>
                            <a:rPr lang="en-US" i="1"/>
                            <m:t>∈</m:t>
                          </m:r>
                          <m:r>
                            <a:rPr lang="en-US" i="1"/>
                            <m:t>𝐷</m:t>
                          </m:r>
                          <m:d>
                            <m:dPr>
                              <m:ctrlPr>
                                <a:rPr lang="en-US" i="1"/>
                              </m:ctrlPr>
                            </m:dPr>
                            <m:e>
                              <m:sSub>
                                <m:sSubPr>
                                  <m:ctrlPr>
                                    <a:rPr lang="en-US" i="1"/>
                                  </m:ctrlPr>
                                </m:sSubPr>
                                <m:e>
                                  <m:r>
                                    <a:rPr lang="en-US" i="1"/>
                                    <m:t>𝑋</m:t>
                                  </m:r>
                                </m:e>
                                <m:sub>
                                  <m:r>
                                    <a:rPr lang="en-US" i="1"/>
                                    <m:t>𝑛</m:t>
                                  </m:r>
                                  <m:r>
                                    <a:rPr lang="en-US" i="1"/>
                                    <m:t>+1</m:t>
                                  </m:r>
                                </m:sub>
                              </m:sSub>
                            </m:e>
                          </m:d>
                        </m:e>
                      </m:d>
                      <m:r>
                        <a:rPr lang="en-US" i="1"/>
                        <m:t>=</m:t>
                      </m:r>
                      <m:f>
                        <m:fPr>
                          <m:ctrlPr>
                            <a:rPr lang="en-US" i="1"/>
                          </m:ctrlPr>
                        </m:fPr>
                        <m:num>
                          <m:d>
                            <m:dPr>
                              <m:ctrlPr>
                                <a:rPr lang="en-US" i="1"/>
                              </m:ctrlPr>
                            </m:dPr>
                            <m:e>
                              <m:f>
                                <m:fPr>
                                  <m:type m:val="lin"/>
                                  <m:ctrlPr>
                                    <a:rPr lang="en-US" i="1"/>
                                  </m:ctrlPr>
                                </m:fPr>
                                <m:num>
                                  <m:r>
                                    <a:rPr lang="en-US" i="1"/>
                                    <m:t>𝑛</m:t>
                                  </m:r>
                                </m:num>
                                <m:den>
                                  <m:r>
                                    <a:rPr lang="en-US" i="1"/>
                                    <m:t>2</m:t>
                                  </m:r>
                                </m:den>
                              </m:f>
                            </m:e>
                          </m:d>
                          <m:r>
                            <a:rPr lang="en-US" i="1"/>
                            <m:t>−</m:t>
                          </m:r>
                          <m:d>
                            <m:dPr>
                              <m:begChr m:val="⌈"/>
                              <m:endChr m:val="⌉"/>
                              <m:ctrlPr>
                                <a:rPr lang="en-US" i="1"/>
                              </m:ctrlPr>
                            </m:dPr>
                            <m:e>
                              <m:d>
                                <m:dPr>
                                  <m:ctrlPr>
                                    <a:rPr lang="en-US" i="1"/>
                                  </m:ctrlPr>
                                </m:dPr>
                                <m:e>
                                  <m:f>
                                    <m:fPr>
                                      <m:type m:val="lin"/>
                                      <m:ctrlPr>
                                        <a:rPr lang="en-US" i="1"/>
                                      </m:ctrlPr>
                                    </m:fPr>
                                    <m:num>
                                      <m:r>
                                        <a:rPr lang="en-US" i="1"/>
                                        <m:t>𝑛</m:t>
                                      </m:r>
                                    </m:num>
                                    <m:den>
                                      <m:r>
                                        <a:rPr lang="en-US" i="1"/>
                                        <m:t>2</m:t>
                                      </m:r>
                                    </m:den>
                                  </m:f>
                                  <m:r>
                                    <a:rPr lang="en-US" i="1"/>
                                    <m:t>+1</m:t>
                                  </m:r>
                                </m:e>
                              </m:d>
                              <m:d>
                                <m:dPr>
                                  <m:ctrlPr>
                                    <a:rPr lang="en-US" i="1"/>
                                  </m:ctrlPr>
                                </m:dPr>
                                <m:e>
                                  <m:r>
                                    <a:rPr lang="en-US" i="1"/>
                                    <m:t>1− </m:t>
                                  </m:r>
                                  <m:r>
                                    <a:rPr lang="en-US" i="1"/>
                                    <m:t>𝛼</m:t>
                                  </m:r>
                                </m:e>
                              </m:d>
                            </m:e>
                          </m:d>
                        </m:num>
                        <m:den>
                          <m:f>
                            <m:fPr>
                              <m:type m:val="lin"/>
                              <m:ctrlPr>
                                <a:rPr lang="en-US" i="1"/>
                              </m:ctrlPr>
                            </m:fPr>
                            <m:num>
                              <m:r>
                                <a:rPr lang="en-US" i="1"/>
                                <m:t>𝑛</m:t>
                              </m:r>
                            </m:num>
                            <m:den>
                              <m:r>
                                <a:rPr lang="en-US" i="1"/>
                                <m:t>2</m:t>
                              </m:r>
                            </m:den>
                          </m:f>
                          <m:r>
                            <a:rPr lang="en-US" i="1"/>
                            <m:t>+1</m:t>
                          </m:r>
                        </m:den>
                      </m:f>
                      <m:r>
                        <a:rPr lang="en-US" i="1"/>
                        <m:t>≥</m:t>
                      </m:r>
                      <m:f>
                        <m:fPr>
                          <m:ctrlPr>
                            <a:rPr lang="en-US" i="1"/>
                          </m:ctrlPr>
                        </m:fPr>
                        <m:num>
                          <m:d>
                            <m:dPr>
                              <m:ctrlPr>
                                <a:rPr lang="en-US" i="1"/>
                              </m:ctrlPr>
                            </m:dPr>
                            <m:e>
                              <m:f>
                                <m:fPr>
                                  <m:type m:val="lin"/>
                                  <m:ctrlPr>
                                    <a:rPr lang="en-US" i="1"/>
                                  </m:ctrlPr>
                                </m:fPr>
                                <m:num>
                                  <m:r>
                                    <a:rPr lang="en-US" i="1"/>
                                    <m:t>𝑛</m:t>
                                  </m:r>
                                </m:num>
                                <m:den>
                                  <m:r>
                                    <a:rPr lang="en-US" i="1"/>
                                    <m:t>2</m:t>
                                  </m:r>
                                </m:den>
                              </m:f>
                            </m:e>
                          </m:d>
                          <m:r>
                            <a:rPr lang="en-US" i="1"/>
                            <m:t>−</m:t>
                          </m:r>
                          <m:d>
                            <m:dPr>
                              <m:ctrlPr>
                                <a:rPr lang="en-US" i="1"/>
                              </m:ctrlPr>
                            </m:dPr>
                            <m:e>
                              <m:d>
                                <m:dPr>
                                  <m:ctrlPr>
                                    <a:rPr lang="en-US" i="1"/>
                                  </m:ctrlPr>
                                </m:dPr>
                                <m:e>
                                  <m:f>
                                    <m:fPr>
                                      <m:type m:val="lin"/>
                                      <m:ctrlPr>
                                        <a:rPr lang="en-US" i="1"/>
                                      </m:ctrlPr>
                                    </m:fPr>
                                    <m:num>
                                      <m:r>
                                        <a:rPr lang="en-US" i="1"/>
                                        <m:t>𝑛</m:t>
                                      </m:r>
                                    </m:num>
                                    <m:den>
                                      <m:r>
                                        <a:rPr lang="en-US" i="1"/>
                                        <m:t>2</m:t>
                                      </m:r>
                                    </m:den>
                                  </m:f>
                                  <m:r>
                                    <a:rPr lang="en-US" i="1"/>
                                    <m:t>+1</m:t>
                                  </m:r>
                                </m:e>
                              </m:d>
                              <m:d>
                                <m:dPr>
                                  <m:ctrlPr>
                                    <a:rPr lang="en-US" i="1"/>
                                  </m:ctrlPr>
                                </m:dPr>
                                <m:e>
                                  <m:r>
                                    <a:rPr lang="en-US" i="1"/>
                                    <m:t>1− </m:t>
                                  </m:r>
                                  <m:r>
                                    <a:rPr lang="en-US" i="1"/>
                                    <m:t>𝛼</m:t>
                                  </m:r>
                                </m:e>
                              </m:d>
                              <m:r>
                                <a:rPr lang="en-US" i="1"/>
                                <m:t>+1</m:t>
                              </m:r>
                            </m:e>
                          </m:d>
                        </m:num>
                        <m:den>
                          <m:f>
                            <m:fPr>
                              <m:type m:val="lin"/>
                              <m:ctrlPr>
                                <a:rPr lang="en-US" i="1"/>
                              </m:ctrlPr>
                            </m:fPr>
                            <m:num>
                              <m:r>
                                <a:rPr lang="en-US" i="1"/>
                                <m:t>𝑛</m:t>
                              </m:r>
                            </m:num>
                            <m:den>
                              <m:r>
                                <a:rPr lang="en-US" i="1"/>
                                <m:t>2</m:t>
                              </m:r>
                            </m:den>
                          </m:f>
                          <m:r>
                            <a:rPr lang="en-US" i="1"/>
                            <m:t>+1</m:t>
                          </m:r>
                        </m:den>
                      </m:f>
                    </m:oMath>
                  </m:oMathPara>
                </a14:m>
                <a:endParaRPr lang="en-US" dirty="0"/>
              </a:p>
              <a:p>
                <a:pPr marL="0" indent="0">
                  <a:buNone/>
                </a:pPr>
                <a:r>
                  <a:rPr lang="en-US" dirty="0"/>
                  <a:t>		 </a:t>
                </a:r>
                <a14:m>
                  <m:oMath xmlns:m="http://schemas.openxmlformats.org/officeDocument/2006/math">
                    <m:r>
                      <a:rPr lang="en-US" i="1"/>
                      <m:t>=</m:t>
                    </m:r>
                    <m:f>
                      <m:fPr>
                        <m:ctrlPr>
                          <a:rPr lang="en-US" i="1"/>
                        </m:ctrlPr>
                      </m:fPr>
                      <m:num>
                        <m:d>
                          <m:dPr>
                            <m:ctrlPr>
                              <a:rPr lang="en-US" i="1"/>
                            </m:ctrlPr>
                          </m:dPr>
                          <m:e>
                            <m:f>
                              <m:fPr>
                                <m:type m:val="lin"/>
                                <m:ctrlPr>
                                  <a:rPr lang="en-US" i="1"/>
                                </m:ctrlPr>
                              </m:fPr>
                              <m:num>
                                <m:r>
                                  <a:rPr lang="en-US" i="1"/>
                                  <m:t>𝑛</m:t>
                                </m:r>
                              </m:num>
                              <m:den>
                                <m:r>
                                  <a:rPr lang="en-US" i="1"/>
                                  <m:t>2</m:t>
                                </m:r>
                              </m:den>
                            </m:f>
                          </m:e>
                        </m:d>
                      </m:num>
                      <m:den>
                        <m:f>
                          <m:fPr>
                            <m:type m:val="lin"/>
                            <m:ctrlPr>
                              <a:rPr lang="en-US" i="1"/>
                            </m:ctrlPr>
                          </m:fPr>
                          <m:num>
                            <m:r>
                              <a:rPr lang="en-US" i="1"/>
                              <m:t>𝑛</m:t>
                            </m:r>
                          </m:num>
                          <m:den>
                            <m:r>
                              <a:rPr lang="en-US" i="1"/>
                              <m:t>2</m:t>
                            </m:r>
                          </m:den>
                        </m:f>
                        <m:r>
                          <a:rPr lang="en-US" i="1"/>
                          <m:t>+1</m:t>
                        </m:r>
                      </m:den>
                    </m:f>
                    <m:r>
                      <a:rPr lang="en-US" i="1"/>
                      <m:t>−</m:t>
                    </m:r>
                    <m:d>
                      <m:dPr>
                        <m:ctrlPr>
                          <a:rPr lang="en-US" i="1"/>
                        </m:ctrlPr>
                      </m:dPr>
                      <m:e>
                        <m:r>
                          <a:rPr lang="en-US" i="1"/>
                          <m:t>1−</m:t>
                        </m:r>
                        <m:r>
                          <a:rPr lang="en-US" i="1"/>
                          <m:t>𝛼</m:t>
                        </m:r>
                      </m:e>
                    </m:d>
                    <m:r>
                      <a:rPr lang="en-US" i="1"/>
                      <m:t> −</m:t>
                    </m:r>
                    <m:f>
                      <m:fPr>
                        <m:ctrlPr>
                          <a:rPr lang="en-US" i="1"/>
                        </m:ctrlPr>
                      </m:fPr>
                      <m:num>
                        <m:r>
                          <a:rPr lang="en-US" i="1"/>
                          <m:t>1</m:t>
                        </m:r>
                      </m:num>
                      <m:den>
                        <m:f>
                          <m:fPr>
                            <m:type m:val="lin"/>
                            <m:ctrlPr>
                              <a:rPr lang="en-US" i="1"/>
                            </m:ctrlPr>
                          </m:fPr>
                          <m:num>
                            <m:r>
                              <a:rPr lang="en-US" i="1"/>
                              <m:t>𝑛</m:t>
                            </m:r>
                          </m:num>
                          <m:den>
                            <m:r>
                              <a:rPr lang="en-US" i="1"/>
                              <m:t>2</m:t>
                            </m:r>
                          </m:den>
                        </m:f>
                        <m:r>
                          <a:rPr lang="en-US" i="1"/>
                          <m:t>+1</m:t>
                        </m:r>
                      </m:den>
                    </m:f>
                    <m:r>
                      <a:rPr lang="en-US" i="1"/>
                      <m:t>= </m:t>
                    </m:r>
                    <m:f>
                      <m:fPr>
                        <m:ctrlPr>
                          <a:rPr lang="en-US" i="1"/>
                        </m:ctrlPr>
                      </m:fPr>
                      <m:num>
                        <m:d>
                          <m:dPr>
                            <m:ctrlPr>
                              <a:rPr lang="en-US" i="1"/>
                            </m:ctrlPr>
                          </m:dPr>
                          <m:e>
                            <m:f>
                              <m:fPr>
                                <m:type m:val="lin"/>
                                <m:ctrlPr>
                                  <a:rPr lang="en-US" i="1"/>
                                </m:ctrlPr>
                              </m:fPr>
                              <m:num>
                                <m:r>
                                  <a:rPr lang="en-US" i="1"/>
                                  <m:t>𝑛</m:t>
                                </m:r>
                              </m:num>
                              <m:den>
                                <m:r>
                                  <a:rPr lang="en-US" i="1"/>
                                  <m:t>2</m:t>
                                </m:r>
                              </m:den>
                            </m:f>
                          </m:e>
                        </m:d>
                      </m:num>
                      <m:den>
                        <m:f>
                          <m:fPr>
                            <m:type m:val="lin"/>
                            <m:ctrlPr>
                              <a:rPr lang="en-US" i="1"/>
                            </m:ctrlPr>
                          </m:fPr>
                          <m:num>
                            <m:r>
                              <a:rPr lang="en-US" i="1"/>
                              <m:t>𝑛</m:t>
                            </m:r>
                          </m:num>
                          <m:den>
                            <m:r>
                              <a:rPr lang="en-US" i="1"/>
                              <m:t>2</m:t>
                            </m:r>
                          </m:den>
                        </m:f>
                        <m:r>
                          <a:rPr lang="en-US" i="1"/>
                          <m:t>+1</m:t>
                        </m:r>
                      </m:den>
                    </m:f>
                    <m:r>
                      <a:rPr lang="en-US" i="1"/>
                      <m:t>−</m:t>
                    </m:r>
                    <m:f>
                      <m:fPr>
                        <m:ctrlPr>
                          <a:rPr lang="en-US" i="1"/>
                        </m:ctrlPr>
                      </m:fPr>
                      <m:num>
                        <m:f>
                          <m:fPr>
                            <m:type m:val="lin"/>
                            <m:ctrlPr>
                              <a:rPr lang="en-US" i="1"/>
                            </m:ctrlPr>
                          </m:fPr>
                          <m:num>
                            <m:r>
                              <a:rPr lang="en-US" i="1"/>
                              <m:t>𝑛</m:t>
                            </m:r>
                          </m:num>
                          <m:den>
                            <m:r>
                              <a:rPr lang="en-US" i="1"/>
                              <m:t>2</m:t>
                            </m:r>
                          </m:den>
                        </m:f>
                        <m:r>
                          <a:rPr lang="en-US" i="1"/>
                          <m:t>+1</m:t>
                        </m:r>
                      </m:num>
                      <m:den>
                        <m:f>
                          <m:fPr>
                            <m:type m:val="lin"/>
                            <m:ctrlPr>
                              <a:rPr lang="en-US" i="1"/>
                            </m:ctrlPr>
                          </m:fPr>
                          <m:num>
                            <m:r>
                              <a:rPr lang="en-US" i="1"/>
                              <m:t>𝑛</m:t>
                            </m:r>
                          </m:num>
                          <m:den>
                            <m:r>
                              <a:rPr lang="en-US" i="1"/>
                              <m:t>2</m:t>
                            </m:r>
                          </m:den>
                        </m:f>
                        <m:r>
                          <a:rPr lang="en-US" i="1"/>
                          <m:t>+1</m:t>
                        </m:r>
                      </m:den>
                    </m:f>
                    <m:r>
                      <a:rPr lang="en-US" i="1"/>
                      <m:t>+ </m:t>
                    </m:r>
                    <m:r>
                      <a:rPr lang="en-US" i="1"/>
                      <m:t>𝛼</m:t>
                    </m:r>
                    <m:r>
                      <a:rPr lang="en-US" i="1"/>
                      <m:t> −</m:t>
                    </m:r>
                    <m:f>
                      <m:fPr>
                        <m:ctrlPr>
                          <a:rPr lang="en-US" i="1"/>
                        </m:ctrlPr>
                      </m:fPr>
                      <m:num>
                        <m:r>
                          <a:rPr lang="en-US" i="1"/>
                          <m:t>1</m:t>
                        </m:r>
                      </m:num>
                      <m:den>
                        <m:f>
                          <m:fPr>
                            <m:type m:val="lin"/>
                            <m:ctrlPr>
                              <a:rPr lang="en-US" i="1"/>
                            </m:ctrlPr>
                          </m:fPr>
                          <m:num>
                            <m:r>
                              <a:rPr lang="en-US" i="1"/>
                              <m:t>𝑛</m:t>
                            </m:r>
                          </m:num>
                          <m:den>
                            <m:r>
                              <a:rPr lang="en-US" i="1"/>
                              <m:t>2</m:t>
                            </m:r>
                          </m:den>
                        </m:f>
                        <m:r>
                          <a:rPr lang="en-US" i="1"/>
                          <m:t>+1</m:t>
                        </m:r>
                      </m:den>
                    </m:f>
                    <m:r>
                      <a:rPr lang="en-US" i="1"/>
                      <m:t>= </m:t>
                    </m:r>
                    <m:r>
                      <a:rPr lang="en-US" i="1"/>
                      <m:t>𝛼</m:t>
                    </m:r>
                    <m:r>
                      <a:rPr lang="en-US" i="1"/>
                      <m:t>−2/(</m:t>
                    </m:r>
                    <m:r>
                      <a:rPr lang="en-US" i="1"/>
                      <m:t>𝑛</m:t>
                    </m:r>
                    <m:r>
                      <a:rPr lang="en-US" i="1"/>
                      <m:t>+2) </m:t>
                    </m:r>
                  </m:oMath>
                </a14:m>
                <a:endParaRPr lang="en-US" dirty="0"/>
              </a:p>
              <a:p>
                <a:pPr marL="0" indent="0">
                  <a:buNone/>
                </a:pPr>
                <a14:m>
                  <m:oMath xmlns:m="http://schemas.openxmlformats.org/officeDocument/2006/math">
                    <m:sSub>
                      <m:sSubPr>
                        <m:ctrlPr>
                          <a:rPr lang="en-US" i="1"/>
                        </m:ctrlPr>
                      </m:sSubPr>
                      <m:e>
                        <m:r>
                          <a:rPr lang="en-US" i="1"/>
                          <m:t>𝐶</m:t>
                        </m:r>
                      </m:e>
                      <m:sub>
                        <m:r>
                          <a:rPr lang="en-US" i="1"/>
                          <m:t>𝑠𝑝𝑙𝑖𝑡</m:t>
                        </m:r>
                      </m:sub>
                    </m:sSub>
                    <m:d>
                      <m:dPr>
                        <m:ctrlPr>
                          <a:rPr lang="en-US" i="1"/>
                        </m:ctrlPr>
                      </m:dPr>
                      <m:e>
                        <m:sSub>
                          <m:sSubPr>
                            <m:ctrlPr>
                              <a:rPr lang="en-US" i="1"/>
                            </m:ctrlPr>
                          </m:sSubPr>
                          <m:e>
                            <m:r>
                              <a:rPr lang="en-US" i="1"/>
                              <m:t>𝑋</m:t>
                            </m:r>
                          </m:e>
                          <m:sub>
                            <m:r>
                              <a:rPr lang="en-US" i="1"/>
                              <m:t>𝑛</m:t>
                            </m:r>
                            <m:r>
                              <a:rPr lang="en-US" i="1"/>
                              <m:t>+1</m:t>
                            </m:r>
                          </m:sub>
                        </m:sSub>
                      </m:e>
                    </m:d>
                    <m:r>
                      <a:rPr lang="en-US" i="1"/>
                      <m:t> </m:t>
                    </m:r>
                  </m:oMath>
                </a14:m>
                <a:r>
                  <a:rPr lang="en-US" dirty="0"/>
                  <a:t>is disjoint from </a:t>
                </a:r>
                <a14:m>
                  <m:oMath xmlns:m="http://schemas.openxmlformats.org/officeDocument/2006/math">
                    <m:r>
                      <a:rPr lang="en-US" i="1"/>
                      <m:t>𝐷</m:t>
                    </m:r>
                    <m:d>
                      <m:dPr>
                        <m:ctrlPr>
                          <a:rPr lang="en-US" i="1"/>
                        </m:ctrlPr>
                      </m:dPr>
                      <m:e>
                        <m:sSub>
                          <m:sSubPr>
                            <m:ctrlPr>
                              <a:rPr lang="en-US" i="1"/>
                            </m:ctrlPr>
                          </m:sSubPr>
                          <m:e>
                            <m:r>
                              <a:rPr lang="en-US" i="1"/>
                              <m:t>𝑋</m:t>
                            </m:r>
                          </m:e>
                          <m:sub>
                            <m:r>
                              <a:rPr lang="en-US" i="1"/>
                              <m:t>𝑛</m:t>
                            </m:r>
                            <m:r>
                              <a:rPr lang="en-US" i="1"/>
                              <m:t>+1</m:t>
                            </m:r>
                          </m:sub>
                        </m:sSub>
                      </m:e>
                    </m:d>
                  </m:oMath>
                </a14:m>
                <a:r>
                  <a:rPr lang="en-US" dirty="0"/>
                  <a:t>. Therefore,</a:t>
                </a:r>
              </a:p>
              <a:p>
                <a:pPr marL="0" indent="0">
                  <a:buNone/>
                </a:pPr>
                <a14:m>
                  <m:oMathPara xmlns:m="http://schemas.openxmlformats.org/officeDocument/2006/math">
                    <m:oMathParaPr>
                      <m:jc m:val="left"/>
                    </m:oMathParaPr>
                    <m:oMath xmlns:m="http://schemas.openxmlformats.org/officeDocument/2006/math">
                      <m:r>
                        <a:rPr lang="en-US" i="1"/>
                        <m:t>𝑃</m:t>
                      </m:r>
                      <m:d>
                        <m:dPr>
                          <m:ctrlPr>
                            <a:rPr lang="en-US" i="1"/>
                          </m:ctrlPr>
                        </m:dPr>
                        <m:e>
                          <m:sSub>
                            <m:sSubPr>
                              <m:ctrlPr>
                                <a:rPr lang="en-US" i="1"/>
                              </m:ctrlPr>
                            </m:sSubPr>
                            <m:e>
                              <m:r>
                                <a:rPr lang="en-US" i="1"/>
                                <m:t>𝑌</m:t>
                              </m:r>
                            </m:e>
                            <m:sub>
                              <m:r>
                                <a:rPr lang="en-US" i="1"/>
                                <m:t>𝑛</m:t>
                              </m:r>
                              <m:r>
                                <a:rPr lang="en-US" i="1"/>
                                <m:t>+1</m:t>
                              </m:r>
                            </m:sub>
                          </m:sSub>
                          <m:r>
                            <a:rPr lang="en-US" i="1"/>
                            <m:t>∈</m:t>
                          </m:r>
                          <m:r>
                            <a:rPr lang="en-US" i="1"/>
                            <m:t>𝐷</m:t>
                          </m:r>
                          <m:d>
                            <m:dPr>
                              <m:ctrlPr>
                                <a:rPr lang="en-US" i="1"/>
                              </m:ctrlPr>
                            </m:dPr>
                            <m:e>
                              <m:sSub>
                                <m:sSubPr>
                                  <m:ctrlPr>
                                    <a:rPr lang="en-US" i="1"/>
                                  </m:ctrlPr>
                                </m:sSubPr>
                                <m:e>
                                  <m:r>
                                    <a:rPr lang="en-US" i="1"/>
                                    <m:t>𝑋</m:t>
                                  </m:r>
                                </m:e>
                                <m:sub>
                                  <m:r>
                                    <a:rPr lang="en-US" i="1"/>
                                    <m:t>𝑛</m:t>
                                  </m:r>
                                  <m:r>
                                    <a:rPr lang="en-US" i="1"/>
                                    <m:t>+1</m:t>
                                  </m:r>
                                </m:sub>
                              </m:sSub>
                            </m:e>
                          </m:d>
                        </m:e>
                      </m:d>
                      <m:r>
                        <a:rPr lang="en-US" i="1"/>
                        <m:t>+</m:t>
                      </m:r>
                      <m:r>
                        <a:rPr lang="en-US" i="1"/>
                        <m:t>𝑃</m:t>
                      </m:r>
                      <m:d>
                        <m:dPr>
                          <m:ctrlPr>
                            <a:rPr lang="en-US" i="1"/>
                          </m:ctrlPr>
                        </m:dPr>
                        <m:e>
                          <m:sSub>
                            <m:sSubPr>
                              <m:ctrlPr>
                                <a:rPr lang="en-US" i="1"/>
                              </m:ctrlPr>
                            </m:sSubPr>
                            <m:e>
                              <m:r>
                                <a:rPr lang="en-US" i="1"/>
                                <m:t>𝑌</m:t>
                              </m:r>
                            </m:e>
                            <m:sub>
                              <m:r>
                                <a:rPr lang="en-US" i="1"/>
                                <m:t>𝑛</m:t>
                              </m:r>
                              <m:r>
                                <a:rPr lang="en-US" i="1"/>
                                <m:t>+1</m:t>
                              </m:r>
                            </m:sub>
                          </m:sSub>
                          <m:r>
                            <a:rPr lang="en-US" i="1"/>
                            <m:t>∈</m:t>
                          </m:r>
                          <m:sSub>
                            <m:sSubPr>
                              <m:ctrlPr>
                                <a:rPr lang="en-US" i="1"/>
                              </m:ctrlPr>
                            </m:sSubPr>
                            <m:e>
                              <m:r>
                                <a:rPr lang="en-US" i="1"/>
                                <m:t>𝐶</m:t>
                              </m:r>
                            </m:e>
                            <m:sub>
                              <m:r>
                                <a:rPr lang="en-US" i="1"/>
                                <m:t>𝑠𝑝𝑙𝑖𝑡</m:t>
                              </m:r>
                            </m:sub>
                          </m:sSub>
                          <m:d>
                            <m:dPr>
                              <m:ctrlPr>
                                <a:rPr lang="en-US" i="1"/>
                              </m:ctrlPr>
                            </m:dPr>
                            <m:e>
                              <m:sSub>
                                <m:sSubPr>
                                  <m:ctrlPr>
                                    <a:rPr lang="en-US" i="1"/>
                                  </m:ctrlPr>
                                </m:sSubPr>
                                <m:e>
                                  <m:r>
                                    <a:rPr lang="en-US" i="1"/>
                                    <m:t>𝑋</m:t>
                                  </m:r>
                                </m:e>
                                <m:sub>
                                  <m:r>
                                    <a:rPr lang="en-US" i="1"/>
                                    <m:t>𝑛</m:t>
                                  </m:r>
                                  <m:r>
                                    <a:rPr lang="en-US" i="1"/>
                                    <m:t>+1</m:t>
                                  </m:r>
                                </m:sub>
                              </m:sSub>
                            </m:e>
                          </m:d>
                        </m:e>
                      </m:d>
                      <m:r>
                        <a:rPr lang="en-US" i="1"/>
                        <m:t>≤1</m:t>
                      </m:r>
                    </m:oMath>
                  </m:oMathPara>
                </a14:m>
                <a:endParaRPr lang="en-US" dirty="0"/>
              </a:p>
              <a:p>
                <a:pPr marL="0" indent="0">
                  <a:buNone/>
                </a:pPr>
                <a14:m>
                  <m:oMath xmlns:m="http://schemas.openxmlformats.org/officeDocument/2006/math">
                    <m:r>
                      <a:rPr lang="en-US" i="1"/>
                      <m:t>→</m:t>
                    </m:r>
                    <m:r>
                      <a:rPr lang="en-US" i="1"/>
                      <m:t>𝑃</m:t>
                    </m:r>
                    <m:d>
                      <m:dPr>
                        <m:ctrlPr>
                          <a:rPr lang="en-US" i="1"/>
                        </m:ctrlPr>
                      </m:dPr>
                      <m:e>
                        <m:sSub>
                          <m:sSubPr>
                            <m:ctrlPr>
                              <a:rPr lang="en-US" i="1"/>
                            </m:ctrlPr>
                          </m:sSubPr>
                          <m:e>
                            <m:r>
                              <a:rPr lang="en-US" i="1"/>
                              <m:t>𝑌</m:t>
                            </m:r>
                          </m:e>
                          <m:sub>
                            <m:r>
                              <a:rPr lang="en-US" i="1"/>
                              <m:t>𝑛</m:t>
                            </m:r>
                            <m:r>
                              <a:rPr lang="en-US" i="1"/>
                              <m:t>+1</m:t>
                            </m:r>
                          </m:sub>
                        </m:sSub>
                        <m:r>
                          <a:rPr lang="en-US" i="1"/>
                          <m:t>∈</m:t>
                        </m:r>
                        <m:sSub>
                          <m:sSubPr>
                            <m:ctrlPr>
                              <a:rPr lang="en-US" i="1"/>
                            </m:ctrlPr>
                          </m:sSubPr>
                          <m:e>
                            <m:r>
                              <a:rPr lang="en-US" i="1"/>
                              <m:t>𝐶</m:t>
                            </m:r>
                          </m:e>
                          <m:sub>
                            <m:r>
                              <a:rPr lang="en-US" i="1"/>
                              <m:t>𝑠𝑝𝑙𝑖𝑡</m:t>
                            </m:r>
                          </m:sub>
                        </m:sSub>
                        <m:d>
                          <m:dPr>
                            <m:ctrlPr>
                              <a:rPr lang="en-US" i="1"/>
                            </m:ctrlPr>
                          </m:dPr>
                          <m:e>
                            <m:sSub>
                              <m:sSubPr>
                                <m:ctrlPr>
                                  <a:rPr lang="en-US" i="1"/>
                                </m:ctrlPr>
                              </m:sSubPr>
                              <m:e>
                                <m:r>
                                  <a:rPr lang="en-US" i="1"/>
                                  <m:t>𝑋</m:t>
                                </m:r>
                              </m:e>
                              <m:sub>
                                <m:r>
                                  <a:rPr lang="en-US" i="1"/>
                                  <m:t>𝑛</m:t>
                                </m:r>
                                <m:r>
                                  <a:rPr lang="en-US" i="1"/>
                                  <m:t>+1</m:t>
                                </m:r>
                              </m:sub>
                            </m:sSub>
                          </m:e>
                        </m:d>
                      </m:e>
                    </m:d>
                    <m:r>
                      <a:rPr lang="en-US" i="1"/>
                      <m:t>≤1−</m:t>
                    </m:r>
                    <m:r>
                      <a:rPr lang="en-US" i="1"/>
                      <m:t>𝛼</m:t>
                    </m:r>
                    <m:r>
                      <a:rPr lang="en-US" i="1"/>
                      <m:t>+</m:t>
                    </m:r>
                    <m:f>
                      <m:fPr>
                        <m:type m:val="lin"/>
                        <m:ctrlPr>
                          <a:rPr lang="en-US" i="1"/>
                        </m:ctrlPr>
                      </m:fPr>
                      <m:num>
                        <m:r>
                          <a:rPr lang="en-US" i="1"/>
                          <m:t>2</m:t>
                        </m:r>
                      </m:num>
                      <m:den>
                        <m:r>
                          <a:rPr lang="en-US" i="1"/>
                          <m:t>(</m:t>
                        </m:r>
                        <m:r>
                          <a:rPr lang="en-US" i="1"/>
                          <m:t>𝑛</m:t>
                        </m:r>
                        <m:r>
                          <a:rPr lang="en-US" i="1"/>
                          <m:t>+2)</m:t>
                        </m:r>
                      </m:den>
                    </m:f>
                  </m:oMath>
                </a14:m>
                <a:r>
                  <a:rPr lang="en-US" dirty="0"/>
                  <a:t> </a:t>
                </a:r>
                <a14:m>
                  <m:oMath xmlns:m="http://schemas.openxmlformats.org/officeDocument/2006/math">
                    <m:r>
                      <a:rPr lang="en-US" sz="1200" i="1">
                        <a:latin typeface="Cambria Math" panose="02040503050406030204" pitchFamily="18" charset="0"/>
                      </a:rPr>
                      <m:t>⧠</m:t>
                    </m:r>
                  </m:oMath>
                </a14:m>
                <a:endParaRPr lang="en-US" sz="1200" dirty="0"/>
              </a:p>
              <a:p>
                <a:endParaRPr lang="en-US" dirty="0"/>
              </a:p>
            </p:txBody>
          </p:sp>
        </mc:Choice>
        <mc:Fallback>
          <p:sp>
            <p:nvSpPr>
              <p:cNvPr id="3" name="Content Placeholder 2">
                <a:extLst>
                  <a:ext uri="{FF2B5EF4-FFF2-40B4-BE49-F238E27FC236}">
                    <a16:creationId xmlns:a16="http://schemas.microsoft.com/office/drawing/2014/main" id="{F7DF7E2D-FAC1-434D-887E-01F910B7CD71}"/>
                  </a:ext>
                </a:extLst>
              </p:cNvPr>
              <p:cNvSpPr>
                <a:spLocks noGrp="1" noRot="1" noChangeAspect="1" noMove="1" noResize="1" noEditPoints="1" noAdjustHandles="1" noChangeArrowheads="1" noChangeShapeType="1" noTextEdit="1"/>
              </p:cNvSpPr>
              <p:nvPr>
                <p:ph idx="1"/>
              </p:nvPr>
            </p:nvSpPr>
            <p:spPr>
              <a:xfrm>
                <a:off x="1162493" y="2041451"/>
                <a:ext cx="9888279" cy="4072269"/>
              </a:xfrm>
              <a:blipFill>
                <a:blip r:embed="rId2"/>
                <a:stretch>
                  <a:fillRect l="-555" t="-898" b="-14072"/>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AF3F787E-C12C-4B69-9F93-F7096FEF5233}"/>
              </a:ext>
            </a:extLst>
          </p:cNvPr>
          <p:cNvSpPr txBox="1">
            <a:spLocks/>
          </p:cNvSpPr>
          <p:nvPr/>
        </p:nvSpPr>
        <p:spPr bwMode="black">
          <a:xfrm>
            <a:off x="1162493" y="496860"/>
            <a:ext cx="9888279" cy="1034229"/>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r>
              <a:rPr lang="en-US" i="1" dirty="0"/>
              <a:t>Proof part 2:</a:t>
            </a:r>
          </a:p>
        </p:txBody>
      </p:sp>
    </p:spTree>
    <p:extLst>
      <p:ext uri="{BB962C8B-B14F-4D97-AF65-F5344CB8AC3E}">
        <p14:creationId xmlns:p14="http://schemas.microsoft.com/office/powerpoint/2010/main" val="2111481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9A1CDF-C2D7-4C0D-A0BB-1F08F8A11079}"/>
              </a:ext>
            </a:extLst>
          </p:cNvPr>
          <p:cNvSpPr>
            <a:spLocks noGrp="1"/>
          </p:cNvSpPr>
          <p:nvPr>
            <p:ph idx="1"/>
          </p:nvPr>
        </p:nvSpPr>
        <p:spPr>
          <a:xfrm>
            <a:off x="1162493" y="1967024"/>
            <a:ext cx="9888279" cy="3773004"/>
          </a:xfrm>
        </p:spPr>
        <p:txBody>
          <a:bodyPr>
            <a:normAutofit lnSpcReduction="10000"/>
          </a:bodyPr>
          <a:lstStyle/>
          <a:p>
            <a:r>
              <a:rPr lang="en-US" dirty="0"/>
              <a:t>Theorem 2.2 says that the split conformal prediction interval has finite out-of-sample average coverage and approaches average exact coverage for large n. </a:t>
            </a:r>
          </a:p>
          <a:p>
            <a:endParaRPr lang="en-US" dirty="0"/>
          </a:p>
          <a:p>
            <a:endParaRPr lang="en-US" dirty="0"/>
          </a:p>
          <a:p>
            <a:r>
              <a:rPr lang="en-US" dirty="0"/>
              <a:t>Additionally, this method has much faster computation because it does not re-fit the model multiple times. This is especially important for modeling procedures that involve automatic variable selection. It is also valid under the same assumptions as the full conformal method.</a:t>
            </a:r>
          </a:p>
          <a:p>
            <a:endParaRPr lang="en-US" dirty="0"/>
          </a:p>
          <a:p>
            <a:endParaRPr lang="en-US" dirty="0"/>
          </a:p>
          <a:p>
            <a:r>
              <a:rPr lang="en-US" dirty="0"/>
              <a:t>The downside of split conformal prediction as will be seen in the simulations section is that it does not create as short intervals as the full conformal method. </a:t>
            </a:r>
          </a:p>
          <a:p>
            <a:endParaRPr lang="en-US" dirty="0"/>
          </a:p>
        </p:txBody>
      </p:sp>
      <p:sp>
        <p:nvSpPr>
          <p:cNvPr id="6" name="Title 1">
            <a:extLst>
              <a:ext uri="{FF2B5EF4-FFF2-40B4-BE49-F238E27FC236}">
                <a16:creationId xmlns:a16="http://schemas.microsoft.com/office/drawing/2014/main" id="{0790BF1B-D938-433D-86B4-53B231C6E676}"/>
              </a:ext>
            </a:extLst>
          </p:cNvPr>
          <p:cNvSpPr txBox="1">
            <a:spLocks/>
          </p:cNvSpPr>
          <p:nvPr/>
        </p:nvSpPr>
        <p:spPr bwMode="black">
          <a:xfrm>
            <a:off x="1162493" y="518125"/>
            <a:ext cx="9888279" cy="1034229"/>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Split Conformal Prediction Interval</a:t>
            </a:r>
          </a:p>
        </p:txBody>
      </p:sp>
    </p:spTree>
    <p:extLst>
      <p:ext uri="{BB962C8B-B14F-4D97-AF65-F5344CB8AC3E}">
        <p14:creationId xmlns:p14="http://schemas.microsoft.com/office/powerpoint/2010/main" val="2396973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AEF9-5DF1-4FD2-ACCB-528037AE97F7}"/>
              </a:ext>
            </a:extLst>
          </p:cNvPr>
          <p:cNvSpPr>
            <a:spLocks noGrp="1"/>
          </p:cNvSpPr>
          <p:nvPr>
            <p:ph type="title"/>
          </p:nvPr>
        </p:nvSpPr>
        <p:spPr>
          <a:xfrm>
            <a:off x="1151860" y="581920"/>
            <a:ext cx="9888279" cy="1034229"/>
          </a:xfrm>
        </p:spPr>
        <p:txBody>
          <a:bodyPr/>
          <a:lstStyle/>
          <a:p>
            <a:r>
              <a:rPr lang="en-US" dirty="0"/>
              <a:t>Agenda</a:t>
            </a:r>
          </a:p>
        </p:txBody>
      </p:sp>
      <p:sp>
        <p:nvSpPr>
          <p:cNvPr id="3" name="Content Placeholder 2">
            <a:extLst>
              <a:ext uri="{FF2B5EF4-FFF2-40B4-BE49-F238E27FC236}">
                <a16:creationId xmlns:a16="http://schemas.microsoft.com/office/drawing/2014/main" id="{2EE94028-7FE0-4507-A367-88F17D940206}"/>
              </a:ext>
            </a:extLst>
          </p:cNvPr>
          <p:cNvSpPr>
            <a:spLocks noGrp="1"/>
          </p:cNvSpPr>
          <p:nvPr>
            <p:ph idx="1"/>
          </p:nvPr>
        </p:nvSpPr>
        <p:spPr>
          <a:xfrm>
            <a:off x="1151860" y="2296634"/>
            <a:ext cx="9888279" cy="3721394"/>
          </a:xfrm>
        </p:spPr>
        <p:txBody>
          <a:bodyPr>
            <a:normAutofit fontScale="92500" lnSpcReduction="10000"/>
          </a:bodyPr>
          <a:lstStyle/>
          <a:p>
            <a:r>
              <a:rPr lang="en-US" dirty="0">
                <a:solidFill>
                  <a:schemeClr val="tx1"/>
                </a:solidFill>
              </a:rPr>
              <a:t>Introduction</a:t>
            </a:r>
          </a:p>
          <a:p>
            <a:r>
              <a:rPr lang="en-US" dirty="0">
                <a:solidFill>
                  <a:schemeClr val="tx1"/>
                </a:solidFill>
              </a:rPr>
              <a:t>Modeling Setup and Assumptions</a:t>
            </a:r>
          </a:p>
          <a:p>
            <a:r>
              <a:rPr lang="en-US" dirty="0">
                <a:solidFill>
                  <a:schemeClr val="tx1"/>
                </a:solidFill>
              </a:rPr>
              <a:t>Coverage Properties</a:t>
            </a:r>
          </a:p>
          <a:p>
            <a:r>
              <a:rPr lang="en-US" dirty="0">
                <a:solidFill>
                  <a:schemeClr val="tx1"/>
                </a:solidFill>
              </a:rPr>
              <a:t>Full Conformal Prediction Intervals</a:t>
            </a:r>
          </a:p>
          <a:p>
            <a:r>
              <a:rPr lang="en-US" dirty="0">
                <a:solidFill>
                  <a:schemeClr val="tx1"/>
                </a:solidFill>
              </a:rPr>
              <a:t>Split Conformal Prediction Intervals</a:t>
            </a:r>
          </a:p>
          <a:p>
            <a:r>
              <a:rPr lang="en-US" dirty="0">
                <a:solidFill>
                  <a:schemeClr val="tx1"/>
                </a:solidFill>
              </a:rPr>
              <a:t>Jackknife Conformal Prediction Intervals</a:t>
            </a:r>
          </a:p>
          <a:p>
            <a:r>
              <a:rPr lang="en-US" dirty="0"/>
              <a:t>Rank-One-Out Split Conformal Prediction Intervals</a:t>
            </a:r>
          </a:p>
          <a:p>
            <a:r>
              <a:rPr lang="en-US" dirty="0"/>
              <a:t>Additional Coverage Results</a:t>
            </a:r>
          </a:p>
          <a:p>
            <a:r>
              <a:rPr lang="en-US" dirty="0"/>
              <a:t>Simulations and R Package</a:t>
            </a:r>
          </a:p>
          <a:p>
            <a:r>
              <a:rPr lang="en-US" dirty="0"/>
              <a:t>Conclusion </a:t>
            </a:r>
          </a:p>
          <a:p>
            <a:endParaRPr lang="en-US" dirty="0"/>
          </a:p>
          <a:p>
            <a:endParaRPr lang="en-US" dirty="0"/>
          </a:p>
          <a:p>
            <a:endParaRPr lang="en-US" dirty="0"/>
          </a:p>
        </p:txBody>
      </p:sp>
    </p:spTree>
    <p:extLst>
      <p:ext uri="{BB962C8B-B14F-4D97-AF65-F5344CB8AC3E}">
        <p14:creationId xmlns:p14="http://schemas.microsoft.com/office/powerpoint/2010/main" val="104085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F75DEFD-FD2F-4743-8DF4-1AB63738935A}"/>
                  </a:ext>
                </a:extLst>
              </p:cNvPr>
              <p:cNvSpPr>
                <a:spLocks noGrp="1"/>
              </p:cNvSpPr>
              <p:nvPr>
                <p:ph idx="1"/>
              </p:nvPr>
            </p:nvSpPr>
            <p:spPr>
              <a:xfrm>
                <a:off x="1162493" y="2083982"/>
                <a:ext cx="9888279" cy="4274288"/>
              </a:xfrm>
            </p:spPr>
            <p:txBody>
              <a:bodyPr>
                <a:normAutofit/>
              </a:bodyPr>
              <a:lstStyle/>
              <a:p>
                <a:pPr marL="0" indent="0">
                  <a:buNone/>
                </a:pPr>
                <a:r>
                  <a:rPr lang="en-US" dirty="0"/>
                  <a:t>As usual observe i.i.d. </a:t>
                </a:r>
                <a14:m>
                  <m:oMath xmlns:m="http://schemas.openxmlformats.org/officeDocument/2006/math">
                    <m:sSub>
                      <m:sSubPr>
                        <m:ctrlPr>
                          <a:rPr lang="en-US" i="1"/>
                        </m:ctrlPr>
                      </m:sSubPr>
                      <m:e>
                        <m:r>
                          <a:rPr lang="en-US" i="1"/>
                          <m:t>𝑍</m:t>
                        </m:r>
                      </m:e>
                      <m:sub>
                        <m:r>
                          <a:rPr lang="en-US" i="1"/>
                          <m:t>𝑖</m:t>
                        </m:r>
                      </m:sub>
                    </m:sSub>
                    <m:r>
                      <a:rPr lang="en-US" i="1"/>
                      <m:t>=</m:t>
                    </m:r>
                    <m:d>
                      <m:dPr>
                        <m:ctrlPr>
                          <a:rPr lang="en-US" i="1"/>
                        </m:ctrlPr>
                      </m:dPr>
                      <m:e>
                        <m:sSub>
                          <m:sSubPr>
                            <m:ctrlPr>
                              <a:rPr lang="en-US" i="1"/>
                            </m:ctrlPr>
                          </m:sSubPr>
                          <m:e>
                            <m:r>
                              <a:rPr lang="en-US" i="1"/>
                              <m:t>𝑋</m:t>
                            </m:r>
                          </m:e>
                          <m:sub>
                            <m:r>
                              <a:rPr lang="en-US" i="1"/>
                              <m:t>𝑖</m:t>
                            </m:r>
                          </m:sub>
                        </m:sSub>
                        <m:r>
                          <a:rPr lang="en-US" i="1"/>
                          <m:t>,</m:t>
                        </m:r>
                        <m:sSub>
                          <m:sSubPr>
                            <m:ctrlPr>
                              <a:rPr lang="en-US" i="1"/>
                            </m:ctrlPr>
                          </m:sSubPr>
                          <m:e>
                            <m:r>
                              <a:rPr lang="en-US" i="1"/>
                              <m:t>𝑌</m:t>
                            </m:r>
                          </m:e>
                          <m:sub>
                            <m:r>
                              <a:rPr lang="en-US" i="1"/>
                              <m:t>𝑖</m:t>
                            </m:r>
                          </m:sub>
                        </m:sSub>
                      </m:e>
                    </m:d>
                    <m:r>
                      <a:rPr lang="en-US" i="1"/>
                      <m:t>~</m:t>
                    </m:r>
                    <m:r>
                      <a:rPr lang="en-US" i="1"/>
                      <m:t>𝑃</m:t>
                    </m:r>
                    <m:r>
                      <a:rPr lang="en-US" i="1"/>
                      <m:t>, </m:t>
                    </m:r>
                    <m:r>
                      <a:rPr lang="en-US" i="1"/>
                      <m:t>𝑖</m:t>
                    </m:r>
                    <m:r>
                      <a:rPr lang="en-US" i="1"/>
                      <m:t>=1, …, </m:t>
                    </m:r>
                    <m:r>
                      <a:rPr lang="en-US" i="1"/>
                      <m:t>𝑛</m:t>
                    </m:r>
                  </m:oMath>
                </a14:m>
                <a:r>
                  <a:rPr lang="en-US" dirty="0"/>
                  <a:t>. For each </a:t>
                </a:r>
                <a14:m>
                  <m:oMath xmlns:m="http://schemas.openxmlformats.org/officeDocument/2006/math">
                    <m:r>
                      <a:rPr lang="en-US" i="1"/>
                      <m:t>𝑖</m:t>
                    </m:r>
                    <m:r>
                      <a:rPr lang="en-US" i="1"/>
                      <m:t>∈{1, …, </m:t>
                    </m:r>
                    <m:r>
                      <a:rPr lang="en-US" i="1"/>
                      <m:t>𝑛</m:t>
                    </m:r>
                    <m:r>
                      <a:rPr lang="en-US" i="1"/>
                      <m:t>}</m:t>
                    </m:r>
                  </m:oMath>
                </a14:m>
                <a:r>
                  <a:rPr lang="en-US" dirty="0"/>
                  <a:t> denote </a:t>
                </a:r>
                <a14:m>
                  <m:oMath xmlns:m="http://schemas.openxmlformats.org/officeDocument/2006/math">
                    <m:sSup>
                      <m:sSupPr>
                        <m:ctrlPr>
                          <a:rPr lang="en-US" i="1"/>
                        </m:ctrlPr>
                      </m:sSupPr>
                      <m:e>
                        <m:acc>
                          <m:accPr>
                            <m:chr m:val="̂"/>
                            <m:ctrlPr>
                              <a:rPr lang="en-US" i="1"/>
                            </m:ctrlPr>
                          </m:accPr>
                          <m:e>
                            <m:r>
                              <a:rPr lang="en-US" i="1"/>
                              <m:t>𝜇</m:t>
                            </m:r>
                          </m:e>
                        </m:acc>
                      </m:e>
                      <m:sup>
                        <m:r>
                          <a:rPr lang="en-US" i="1"/>
                          <m:t>(−</m:t>
                        </m:r>
                        <m:r>
                          <a:rPr lang="en-US" i="1"/>
                          <m:t>𝑖</m:t>
                        </m:r>
                        <m:r>
                          <a:rPr lang="en-US" i="1"/>
                          <m:t>)</m:t>
                        </m:r>
                      </m:sup>
                    </m:sSup>
                  </m:oMath>
                </a14:m>
                <a:r>
                  <a:rPr lang="en-US" dirty="0"/>
                  <a:t> as the regression function trained on all the data points excluding </a:t>
                </a:r>
                <a14:m>
                  <m:oMath xmlns:m="http://schemas.openxmlformats.org/officeDocument/2006/math">
                    <m:sSub>
                      <m:sSubPr>
                        <m:ctrlPr>
                          <a:rPr lang="en-US" i="1"/>
                        </m:ctrlPr>
                      </m:sSubPr>
                      <m:e>
                        <m:r>
                          <a:rPr lang="en-US" i="1"/>
                          <m:t>𝑍</m:t>
                        </m:r>
                      </m:e>
                      <m:sub>
                        <m:r>
                          <a:rPr lang="en-US" i="1"/>
                          <m:t>𝑖</m:t>
                        </m:r>
                      </m:sub>
                    </m:sSub>
                  </m:oMath>
                </a14:m>
                <a:r>
                  <a:rPr lang="en-US" dirty="0"/>
                  <a:t>. Also, denote </a:t>
                </a:r>
                <a14:m>
                  <m:oMath xmlns:m="http://schemas.openxmlformats.org/officeDocument/2006/math">
                    <m:acc>
                      <m:accPr>
                        <m:chr m:val="̂"/>
                        <m:ctrlPr>
                          <a:rPr lang="en-US" i="1"/>
                        </m:ctrlPr>
                      </m:accPr>
                      <m:e>
                        <m:r>
                          <a:rPr lang="en-US" i="1"/>
                          <m:t>𝜇</m:t>
                        </m:r>
                      </m:e>
                    </m:acc>
                  </m:oMath>
                </a14:m>
                <a:r>
                  <a:rPr lang="en-US" dirty="0"/>
                  <a:t> as the fitted regression function trained on all the data points. Let the ith absolute residual be </a:t>
                </a:r>
              </a:p>
              <a:p>
                <a:pPr marL="0" indent="0">
                  <a:buNone/>
                </a:pPr>
                <a:endParaRPr lang="en-US" i="1" dirty="0"/>
              </a:p>
              <a:p>
                <a:pPr marL="0" indent="0">
                  <a:buNone/>
                </a:pPr>
                <a:r>
                  <a:rPr lang="en-US" dirty="0"/>
                  <a:t>		</a:t>
                </a:r>
                <a14:m>
                  <m:oMath xmlns:m="http://schemas.openxmlformats.org/officeDocument/2006/math">
                    <m:sSub>
                      <m:sSubPr>
                        <m:ctrlPr>
                          <a:rPr lang="en-US" i="1"/>
                        </m:ctrlPr>
                      </m:sSubPr>
                      <m:e>
                        <m:r>
                          <a:rPr lang="en-US" i="1"/>
                          <m:t>𝑅</m:t>
                        </m:r>
                      </m:e>
                      <m:sub>
                        <m:r>
                          <a:rPr lang="en-US" i="1"/>
                          <m:t>𝑖</m:t>
                        </m:r>
                      </m:sub>
                    </m:sSub>
                    <m:r>
                      <a:rPr lang="en-US" i="1"/>
                      <m:t>=|</m:t>
                    </m:r>
                    <m:sSub>
                      <m:sSubPr>
                        <m:ctrlPr>
                          <a:rPr lang="en-US" i="1"/>
                        </m:ctrlPr>
                      </m:sSubPr>
                      <m:e>
                        <m:r>
                          <a:rPr lang="en-US" i="1"/>
                          <m:t>𝑌</m:t>
                        </m:r>
                      </m:e>
                      <m:sub>
                        <m:r>
                          <a:rPr lang="en-US" i="1"/>
                          <m:t>𝑖</m:t>
                        </m:r>
                      </m:sub>
                    </m:sSub>
                    <m:r>
                      <a:rPr lang="en-US" i="1"/>
                      <m:t>−</m:t>
                    </m:r>
                    <m:sSup>
                      <m:sSupPr>
                        <m:ctrlPr>
                          <a:rPr lang="en-US" i="1"/>
                        </m:ctrlPr>
                      </m:sSupPr>
                      <m:e>
                        <m:acc>
                          <m:accPr>
                            <m:chr m:val="̂"/>
                            <m:ctrlPr>
                              <a:rPr lang="en-US" i="1"/>
                            </m:ctrlPr>
                          </m:accPr>
                          <m:e>
                            <m:r>
                              <a:rPr lang="en-US" i="1"/>
                              <m:t>𝜇</m:t>
                            </m:r>
                          </m:e>
                        </m:acc>
                      </m:e>
                      <m:sup>
                        <m:d>
                          <m:dPr>
                            <m:ctrlPr>
                              <a:rPr lang="en-US" i="1"/>
                            </m:ctrlPr>
                          </m:dPr>
                          <m:e>
                            <m:r>
                              <a:rPr lang="en-US" i="1"/>
                              <m:t>−</m:t>
                            </m:r>
                            <m:r>
                              <a:rPr lang="en-US" i="1"/>
                              <m:t>𝑖</m:t>
                            </m:r>
                          </m:e>
                        </m:d>
                      </m:sup>
                    </m:sSup>
                    <m:d>
                      <m:dPr>
                        <m:ctrlPr>
                          <a:rPr lang="en-US" i="1"/>
                        </m:ctrlPr>
                      </m:dPr>
                      <m:e>
                        <m:sSub>
                          <m:sSubPr>
                            <m:ctrlPr>
                              <a:rPr lang="en-US" i="1"/>
                            </m:ctrlPr>
                          </m:sSubPr>
                          <m:e>
                            <m:r>
                              <a:rPr lang="en-US" i="1"/>
                              <m:t>𝑋</m:t>
                            </m:r>
                          </m:e>
                          <m:sub>
                            <m:r>
                              <a:rPr lang="en-US" i="1"/>
                              <m:t>𝑖</m:t>
                            </m:r>
                          </m:sub>
                        </m:sSub>
                      </m:e>
                    </m:d>
                    <m:r>
                      <a:rPr lang="en-US" i="1"/>
                      <m:t>|</m:t>
                    </m:r>
                  </m:oMath>
                </a14:m>
                <a:endParaRPr lang="en-US" dirty="0"/>
              </a:p>
              <a:p>
                <a:pPr marL="0" indent="0">
                  <a:buNone/>
                </a:pPr>
                <a:endParaRPr lang="en-US" dirty="0"/>
              </a:p>
              <a:p>
                <a:pPr marL="0" indent="0">
                  <a:buNone/>
                </a:pPr>
                <a:r>
                  <a:rPr lang="en-US" dirty="0"/>
                  <a:t>The jackknife procedure creates a prediction band for all </a:t>
                </a:r>
                <a14:m>
                  <m:oMath xmlns:m="http://schemas.openxmlformats.org/officeDocument/2006/math">
                    <m:r>
                      <a:rPr lang="en-US" i="1"/>
                      <m:t>𝑥</m:t>
                    </m:r>
                    <m:r>
                      <a:rPr lang="en-US" i="1"/>
                      <m:t> ∈ </m:t>
                    </m:r>
                    <m:sSup>
                      <m:sSupPr>
                        <m:ctrlPr>
                          <a:rPr lang="en-US" i="1"/>
                        </m:ctrlPr>
                      </m:sSupPr>
                      <m:e>
                        <m:r>
                          <a:rPr lang="en-US" i="1"/>
                          <m:t>ℝ</m:t>
                        </m:r>
                      </m:e>
                      <m:sup>
                        <m:r>
                          <a:rPr lang="en-US" i="1"/>
                          <m:t>𝑑</m:t>
                        </m:r>
                      </m:sup>
                    </m:sSup>
                  </m:oMath>
                </a14:m>
                <a:r>
                  <a:rPr lang="en-US" dirty="0"/>
                  <a:t> as</a:t>
                </a:r>
              </a:p>
              <a:p>
                <a:pPr marL="0" indent="0">
                  <a:buNone/>
                </a:pPr>
                <a:endParaRPr lang="en-US" i="1" dirty="0"/>
              </a:p>
              <a:p>
                <a:pPr marL="0" indent="0">
                  <a:buNone/>
                </a:pPr>
                <a:r>
                  <a:rPr lang="en-US" i="1" dirty="0"/>
                  <a:t>		</a:t>
                </a:r>
                <a14:m>
                  <m:oMath xmlns:m="http://schemas.openxmlformats.org/officeDocument/2006/math">
                    <m:sSub>
                      <m:sSubPr>
                        <m:ctrlPr>
                          <a:rPr lang="en-US" b="1" i="1"/>
                        </m:ctrlPr>
                      </m:sSubPr>
                      <m:e>
                        <m:r>
                          <a:rPr lang="en-US" b="1" i="1"/>
                          <m:t>𝑪</m:t>
                        </m:r>
                      </m:e>
                      <m:sub>
                        <m:r>
                          <a:rPr lang="en-US" b="1" i="1"/>
                          <m:t>𝒋𝒂𝒄𝒌</m:t>
                        </m:r>
                      </m:sub>
                    </m:sSub>
                    <m:d>
                      <m:dPr>
                        <m:ctrlPr>
                          <a:rPr lang="en-US" b="1" i="1"/>
                        </m:ctrlPr>
                      </m:dPr>
                      <m:e>
                        <m:r>
                          <a:rPr lang="en-US" b="1" i="1"/>
                          <m:t>𝒙</m:t>
                        </m:r>
                      </m:e>
                    </m:d>
                    <m:r>
                      <a:rPr lang="en-US" b="1" i="1"/>
                      <m:t>=[</m:t>
                    </m:r>
                    <m:acc>
                      <m:accPr>
                        <m:chr m:val="̂"/>
                        <m:ctrlPr>
                          <a:rPr lang="en-US" b="1" i="1"/>
                        </m:ctrlPr>
                      </m:accPr>
                      <m:e>
                        <m:r>
                          <a:rPr lang="en-US" b="1" i="1"/>
                          <m:t>𝝁</m:t>
                        </m:r>
                      </m:e>
                    </m:acc>
                    <m:d>
                      <m:dPr>
                        <m:ctrlPr>
                          <a:rPr lang="en-US" b="1" i="1"/>
                        </m:ctrlPr>
                      </m:dPr>
                      <m:e>
                        <m:r>
                          <a:rPr lang="en-US" b="1" i="1"/>
                          <m:t>𝒙</m:t>
                        </m:r>
                      </m:e>
                    </m:d>
                    <m:r>
                      <a:rPr lang="en-US" b="1" i="1"/>
                      <m:t>−</m:t>
                    </m:r>
                    <m:r>
                      <a:rPr lang="en-US" b="1" i="1"/>
                      <m:t>𝒅</m:t>
                    </m:r>
                  </m:oMath>
                </a14:m>
                <a:r>
                  <a:rPr lang="en-US" b="1" dirty="0"/>
                  <a:t>,</a:t>
                </a:r>
                <a14:m>
                  <m:oMath xmlns:m="http://schemas.openxmlformats.org/officeDocument/2006/math">
                    <m:r>
                      <a:rPr lang="en-US" b="1" i="1"/>
                      <m:t> </m:t>
                    </m:r>
                    <m:acc>
                      <m:accPr>
                        <m:chr m:val="̂"/>
                        <m:ctrlPr>
                          <a:rPr lang="en-US" b="1" i="1"/>
                        </m:ctrlPr>
                      </m:accPr>
                      <m:e>
                        <m:r>
                          <a:rPr lang="en-US" b="1" i="1"/>
                          <m:t>𝝁</m:t>
                        </m:r>
                      </m:e>
                    </m:acc>
                    <m:d>
                      <m:dPr>
                        <m:ctrlPr>
                          <a:rPr lang="en-US" b="1" i="1"/>
                        </m:ctrlPr>
                      </m:dPr>
                      <m:e>
                        <m:r>
                          <a:rPr lang="en-US" b="1" i="1"/>
                          <m:t>𝒙</m:t>
                        </m:r>
                      </m:e>
                    </m:d>
                    <m:r>
                      <a:rPr lang="en-US" b="1" i="1"/>
                      <m:t>+</m:t>
                    </m:r>
                    <m:r>
                      <a:rPr lang="en-US" b="1" i="1"/>
                      <m:t>𝒅</m:t>
                    </m:r>
                    <m:r>
                      <a:rPr lang="en-US" b="1" i="1"/>
                      <m:t>]</m:t>
                    </m:r>
                  </m:oMath>
                </a14:m>
                <a:r>
                  <a:rPr lang="en-US" dirty="0"/>
                  <a:t>, where</a:t>
                </a:r>
              </a:p>
              <a:p>
                <a:pPr marL="0" indent="0">
                  <a:buNone/>
                </a:pPr>
                <a:endParaRPr lang="en-US" dirty="0"/>
              </a:p>
              <a:p>
                <a:pPr marL="0" indent="0">
                  <a:buNone/>
                </a:pPr>
                <a:r>
                  <a:rPr lang="en-US" dirty="0"/>
                  <a:t>d = the kth smallest value in </a:t>
                </a:r>
                <a14:m>
                  <m:oMath xmlns:m="http://schemas.openxmlformats.org/officeDocument/2006/math">
                    <m:r>
                      <a:rPr lang="en-US" i="1"/>
                      <m:t>{</m:t>
                    </m:r>
                    <m:sSub>
                      <m:sSubPr>
                        <m:ctrlPr>
                          <a:rPr lang="en-US" i="1"/>
                        </m:ctrlPr>
                      </m:sSubPr>
                      <m:e>
                        <m:r>
                          <a:rPr lang="en-US" i="1"/>
                          <m:t>𝑅</m:t>
                        </m:r>
                      </m:e>
                      <m:sub>
                        <m:r>
                          <a:rPr lang="en-US" i="1"/>
                          <m:t>𝑖</m:t>
                        </m:r>
                      </m:sub>
                    </m:sSub>
                    <m:r>
                      <a:rPr lang="en-US" i="1"/>
                      <m:t>:</m:t>
                    </m:r>
                    <m:r>
                      <a:rPr lang="en-US" i="1"/>
                      <m:t>𝑖</m:t>
                    </m:r>
                    <m:r>
                      <a:rPr lang="en-US" i="1"/>
                      <m:t>∈{1, …, </m:t>
                    </m:r>
                    <m:r>
                      <a:rPr lang="en-US" i="1"/>
                      <m:t>𝑛</m:t>
                    </m:r>
                    <m:r>
                      <a:rPr lang="en-US" i="1"/>
                      <m:t>}}</m:t>
                    </m:r>
                  </m:oMath>
                </a14:m>
                <a:r>
                  <a:rPr lang="en-US" dirty="0"/>
                  <a:t>, and </a:t>
                </a:r>
                <a14:m>
                  <m:oMath xmlns:m="http://schemas.openxmlformats.org/officeDocument/2006/math">
                    <m:r>
                      <a:rPr lang="en-US" i="1"/>
                      <m:t>𝑘</m:t>
                    </m:r>
                    <m:r>
                      <a:rPr lang="en-US" i="1"/>
                      <m:t>= </m:t>
                    </m:r>
                    <m:d>
                      <m:dPr>
                        <m:begChr m:val="⌈"/>
                        <m:endChr m:val="⌉"/>
                        <m:ctrlPr>
                          <a:rPr lang="en-US" i="1"/>
                        </m:ctrlPr>
                      </m:dPr>
                      <m:e>
                        <m:r>
                          <a:rPr lang="en-US" i="1"/>
                          <m:t>𝑛</m:t>
                        </m:r>
                        <m:r>
                          <a:rPr lang="en-US" i="1"/>
                          <m:t>(1−</m:t>
                        </m:r>
                        <m:r>
                          <a:rPr lang="en-US" i="1"/>
                          <m:t>𝛼</m:t>
                        </m:r>
                        <m:r>
                          <a:rPr lang="en-US" i="1"/>
                          <m:t>)</m:t>
                        </m:r>
                      </m:e>
                    </m:d>
                  </m:oMath>
                </a14:m>
                <a:r>
                  <a:rPr lang="en-US" dirty="0"/>
                  <a:t>.</a:t>
                </a:r>
              </a:p>
              <a:p>
                <a:endParaRPr lang="en-US" dirty="0"/>
              </a:p>
            </p:txBody>
          </p:sp>
        </mc:Choice>
        <mc:Fallback>
          <p:sp>
            <p:nvSpPr>
              <p:cNvPr id="3" name="Content Placeholder 2">
                <a:extLst>
                  <a:ext uri="{FF2B5EF4-FFF2-40B4-BE49-F238E27FC236}">
                    <a16:creationId xmlns:a16="http://schemas.microsoft.com/office/drawing/2014/main" id="{1F75DEFD-FD2F-4743-8DF4-1AB63738935A}"/>
                  </a:ext>
                </a:extLst>
              </p:cNvPr>
              <p:cNvSpPr>
                <a:spLocks noGrp="1" noRot="1" noChangeAspect="1" noMove="1" noResize="1" noEditPoints="1" noAdjustHandles="1" noChangeArrowheads="1" noChangeShapeType="1" noTextEdit="1"/>
              </p:cNvSpPr>
              <p:nvPr>
                <p:ph idx="1"/>
              </p:nvPr>
            </p:nvSpPr>
            <p:spPr>
              <a:xfrm>
                <a:off x="1162493" y="2083982"/>
                <a:ext cx="9888279" cy="4274288"/>
              </a:xfrm>
              <a:blipFill>
                <a:blip r:embed="rId3"/>
                <a:stretch>
                  <a:fillRect l="-555" t="-571" r="-247" b="-428"/>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8AC78C97-560A-47A6-93C1-EE43F6E5D371}"/>
              </a:ext>
            </a:extLst>
          </p:cNvPr>
          <p:cNvSpPr txBox="1">
            <a:spLocks/>
          </p:cNvSpPr>
          <p:nvPr/>
        </p:nvSpPr>
        <p:spPr bwMode="black">
          <a:xfrm>
            <a:off x="1162493" y="518125"/>
            <a:ext cx="9888279" cy="1034229"/>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Jackknife Prediction Interval</a:t>
            </a:r>
          </a:p>
        </p:txBody>
      </p:sp>
    </p:spTree>
    <p:extLst>
      <p:ext uri="{BB962C8B-B14F-4D97-AF65-F5344CB8AC3E}">
        <p14:creationId xmlns:p14="http://schemas.microsoft.com/office/powerpoint/2010/main" val="3306514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7758465-C221-4685-9618-0E64BC73E137}"/>
                  </a:ext>
                </a:extLst>
              </p:cNvPr>
              <p:cNvSpPr>
                <a:spLocks noGrp="1"/>
              </p:cNvSpPr>
              <p:nvPr>
                <p:ph idx="1"/>
              </p:nvPr>
            </p:nvSpPr>
            <p:spPr>
              <a:xfrm>
                <a:off x="1162493" y="2126512"/>
                <a:ext cx="9888279" cy="4061637"/>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𝑷</m:t>
                      </m:r>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𝒀</m:t>
                              </m:r>
                            </m:e>
                            <m:sub>
                              <m:r>
                                <a:rPr lang="en-US" b="1" i="1">
                                  <a:latin typeface="Cambria Math" panose="02040503050406030204" pitchFamily="18" charset="0"/>
                                </a:rPr>
                                <m:t>𝒊</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𝒋𝒂𝒄𝒌</m:t>
                              </m:r>
                            </m:sub>
                          </m:sSub>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𝒊</m:t>
                                  </m:r>
                                </m:sub>
                              </m:sSub>
                            </m:e>
                          </m:d>
                        </m:e>
                      </m:d>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 </m:t>
                      </m:r>
                      <m:r>
                        <a:rPr lang="en-US" b="1" i="1">
                          <a:latin typeface="Cambria Math" panose="02040503050406030204" pitchFamily="18" charset="0"/>
                        </a:rPr>
                        <m:t>𝜶</m:t>
                      </m:r>
                      <m:r>
                        <a:rPr lang="en-US" b="1" i="1">
                          <a:latin typeface="Cambria Math" panose="02040503050406030204" pitchFamily="18" charset="0"/>
                        </a:rPr>
                        <m:t>, </m:t>
                      </m:r>
                      <m:r>
                        <a:rPr lang="en-US" b="1" i="1">
                          <a:latin typeface="Cambria Math" panose="02040503050406030204" pitchFamily="18" charset="0"/>
                        </a:rPr>
                        <m:t>𝒇𝒐𝒓</m:t>
                      </m:r>
                      <m:r>
                        <a:rPr lang="en-US" b="1" i="1">
                          <a:latin typeface="Cambria Math" panose="02040503050406030204" pitchFamily="18" charset="0"/>
                        </a:rPr>
                        <m:t> </m:t>
                      </m:r>
                      <m:r>
                        <a:rPr lang="en-US" b="1" i="1">
                          <a:latin typeface="Cambria Math" panose="02040503050406030204" pitchFamily="18" charset="0"/>
                        </a:rPr>
                        <m:t>𝒂𝒍𝒍</m:t>
                      </m:r>
                      <m:r>
                        <a:rPr lang="en-US" b="1" i="1">
                          <a:latin typeface="Cambria Math" panose="02040503050406030204" pitchFamily="18" charset="0"/>
                        </a:rPr>
                        <m:t> </m:t>
                      </m:r>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 …, </m:t>
                      </m:r>
                      <m:r>
                        <a:rPr lang="en-US" b="1" i="1">
                          <a:latin typeface="Cambria Math" panose="02040503050406030204" pitchFamily="18" charset="0"/>
                        </a:rPr>
                        <m:t>𝒏</m:t>
                      </m:r>
                    </m:oMath>
                  </m:oMathPara>
                </a14:m>
                <a:endParaRPr lang="en-US" b="1" dirty="0"/>
              </a:p>
              <a:p>
                <a:endParaRPr lang="en-US" dirty="0"/>
              </a:p>
              <a:p>
                <a:pPr marL="0" indent="0">
                  <a:buNone/>
                </a:pPr>
                <a:r>
                  <a:rPr lang="en-US" i="1" dirty="0"/>
                  <a:t>Proof:</a:t>
                </a:r>
                <a:r>
                  <a:rPr lang="en-US" dirty="0"/>
                  <a:t> </a:t>
                </a:r>
              </a:p>
              <a:p>
                <a:pPr marL="0" indent="0">
                  <a:buNone/>
                </a:pPr>
                <a14:m>
                  <m:oMathPara xmlns:m="http://schemas.openxmlformats.org/officeDocument/2006/math">
                    <m:oMathParaPr>
                      <m:jc m:val="left"/>
                    </m:oMathParaPr>
                    <m:oMath xmlns:m="http://schemas.openxmlformats.org/officeDocument/2006/math">
                      <m:r>
                        <a:rPr lang="en-US" i="1"/>
                        <m:t>𝑃</m:t>
                      </m:r>
                      <m:d>
                        <m:dPr>
                          <m:ctrlPr>
                            <a:rPr lang="en-US" i="1"/>
                          </m:ctrlPr>
                        </m:dPr>
                        <m:e>
                          <m:sSub>
                            <m:sSubPr>
                              <m:ctrlPr>
                                <a:rPr lang="en-US" i="1"/>
                              </m:ctrlPr>
                            </m:sSubPr>
                            <m:e>
                              <m:r>
                                <a:rPr lang="en-US" i="1"/>
                                <m:t>𝑌</m:t>
                              </m:r>
                            </m:e>
                            <m:sub>
                              <m:r>
                                <a:rPr lang="en-US" i="1"/>
                                <m:t>𝑖</m:t>
                              </m:r>
                            </m:sub>
                          </m:sSub>
                          <m:r>
                            <a:rPr lang="en-US" i="1"/>
                            <m:t>∈</m:t>
                          </m:r>
                          <m:sSub>
                            <m:sSubPr>
                              <m:ctrlPr>
                                <a:rPr lang="en-US" i="1"/>
                              </m:ctrlPr>
                            </m:sSubPr>
                            <m:e>
                              <m:r>
                                <a:rPr lang="en-US" i="1"/>
                                <m:t>𝐶</m:t>
                              </m:r>
                            </m:e>
                            <m:sub>
                              <m:r>
                                <a:rPr lang="en-US" i="1"/>
                                <m:t>𝑗𝑎𝑐𝑘</m:t>
                              </m:r>
                            </m:sub>
                          </m:sSub>
                          <m:d>
                            <m:dPr>
                              <m:ctrlPr>
                                <a:rPr lang="en-US" i="1"/>
                              </m:ctrlPr>
                            </m:dPr>
                            <m:e>
                              <m:sSub>
                                <m:sSubPr>
                                  <m:ctrlPr>
                                    <a:rPr lang="en-US" i="1"/>
                                  </m:ctrlPr>
                                </m:sSubPr>
                                <m:e>
                                  <m:r>
                                    <a:rPr lang="en-US" i="1"/>
                                    <m:t>𝑋</m:t>
                                  </m:r>
                                </m:e>
                                <m:sub>
                                  <m:r>
                                    <a:rPr lang="en-US" i="1"/>
                                    <m:t>𝑖</m:t>
                                  </m:r>
                                </m:sub>
                              </m:sSub>
                            </m:e>
                          </m:d>
                        </m:e>
                      </m:d>
                      <m:r>
                        <a:rPr lang="en-US" i="1"/>
                        <m:t>= </m:t>
                      </m:r>
                      <m:r>
                        <a:rPr lang="en-US" i="1"/>
                        <m:t>𝑃</m:t>
                      </m:r>
                      <m:d>
                        <m:dPr>
                          <m:ctrlPr>
                            <a:rPr lang="en-US" i="1"/>
                          </m:ctrlPr>
                        </m:dPr>
                        <m:e>
                          <m:r>
                            <a:rPr lang="en-US" i="1"/>
                            <m:t>𝑟𝑎𝑛𝑘</m:t>
                          </m:r>
                          <m:r>
                            <a:rPr lang="en-US" i="1"/>
                            <m:t> </m:t>
                          </m:r>
                          <m:r>
                            <a:rPr lang="en-US" i="1"/>
                            <m:t>𝑜𝑓</m:t>
                          </m:r>
                          <m:r>
                            <a:rPr lang="en-US" i="1"/>
                            <m:t> </m:t>
                          </m:r>
                          <m:sSub>
                            <m:sSubPr>
                              <m:ctrlPr>
                                <a:rPr lang="en-US" i="1"/>
                              </m:ctrlPr>
                            </m:sSubPr>
                            <m:e>
                              <m:r>
                                <a:rPr lang="en-US" i="1"/>
                                <m:t>𝑅</m:t>
                              </m:r>
                            </m:e>
                            <m:sub>
                              <m:r>
                                <a:rPr lang="en-US" i="1"/>
                                <m:t>𝑖</m:t>
                              </m:r>
                            </m:sub>
                          </m:sSub>
                          <m:r>
                            <a:rPr lang="en-US" i="1"/>
                            <m:t>≤</m:t>
                          </m:r>
                          <m:d>
                            <m:dPr>
                              <m:begChr m:val="⌈"/>
                              <m:endChr m:val="⌉"/>
                              <m:ctrlPr>
                                <a:rPr lang="en-US" i="1"/>
                              </m:ctrlPr>
                            </m:dPr>
                            <m:e>
                              <m:r>
                                <a:rPr lang="en-US" i="1"/>
                                <m:t>𝑛</m:t>
                              </m:r>
                              <m:r>
                                <a:rPr lang="en-US" i="1"/>
                                <m:t>(1−</m:t>
                              </m:r>
                              <m:r>
                                <a:rPr lang="en-US" i="1"/>
                                <m:t>𝛼</m:t>
                              </m:r>
                              <m:r>
                                <a:rPr lang="en-US" i="1"/>
                                <m:t>)</m:t>
                              </m:r>
                            </m:e>
                          </m:d>
                        </m:e>
                      </m:d>
                    </m:oMath>
                  </m:oMathPara>
                </a14:m>
                <a:endParaRPr lang="en-US" dirty="0"/>
              </a:p>
              <a:p>
                <a:pPr marL="0" indent="0">
                  <a:buNone/>
                </a:pPr>
                <a:r>
                  <a:rPr lang="en-US" dirty="0"/>
                  <a:t>By symmetry the rank of R</a:t>
                </a:r>
                <a:r>
                  <a:rPr lang="en-US" baseline="-25000" dirty="0"/>
                  <a:t>i</a:t>
                </a:r>
                <a:r>
                  <a:rPr lang="en-US" dirty="0"/>
                  <a:t> is uniformly distributed on {1, … , n}. Therefore,</a:t>
                </a:r>
              </a:p>
              <a:p>
                <a:pPr marL="0" indent="0">
                  <a:buNone/>
                </a:pPr>
                <a14:m>
                  <m:oMath xmlns:m="http://schemas.openxmlformats.org/officeDocument/2006/math">
                    <m:r>
                      <a:rPr lang="en-US" i="1"/>
                      <m:t>𝑃</m:t>
                    </m:r>
                    <m:d>
                      <m:dPr>
                        <m:ctrlPr>
                          <a:rPr lang="en-US" i="1"/>
                        </m:ctrlPr>
                      </m:dPr>
                      <m:e>
                        <m:r>
                          <a:rPr lang="en-US" i="1"/>
                          <m:t>𝑟𝑎𝑛𝑘</m:t>
                        </m:r>
                        <m:r>
                          <a:rPr lang="en-US" i="1"/>
                          <m:t> </m:t>
                        </m:r>
                        <m:r>
                          <a:rPr lang="en-US" i="1"/>
                          <m:t>𝑜𝑓</m:t>
                        </m:r>
                        <m:r>
                          <a:rPr lang="en-US" i="1"/>
                          <m:t> </m:t>
                        </m:r>
                        <m:sSub>
                          <m:sSubPr>
                            <m:ctrlPr>
                              <a:rPr lang="en-US" i="1"/>
                            </m:ctrlPr>
                          </m:sSubPr>
                          <m:e>
                            <m:r>
                              <a:rPr lang="en-US" i="1"/>
                              <m:t>𝑅</m:t>
                            </m:r>
                          </m:e>
                          <m:sub>
                            <m:r>
                              <a:rPr lang="en-US" i="1"/>
                              <m:t>𝑖</m:t>
                            </m:r>
                          </m:sub>
                        </m:sSub>
                        <m:r>
                          <a:rPr lang="en-US" i="1"/>
                          <m:t>≤</m:t>
                        </m:r>
                        <m:d>
                          <m:dPr>
                            <m:begChr m:val="⌈"/>
                            <m:endChr m:val="⌉"/>
                            <m:ctrlPr>
                              <a:rPr lang="en-US" i="1"/>
                            </m:ctrlPr>
                          </m:dPr>
                          <m:e>
                            <m:r>
                              <a:rPr lang="en-US" i="1"/>
                              <m:t>𝑛</m:t>
                            </m:r>
                            <m:r>
                              <a:rPr lang="en-US" i="1"/>
                              <m:t>(1−</m:t>
                            </m:r>
                            <m:r>
                              <a:rPr lang="en-US" i="1"/>
                              <m:t>𝛼</m:t>
                            </m:r>
                            <m:r>
                              <a:rPr lang="en-US" i="1"/>
                              <m:t>)</m:t>
                            </m:r>
                          </m:e>
                        </m:d>
                      </m:e>
                    </m:d>
                    <m:r>
                      <a:rPr lang="en-US" i="1"/>
                      <m:t>=</m:t>
                    </m:r>
                    <m:f>
                      <m:fPr>
                        <m:ctrlPr>
                          <a:rPr lang="en-US" i="1"/>
                        </m:ctrlPr>
                      </m:fPr>
                      <m:num>
                        <m:d>
                          <m:dPr>
                            <m:begChr m:val="⌈"/>
                            <m:endChr m:val="⌉"/>
                            <m:ctrlPr>
                              <a:rPr lang="en-US" i="1"/>
                            </m:ctrlPr>
                          </m:dPr>
                          <m:e>
                            <m:r>
                              <a:rPr lang="en-US" i="1"/>
                              <m:t>𝑛</m:t>
                            </m:r>
                            <m:d>
                              <m:dPr>
                                <m:ctrlPr>
                                  <a:rPr lang="en-US" i="1"/>
                                </m:ctrlPr>
                              </m:dPr>
                              <m:e>
                                <m:r>
                                  <a:rPr lang="en-US" i="1"/>
                                  <m:t>1−</m:t>
                                </m:r>
                                <m:r>
                                  <a:rPr lang="en-US" i="1"/>
                                  <m:t>𝛼</m:t>
                                </m:r>
                              </m:e>
                            </m:d>
                          </m:e>
                        </m:d>
                      </m:num>
                      <m:den>
                        <m:r>
                          <a:rPr lang="en-US" i="1"/>
                          <m:t>𝑛</m:t>
                        </m:r>
                      </m:den>
                    </m:f>
                    <m:r>
                      <a:rPr lang="en-US" i="1"/>
                      <m:t>≥ 1−</m:t>
                    </m:r>
                    <m:r>
                      <a:rPr lang="en-US" i="1"/>
                      <m:t>𝛼</m:t>
                    </m:r>
                  </m:oMath>
                </a14:m>
                <a:r>
                  <a:rPr lang="en-US" dirty="0"/>
                  <a:t> </a:t>
                </a:r>
                <a14:m>
                  <m:oMath xmlns:m="http://schemas.openxmlformats.org/officeDocument/2006/math">
                    <m:r>
                      <a:rPr lang="en-US" sz="1200" i="1">
                        <a:latin typeface="Cambria Math" panose="02040503050406030204" pitchFamily="18" charset="0"/>
                      </a:rPr>
                      <m:t>⧠</m:t>
                    </m:r>
                  </m:oMath>
                </a14:m>
                <a:endParaRPr lang="en-US" sz="1200" dirty="0"/>
              </a:p>
              <a:p>
                <a:pPr marL="0" indent="0">
                  <a:buNone/>
                </a:pPr>
                <a:endParaRPr lang="en-US" dirty="0"/>
              </a:p>
              <a:p>
                <a:pPr marL="0" indent="0">
                  <a:buNone/>
                </a:pPr>
                <a:r>
                  <a:rPr lang="en-US" dirty="0"/>
                  <a:t>This says that the jackknife has valid average in-sample coverage. However, in does not have valid out-of-sample average coverage for finite samples like the conformal and split conformal intervals. </a:t>
                </a:r>
              </a:p>
              <a:p>
                <a:endParaRPr lang="en-US" dirty="0"/>
              </a:p>
            </p:txBody>
          </p:sp>
        </mc:Choice>
        <mc:Fallback>
          <p:sp>
            <p:nvSpPr>
              <p:cNvPr id="3" name="Content Placeholder 2">
                <a:extLst>
                  <a:ext uri="{FF2B5EF4-FFF2-40B4-BE49-F238E27FC236}">
                    <a16:creationId xmlns:a16="http://schemas.microsoft.com/office/drawing/2014/main" id="{97758465-C221-4685-9618-0E64BC73E137}"/>
                  </a:ext>
                </a:extLst>
              </p:cNvPr>
              <p:cNvSpPr>
                <a:spLocks noGrp="1" noRot="1" noChangeAspect="1" noMove="1" noResize="1" noEditPoints="1" noAdjustHandles="1" noChangeArrowheads="1" noChangeShapeType="1" noTextEdit="1"/>
              </p:cNvSpPr>
              <p:nvPr>
                <p:ph idx="1"/>
              </p:nvPr>
            </p:nvSpPr>
            <p:spPr>
              <a:xfrm>
                <a:off x="1162493" y="2126512"/>
                <a:ext cx="9888279" cy="4061637"/>
              </a:xfrm>
              <a:blipFill>
                <a:blip r:embed="rId2"/>
                <a:stretch>
                  <a:fillRect l="-555"/>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89451774-2043-4A97-AA9B-D10FEBD1012D}"/>
              </a:ext>
            </a:extLst>
          </p:cNvPr>
          <p:cNvSpPr txBox="1">
            <a:spLocks/>
          </p:cNvSpPr>
          <p:nvPr/>
        </p:nvSpPr>
        <p:spPr bwMode="black">
          <a:xfrm>
            <a:off x="1162493" y="518125"/>
            <a:ext cx="9888279" cy="1034229"/>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Jackknife In-Sample Average Coverage</a:t>
            </a:r>
          </a:p>
        </p:txBody>
      </p:sp>
    </p:spTree>
    <p:extLst>
      <p:ext uri="{BB962C8B-B14F-4D97-AF65-F5344CB8AC3E}">
        <p14:creationId xmlns:p14="http://schemas.microsoft.com/office/powerpoint/2010/main" val="3550424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548161A-1628-4EAE-B14D-BA5E8EAF60CA}"/>
                  </a:ext>
                </a:extLst>
              </p:cNvPr>
              <p:cNvSpPr>
                <a:spLocks noGrp="1"/>
              </p:cNvSpPr>
              <p:nvPr>
                <p:ph idx="1"/>
              </p:nvPr>
            </p:nvSpPr>
            <p:spPr>
              <a:xfrm>
                <a:off x="1162493" y="2105248"/>
                <a:ext cx="9888279" cy="4263654"/>
              </a:xfrm>
            </p:spPr>
            <p:txBody>
              <a:bodyPr>
                <a:normAutofit fontScale="92500" lnSpcReduction="20000"/>
              </a:bodyPr>
              <a:lstStyle/>
              <a:p>
                <a:pPr marL="0" indent="0">
                  <a:buNone/>
                </a:pPr>
                <a:r>
                  <a:rPr lang="en-US" dirty="0"/>
                  <a:t>The rank-one-out (ROO) split conformal prediction interval is constructed under the same set up as the usual split conformal band. Namely, observing </a:t>
                </a:r>
                <a:r>
                  <a:rPr lang="en-US" dirty="0" err="1"/>
                  <a:t>i.i.d</a:t>
                </a:r>
                <a:r>
                  <a:rPr lang="en-US" dirty="0"/>
                  <a:t>. </a:t>
                </a:r>
                <a14:m>
                  <m:oMath xmlns:m="http://schemas.openxmlformats.org/officeDocument/2006/math">
                    <m:sSub>
                      <m:sSubPr>
                        <m:ctrlPr>
                          <a:rPr lang="en-US" i="1"/>
                        </m:ctrlPr>
                      </m:sSubPr>
                      <m:e>
                        <m:r>
                          <a:rPr lang="en-US" i="1"/>
                          <m:t>𝑍</m:t>
                        </m:r>
                      </m:e>
                      <m:sub>
                        <m:r>
                          <a:rPr lang="en-US" i="1"/>
                          <m:t>𝑖</m:t>
                        </m:r>
                      </m:sub>
                    </m:sSub>
                    <m:r>
                      <a:rPr lang="en-US" i="1"/>
                      <m:t>=</m:t>
                    </m:r>
                    <m:d>
                      <m:dPr>
                        <m:ctrlPr>
                          <a:rPr lang="en-US" i="1"/>
                        </m:ctrlPr>
                      </m:dPr>
                      <m:e>
                        <m:sSub>
                          <m:sSubPr>
                            <m:ctrlPr>
                              <a:rPr lang="en-US" i="1"/>
                            </m:ctrlPr>
                          </m:sSubPr>
                          <m:e>
                            <m:r>
                              <a:rPr lang="en-US" i="1"/>
                              <m:t>𝑋</m:t>
                            </m:r>
                          </m:e>
                          <m:sub>
                            <m:r>
                              <a:rPr lang="en-US" i="1"/>
                              <m:t>𝑖</m:t>
                            </m:r>
                          </m:sub>
                        </m:sSub>
                        <m:r>
                          <a:rPr lang="en-US" i="1"/>
                          <m:t>,</m:t>
                        </m:r>
                        <m:sSub>
                          <m:sSubPr>
                            <m:ctrlPr>
                              <a:rPr lang="en-US" i="1"/>
                            </m:ctrlPr>
                          </m:sSubPr>
                          <m:e>
                            <m:r>
                              <a:rPr lang="en-US" i="1"/>
                              <m:t>𝑌</m:t>
                            </m:r>
                          </m:e>
                          <m:sub>
                            <m:r>
                              <a:rPr lang="en-US" i="1"/>
                              <m:t>𝑖</m:t>
                            </m:r>
                          </m:sub>
                        </m:sSub>
                      </m:e>
                    </m:d>
                    <m:r>
                      <a:rPr lang="en-US" i="1"/>
                      <m:t>~</m:t>
                    </m:r>
                    <m:r>
                      <a:rPr lang="en-US" i="1"/>
                      <m:t>𝑃</m:t>
                    </m:r>
                    <m:r>
                      <a:rPr lang="en-US" i="1"/>
                      <m:t>, </m:t>
                    </m:r>
                    <m:r>
                      <a:rPr lang="en-US" i="1"/>
                      <m:t>𝑖</m:t>
                    </m:r>
                    <m:r>
                      <a:rPr lang="en-US" i="1"/>
                      <m:t>=1, …, </m:t>
                    </m:r>
                    <m:r>
                      <a:rPr lang="en-US" i="1"/>
                      <m:t>𝑛</m:t>
                    </m:r>
                  </m:oMath>
                </a14:m>
                <a:r>
                  <a:rPr lang="en-US" dirty="0"/>
                  <a:t>, assuming that n is even, and randomly splitting the data points into two equal-sized parts called </a:t>
                </a:r>
                <a14:m>
                  <m:oMath xmlns:m="http://schemas.openxmlformats.org/officeDocument/2006/math">
                    <m:sSub>
                      <m:sSubPr>
                        <m:ctrlPr>
                          <a:rPr lang="en-US" i="1"/>
                        </m:ctrlPr>
                      </m:sSubPr>
                      <m:e>
                        <m:r>
                          <a:rPr lang="en-US" i="1"/>
                          <m:t>𝐼</m:t>
                        </m:r>
                      </m:e>
                      <m:sub>
                        <m:r>
                          <a:rPr lang="en-US" i="1"/>
                          <m:t>1</m:t>
                        </m:r>
                      </m:sub>
                    </m:sSub>
                  </m:oMath>
                </a14:m>
                <a:r>
                  <a:rPr lang="en-US" dirty="0"/>
                  <a:t> and  </a:t>
                </a:r>
                <a14:m>
                  <m:oMath xmlns:m="http://schemas.openxmlformats.org/officeDocument/2006/math">
                    <m:sSub>
                      <m:sSubPr>
                        <m:ctrlPr>
                          <a:rPr lang="en-US" i="1"/>
                        </m:ctrlPr>
                      </m:sSubPr>
                      <m:e>
                        <m:r>
                          <a:rPr lang="en-US" i="1"/>
                          <m:t>𝐼</m:t>
                        </m:r>
                      </m:e>
                      <m:sub>
                        <m:r>
                          <a:rPr lang="en-US" i="1"/>
                          <m:t>2</m:t>
                        </m:r>
                      </m:sub>
                    </m:sSub>
                  </m:oMath>
                </a14:m>
                <a:r>
                  <a:rPr lang="en-US" dirty="0"/>
                  <a:t>. Fit the regression estimator to both subsets,</a:t>
                </a:r>
                <a14:m>
                  <m:oMath xmlns:m="http://schemas.openxmlformats.org/officeDocument/2006/math">
                    <m:r>
                      <a:rPr lang="en-US" i="1"/>
                      <m:t> </m:t>
                    </m:r>
                    <m:sSub>
                      <m:sSubPr>
                        <m:ctrlPr>
                          <a:rPr lang="en-US" i="1"/>
                        </m:ctrlPr>
                      </m:sSubPr>
                      <m:e>
                        <m:r>
                          <a:rPr lang="en-US" i="1"/>
                          <m:t>𝐼</m:t>
                        </m:r>
                      </m:e>
                      <m:sub>
                        <m:r>
                          <a:rPr lang="en-US" i="1"/>
                          <m:t>1</m:t>
                        </m:r>
                      </m:sub>
                    </m:sSub>
                  </m:oMath>
                </a14:m>
                <a:r>
                  <a:rPr lang="en-US" dirty="0"/>
                  <a:t> and  </a:t>
                </a:r>
                <a14:m>
                  <m:oMath xmlns:m="http://schemas.openxmlformats.org/officeDocument/2006/math">
                    <m:sSub>
                      <m:sSubPr>
                        <m:ctrlPr>
                          <a:rPr lang="en-US" i="1"/>
                        </m:ctrlPr>
                      </m:sSubPr>
                      <m:e>
                        <m:r>
                          <a:rPr lang="en-US" i="1"/>
                          <m:t>𝐼</m:t>
                        </m:r>
                      </m:e>
                      <m:sub>
                        <m:r>
                          <a:rPr lang="en-US" i="1"/>
                          <m:t>2</m:t>
                        </m:r>
                      </m:sub>
                    </m:sSub>
                  </m:oMath>
                </a14:m>
                <a:r>
                  <a:rPr lang="en-US" dirty="0"/>
                  <a:t>, separately and denote the fits as </a:t>
                </a:r>
                <a14:m>
                  <m:oMath xmlns:m="http://schemas.openxmlformats.org/officeDocument/2006/math">
                    <m:sSub>
                      <m:sSubPr>
                        <m:ctrlPr>
                          <a:rPr lang="en-US" i="1"/>
                        </m:ctrlPr>
                      </m:sSubPr>
                      <m:e>
                        <m:acc>
                          <m:accPr>
                            <m:chr m:val="̂"/>
                            <m:ctrlPr>
                              <a:rPr lang="en-US" i="1"/>
                            </m:ctrlPr>
                          </m:accPr>
                          <m:e>
                            <m:r>
                              <a:rPr lang="en-US" i="1"/>
                              <m:t>𝜇</m:t>
                            </m:r>
                          </m:e>
                        </m:acc>
                      </m:e>
                      <m:sub>
                        <m:r>
                          <a:rPr lang="en-US" i="1"/>
                          <m:t>1</m:t>
                        </m:r>
                      </m:sub>
                    </m:sSub>
                  </m:oMath>
                </a14:m>
                <a:r>
                  <a:rPr lang="en-US" dirty="0"/>
                  <a:t> and </a:t>
                </a:r>
                <a14:m>
                  <m:oMath xmlns:m="http://schemas.openxmlformats.org/officeDocument/2006/math">
                    <m:sSub>
                      <m:sSubPr>
                        <m:ctrlPr>
                          <a:rPr lang="en-US" i="1"/>
                        </m:ctrlPr>
                      </m:sSubPr>
                      <m:e>
                        <m:acc>
                          <m:accPr>
                            <m:chr m:val="̂"/>
                            <m:ctrlPr>
                              <a:rPr lang="en-US" i="1"/>
                            </m:ctrlPr>
                          </m:accPr>
                          <m:e>
                            <m:r>
                              <a:rPr lang="en-US" i="1"/>
                              <m:t>𝜇</m:t>
                            </m:r>
                          </m:e>
                        </m:acc>
                      </m:e>
                      <m:sub>
                        <m:r>
                          <a:rPr lang="en-US" i="1"/>
                          <m:t>2</m:t>
                        </m:r>
                      </m:sub>
                    </m:sSub>
                  </m:oMath>
                </a14:m>
                <a:r>
                  <a:rPr lang="en-US" dirty="0"/>
                  <a:t> respectively. Next, calculate the residuals of </a:t>
                </a:r>
                <a14:m>
                  <m:oMath xmlns:m="http://schemas.openxmlformats.org/officeDocument/2006/math">
                    <m:sSub>
                      <m:sSubPr>
                        <m:ctrlPr>
                          <a:rPr lang="en-US" i="1"/>
                        </m:ctrlPr>
                      </m:sSubPr>
                      <m:e>
                        <m:r>
                          <a:rPr lang="en-US" i="1"/>
                          <m:t>𝐼</m:t>
                        </m:r>
                      </m:e>
                      <m:sub>
                        <m:r>
                          <a:rPr lang="en-US" i="1"/>
                          <m:t>1</m:t>
                        </m:r>
                      </m:sub>
                    </m:sSub>
                  </m:oMath>
                </a14:m>
                <a:r>
                  <a:rPr lang="en-US" dirty="0"/>
                  <a:t> with respect to </a:t>
                </a:r>
                <a14:m>
                  <m:oMath xmlns:m="http://schemas.openxmlformats.org/officeDocument/2006/math">
                    <m:sSub>
                      <m:sSubPr>
                        <m:ctrlPr>
                          <a:rPr lang="en-US" i="1"/>
                        </m:ctrlPr>
                      </m:sSubPr>
                      <m:e>
                        <m:acc>
                          <m:accPr>
                            <m:chr m:val="̂"/>
                            <m:ctrlPr>
                              <a:rPr lang="en-US" i="1"/>
                            </m:ctrlPr>
                          </m:accPr>
                          <m:e>
                            <m:r>
                              <a:rPr lang="en-US" i="1"/>
                              <m:t>𝜇</m:t>
                            </m:r>
                          </m:e>
                        </m:acc>
                      </m:e>
                      <m:sub>
                        <m:r>
                          <a:rPr lang="en-US" i="1"/>
                          <m:t>2</m:t>
                        </m:r>
                      </m:sub>
                    </m:sSub>
                  </m:oMath>
                </a14:m>
                <a:r>
                  <a:rPr lang="en-US" dirty="0"/>
                  <a:t> and the residuals of </a:t>
                </a:r>
                <a14:m>
                  <m:oMath xmlns:m="http://schemas.openxmlformats.org/officeDocument/2006/math">
                    <m:sSub>
                      <m:sSubPr>
                        <m:ctrlPr>
                          <a:rPr lang="en-US" i="1"/>
                        </m:ctrlPr>
                      </m:sSubPr>
                      <m:e>
                        <m:r>
                          <a:rPr lang="en-US" i="1"/>
                          <m:t>𝐼</m:t>
                        </m:r>
                      </m:e>
                      <m:sub>
                        <m:r>
                          <a:rPr lang="en-US" i="1"/>
                          <m:t>2</m:t>
                        </m:r>
                      </m:sub>
                    </m:sSub>
                  </m:oMath>
                </a14:m>
                <a:r>
                  <a:rPr lang="en-US" dirty="0"/>
                  <a:t> with respect to </a:t>
                </a:r>
                <a14:m>
                  <m:oMath xmlns:m="http://schemas.openxmlformats.org/officeDocument/2006/math">
                    <m:sSub>
                      <m:sSubPr>
                        <m:ctrlPr>
                          <a:rPr lang="en-US" i="1"/>
                        </m:ctrlPr>
                      </m:sSubPr>
                      <m:e>
                        <m:acc>
                          <m:accPr>
                            <m:chr m:val="̂"/>
                            <m:ctrlPr>
                              <a:rPr lang="en-US" i="1"/>
                            </m:ctrlPr>
                          </m:accPr>
                          <m:e>
                            <m:r>
                              <a:rPr lang="en-US" i="1"/>
                              <m:t>𝜇</m:t>
                            </m:r>
                          </m:e>
                        </m:acc>
                      </m:e>
                      <m:sub>
                        <m:r>
                          <a:rPr lang="en-US" i="1"/>
                          <m:t>1</m:t>
                        </m:r>
                      </m:sub>
                    </m:sSub>
                  </m:oMath>
                </a14:m>
                <a:r>
                  <a:rPr lang="en-US" dirty="0"/>
                  <a:t>. In other words, let the absolute residuals</a:t>
                </a:r>
              </a:p>
              <a:p>
                <a:pPr marL="0" indent="0">
                  <a:buNone/>
                </a:pPr>
                <a:r>
                  <a:rPr lang="en-US" dirty="0"/>
                  <a:t>	 </a:t>
                </a:r>
                <a14:m>
                  <m:oMath xmlns:m="http://schemas.openxmlformats.org/officeDocument/2006/math">
                    <m:sSub>
                      <m:sSubPr>
                        <m:ctrlPr>
                          <a:rPr lang="en-US" i="1"/>
                        </m:ctrlPr>
                      </m:sSubPr>
                      <m:e>
                        <m:r>
                          <a:rPr lang="en-US" i="1"/>
                          <m:t>𝑅</m:t>
                        </m:r>
                      </m:e>
                      <m:sub>
                        <m:r>
                          <a:rPr lang="en-US" i="1"/>
                          <m:t>𝑖</m:t>
                        </m:r>
                      </m:sub>
                    </m:sSub>
                    <m:r>
                      <a:rPr lang="en-US" i="1"/>
                      <m:t>=</m:t>
                    </m:r>
                    <m:d>
                      <m:dPr>
                        <m:begChr m:val="|"/>
                        <m:endChr m:val="|"/>
                        <m:ctrlPr>
                          <a:rPr lang="en-US" i="1"/>
                        </m:ctrlPr>
                      </m:dPr>
                      <m:e>
                        <m:sSub>
                          <m:sSubPr>
                            <m:ctrlPr>
                              <a:rPr lang="en-US" i="1"/>
                            </m:ctrlPr>
                          </m:sSubPr>
                          <m:e>
                            <m:r>
                              <a:rPr lang="en-US" i="1"/>
                              <m:t>𝑌</m:t>
                            </m:r>
                          </m:e>
                          <m:sub>
                            <m:r>
                              <a:rPr lang="en-US" i="1"/>
                              <m:t>𝑖</m:t>
                            </m:r>
                          </m:sub>
                        </m:sSub>
                        <m:r>
                          <a:rPr lang="en-US" i="1"/>
                          <m:t>−</m:t>
                        </m:r>
                        <m:sSub>
                          <m:sSubPr>
                            <m:ctrlPr>
                              <a:rPr lang="en-US" i="1"/>
                            </m:ctrlPr>
                          </m:sSubPr>
                          <m:e>
                            <m:acc>
                              <m:accPr>
                                <m:chr m:val="̂"/>
                                <m:ctrlPr>
                                  <a:rPr lang="en-US" i="1"/>
                                </m:ctrlPr>
                              </m:accPr>
                              <m:e>
                                <m:r>
                                  <a:rPr lang="en-US" i="1"/>
                                  <m:t>𝜇</m:t>
                                </m:r>
                              </m:e>
                            </m:acc>
                          </m:e>
                          <m:sub>
                            <m:r>
                              <a:rPr lang="en-US" i="1"/>
                              <m:t>𝑘</m:t>
                            </m:r>
                          </m:sub>
                        </m:sSub>
                      </m:e>
                    </m:d>
                    <m:r>
                      <a:rPr lang="en-US" i="1"/>
                      <m:t> </m:t>
                    </m:r>
                    <m:r>
                      <a:rPr lang="en-US" i="1"/>
                      <m:t>𝑓𝑜𝑟</m:t>
                    </m:r>
                    <m:r>
                      <a:rPr lang="en-US" i="1"/>
                      <m:t> </m:t>
                    </m:r>
                    <m:r>
                      <a:rPr lang="en-US" i="1"/>
                      <m:t>𝑖</m:t>
                    </m:r>
                    <m:r>
                      <a:rPr lang="en-US"/>
                      <m:t>∉</m:t>
                    </m:r>
                    <m:sSub>
                      <m:sSubPr>
                        <m:ctrlPr>
                          <a:rPr lang="en-US" i="1"/>
                        </m:ctrlPr>
                      </m:sSubPr>
                      <m:e>
                        <m:r>
                          <a:rPr lang="en-US" i="1"/>
                          <m:t>𝐼</m:t>
                        </m:r>
                      </m:e>
                      <m:sub>
                        <m:r>
                          <a:rPr lang="en-US" i="1"/>
                          <m:t>𝑘</m:t>
                        </m:r>
                      </m:sub>
                    </m:sSub>
                    <m:r>
                      <a:rPr lang="en-US" i="1"/>
                      <m:t>,  </m:t>
                    </m:r>
                    <m:r>
                      <a:rPr lang="en-US" i="1"/>
                      <m:t>𝑘</m:t>
                    </m:r>
                    <m:r>
                      <a:rPr lang="en-US" i="1"/>
                      <m:t>∈</m:t>
                    </m:r>
                    <m:d>
                      <m:dPr>
                        <m:begChr m:val="{"/>
                        <m:endChr m:val="}"/>
                        <m:ctrlPr>
                          <a:rPr lang="en-US" i="1"/>
                        </m:ctrlPr>
                      </m:dPr>
                      <m:e>
                        <m:r>
                          <a:rPr lang="en-US" i="1"/>
                          <m:t>1,2</m:t>
                        </m:r>
                      </m:e>
                    </m:d>
                    <m:r>
                      <a:rPr lang="en-US" i="1"/>
                      <m:t>.</m:t>
                    </m:r>
                  </m:oMath>
                </a14:m>
                <a:r>
                  <a:rPr lang="en-US" dirty="0"/>
                  <a:t> Finally,</a:t>
                </a:r>
              </a:p>
              <a:p>
                <a:pPr marL="0" indent="0">
                  <a:buNone/>
                </a:pPr>
                <a:endParaRPr lang="en-US" i="1" dirty="0"/>
              </a:p>
              <a:p>
                <a:pPr marL="0" indent="0">
                  <a:buNone/>
                </a:pPr>
                <a:r>
                  <a:rPr lang="en-US" dirty="0"/>
                  <a:t>	</a:t>
                </a:r>
                <a14:m>
                  <m:oMath xmlns:m="http://schemas.openxmlformats.org/officeDocument/2006/math">
                    <m:sSub>
                      <m:sSubPr>
                        <m:ctrlPr>
                          <a:rPr lang="en-US" i="1"/>
                        </m:ctrlPr>
                      </m:sSubPr>
                      <m:e>
                        <m:r>
                          <a:rPr lang="en-US" i="1"/>
                          <m:t>𝐶</m:t>
                        </m:r>
                      </m:e>
                      <m:sub>
                        <m:r>
                          <a:rPr lang="en-US" i="1"/>
                          <m:t>𝑟𝑜𝑜</m:t>
                        </m:r>
                      </m:sub>
                    </m:sSub>
                    <m:d>
                      <m:dPr>
                        <m:ctrlPr>
                          <a:rPr lang="en-US" i="1"/>
                        </m:ctrlPr>
                      </m:dPr>
                      <m:e>
                        <m:sSub>
                          <m:sSubPr>
                            <m:ctrlPr>
                              <a:rPr lang="en-US" i="1"/>
                            </m:ctrlPr>
                          </m:sSubPr>
                          <m:e>
                            <m:r>
                              <a:rPr lang="en-US" i="1"/>
                              <m:t>𝑋</m:t>
                            </m:r>
                          </m:e>
                          <m:sub>
                            <m:r>
                              <a:rPr lang="en-US" i="1"/>
                              <m:t>𝑖</m:t>
                            </m:r>
                          </m:sub>
                        </m:sSub>
                      </m:e>
                    </m:d>
                    <m:r>
                      <a:rPr lang="en-US" i="1"/>
                      <m:t>=</m:t>
                    </m:r>
                    <m:d>
                      <m:dPr>
                        <m:begChr m:val="["/>
                        <m:endChr m:val="]"/>
                        <m:ctrlPr>
                          <a:rPr lang="en-US" i="1"/>
                        </m:ctrlPr>
                      </m:dPr>
                      <m:e>
                        <m:sSub>
                          <m:sSubPr>
                            <m:ctrlPr>
                              <a:rPr lang="en-US" i="1"/>
                            </m:ctrlPr>
                          </m:sSubPr>
                          <m:e>
                            <m:acc>
                              <m:accPr>
                                <m:chr m:val="̂"/>
                                <m:ctrlPr>
                                  <a:rPr lang="en-US" i="1"/>
                                </m:ctrlPr>
                              </m:accPr>
                              <m:e>
                                <m:r>
                                  <a:rPr lang="en-US" i="1"/>
                                  <m:t>𝜇</m:t>
                                </m:r>
                              </m:e>
                            </m:acc>
                          </m:e>
                          <m:sub>
                            <m:r>
                              <a:rPr lang="en-US" i="1"/>
                              <m:t>𝑘</m:t>
                            </m:r>
                          </m:sub>
                        </m:sSub>
                        <m:d>
                          <m:dPr>
                            <m:ctrlPr>
                              <a:rPr lang="en-US" i="1"/>
                            </m:ctrlPr>
                          </m:dPr>
                          <m:e>
                            <m:sSub>
                              <m:sSubPr>
                                <m:ctrlPr>
                                  <a:rPr lang="en-US" i="1"/>
                                </m:ctrlPr>
                              </m:sSubPr>
                              <m:e>
                                <m:r>
                                  <a:rPr lang="en-US" i="1"/>
                                  <m:t>𝑋</m:t>
                                </m:r>
                              </m:e>
                              <m:sub>
                                <m:r>
                                  <a:rPr lang="en-US" i="1"/>
                                  <m:t>𝑖</m:t>
                                </m:r>
                              </m:sub>
                            </m:sSub>
                          </m:e>
                        </m:d>
                        <m:r>
                          <a:rPr lang="en-US" i="1"/>
                          <m:t>−</m:t>
                        </m:r>
                        <m:sSub>
                          <m:sSubPr>
                            <m:ctrlPr>
                              <a:rPr lang="en-US" i="1"/>
                            </m:ctrlPr>
                          </m:sSubPr>
                          <m:e>
                            <m:r>
                              <a:rPr lang="en-US" i="1"/>
                              <m:t>𝑑</m:t>
                            </m:r>
                          </m:e>
                          <m:sub>
                            <m:r>
                              <a:rPr lang="en-US" i="1"/>
                              <m:t>𝑖</m:t>
                            </m:r>
                          </m:sub>
                        </m:sSub>
                        <m:r>
                          <a:rPr lang="en-US" i="1"/>
                          <m:t>,</m:t>
                        </m:r>
                        <m:sSub>
                          <m:sSubPr>
                            <m:ctrlPr>
                              <a:rPr lang="en-US" i="1"/>
                            </m:ctrlPr>
                          </m:sSubPr>
                          <m:e>
                            <m:acc>
                              <m:accPr>
                                <m:chr m:val="̂"/>
                                <m:ctrlPr>
                                  <a:rPr lang="en-US" i="1"/>
                                </m:ctrlPr>
                              </m:accPr>
                              <m:e>
                                <m:r>
                                  <a:rPr lang="en-US" i="1"/>
                                  <m:t>𝜇</m:t>
                                </m:r>
                              </m:e>
                            </m:acc>
                          </m:e>
                          <m:sub>
                            <m:r>
                              <a:rPr lang="en-US" i="1"/>
                              <m:t>𝑘</m:t>
                            </m:r>
                          </m:sub>
                        </m:sSub>
                        <m:d>
                          <m:dPr>
                            <m:ctrlPr>
                              <a:rPr lang="en-US" i="1"/>
                            </m:ctrlPr>
                          </m:dPr>
                          <m:e>
                            <m:sSub>
                              <m:sSubPr>
                                <m:ctrlPr>
                                  <a:rPr lang="en-US" i="1"/>
                                </m:ctrlPr>
                              </m:sSubPr>
                              <m:e>
                                <m:r>
                                  <a:rPr lang="en-US" i="1"/>
                                  <m:t>𝑋</m:t>
                                </m:r>
                              </m:e>
                              <m:sub>
                                <m:r>
                                  <a:rPr lang="en-US" i="1"/>
                                  <m:t>𝑖</m:t>
                                </m:r>
                              </m:sub>
                            </m:sSub>
                          </m:e>
                        </m:d>
                        <m:r>
                          <a:rPr lang="en-US" i="1"/>
                          <m:t>+</m:t>
                        </m:r>
                        <m:sSub>
                          <m:sSubPr>
                            <m:ctrlPr>
                              <a:rPr lang="en-US" i="1"/>
                            </m:ctrlPr>
                          </m:sSubPr>
                          <m:e>
                            <m:r>
                              <a:rPr lang="en-US" i="1"/>
                              <m:t>𝑑</m:t>
                            </m:r>
                          </m:e>
                          <m:sub>
                            <m:r>
                              <a:rPr lang="en-US" i="1"/>
                              <m:t>𝑖</m:t>
                            </m:r>
                          </m:sub>
                        </m:sSub>
                      </m:e>
                    </m:d>
                    <m:r>
                      <a:rPr lang="en-US" i="1"/>
                      <m:t>, </m:t>
                    </m:r>
                    <m:r>
                      <a:rPr lang="en-US" i="1"/>
                      <m:t>𝑓𝑜𝑟</m:t>
                    </m:r>
                    <m:r>
                      <a:rPr lang="en-US" i="1"/>
                      <m:t> </m:t>
                    </m:r>
                    <m:r>
                      <a:rPr lang="en-US" i="1"/>
                      <m:t>𝑖</m:t>
                    </m:r>
                    <m:r>
                      <a:rPr lang="en-US" i="1"/>
                      <m:t>=1, …, </m:t>
                    </m:r>
                    <m:r>
                      <a:rPr lang="en-US" i="1"/>
                      <m:t>𝑛</m:t>
                    </m:r>
                    <m:r>
                      <a:rPr lang="en-US" i="1"/>
                      <m:t>, </m:t>
                    </m:r>
                    <m:r>
                      <a:rPr lang="en-US" i="1"/>
                      <m:t>𝑤h𝑒𝑟𝑒</m:t>
                    </m:r>
                    <m:r>
                      <a:rPr lang="en-US" i="1"/>
                      <m:t> </m:t>
                    </m:r>
                    <m:r>
                      <a:rPr lang="en-US" i="1"/>
                      <m:t>𝑖</m:t>
                    </m:r>
                    <m:r>
                      <a:rPr lang="en-US"/>
                      <m:t>∉</m:t>
                    </m:r>
                    <m:sSub>
                      <m:sSubPr>
                        <m:ctrlPr>
                          <a:rPr lang="en-US" i="1"/>
                        </m:ctrlPr>
                      </m:sSubPr>
                      <m:e>
                        <m:r>
                          <a:rPr lang="en-US" i="1"/>
                          <m:t>𝐼</m:t>
                        </m:r>
                      </m:e>
                      <m:sub>
                        <m:r>
                          <a:rPr lang="en-US" i="1"/>
                          <m:t>𝑘</m:t>
                        </m:r>
                      </m:sub>
                    </m:sSub>
                    <m:r>
                      <a:rPr lang="en-US" i="1"/>
                      <m:t> </m:t>
                    </m:r>
                    <m:r>
                      <a:rPr lang="en-US" i="1"/>
                      <m:t>𝑎𝑛𝑑</m:t>
                    </m:r>
                  </m:oMath>
                </a14:m>
                <a:endParaRPr lang="en-US" dirty="0"/>
              </a:p>
              <a:p>
                <a:pPr marL="0" indent="0">
                  <a:buNone/>
                </a:pPr>
                <a:endParaRPr lang="en-US" i="1" dirty="0"/>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𝑑</m:t>
                          </m:r>
                        </m:e>
                        <m:sub>
                          <m:r>
                            <a:rPr lang="en-US" i="1"/>
                            <m:t>𝑖</m:t>
                          </m:r>
                        </m:sub>
                      </m:sSub>
                      <m:r>
                        <a:rPr lang="en-US" i="1"/>
                        <m:t>=</m:t>
                      </m:r>
                      <m:r>
                        <a:rPr lang="en-US" i="1"/>
                        <m:t>𝑡h𝑒</m:t>
                      </m:r>
                      <m:r>
                        <a:rPr lang="en-US" i="1"/>
                        <m:t> </m:t>
                      </m:r>
                      <m:r>
                        <a:rPr lang="en-US" i="1"/>
                        <m:t>𝑚𝑡h</m:t>
                      </m:r>
                      <m:r>
                        <a:rPr lang="en-US" i="1"/>
                        <m:t> </m:t>
                      </m:r>
                      <m:r>
                        <a:rPr lang="en-US" i="1"/>
                        <m:t>𝑠𝑚𝑎𝑙𝑙𝑒𝑠𝑡</m:t>
                      </m:r>
                      <m:r>
                        <a:rPr lang="en-US" i="1"/>
                        <m:t> </m:t>
                      </m:r>
                      <m:r>
                        <a:rPr lang="en-US" i="1"/>
                        <m:t>𝑣𝑎𝑙𝑢𝑒</m:t>
                      </m:r>
                      <m:r>
                        <a:rPr lang="en-US" i="1"/>
                        <m:t> </m:t>
                      </m:r>
                      <m:r>
                        <a:rPr lang="en-US" i="1"/>
                        <m:t>𝑖𝑛</m:t>
                      </m:r>
                      <m:r>
                        <a:rPr lang="en-US" i="1"/>
                        <m:t> </m:t>
                      </m:r>
                      <m:d>
                        <m:dPr>
                          <m:begChr m:val="{"/>
                          <m:endChr m:val="}"/>
                          <m:ctrlPr>
                            <a:rPr lang="en-US" i="1"/>
                          </m:ctrlPr>
                        </m:dPr>
                        <m:e>
                          <m:sSub>
                            <m:sSubPr>
                              <m:ctrlPr>
                                <a:rPr lang="en-US" i="1"/>
                              </m:ctrlPr>
                            </m:sSubPr>
                            <m:e>
                              <m:r>
                                <a:rPr lang="en-US" i="1"/>
                                <m:t>𝑅</m:t>
                              </m:r>
                            </m:e>
                            <m:sub>
                              <m:r>
                                <a:rPr lang="en-US" i="1"/>
                                <m:t>𝑗</m:t>
                              </m:r>
                            </m:sub>
                          </m:sSub>
                          <m:r>
                            <a:rPr lang="en-US" i="1"/>
                            <m:t>:</m:t>
                          </m:r>
                          <m:r>
                            <a:rPr lang="en-US" i="1"/>
                            <m:t>𝑗</m:t>
                          </m:r>
                          <m:r>
                            <a:rPr lang="en-US"/>
                            <m:t>∉</m:t>
                          </m:r>
                          <m:sSub>
                            <m:sSubPr>
                              <m:ctrlPr>
                                <a:rPr lang="en-US" i="1"/>
                              </m:ctrlPr>
                            </m:sSubPr>
                            <m:e>
                              <m:r>
                                <a:rPr lang="en-US" i="1"/>
                                <m:t>𝐼</m:t>
                              </m:r>
                            </m:e>
                            <m:sub>
                              <m:r>
                                <a:rPr lang="en-US" i="1"/>
                                <m:t>𝑘</m:t>
                              </m:r>
                            </m:sub>
                          </m:sSub>
                          <m:r>
                            <a:rPr lang="en-US" i="1"/>
                            <m:t>, </m:t>
                          </m:r>
                          <m:r>
                            <a:rPr lang="en-US" i="1"/>
                            <m:t>𝑗</m:t>
                          </m:r>
                          <m:r>
                            <a:rPr lang="en-US" i="1"/>
                            <m:t>≠</m:t>
                          </m:r>
                          <m:r>
                            <a:rPr lang="en-US" i="1"/>
                            <m:t>𝑖</m:t>
                          </m:r>
                        </m:e>
                      </m:d>
                      <m:r>
                        <a:rPr lang="en-US" i="1"/>
                        <m:t> </m:t>
                      </m:r>
                      <m:r>
                        <a:rPr lang="en-US" i="1"/>
                        <m:t>𝑎𝑛𝑑</m:t>
                      </m:r>
                      <m:r>
                        <a:rPr lang="en-US" i="1"/>
                        <m:t> </m:t>
                      </m:r>
                      <m:r>
                        <a:rPr lang="en-US" i="1"/>
                        <m:t>𝑖</m:t>
                      </m:r>
                      <m:r>
                        <a:rPr lang="en-US"/>
                        <m:t>∉</m:t>
                      </m:r>
                      <m:sSub>
                        <m:sSubPr>
                          <m:ctrlPr>
                            <a:rPr lang="en-US" i="1"/>
                          </m:ctrlPr>
                        </m:sSubPr>
                        <m:e>
                          <m:r>
                            <a:rPr lang="en-US" i="1"/>
                            <m:t>𝐼</m:t>
                          </m:r>
                        </m:e>
                        <m:sub>
                          <m:r>
                            <a:rPr lang="en-US" i="1"/>
                            <m:t>𝑘</m:t>
                          </m:r>
                        </m:sub>
                      </m:sSub>
                      <m:r>
                        <a:rPr lang="en-US" i="1"/>
                        <m:t>, </m:t>
                      </m:r>
                      <m:r>
                        <a:rPr lang="en-US" i="1"/>
                        <m:t>𝑤h𝑒𝑟𝑒</m:t>
                      </m:r>
                      <m:r>
                        <a:rPr lang="en-US" i="1"/>
                        <m:t> </m:t>
                      </m:r>
                      <m:r>
                        <a:rPr lang="en-US" i="1"/>
                        <m:t>𝑚</m:t>
                      </m:r>
                      <m:r>
                        <a:rPr lang="en-US" i="1"/>
                        <m:t>= </m:t>
                      </m:r>
                      <m:d>
                        <m:dPr>
                          <m:begChr m:val="⌈"/>
                          <m:endChr m:val="⌉"/>
                          <m:ctrlPr>
                            <a:rPr lang="en-US" i="1"/>
                          </m:ctrlPr>
                        </m:dPr>
                        <m:e>
                          <m:f>
                            <m:fPr>
                              <m:type m:val="lin"/>
                              <m:ctrlPr>
                                <a:rPr lang="en-US" i="1"/>
                              </m:ctrlPr>
                            </m:fPr>
                            <m:num>
                              <m:r>
                                <a:rPr lang="en-US" i="1"/>
                                <m:t>𝑛</m:t>
                              </m:r>
                            </m:num>
                            <m:den>
                              <m:r>
                                <a:rPr lang="en-US" i="1"/>
                                <m:t>2</m:t>
                              </m:r>
                            </m:den>
                          </m:f>
                          <m:r>
                            <a:rPr lang="en-US" i="1"/>
                            <m:t>(1−</m:t>
                          </m:r>
                          <m:r>
                            <a:rPr lang="en-US" i="1"/>
                            <m:t>𝛼</m:t>
                          </m:r>
                          <m:r>
                            <a:rPr lang="en-US" i="1"/>
                            <m:t>)</m:t>
                          </m:r>
                        </m:e>
                      </m:d>
                    </m:oMath>
                  </m:oMathPara>
                </a14:m>
                <a:endParaRPr lang="en-US" dirty="0"/>
              </a:p>
              <a:p>
                <a:pPr marL="0" indent="0">
                  <a:buNone/>
                </a:pPr>
                <a:endParaRPr lang="en-US" dirty="0"/>
              </a:p>
              <a:p>
                <a:pPr marL="0" indent="0">
                  <a:buNone/>
                </a:pPr>
                <a:r>
                  <a:rPr lang="en-US" dirty="0"/>
                  <a:t>This last step is creating one prediction interval for each X</a:t>
                </a:r>
                <a:r>
                  <a:rPr lang="en-US" baseline="-25000" dirty="0"/>
                  <a:t>i</a:t>
                </a:r>
                <a:r>
                  <a:rPr lang="en-US" dirty="0"/>
                  <a:t>. Here the center of the interval, </a:t>
                </a:r>
                <a14:m>
                  <m:oMath xmlns:m="http://schemas.openxmlformats.org/officeDocument/2006/math">
                    <m:sSub>
                      <m:sSubPr>
                        <m:ctrlPr>
                          <a:rPr lang="en-US" i="1"/>
                        </m:ctrlPr>
                      </m:sSubPr>
                      <m:e>
                        <m:acc>
                          <m:accPr>
                            <m:chr m:val="̂"/>
                            <m:ctrlPr>
                              <a:rPr lang="en-US" i="1"/>
                            </m:ctrlPr>
                          </m:accPr>
                          <m:e>
                            <m:r>
                              <a:rPr lang="en-US" i="1"/>
                              <m:t>𝜇</m:t>
                            </m:r>
                          </m:e>
                        </m:acc>
                      </m:e>
                      <m:sub>
                        <m:r>
                          <a:rPr lang="en-US" i="1"/>
                          <m:t>𝑘</m:t>
                        </m:r>
                      </m:sub>
                    </m:sSub>
                    <m:d>
                      <m:dPr>
                        <m:ctrlPr>
                          <a:rPr lang="en-US" i="1"/>
                        </m:ctrlPr>
                      </m:dPr>
                      <m:e>
                        <m:sSub>
                          <m:sSubPr>
                            <m:ctrlPr>
                              <a:rPr lang="en-US" i="1"/>
                            </m:ctrlPr>
                          </m:sSubPr>
                          <m:e>
                            <m:r>
                              <a:rPr lang="en-US" i="1"/>
                              <m:t>𝑋</m:t>
                            </m:r>
                          </m:e>
                          <m:sub>
                            <m:r>
                              <a:rPr lang="en-US" i="1"/>
                              <m:t>𝑖</m:t>
                            </m:r>
                          </m:sub>
                        </m:sSub>
                      </m:e>
                    </m:d>
                  </m:oMath>
                </a14:m>
                <a:r>
                  <a:rPr lang="en-US" dirty="0"/>
                  <a:t> is based on the regression estimate trained on the other half of the sample. The length of the interval </a:t>
                </a:r>
                <a14:m>
                  <m:oMath xmlns:m="http://schemas.openxmlformats.org/officeDocument/2006/math">
                    <m:sSub>
                      <m:sSubPr>
                        <m:ctrlPr>
                          <a:rPr lang="en-US" i="1"/>
                        </m:ctrlPr>
                      </m:sSubPr>
                      <m:e>
                        <m:r>
                          <a:rPr lang="en-US" i="1"/>
                          <m:t>𝑑</m:t>
                        </m:r>
                      </m:e>
                      <m:sub>
                        <m:r>
                          <a:rPr lang="en-US" i="1"/>
                          <m:t>𝑖</m:t>
                        </m:r>
                      </m:sub>
                    </m:sSub>
                  </m:oMath>
                </a14:m>
                <a:r>
                  <a:rPr lang="en-US" dirty="0"/>
                  <a:t> is based on the quantiles of the fitted absolute residuals of the set that the data point (</a:t>
                </a:r>
                <a:r>
                  <a:rPr lang="en-US" dirty="0" err="1"/>
                  <a:t>X</a:t>
                </a:r>
                <a:r>
                  <a:rPr lang="en-US" baseline="-25000" dirty="0" err="1"/>
                  <a:t>i</a:t>
                </a:r>
                <a:r>
                  <a:rPr lang="en-US" dirty="0" err="1"/>
                  <a:t>,Y</a:t>
                </a:r>
                <a:r>
                  <a:rPr lang="en-US" baseline="-25000" dirty="0" err="1"/>
                  <a:t>i</a:t>
                </a:r>
                <a:r>
                  <a:rPr lang="en-US" dirty="0"/>
                  <a:t>) belongs to, but not including it. The data point in question is not being used to rank the residuals, hence the term “rank-one-out”. </a:t>
                </a:r>
              </a:p>
              <a:p>
                <a:endParaRPr lang="en-US" dirty="0"/>
              </a:p>
            </p:txBody>
          </p:sp>
        </mc:Choice>
        <mc:Fallback>
          <p:sp>
            <p:nvSpPr>
              <p:cNvPr id="3" name="Content Placeholder 2">
                <a:extLst>
                  <a:ext uri="{FF2B5EF4-FFF2-40B4-BE49-F238E27FC236}">
                    <a16:creationId xmlns:a16="http://schemas.microsoft.com/office/drawing/2014/main" id="{F548161A-1628-4EAE-B14D-BA5E8EAF60CA}"/>
                  </a:ext>
                </a:extLst>
              </p:cNvPr>
              <p:cNvSpPr>
                <a:spLocks noGrp="1" noRot="1" noChangeAspect="1" noMove="1" noResize="1" noEditPoints="1" noAdjustHandles="1" noChangeArrowheads="1" noChangeShapeType="1" noTextEdit="1"/>
              </p:cNvSpPr>
              <p:nvPr>
                <p:ph idx="1"/>
              </p:nvPr>
            </p:nvSpPr>
            <p:spPr>
              <a:xfrm>
                <a:off x="1162493" y="2105248"/>
                <a:ext cx="9888279" cy="4263654"/>
              </a:xfrm>
              <a:blipFill>
                <a:blip r:embed="rId3"/>
                <a:stretch>
                  <a:fillRect l="-432" t="-1571" r="-740"/>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FB9B3DC1-640D-4226-80AB-EE6A14D9ACE7}"/>
              </a:ext>
            </a:extLst>
          </p:cNvPr>
          <p:cNvSpPr txBox="1">
            <a:spLocks/>
          </p:cNvSpPr>
          <p:nvPr/>
        </p:nvSpPr>
        <p:spPr bwMode="black">
          <a:xfrm>
            <a:off x="1162493" y="496860"/>
            <a:ext cx="9888279" cy="1034229"/>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Rank-One-Out Split Conformal Interval</a:t>
            </a:r>
          </a:p>
        </p:txBody>
      </p:sp>
    </p:spTree>
    <p:extLst>
      <p:ext uri="{BB962C8B-B14F-4D97-AF65-F5344CB8AC3E}">
        <p14:creationId xmlns:p14="http://schemas.microsoft.com/office/powerpoint/2010/main" val="1736024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D468455-AE4D-4728-BF0B-862D8533EAA1}"/>
                  </a:ext>
                </a:extLst>
              </p:cNvPr>
              <p:cNvSpPr>
                <a:spLocks noGrp="1"/>
              </p:cNvSpPr>
              <p:nvPr>
                <p:ph idx="1"/>
              </p:nvPr>
            </p:nvSpPr>
            <p:spPr>
              <a:xfrm>
                <a:off x="1162493" y="2638044"/>
                <a:ext cx="9888279" cy="3101983"/>
              </a:xfrm>
            </p:spPr>
            <p:txBody>
              <a:bodyPr>
                <a:normAutofit fontScale="92500" lnSpcReduction="10000"/>
              </a:bodyPr>
              <a:lstStyle/>
              <a:p>
                <a:pPr marL="0" indent="0">
                  <a:buNone/>
                </a:pPr>
                <a:r>
                  <a:rPr lang="en-US" i="1" dirty="0"/>
                  <a:t>Proof:</a:t>
                </a:r>
                <a:r>
                  <a:rPr lang="en-US" dirty="0"/>
                  <a:t> </a:t>
                </a:r>
              </a:p>
              <a:p>
                <a:pPr marL="0" indent="0">
                  <a:buNone/>
                </a:pPr>
                <a:endParaRPr lang="en-US" i="1" dirty="0"/>
              </a:p>
              <a:p>
                <a:pPr marL="0" indent="0">
                  <a:buNone/>
                </a:pPr>
                <a14:m>
                  <m:oMath xmlns:m="http://schemas.openxmlformats.org/officeDocument/2006/math">
                    <m:r>
                      <a:rPr lang="en-US" i="1"/>
                      <m:t>𝐿𝑒𝑡</m:t>
                    </m:r>
                    <m:r>
                      <a:rPr lang="en-US" i="1"/>
                      <m:t> </m:t>
                    </m:r>
                    <m:r>
                      <a:rPr lang="en-US" i="1"/>
                      <m:t>𝑖</m:t>
                    </m:r>
                    <m:r>
                      <a:rPr lang="en-US" i="1"/>
                      <m:t>∈</m:t>
                    </m:r>
                    <m:sSub>
                      <m:sSubPr>
                        <m:ctrlPr>
                          <a:rPr lang="en-US" i="1"/>
                        </m:ctrlPr>
                      </m:sSubPr>
                      <m:e>
                        <m:r>
                          <a:rPr lang="en-US" i="1"/>
                          <m:t>𝐼</m:t>
                        </m:r>
                      </m:e>
                      <m:sub>
                        <m:r>
                          <a:rPr lang="en-US" i="1"/>
                          <m:t>𝑘</m:t>
                        </m:r>
                      </m:sub>
                    </m:sSub>
                    <m:r>
                      <a:rPr lang="en-US" i="1" baseline="-25000"/>
                      <m:t>,</m:t>
                    </m:r>
                  </m:oMath>
                </a14:m>
                <a:r>
                  <a:rPr lang="en-US" dirty="0"/>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𝑟𝑜𝑜</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e>
                    </m:d>
                    <m:r>
                      <a:rPr lang="en-US" i="1">
                        <a:latin typeface="Cambria Math" panose="02040503050406030204" pitchFamily="18" charset="0"/>
                      </a:rPr>
                      <m:t>=</m:t>
                    </m:r>
                    <m:r>
                      <a:rPr lang="en-US" i="1" smtClean="0">
                        <a:latin typeface="Cambria Math" panose="02040503050406030204" pitchFamily="18" charset="0"/>
                      </a:rPr>
                      <m:t>𝑃</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i="1">
                                <a:latin typeface="Cambria Math" panose="02040503050406030204" pitchFamily="18" charset="0"/>
                              </a:rPr>
                              <m:t>𝑖</m:t>
                            </m:r>
                          </m:sub>
                        </m:sSub>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𝑟𝑎𝑛𝑘</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𝑛</m:t>
                            </m:r>
                            <m:r>
                              <a:rPr lang="en-US" b="0" i="1" smtClean="0">
                                <a:latin typeface="Cambria Math" panose="02040503050406030204" pitchFamily="18" charset="0"/>
                              </a:rPr>
                              <m:t>/2</m:t>
                            </m:r>
                            <m:r>
                              <a:rPr lang="en-US" i="1">
                                <a:latin typeface="Cambria Math" panose="02040503050406030204" pitchFamily="18" charset="0"/>
                              </a:rPr>
                              <m:t>(1−</m:t>
                            </m:r>
                            <m:r>
                              <a:rPr lang="en-US" i="1">
                                <a:latin typeface="Cambria Math" panose="02040503050406030204" pitchFamily="18" charset="0"/>
                              </a:rPr>
                              <m:t>𝛼</m:t>
                            </m:r>
                            <m:r>
                              <a:rPr lang="en-US" i="1">
                                <a:latin typeface="Cambria Math" panose="02040503050406030204" pitchFamily="18" charset="0"/>
                              </a:rPr>
                              <m:t>)</m:t>
                            </m:r>
                          </m:e>
                        </m:d>
                      </m:e>
                    </m:d>
                  </m:oMath>
                </a14:m>
                <a:r>
                  <a:rPr lang="en-US" dirty="0"/>
                  <a:t> </a:t>
                </a:r>
              </a:p>
              <a:p>
                <a:pPr marL="0" indent="0">
                  <a:buNone/>
                </a:pPr>
                <a:r>
                  <a:rPr lang="en-US" dirty="0"/>
                  <a:t>where the rank of R</a:t>
                </a:r>
                <a:r>
                  <a:rPr lang="en-US" baseline="-25000" dirty="0"/>
                  <a:t>i</a:t>
                </a:r>
                <a:r>
                  <a:rPr lang="en-US" dirty="0"/>
                  <a:t> is among the residuals in </a:t>
                </a:r>
                <a14:m>
                  <m:oMath xmlns:m="http://schemas.openxmlformats.org/officeDocument/2006/math">
                    <m:sSub>
                      <m:sSubPr>
                        <m:ctrlPr>
                          <a:rPr lang="en-US" i="1"/>
                        </m:ctrlPr>
                      </m:sSubPr>
                      <m:e>
                        <m:r>
                          <a:rPr lang="en-US" i="1"/>
                          <m:t>𝐼</m:t>
                        </m:r>
                      </m:e>
                      <m:sub>
                        <m:r>
                          <a:rPr lang="en-US" i="1"/>
                          <m:t>𝑘</m:t>
                        </m:r>
                      </m:sub>
                    </m:sSub>
                  </m:oMath>
                </a14:m>
                <a:r>
                  <a:rPr lang="en-US" dirty="0"/>
                  <a:t>. </a:t>
                </a:r>
              </a:p>
              <a:p>
                <a:pPr marL="0" indent="0">
                  <a:buNone/>
                </a:pPr>
                <a:endParaRPr lang="en-US" dirty="0"/>
              </a:p>
              <a:p>
                <a:pPr marL="0" indent="0">
                  <a:buNone/>
                </a:pPr>
                <a:r>
                  <a:rPr lang="en-US" dirty="0"/>
                  <a:t>Since the rank of R</a:t>
                </a:r>
                <a:r>
                  <a:rPr lang="en-US" baseline="-25000" dirty="0"/>
                  <a:t>i</a:t>
                </a:r>
                <a:r>
                  <a:rPr lang="en-US" dirty="0"/>
                  <a:t> is uniformly distributed on {1, … , n/2},</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𝑟𝑎𝑛𝑘</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𝑛</m:t>
                              </m:r>
                              <m:r>
                                <a:rPr lang="en-US" b="0" i="1" smtClean="0">
                                  <a:latin typeface="Cambria Math" panose="02040503050406030204" pitchFamily="18" charset="0"/>
                                </a:rPr>
                                <m:t>/2</m:t>
                              </m:r>
                              <m:r>
                                <a:rPr lang="en-US" i="1">
                                  <a:latin typeface="Cambria Math" panose="02040503050406030204" pitchFamily="18" charset="0"/>
                                </a:rPr>
                                <m:t>(1−</m:t>
                              </m:r>
                              <m:r>
                                <a:rPr lang="en-US" i="1">
                                  <a:latin typeface="Cambria Math" panose="02040503050406030204" pitchFamily="18" charset="0"/>
                                </a:rPr>
                                <m:t>𝛼</m:t>
                              </m:r>
                              <m:r>
                                <a:rPr lang="en-US" i="1">
                                  <a:latin typeface="Cambria Math" panose="02040503050406030204" pitchFamily="18" charset="0"/>
                                </a:rPr>
                                <m:t>)</m:t>
                              </m:r>
                            </m:e>
                          </m:d>
                        </m:e>
                      </m:d>
                      <m:r>
                        <a:rPr lang="en-US" i="1" baseline="-25000"/>
                        <m:t>=</m:t>
                      </m:r>
                      <m:f>
                        <m:fPr>
                          <m:ctrlPr>
                            <a:rPr lang="en-US" i="1"/>
                          </m:ctrlPr>
                        </m:fPr>
                        <m:num>
                          <m:d>
                            <m:dPr>
                              <m:begChr m:val="⌈"/>
                              <m:endChr m:val="⌉"/>
                              <m:ctrlPr>
                                <a:rPr lang="en-US" i="1"/>
                              </m:ctrlPr>
                            </m:dPr>
                            <m:e>
                              <m:f>
                                <m:fPr>
                                  <m:type m:val="lin"/>
                                  <m:ctrlPr>
                                    <a:rPr lang="en-US" i="1"/>
                                  </m:ctrlPr>
                                </m:fPr>
                                <m:num>
                                  <m:r>
                                    <a:rPr lang="en-US" i="1"/>
                                    <m:t>𝑛</m:t>
                                  </m:r>
                                </m:num>
                                <m:den>
                                  <m:r>
                                    <a:rPr lang="en-US" i="1"/>
                                    <m:t>2</m:t>
                                  </m:r>
                                </m:den>
                              </m:f>
                              <m:d>
                                <m:dPr>
                                  <m:ctrlPr>
                                    <a:rPr lang="en-US" i="1"/>
                                  </m:ctrlPr>
                                </m:dPr>
                                <m:e>
                                  <m:r>
                                    <a:rPr lang="en-US" i="1"/>
                                    <m:t>1−</m:t>
                                  </m:r>
                                  <m:r>
                                    <a:rPr lang="en-US" i="1"/>
                                    <m:t>𝛼</m:t>
                                  </m:r>
                                </m:e>
                              </m:d>
                            </m:e>
                          </m:d>
                        </m:num>
                        <m:den>
                          <m:f>
                            <m:fPr>
                              <m:type m:val="lin"/>
                              <m:ctrlPr>
                                <a:rPr lang="en-US" i="1"/>
                              </m:ctrlPr>
                            </m:fPr>
                            <m:num>
                              <m:r>
                                <a:rPr lang="en-US" i="1"/>
                                <m:t>𝑛</m:t>
                              </m:r>
                            </m:num>
                            <m:den>
                              <m:r>
                                <a:rPr lang="en-US" i="1"/>
                                <m:t>2</m:t>
                              </m:r>
                            </m:den>
                          </m:f>
                        </m:den>
                      </m:f>
                      <m:r>
                        <a:rPr lang="en-US" i="1"/>
                        <m:t>≥1−</m:t>
                      </m:r>
                      <m:r>
                        <a:rPr lang="en-US" i="1"/>
                        <m:t>𝛼</m:t>
                      </m:r>
                      <m:r>
                        <a:rPr lang="en-US" i="1"/>
                        <m:t>.</m:t>
                      </m:r>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2D468455-AE4D-4728-BF0B-862D8533EAA1}"/>
                  </a:ext>
                </a:extLst>
              </p:cNvPr>
              <p:cNvSpPr>
                <a:spLocks noGrp="1" noRot="1" noChangeAspect="1" noMove="1" noResize="1" noEditPoints="1" noAdjustHandles="1" noChangeArrowheads="1" noChangeShapeType="1" noTextEdit="1"/>
              </p:cNvSpPr>
              <p:nvPr>
                <p:ph idx="1"/>
              </p:nvPr>
            </p:nvSpPr>
            <p:spPr>
              <a:xfrm>
                <a:off x="1162493" y="2638044"/>
                <a:ext cx="9888279" cy="3101983"/>
              </a:xfrm>
              <a:blipFill>
                <a:blip r:embed="rId2"/>
                <a:stretch>
                  <a:fillRect l="-432" t="-157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8D4C79ED-7E20-47A7-9A33-76FE2DE949FC}"/>
                  </a:ext>
                </a:extLst>
              </p:cNvPr>
              <p:cNvSpPr/>
              <p:nvPr/>
            </p:nvSpPr>
            <p:spPr>
              <a:xfrm>
                <a:off x="3598171" y="2261562"/>
                <a:ext cx="4821769" cy="40498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𝑷</m:t>
                      </m:r>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𝒀</m:t>
                              </m:r>
                            </m:e>
                            <m:sub>
                              <m:r>
                                <a:rPr lang="en-US" b="1" i="1">
                                  <a:latin typeface="Cambria Math" panose="02040503050406030204" pitchFamily="18" charset="0"/>
                                </a:rPr>
                                <m:t>𝒊</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𝒓𝒐𝒐</m:t>
                              </m:r>
                            </m:sub>
                          </m:sSub>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𝒊</m:t>
                                  </m:r>
                                </m:sub>
                              </m:sSub>
                            </m:e>
                          </m:d>
                        </m:e>
                      </m:d>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 </m:t>
                      </m:r>
                      <m:r>
                        <a:rPr lang="en-US" b="1" i="1">
                          <a:latin typeface="Cambria Math" panose="02040503050406030204" pitchFamily="18" charset="0"/>
                        </a:rPr>
                        <m:t>𝜶</m:t>
                      </m:r>
                      <m:r>
                        <a:rPr lang="en-US" b="1" i="1">
                          <a:latin typeface="Cambria Math" panose="02040503050406030204" pitchFamily="18" charset="0"/>
                        </a:rPr>
                        <m:t>, </m:t>
                      </m:r>
                      <m:r>
                        <a:rPr lang="en-US" b="1" i="1">
                          <a:latin typeface="Cambria Math" panose="02040503050406030204" pitchFamily="18" charset="0"/>
                        </a:rPr>
                        <m:t>𝒇𝒐𝒓</m:t>
                      </m:r>
                      <m:r>
                        <a:rPr lang="en-US" b="1" i="1">
                          <a:latin typeface="Cambria Math" panose="02040503050406030204" pitchFamily="18" charset="0"/>
                        </a:rPr>
                        <m:t> </m:t>
                      </m:r>
                      <m:r>
                        <a:rPr lang="en-US" b="1" i="1">
                          <a:latin typeface="Cambria Math" panose="02040503050406030204" pitchFamily="18" charset="0"/>
                        </a:rPr>
                        <m:t>𝒂𝒍𝒍</m:t>
                      </m:r>
                      <m:r>
                        <a:rPr lang="en-US" b="1" i="1">
                          <a:latin typeface="Cambria Math" panose="02040503050406030204" pitchFamily="18" charset="0"/>
                        </a:rPr>
                        <m:t> </m:t>
                      </m:r>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 …, </m:t>
                      </m:r>
                      <m:r>
                        <a:rPr lang="en-US" b="1" i="1">
                          <a:latin typeface="Cambria Math" panose="02040503050406030204" pitchFamily="18" charset="0"/>
                        </a:rPr>
                        <m:t>𝒏</m:t>
                      </m:r>
                    </m:oMath>
                  </m:oMathPara>
                </a14:m>
                <a:endParaRPr lang="en-US" b="1" i="1" dirty="0">
                  <a:latin typeface="Cambria Math" panose="02040503050406030204" pitchFamily="18" charset="0"/>
                </a:endParaRPr>
              </a:p>
            </p:txBody>
          </p:sp>
        </mc:Choice>
        <mc:Fallback>
          <p:sp>
            <p:nvSpPr>
              <p:cNvPr id="4" name="Rectangle 3">
                <a:extLst>
                  <a:ext uri="{FF2B5EF4-FFF2-40B4-BE49-F238E27FC236}">
                    <a16:creationId xmlns:a16="http://schemas.microsoft.com/office/drawing/2014/main" id="{8D4C79ED-7E20-47A7-9A33-76FE2DE949FC}"/>
                  </a:ext>
                </a:extLst>
              </p:cNvPr>
              <p:cNvSpPr>
                <a:spLocks noRot="1" noChangeAspect="1" noMove="1" noResize="1" noEditPoints="1" noAdjustHandles="1" noChangeArrowheads="1" noChangeShapeType="1" noTextEdit="1"/>
              </p:cNvSpPr>
              <p:nvPr/>
            </p:nvSpPr>
            <p:spPr>
              <a:xfrm>
                <a:off x="3598171" y="2261562"/>
                <a:ext cx="4821769" cy="404983"/>
              </a:xfrm>
              <a:prstGeom prst="rect">
                <a:avLst/>
              </a:prstGeom>
              <a:blipFill>
                <a:blip r:embed="rId3"/>
                <a:stretch>
                  <a:fillRect b="-9091"/>
                </a:stretch>
              </a:blipFill>
            </p:spPr>
            <p:txBody>
              <a:bodyPr/>
              <a:lstStyle/>
              <a:p>
                <a:r>
                  <a:rPr lang="en-US">
                    <a:noFill/>
                  </a:rPr>
                  <a:t> </a:t>
                </a:r>
              </a:p>
            </p:txBody>
          </p:sp>
        </mc:Fallback>
      </mc:AlternateContent>
      <p:sp>
        <p:nvSpPr>
          <p:cNvPr id="7" name="Title 1">
            <a:extLst>
              <a:ext uri="{FF2B5EF4-FFF2-40B4-BE49-F238E27FC236}">
                <a16:creationId xmlns:a16="http://schemas.microsoft.com/office/drawing/2014/main" id="{C6E637DC-C6F4-402F-88CB-A2D1EB3AB01F}"/>
              </a:ext>
            </a:extLst>
          </p:cNvPr>
          <p:cNvSpPr txBox="1">
            <a:spLocks/>
          </p:cNvSpPr>
          <p:nvPr/>
        </p:nvSpPr>
        <p:spPr bwMode="black">
          <a:xfrm>
            <a:off x="1162493" y="496860"/>
            <a:ext cx="9888279" cy="1034229"/>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Rank-One-Out In-Sample average coverage</a:t>
            </a:r>
          </a:p>
        </p:txBody>
      </p:sp>
    </p:spTree>
    <p:extLst>
      <p:ext uri="{BB962C8B-B14F-4D97-AF65-F5344CB8AC3E}">
        <p14:creationId xmlns:p14="http://schemas.microsoft.com/office/powerpoint/2010/main" val="703882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EB35E0-26BD-438E-B5F8-AA7FC9EABAD2}"/>
              </a:ext>
            </a:extLst>
          </p:cNvPr>
          <p:cNvSpPr>
            <a:spLocks noGrp="1"/>
          </p:cNvSpPr>
          <p:nvPr>
            <p:ph idx="1"/>
          </p:nvPr>
        </p:nvSpPr>
        <p:spPr>
          <a:xfrm>
            <a:off x="1162493" y="2158410"/>
            <a:ext cx="8798371" cy="3581618"/>
          </a:xfrm>
        </p:spPr>
        <p:txBody>
          <a:bodyPr/>
          <a:lstStyle/>
          <a:p>
            <a:r>
              <a:rPr lang="en-US" dirty="0"/>
              <a:t>The full and spit conformal interval have valid conditional coverage for large n under certain assumptions including consistency and an error distribution that is symmetric about zero and non-increasing on [0, infinity).</a:t>
            </a:r>
          </a:p>
          <a:p>
            <a:pPr marL="0" indent="0">
              <a:buNone/>
            </a:pPr>
            <a:endParaRPr lang="en-US" dirty="0"/>
          </a:p>
          <a:p>
            <a:r>
              <a:rPr lang="en-US" dirty="0"/>
              <a:t>Elaboration on these conditions is excluded for brevity, but in the following simulations we will see that the estimator may be an important factor in the length of the interval. </a:t>
            </a:r>
          </a:p>
          <a:p>
            <a:pPr marL="0" indent="0">
              <a:buNone/>
            </a:pPr>
            <a:endParaRPr lang="en-US" dirty="0"/>
          </a:p>
        </p:txBody>
      </p:sp>
      <p:sp>
        <p:nvSpPr>
          <p:cNvPr id="4" name="Title 1">
            <a:extLst>
              <a:ext uri="{FF2B5EF4-FFF2-40B4-BE49-F238E27FC236}">
                <a16:creationId xmlns:a16="http://schemas.microsoft.com/office/drawing/2014/main" id="{F78B33C0-ACBA-47EE-8911-09F8DE102AF5}"/>
              </a:ext>
            </a:extLst>
          </p:cNvPr>
          <p:cNvSpPr txBox="1">
            <a:spLocks/>
          </p:cNvSpPr>
          <p:nvPr/>
        </p:nvSpPr>
        <p:spPr bwMode="black">
          <a:xfrm>
            <a:off x="1162493" y="496860"/>
            <a:ext cx="9888279" cy="1034229"/>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solidFill>
                  <a:schemeClr val="tx1"/>
                </a:solidFill>
              </a:rPr>
              <a:t>Additional coverage Results</a:t>
            </a:r>
          </a:p>
        </p:txBody>
      </p:sp>
    </p:spTree>
    <p:extLst>
      <p:ext uri="{BB962C8B-B14F-4D97-AF65-F5344CB8AC3E}">
        <p14:creationId xmlns:p14="http://schemas.microsoft.com/office/powerpoint/2010/main" val="2797513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EF9838-0EB9-4FDC-B3CA-8726185B8382}"/>
              </a:ext>
            </a:extLst>
          </p:cNvPr>
          <p:cNvSpPr>
            <a:spLocks noGrp="1"/>
          </p:cNvSpPr>
          <p:nvPr>
            <p:ph idx="1"/>
          </p:nvPr>
        </p:nvSpPr>
        <p:spPr>
          <a:xfrm>
            <a:off x="1162493" y="1924494"/>
            <a:ext cx="8798371" cy="3815534"/>
          </a:xfrm>
        </p:spPr>
        <p:txBody>
          <a:bodyPr>
            <a:normAutofit/>
          </a:bodyPr>
          <a:lstStyle/>
          <a:p>
            <a:pPr marL="0" indent="0">
              <a:buNone/>
            </a:pPr>
            <a:r>
              <a:rPr lang="en-US" dirty="0"/>
              <a:t>Simulations are performed across three different simulation setting for low dimensional and high dimensional data and across a variety of regression estimators. In every case α is chosen to be 0.1. </a:t>
            </a:r>
          </a:p>
          <a:p>
            <a:pPr marL="0" indent="0">
              <a:buNone/>
            </a:pPr>
            <a:endParaRPr lang="en-US" dirty="0"/>
          </a:p>
          <a:p>
            <a:pPr marL="0" indent="0">
              <a:buNone/>
            </a:pPr>
            <a:r>
              <a:rPr lang="en-US" dirty="0"/>
              <a:t>Conformal Prediction, Jackknife, and Split Conformal intervals are compared as well as the classical parametric interval from linear regression where appropriate.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6" name="Title 1">
            <a:extLst>
              <a:ext uri="{FF2B5EF4-FFF2-40B4-BE49-F238E27FC236}">
                <a16:creationId xmlns:a16="http://schemas.microsoft.com/office/drawing/2014/main" id="{7ABE2137-F645-46FA-9D74-41A9ED6D895B}"/>
              </a:ext>
            </a:extLst>
          </p:cNvPr>
          <p:cNvSpPr txBox="1">
            <a:spLocks/>
          </p:cNvSpPr>
          <p:nvPr/>
        </p:nvSpPr>
        <p:spPr bwMode="black">
          <a:xfrm>
            <a:off x="1162493" y="496860"/>
            <a:ext cx="9888279" cy="1034229"/>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solidFill>
                  <a:schemeClr val="tx1"/>
                </a:solidFill>
              </a:rPr>
              <a:t>simulations</a:t>
            </a:r>
          </a:p>
        </p:txBody>
      </p:sp>
    </p:spTree>
    <p:extLst>
      <p:ext uri="{BB962C8B-B14F-4D97-AF65-F5344CB8AC3E}">
        <p14:creationId xmlns:p14="http://schemas.microsoft.com/office/powerpoint/2010/main" val="1986683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D0A69BA-9FE0-4C65-AFEC-77830F0B9DEB}"/>
                  </a:ext>
                </a:extLst>
              </p:cNvPr>
              <p:cNvSpPr>
                <a:spLocks noGrp="1"/>
              </p:cNvSpPr>
              <p:nvPr>
                <p:ph idx="1"/>
              </p:nvPr>
            </p:nvSpPr>
            <p:spPr>
              <a:xfrm>
                <a:off x="1162493" y="1956392"/>
                <a:ext cx="9888279" cy="4327450"/>
              </a:xfrm>
            </p:spPr>
            <p:txBody>
              <a:bodyPr>
                <a:normAutofit/>
              </a:bodyPr>
              <a:lstStyle/>
              <a:p>
                <a:r>
                  <a:rPr lang="en-US" b="1" dirty="0"/>
                  <a:t>Setting A</a:t>
                </a:r>
                <a:r>
                  <a:rPr lang="en-US" dirty="0"/>
                  <a:t>: </a:t>
                </a:r>
                <a14:m>
                  <m:oMath xmlns:m="http://schemas.openxmlformats.org/officeDocument/2006/math">
                    <m:r>
                      <a:rPr lang="en-US" i="1"/>
                      <m:t>𝜇</m:t>
                    </m:r>
                    <m:d>
                      <m:dPr>
                        <m:ctrlPr>
                          <a:rPr lang="en-US" i="1"/>
                        </m:ctrlPr>
                      </m:dPr>
                      <m:e>
                        <m:r>
                          <a:rPr lang="en-US" i="1"/>
                          <m:t>𝑥</m:t>
                        </m:r>
                      </m:e>
                    </m:d>
                  </m:oMath>
                </a14:m>
                <a:r>
                  <a:rPr lang="en-US" dirty="0"/>
                  <a:t> is linear in the predictors. The (X</a:t>
                </a:r>
                <a:r>
                  <a:rPr lang="en-US" baseline="-25000" dirty="0"/>
                  <a:t>i</a:t>
                </a:r>
                <a:r>
                  <a:rPr lang="en-US" dirty="0"/>
                  <a:t>(1), X</a:t>
                </a:r>
                <a:r>
                  <a:rPr lang="en-US" baseline="-25000" dirty="0"/>
                  <a:t>i</a:t>
                </a:r>
                <a:r>
                  <a:rPr lang="en-US" dirty="0"/>
                  <a:t>(2), … , X</a:t>
                </a:r>
                <a:r>
                  <a:rPr lang="en-US" baseline="-25000" dirty="0"/>
                  <a:t>i</a:t>
                </a:r>
                <a:r>
                  <a:rPr lang="en-US" dirty="0"/>
                  <a:t>(d)) are i.i.d. N(0,1). The error is N(0,1) and independent of the predictors. </a:t>
                </a:r>
              </a:p>
              <a:p>
                <a:endParaRPr lang="en-US" dirty="0"/>
              </a:p>
              <a:p>
                <a:r>
                  <a:rPr lang="en-US" b="1" dirty="0"/>
                  <a:t>Setting B:</a:t>
                </a:r>
                <a:r>
                  <a:rPr lang="en-US" dirty="0"/>
                  <a:t> </a:t>
                </a:r>
                <a14:m>
                  <m:oMath xmlns:m="http://schemas.openxmlformats.org/officeDocument/2006/math">
                    <m:r>
                      <a:rPr lang="en-US" i="1"/>
                      <m:t>𝜇</m:t>
                    </m:r>
                    <m:d>
                      <m:dPr>
                        <m:ctrlPr>
                          <a:rPr lang="en-US" i="1"/>
                        </m:ctrlPr>
                      </m:dPr>
                      <m:e>
                        <m:r>
                          <a:rPr lang="en-US" i="1"/>
                          <m:t>𝑥</m:t>
                        </m:r>
                      </m:e>
                    </m:d>
                  </m:oMath>
                </a14:m>
                <a:r>
                  <a:rPr lang="en-US" dirty="0"/>
                  <a:t> is non-linear in the predictors and is an additive function of B-splines of x(1),…,x(d), and the error is t(2) (heavy tailed), but it is still independent of the predictors. </a:t>
                </a:r>
              </a:p>
              <a:p>
                <a:endParaRPr lang="en-US" dirty="0"/>
              </a:p>
              <a:p>
                <a:r>
                  <a:rPr lang="en-US" b="1" dirty="0"/>
                  <a:t>Setting C:</a:t>
                </a:r>
                <a:r>
                  <a:rPr lang="en-US" dirty="0"/>
                  <a:t> </a:t>
                </a:r>
                <a14:m>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is linear in the predictors. Each feature X is from mixture of N(0,1), Bern(0.5), and SN(0,1,5) (i.e. each covariate has equal probability of coming from each distribution. However, all observation within a predictor come from the same distribution.) Then the X’s are given autocorrelation by redefining each X</a:t>
                </a:r>
                <a:r>
                  <a:rPr lang="en-US" baseline="-25000" dirty="0"/>
                  <a:t>i</a:t>
                </a:r>
                <a:r>
                  <a:rPr lang="en-US" dirty="0"/>
                  <a:t>(j) as a function of its current value and the 5 values before it. The error is distributed t(2), but multiplied by a factor that depends on the predictors. This setting has heteroskedastic errors that are not independent of the features. The errors are also heavy tailed.</a:t>
                </a:r>
              </a:p>
              <a:p>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3D0A69BA-9FE0-4C65-AFEC-77830F0B9DEB}"/>
                  </a:ext>
                </a:extLst>
              </p:cNvPr>
              <p:cNvSpPr>
                <a:spLocks noGrp="1" noRot="1" noChangeAspect="1" noMove="1" noResize="1" noEditPoints="1" noAdjustHandles="1" noChangeArrowheads="1" noChangeShapeType="1" noTextEdit="1"/>
              </p:cNvSpPr>
              <p:nvPr>
                <p:ph idx="1"/>
              </p:nvPr>
            </p:nvSpPr>
            <p:spPr>
              <a:xfrm>
                <a:off x="1162493" y="1956392"/>
                <a:ext cx="9888279" cy="4327450"/>
              </a:xfrm>
              <a:blipFill>
                <a:blip r:embed="rId2"/>
                <a:stretch>
                  <a:fillRect l="-432" t="-845" r="-801"/>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6EEC5AFF-2FCC-485E-AE0E-F5595CD29AB7}"/>
              </a:ext>
            </a:extLst>
          </p:cNvPr>
          <p:cNvSpPr txBox="1">
            <a:spLocks/>
          </p:cNvSpPr>
          <p:nvPr/>
        </p:nvSpPr>
        <p:spPr bwMode="black">
          <a:xfrm>
            <a:off x="1162493" y="496860"/>
            <a:ext cx="9888279" cy="1034229"/>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Simulation settings</a:t>
            </a:r>
          </a:p>
        </p:txBody>
      </p:sp>
    </p:spTree>
    <p:extLst>
      <p:ext uri="{BB962C8B-B14F-4D97-AF65-F5344CB8AC3E}">
        <p14:creationId xmlns:p14="http://schemas.microsoft.com/office/powerpoint/2010/main" val="539905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C5760015-702B-464E-851E-0B2F335EDDAC}"/>
              </a:ext>
            </a:extLst>
          </p:cNvPr>
          <p:cNvGraphicFramePr>
            <a:graphicFrameLocks noGrp="1"/>
          </p:cNvGraphicFramePr>
          <p:nvPr>
            <p:ph idx="1"/>
            <p:extLst>
              <p:ext uri="{D42A27DB-BD31-4B8C-83A1-F6EECF244321}">
                <p14:modId xmlns:p14="http://schemas.microsoft.com/office/powerpoint/2010/main" val="4262109265"/>
              </p:ext>
            </p:extLst>
          </p:nvPr>
        </p:nvGraphicFramePr>
        <p:xfrm>
          <a:off x="838200" y="1935117"/>
          <a:ext cx="6406485" cy="1503453"/>
        </p:xfrm>
        <a:graphic>
          <a:graphicData uri="http://schemas.openxmlformats.org/drawingml/2006/table">
            <a:tbl>
              <a:tblPr firstRow="1" firstCol="1" bandRow="1">
                <a:tableStyleId>{5C22544A-7EE6-4342-B048-85BDC9FD1C3A}</a:tableStyleId>
              </a:tblPr>
              <a:tblGrid>
                <a:gridCol w="1281297">
                  <a:extLst>
                    <a:ext uri="{9D8B030D-6E8A-4147-A177-3AD203B41FA5}">
                      <a16:colId xmlns:a16="http://schemas.microsoft.com/office/drawing/2014/main" val="2227375229"/>
                    </a:ext>
                  </a:extLst>
                </a:gridCol>
                <a:gridCol w="1281297">
                  <a:extLst>
                    <a:ext uri="{9D8B030D-6E8A-4147-A177-3AD203B41FA5}">
                      <a16:colId xmlns:a16="http://schemas.microsoft.com/office/drawing/2014/main" val="3958520255"/>
                    </a:ext>
                  </a:extLst>
                </a:gridCol>
                <a:gridCol w="1281297">
                  <a:extLst>
                    <a:ext uri="{9D8B030D-6E8A-4147-A177-3AD203B41FA5}">
                      <a16:colId xmlns:a16="http://schemas.microsoft.com/office/drawing/2014/main" val="3814091533"/>
                    </a:ext>
                  </a:extLst>
                </a:gridCol>
                <a:gridCol w="1281297">
                  <a:extLst>
                    <a:ext uri="{9D8B030D-6E8A-4147-A177-3AD203B41FA5}">
                      <a16:colId xmlns:a16="http://schemas.microsoft.com/office/drawing/2014/main" val="261389024"/>
                    </a:ext>
                  </a:extLst>
                </a:gridCol>
                <a:gridCol w="1281297">
                  <a:extLst>
                    <a:ext uri="{9D8B030D-6E8A-4147-A177-3AD203B41FA5}">
                      <a16:colId xmlns:a16="http://schemas.microsoft.com/office/drawing/2014/main" val="3387926509"/>
                    </a:ext>
                  </a:extLst>
                </a:gridCol>
              </a:tblGrid>
              <a:tr h="244557">
                <a:tc gridSpan="5">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Setting 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3270767"/>
                  </a:ext>
                </a:extLst>
              </a:tr>
              <a:tr h="314724">
                <a:tc>
                  <a:txBody>
                    <a:bodyPr/>
                    <a:lstStyle/>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Conformal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Jackknife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Split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Parametric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0085282"/>
                  </a:ext>
                </a:extLst>
              </a:tr>
              <a:tr h="314724">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Coverage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0.903 (0.006)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0.888 (0.007)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0.913 (0.006)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0.903 (0.006)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6612175"/>
                  </a:ext>
                </a:extLst>
              </a:tr>
              <a:tr h="314724">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Length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3.541 (0.059)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3.412 (0.056)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3.854 (0.075)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3.512 (0.047)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08165"/>
                  </a:ext>
                </a:extLst>
              </a:tr>
              <a:tr h="314724">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Time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0.861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0.009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0.001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0.001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2654642"/>
                  </a:ext>
                </a:extLst>
              </a:tr>
            </a:tbl>
          </a:graphicData>
        </a:graphic>
      </p:graphicFrame>
      <p:graphicFrame>
        <p:nvGraphicFramePr>
          <p:cNvPr id="7" name="Table 6">
            <a:extLst>
              <a:ext uri="{FF2B5EF4-FFF2-40B4-BE49-F238E27FC236}">
                <a16:creationId xmlns:a16="http://schemas.microsoft.com/office/drawing/2014/main" id="{A866F95B-C675-475F-AB2C-9D23A3A82002}"/>
              </a:ext>
            </a:extLst>
          </p:cNvPr>
          <p:cNvGraphicFramePr>
            <a:graphicFrameLocks noGrp="1"/>
          </p:cNvGraphicFramePr>
          <p:nvPr>
            <p:extLst>
              <p:ext uri="{D42A27DB-BD31-4B8C-83A1-F6EECF244321}">
                <p14:modId xmlns:p14="http://schemas.microsoft.com/office/powerpoint/2010/main" val="519655882"/>
              </p:ext>
            </p:extLst>
          </p:nvPr>
        </p:nvGraphicFramePr>
        <p:xfrm>
          <a:off x="838200" y="3574492"/>
          <a:ext cx="6406485" cy="1520635"/>
        </p:xfrm>
        <a:graphic>
          <a:graphicData uri="http://schemas.openxmlformats.org/drawingml/2006/table">
            <a:tbl>
              <a:tblPr firstRow="1" firstCol="1" bandRow="1">
                <a:tableStyleId>{5C22544A-7EE6-4342-B048-85BDC9FD1C3A}</a:tableStyleId>
              </a:tblPr>
              <a:tblGrid>
                <a:gridCol w="1281297">
                  <a:extLst>
                    <a:ext uri="{9D8B030D-6E8A-4147-A177-3AD203B41FA5}">
                      <a16:colId xmlns:a16="http://schemas.microsoft.com/office/drawing/2014/main" val="3118576962"/>
                    </a:ext>
                  </a:extLst>
                </a:gridCol>
                <a:gridCol w="1281297">
                  <a:extLst>
                    <a:ext uri="{9D8B030D-6E8A-4147-A177-3AD203B41FA5}">
                      <a16:colId xmlns:a16="http://schemas.microsoft.com/office/drawing/2014/main" val="1526950241"/>
                    </a:ext>
                  </a:extLst>
                </a:gridCol>
                <a:gridCol w="1281297">
                  <a:extLst>
                    <a:ext uri="{9D8B030D-6E8A-4147-A177-3AD203B41FA5}">
                      <a16:colId xmlns:a16="http://schemas.microsoft.com/office/drawing/2014/main" val="1227970533"/>
                    </a:ext>
                  </a:extLst>
                </a:gridCol>
                <a:gridCol w="1281297">
                  <a:extLst>
                    <a:ext uri="{9D8B030D-6E8A-4147-A177-3AD203B41FA5}">
                      <a16:colId xmlns:a16="http://schemas.microsoft.com/office/drawing/2014/main" val="299364410"/>
                    </a:ext>
                  </a:extLst>
                </a:gridCol>
                <a:gridCol w="1281297">
                  <a:extLst>
                    <a:ext uri="{9D8B030D-6E8A-4147-A177-3AD203B41FA5}">
                      <a16:colId xmlns:a16="http://schemas.microsoft.com/office/drawing/2014/main" val="2756543255"/>
                    </a:ext>
                  </a:extLst>
                </a:gridCol>
              </a:tblGrid>
              <a:tr h="304127">
                <a:tc gridSpan="5">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Setting B</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96729684"/>
                  </a:ext>
                </a:extLst>
              </a:tr>
              <a:tr h="304127">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Conformal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Jackknife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Split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Parametric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3286763"/>
                  </a:ext>
                </a:extLst>
              </a:tr>
              <a:tr h="304127">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Coverage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0.906 (0.005)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0.897 (0.005)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0.9 (0.008)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0.915 (0.006)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4508946"/>
                  </a:ext>
                </a:extLst>
              </a:tr>
              <a:tr h="304127">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Length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9.521 (0.17)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9.189 (0.158)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10.394(0.288)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10.386(0.411)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0074940"/>
                  </a:ext>
                </a:extLst>
              </a:tr>
              <a:tr h="304127">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Time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0.868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0.012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0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  0.003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8946488"/>
                  </a:ext>
                </a:extLst>
              </a:tr>
            </a:tbl>
          </a:graphicData>
        </a:graphic>
      </p:graphicFrame>
      <p:graphicFrame>
        <p:nvGraphicFramePr>
          <p:cNvPr id="8" name="Table 7">
            <a:extLst>
              <a:ext uri="{FF2B5EF4-FFF2-40B4-BE49-F238E27FC236}">
                <a16:creationId xmlns:a16="http://schemas.microsoft.com/office/drawing/2014/main" id="{8EA13F01-5754-4C3A-9590-C2F4CB8E0C15}"/>
              </a:ext>
            </a:extLst>
          </p:cNvPr>
          <p:cNvGraphicFramePr>
            <a:graphicFrameLocks noGrp="1"/>
          </p:cNvGraphicFramePr>
          <p:nvPr>
            <p:extLst>
              <p:ext uri="{D42A27DB-BD31-4B8C-83A1-F6EECF244321}">
                <p14:modId xmlns:p14="http://schemas.microsoft.com/office/powerpoint/2010/main" val="2065846229"/>
              </p:ext>
            </p:extLst>
          </p:nvPr>
        </p:nvGraphicFramePr>
        <p:xfrm>
          <a:off x="830735" y="5188509"/>
          <a:ext cx="6413950" cy="1302670"/>
        </p:xfrm>
        <a:graphic>
          <a:graphicData uri="http://schemas.openxmlformats.org/drawingml/2006/table">
            <a:tbl>
              <a:tblPr firstRow="1" firstCol="1" bandRow="1">
                <a:tableStyleId>{5C22544A-7EE6-4342-B048-85BDC9FD1C3A}</a:tableStyleId>
              </a:tblPr>
              <a:tblGrid>
                <a:gridCol w="1282790">
                  <a:extLst>
                    <a:ext uri="{9D8B030D-6E8A-4147-A177-3AD203B41FA5}">
                      <a16:colId xmlns:a16="http://schemas.microsoft.com/office/drawing/2014/main" val="141882963"/>
                    </a:ext>
                  </a:extLst>
                </a:gridCol>
                <a:gridCol w="1282790">
                  <a:extLst>
                    <a:ext uri="{9D8B030D-6E8A-4147-A177-3AD203B41FA5}">
                      <a16:colId xmlns:a16="http://schemas.microsoft.com/office/drawing/2014/main" val="591951282"/>
                    </a:ext>
                  </a:extLst>
                </a:gridCol>
                <a:gridCol w="1282790">
                  <a:extLst>
                    <a:ext uri="{9D8B030D-6E8A-4147-A177-3AD203B41FA5}">
                      <a16:colId xmlns:a16="http://schemas.microsoft.com/office/drawing/2014/main" val="2619661963"/>
                    </a:ext>
                  </a:extLst>
                </a:gridCol>
                <a:gridCol w="1282790">
                  <a:extLst>
                    <a:ext uri="{9D8B030D-6E8A-4147-A177-3AD203B41FA5}">
                      <a16:colId xmlns:a16="http://schemas.microsoft.com/office/drawing/2014/main" val="1036363348"/>
                    </a:ext>
                  </a:extLst>
                </a:gridCol>
                <a:gridCol w="1282790">
                  <a:extLst>
                    <a:ext uri="{9D8B030D-6E8A-4147-A177-3AD203B41FA5}">
                      <a16:colId xmlns:a16="http://schemas.microsoft.com/office/drawing/2014/main" val="3975175216"/>
                    </a:ext>
                  </a:extLst>
                </a:gridCol>
              </a:tblGrid>
              <a:tr h="259213">
                <a:tc gridSpan="5">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Setting 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24489260"/>
                  </a:ext>
                </a:extLst>
              </a:tr>
              <a:tr h="259213">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Conformal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Jackknife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Split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Parametric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6566928"/>
                  </a:ext>
                </a:extLst>
              </a:tr>
              <a:tr h="259213">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Coverage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0.907 (0.006)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0.896 (0.006)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0.91 (0.007)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0.95 (0.005)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4985818"/>
                  </a:ext>
                </a:extLst>
              </a:tr>
              <a:tr h="275164">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Length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23.457(2.093)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22.102(2.017)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27.732(2.938)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39.892(4.946)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0213593"/>
                  </a:ext>
                </a:extLst>
              </a:tr>
              <a:tr h="249867">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Time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0.867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0.011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0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0.002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4425780"/>
                  </a:ext>
                </a:extLst>
              </a:tr>
            </a:tbl>
          </a:graphicData>
        </a:graphic>
      </p:graphicFrame>
      <mc:AlternateContent xmlns:mc="http://schemas.openxmlformats.org/markup-compatibility/2006">
        <mc:Choice xmlns:a14="http://schemas.microsoft.com/office/drawing/2010/main" Requires="a14">
          <p:sp>
            <p:nvSpPr>
              <p:cNvPr id="9" name="Title 1">
                <a:extLst>
                  <a:ext uri="{FF2B5EF4-FFF2-40B4-BE49-F238E27FC236}">
                    <a16:creationId xmlns:a16="http://schemas.microsoft.com/office/drawing/2014/main" id="{9F50D85A-5B2E-42E8-92B2-4AA6645C0C52}"/>
                  </a:ext>
                </a:extLst>
              </p:cNvPr>
              <p:cNvSpPr txBox="1">
                <a:spLocks/>
              </p:cNvSpPr>
              <p:nvPr/>
            </p:nvSpPr>
            <p:spPr bwMode="black">
              <a:xfrm>
                <a:off x="1162493" y="475595"/>
                <a:ext cx="9888279" cy="1034229"/>
              </a:xfrm>
              <a:prstGeom prst="rect">
                <a:avLst/>
              </a:prstGeom>
              <a:solidFill>
                <a:srgbClr val="FFFFFF"/>
              </a:solidFill>
              <a:ln w="31750" cap="sq">
                <a:solidFill>
                  <a:srgbClr val="404040"/>
                </a:solidFill>
                <a:miter lim="800000"/>
              </a:ln>
            </p:spPr>
            <p:txBody>
              <a:bodyPr vert="horz" lIns="182880" tIns="182880" rIns="182880" bIns="182880" rtlCol="0" anchor="ctr">
                <a:normAutofit fontScale="92500"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Linear Regression Estimator, low dimensional (n=100, d = 10, </a:t>
                </a:r>
                <a14:m>
                  <m:oMath xmlns:m="http://schemas.openxmlformats.org/officeDocument/2006/math">
                    <m:r>
                      <a:rPr lang="en-US" i="1"/>
                      <m:t>𝛼</m:t>
                    </m:r>
                  </m:oMath>
                </a14:m>
                <a:r>
                  <a:rPr lang="en-US" dirty="0"/>
                  <a:t>=0.1) </a:t>
                </a:r>
              </a:p>
            </p:txBody>
          </p:sp>
        </mc:Choice>
        <mc:Fallback>
          <p:sp>
            <p:nvSpPr>
              <p:cNvPr id="9" name="Title 1">
                <a:extLst>
                  <a:ext uri="{FF2B5EF4-FFF2-40B4-BE49-F238E27FC236}">
                    <a16:creationId xmlns:a16="http://schemas.microsoft.com/office/drawing/2014/main" id="{9F50D85A-5B2E-42E8-92B2-4AA6645C0C52}"/>
                  </a:ext>
                </a:extLst>
              </p:cNvPr>
              <p:cNvSpPr txBox="1">
                <a:spLocks noRot="1" noChangeAspect="1" noMove="1" noResize="1" noEditPoints="1" noAdjustHandles="1" noChangeArrowheads="1" noChangeShapeType="1" noTextEdit="1"/>
              </p:cNvSpPr>
              <p:nvPr/>
            </p:nvSpPr>
            <p:spPr bwMode="black">
              <a:xfrm>
                <a:off x="1162493" y="475595"/>
                <a:ext cx="9888279" cy="1034229"/>
              </a:xfrm>
              <a:prstGeom prst="rect">
                <a:avLst/>
              </a:prstGeom>
              <a:blipFill>
                <a:blip r:embed="rId3"/>
                <a:stretch>
                  <a:fillRect/>
                </a:stretch>
              </a:blipFill>
              <a:ln w="31750" cap="sq">
                <a:solidFill>
                  <a:srgbClr val="404040"/>
                </a:solidFill>
                <a:miter lim="800000"/>
              </a:ln>
            </p:spPr>
            <p:txBody>
              <a:bodyPr/>
              <a:lstStyle/>
              <a:p>
                <a:r>
                  <a:rPr lang="en-US">
                    <a:noFill/>
                  </a:rPr>
                  <a:t> </a:t>
                </a:r>
              </a:p>
            </p:txBody>
          </p:sp>
        </mc:Fallback>
      </mc:AlternateContent>
      <p:sp>
        <p:nvSpPr>
          <p:cNvPr id="12" name="TextBox 11">
            <a:extLst>
              <a:ext uri="{FF2B5EF4-FFF2-40B4-BE49-F238E27FC236}">
                <a16:creationId xmlns:a16="http://schemas.microsoft.com/office/drawing/2014/main" id="{29CE3243-CBB3-444A-AE9C-256C06CED985}"/>
              </a:ext>
            </a:extLst>
          </p:cNvPr>
          <p:cNvSpPr txBox="1"/>
          <p:nvPr/>
        </p:nvSpPr>
        <p:spPr>
          <a:xfrm>
            <a:off x="7549116" y="1935117"/>
            <a:ext cx="3732028"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All intervals have close to exact average coverage. </a:t>
            </a:r>
          </a:p>
          <a:p>
            <a:pPr marL="285750" indent="-285750">
              <a:buFont typeface="Arial" panose="020B0604020202020204" pitchFamily="34" charset="0"/>
              <a:buChar char="•"/>
            </a:pPr>
            <a:r>
              <a:rPr lang="en-US" sz="1600" dirty="0"/>
              <a:t>Jackknife is the shortest, but also has less coverage. </a:t>
            </a:r>
          </a:p>
          <a:p>
            <a:pPr marL="285750" indent="-285750">
              <a:buFont typeface="Arial" panose="020B0604020202020204" pitchFamily="34" charset="0"/>
              <a:buChar char="•"/>
            </a:pPr>
            <a:r>
              <a:rPr lang="en-US" sz="1600" dirty="0"/>
              <a:t>Conformal is good, but slow.</a:t>
            </a:r>
          </a:p>
        </p:txBody>
      </p:sp>
      <p:sp>
        <p:nvSpPr>
          <p:cNvPr id="13" name="TextBox 12">
            <a:extLst>
              <a:ext uri="{FF2B5EF4-FFF2-40B4-BE49-F238E27FC236}">
                <a16:creationId xmlns:a16="http://schemas.microsoft.com/office/drawing/2014/main" id="{D2C3E8B2-B632-4EDB-BF1C-8D33B9EB07A7}"/>
              </a:ext>
            </a:extLst>
          </p:cNvPr>
          <p:cNvSpPr txBox="1"/>
          <p:nvPr/>
        </p:nvSpPr>
        <p:spPr>
          <a:xfrm>
            <a:off x="7552660" y="3682405"/>
            <a:ext cx="3732028"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Similar to setting A, but conformal is better than parametric.</a:t>
            </a:r>
          </a:p>
          <a:p>
            <a:pPr marL="285750" indent="-285750">
              <a:buFont typeface="Arial" panose="020B0604020202020204" pitchFamily="34" charset="0"/>
              <a:buChar char="•"/>
            </a:pPr>
            <a:r>
              <a:rPr lang="en-US" sz="1600" dirty="0"/>
              <a:t>Conformal methods have best length and almost exact average coverage even though model is </a:t>
            </a:r>
            <a:r>
              <a:rPr lang="en-US" sz="1600" dirty="0" err="1"/>
              <a:t>mispecified</a:t>
            </a:r>
            <a:r>
              <a:rPr lang="en-US" sz="1600" dirty="0"/>
              <a:t>,</a:t>
            </a:r>
          </a:p>
        </p:txBody>
      </p:sp>
      <p:sp>
        <p:nvSpPr>
          <p:cNvPr id="14" name="TextBox 13">
            <a:extLst>
              <a:ext uri="{FF2B5EF4-FFF2-40B4-BE49-F238E27FC236}">
                <a16:creationId xmlns:a16="http://schemas.microsoft.com/office/drawing/2014/main" id="{073780F0-FDBA-4F29-9585-24E8AFDBF974}"/>
              </a:ext>
            </a:extLst>
          </p:cNvPr>
          <p:cNvSpPr txBox="1"/>
          <p:nvPr/>
        </p:nvSpPr>
        <p:spPr>
          <a:xfrm>
            <a:off x="7549116" y="5188509"/>
            <a:ext cx="3732028"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Parametric seems to over-cover.</a:t>
            </a:r>
          </a:p>
          <a:p>
            <a:pPr marL="285750" indent="-285750">
              <a:buFont typeface="Arial" panose="020B0604020202020204" pitchFamily="34" charset="0"/>
              <a:buChar char="•"/>
            </a:pPr>
            <a:r>
              <a:rPr lang="en-US" sz="1600" dirty="0"/>
              <a:t>Split conformal remains larger than conformal, but faster.</a:t>
            </a:r>
          </a:p>
          <a:p>
            <a:pPr marL="285750" indent="-285750">
              <a:buFont typeface="Arial" panose="020B0604020202020204" pitchFamily="34" charset="0"/>
              <a:buChar char="•"/>
            </a:pPr>
            <a:r>
              <a:rPr lang="en-US" sz="1600" dirty="0"/>
              <a:t>Jackknife is shortest and doesn’t have average coverage guarantee.</a:t>
            </a:r>
          </a:p>
        </p:txBody>
      </p:sp>
    </p:spTree>
    <p:extLst>
      <p:ext uri="{BB962C8B-B14F-4D97-AF65-F5344CB8AC3E}">
        <p14:creationId xmlns:p14="http://schemas.microsoft.com/office/powerpoint/2010/main" val="2019074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9B85AA24-66B7-4EA4-A215-5E99F5B12146}"/>
              </a:ext>
            </a:extLst>
          </p:cNvPr>
          <p:cNvGraphicFramePr>
            <a:graphicFrameLocks noGrp="1"/>
          </p:cNvGraphicFramePr>
          <p:nvPr>
            <p:extLst>
              <p:ext uri="{D42A27DB-BD31-4B8C-83A1-F6EECF244321}">
                <p14:modId xmlns:p14="http://schemas.microsoft.com/office/powerpoint/2010/main" val="2096309339"/>
              </p:ext>
            </p:extLst>
          </p:nvPr>
        </p:nvGraphicFramePr>
        <p:xfrm>
          <a:off x="1291002" y="1878619"/>
          <a:ext cx="5535101" cy="1276979"/>
        </p:xfrm>
        <a:graphic>
          <a:graphicData uri="http://schemas.openxmlformats.org/drawingml/2006/table">
            <a:tbl>
              <a:tblPr firstRow="1" firstCol="1" bandRow="1">
                <a:tableStyleId>{5C22544A-7EE6-4342-B048-85BDC9FD1C3A}</a:tableStyleId>
              </a:tblPr>
              <a:tblGrid>
                <a:gridCol w="1386556">
                  <a:extLst>
                    <a:ext uri="{9D8B030D-6E8A-4147-A177-3AD203B41FA5}">
                      <a16:colId xmlns:a16="http://schemas.microsoft.com/office/drawing/2014/main" val="401530933"/>
                    </a:ext>
                  </a:extLst>
                </a:gridCol>
                <a:gridCol w="1386556">
                  <a:extLst>
                    <a:ext uri="{9D8B030D-6E8A-4147-A177-3AD203B41FA5}">
                      <a16:colId xmlns:a16="http://schemas.microsoft.com/office/drawing/2014/main" val="3650831672"/>
                    </a:ext>
                  </a:extLst>
                </a:gridCol>
                <a:gridCol w="1386556">
                  <a:extLst>
                    <a:ext uri="{9D8B030D-6E8A-4147-A177-3AD203B41FA5}">
                      <a16:colId xmlns:a16="http://schemas.microsoft.com/office/drawing/2014/main" val="3673557988"/>
                    </a:ext>
                  </a:extLst>
                </a:gridCol>
                <a:gridCol w="1375433">
                  <a:extLst>
                    <a:ext uri="{9D8B030D-6E8A-4147-A177-3AD203B41FA5}">
                      <a16:colId xmlns:a16="http://schemas.microsoft.com/office/drawing/2014/main" val="3147616089"/>
                    </a:ext>
                  </a:extLst>
                </a:gridCol>
              </a:tblGrid>
              <a:tr h="250376">
                <a:tc gridSpan="4">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Setting 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19417603"/>
                  </a:ext>
                </a:extLst>
              </a:tr>
              <a:tr h="250376">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Conformal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Jackknife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Parametric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6883670"/>
                  </a:ext>
                </a:extLst>
              </a:tr>
              <a:tr h="250376">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Coverage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0.914 (0.011)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0.901 (0.014)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0.919 (0.014)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3822267"/>
                  </a:ext>
                </a:extLst>
              </a:tr>
              <a:tr h="250376">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Length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8.654 (0.139)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27.359(0.955)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28.255(0.907)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9663687"/>
                  </a:ext>
                </a:extLst>
              </a:tr>
              <a:tr h="275475">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Time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59.396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71.062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0.372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380246"/>
                  </a:ext>
                </a:extLst>
              </a:tr>
            </a:tbl>
          </a:graphicData>
        </a:graphic>
      </p:graphicFrame>
      <p:graphicFrame>
        <p:nvGraphicFramePr>
          <p:cNvPr id="12" name="Table 11">
            <a:extLst>
              <a:ext uri="{FF2B5EF4-FFF2-40B4-BE49-F238E27FC236}">
                <a16:creationId xmlns:a16="http://schemas.microsoft.com/office/drawing/2014/main" id="{6F41C583-82DE-4F01-83A4-32F718742E4D}"/>
              </a:ext>
            </a:extLst>
          </p:cNvPr>
          <p:cNvGraphicFramePr>
            <a:graphicFrameLocks noGrp="1"/>
          </p:cNvGraphicFramePr>
          <p:nvPr>
            <p:extLst>
              <p:ext uri="{D42A27DB-BD31-4B8C-83A1-F6EECF244321}">
                <p14:modId xmlns:p14="http://schemas.microsoft.com/office/powerpoint/2010/main" val="311874218"/>
              </p:ext>
            </p:extLst>
          </p:nvPr>
        </p:nvGraphicFramePr>
        <p:xfrm>
          <a:off x="1291003" y="3487483"/>
          <a:ext cx="5535099" cy="1149389"/>
        </p:xfrm>
        <a:graphic>
          <a:graphicData uri="http://schemas.openxmlformats.org/drawingml/2006/table">
            <a:tbl>
              <a:tblPr firstRow="1" firstCol="1" bandRow="1">
                <a:tableStyleId>{5C22544A-7EE6-4342-B048-85BDC9FD1C3A}</a:tableStyleId>
              </a:tblPr>
              <a:tblGrid>
                <a:gridCol w="1370277">
                  <a:extLst>
                    <a:ext uri="{9D8B030D-6E8A-4147-A177-3AD203B41FA5}">
                      <a16:colId xmlns:a16="http://schemas.microsoft.com/office/drawing/2014/main" val="227697682"/>
                    </a:ext>
                  </a:extLst>
                </a:gridCol>
                <a:gridCol w="1388274">
                  <a:extLst>
                    <a:ext uri="{9D8B030D-6E8A-4147-A177-3AD203B41FA5}">
                      <a16:colId xmlns:a16="http://schemas.microsoft.com/office/drawing/2014/main" val="4232420239"/>
                    </a:ext>
                  </a:extLst>
                </a:gridCol>
                <a:gridCol w="1388274">
                  <a:extLst>
                    <a:ext uri="{9D8B030D-6E8A-4147-A177-3AD203B41FA5}">
                      <a16:colId xmlns:a16="http://schemas.microsoft.com/office/drawing/2014/main" val="1057215597"/>
                    </a:ext>
                  </a:extLst>
                </a:gridCol>
                <a:gridCol w="1388274">
                  <a:extLst>
                    <a:ext uri="{9D8B030D-6E8A-4147-A177-3AD203B41FA5}">
                      <a16:colId xmlns:a16="http://schemas.microsoft.com/office/drawing/2014/main" val="542508141"/>
                    </a:ext>
                  </a:extLst>
                </a:gridCol>
              </a:tblGrid>
              <a:tr h="214724">
                <a:tc gridSpan="4">
                  <a:txBody>
                    <a:bodyPr/>
                    <a:lstStyle/>
                    <a:p>
                      <a:pPr marL="0" marR="0" algn="ctr" defTabSz="914400" rtl="0" eaLnBrk="1" latinLnBrk="1"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kern="1200" dirty="0">
                          <a:solidFill>
                            <a:schemeClr val="lt1"/>
                          </a:solidFill>
                          <a:effectLst/>
                          <a:latin typeface="+mn-lt"/>
                          <a:ea typeface="+mn-ea"/>
                          <a:cs typeface="+mn-cs"/>
                        </a:rPr>
                        <a:t>Setting B</a:t>
                      </a: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26044099"/>
                  </a:ext>
                </a:extLst>
              </a:tr>
              <a:tr h="214724">
                <a:tc>
                  <a:txBody>
                    <a:bodyPr/>
                    <a:lstStyle/>
                    <a:p>
                      <a:pPr marL="0" marR="0" algn="ctr" defTabSz="914400" rtl="0" eaLnBrk="1" latinLnBrk="1"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kern="1200">
                          <a:solidFill>
                            <a:schemeClr val="lt1"/>
                          </a:solidFill>
                          <a:effectLst/>
                          <a:latin typeface="+mn-lt"/>
                          <a:ea typeface="+mn-ea"/>
                          <a:cs typeface="+mn-cs"/>
                        </a:rPr>
                        <a:t> </a:t>
                      </a:r>
                    </a:p>
                  </a:txBody>
                  <a:tcPr marL="68580" marR="68580" marT="0" marB="0"/>
                </a:tc>
                <a:tc>
                  <a:txBody>
                    <a:bodyPr/>
                    <a:lstStyle/>
                    <a:p>
                      <a:pPr marL="0" marR="0" algn="ctr" defTabSz="914400" rtl="0" eaLnBrk="1" latinLnBrk="1"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0" kern="1200" dirty="0">
                          <a:solidFill>
                            <a:schemeClr val="tx1"/>
                          </a:solidFill>
                          <a:effectLst/>
                          <a:latin typeface="+mn-lt"/>
                          <a:ea typeface="+mn-ea"/>
                          <a:cs typeface="+mn-cs"/>
                        </a:rPr>
                        <a:t>Conformal</a:t>
                      </a:r>
                    </a:p>
                  </a:txBody>
                  <a:tcPr marL="68580" marR="68580" marT="0" marB="0"/>
                </a:tc>
                <a:tc>
                  <a:txBody>
                    <a:bodyPr/>
                    <a:lstStyle/>
                    <a:p>
                      <a:pPr marL="0" marR="0" algn="ctr" defTabSz="914400" rtl="0" eaLnBrk="1" latinLnBrk="1"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0" kern="1200">
                          <a:solidFill>
                            <a:schemeClr val="tx1"/>
                          </a:solidFill>
                          <a:effectLst/>
                          <a:latin typeface="+mn-lt"/>
                          <a:ea typeface="+mn-ea"/>
                          <a:cs typeface="+mn-cs"/>
                        </a:rPr>
                        <a:t>Jackknife</a:t>
                      </a:r>
                    </a:p>
                  </a:txBody>
                  <a:tcPr marL="68580" marR="68580" marT="0" marB="0"/>
                </a:tc>
                <a:tc>
                  <a:txBody>
                    <a:bodyPr/>
                    <a:lstStyle/>
                    <a:p>
                      <a:pPr marL="0" marR="0" algn="ctr" defTabSz="914400" rtl="0" eaLnBrk="1" latinLnBrk="1"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0" kern="1200">
                          <a:solidFill>
                            <a:schemeClr val="tx1"/>
                          </a:solidFill>
                          <a:effectLst/>
                          <a:latin typeface="+mn-lt"/>
                          <a:ea typeface="+mn-ea"/>
                          <a:cs typeface="+mn-cs"/>
                        </a:rPr>
                        <a:t>Parametric</a:t>
                      </a:r>
                    </a:p>
                  </a:txBody>
                  <a:tcPr marL="68580" marR="68580" marT="0" marB="0"/>
                </a:tc>
                <a:extLst>
                  <a:ext uri="{0D108BD9-81ED-4DB2-BD59-A6C34878D82A}">
                    <a16:rowId xmlns:a16="http://schemas.microsoft.com/office/drawing/2014/main" val="1949546623"/>
                  </a:ext>
                </a:extLst>
              </a:tr>
              <a:tr h="214724">
                <a:tc>
                  <a:txBody>
                    <a:bodyPr/>
                    <a:lstStyle/>
                    <a:p>
                      <a:pPr marL="0" marR="0" algn="ctr" defTabSz="914400" rtl="0" eaLnBrk="1" latinLnBrk="1"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kern="1200">
                          <a:solidFill>
                            <a:schemeClr val="lt1"/>
                          </a:solidFill>
                          <a:effectLst/>
                          <a:latin typeface="+mn-lt"/>
                          <a:ea typeface="+mn-ea"/>
                          <a:cs typeface="+mn-cs"/>
                        </a:rPr>
                        <a:t>Coverage</a:t>
                      </a:r>
                    </a:p>
                  </a:txBody>
                  <a:tcPr marL="68580" marR="68580" marT="0" marB="0"/>
                </a:tc>
                <a:tc>
                  <a:txBody>
                    <a:bodyPr/>
                    <a:lstStyle/>
                    <a:p>
                      <a:pPr marL="0" marR="0" algn="ctr" defTabSz="914400" rtl="0" eaLnBrk="1" latinLnBrk="1"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0" kern="1200" dirty="0">
                          <a:solidFill>
                            <a:schemeClr val="tx1"/>
                          </a:solidFill>
                          <a:effectLst/>
                          <a:latin typeface="+mn-lt"/>
                          <a:ea typeface="+mn-ea"/>
                          <a:cs typeface="+mn-cs"/>
                        </a:rPr>
                        <a:t>0.885 (0.013)    </a:t>
                      </a:r>
                    </a:p>
                  </a:txBody>
                  <a:tcPr marL="68580" marR="68580" marT="0" marB="0"/>
                </a:tc>
                <a:tc>
                  <a:txBody>
                    <a:bodyPr/>
                    <a:lstStyle/>
                    <a:p>
                      <a:pPr marL="0" marR="0" algn="ctr" defTabSz="914400" rtl="0" eaLnBrk="1" latinLnBrk="1"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0" kern="1200" dirty="0">
                          <a:solidFill>
                            <a:schemeClr val="tx1"/>
                          </a:solidFill>
                          <a:effectLst/>
                          <a:latin typeface="+mn-lt"/>
                          <a:ea typeface="+mn-ea"/>
                          <a:cs typeface="+mn-cs"/>
                        </a:rPr>
                        <a:t>0.866 (0.015)    </a:t>
                      </a:r>
                    </a:p>
                  </a:txBody>
                  <a:tcPr marL="68580" marR="68580" marT="0" marB="0"/>
                </a:tc>
                <a:tc>
                  <a:txBody>
                    <a:bodyPr/>
                    <a:lstStyle/>
                    <a:p>
                      <a:pPr marL="0" marR="0" algn="ctr" defTabSz="914400" rtl="0" eaLnBrk="1" latinLnBrk="1"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0" kern="1200">
                          <a:solidFill>
                            <a:schemeClr val="tx1"/>
                          </a:solidFill>
                          <a:effectLst/>
                          <a:latin typeface="+mn-lt"/>
                          <a:ea typeface="+mn-ea"/>
                          <a:cs typeface="+mn-cs"/>
                        </a:rPr>
                        <a:t>0.887 (0.014)</a:t>
                      </a:r>
                    </a:p>
                  </a:txBody>
                  <a:tcPr marL="68580" marR="68580" marT="0" marB="0"/>
                </a:tc>
                <a:extLst>
                  <a:ext uri="{0D108BD9-81ED-4DB2-BD59-A6C34878D82A}">
                    <a16:rowId xmlns:a16="http://schemas.microsoft.com/office/drawing/2014/main" val="439835525"/>
                  </a:ext>
                </a:extLst>
              </a:tr>
              <a:tr h="214724">
                <a:tc>
                  <a:txBody>
                    <a:bodyPr/>
                    <a:lstStyle/>
                    <a:p>
                      <a:pPr marL="0" marR="0" algn="ctr" defTabSz="914400" rtl="0" eaLnBrk="1" latinLnBrk="1"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kern="1200">
                          <a:solidFill>
                            <a:schemeClr val="lt1"/>
                          </a:solidFill>
                          <a:effectLst/>
                          <a:latin typeface="+mn-lt"/>
                          <a:ea typeface="+mn-ea"/>
                          <a:cs typeface="+mn-cs"/>
                        </a:rPr>
                        <a:t>Length</a:t>
                      </a:r>
                    </a:p>
                  </a:txBody>
                  <a:tcPr marL="68580" marR="68580" marT="0" marB="0"/>
                </a:tc>
                <a:tc>
                  <a:txBody>
                    <a:bodyPr/>
                    <a:lstStyle/>
                    <a:p>
                      <a:pPr marL="0" marR="0" algn="ctr" defTabSz="914400" rtl="0" eaLnBrk="1" latinLnBrk="1"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0" kern="1200" dirty="0">
                          <a:solidFill>
                            <a:schemeClr val="tx1"/>
                          </a:solidFill>
                          <a:effectLst/>
                          <a:latin typeface="+mn-lt"/>
                          <a:ea typeface="+mn-ea"/>
                          <a:cs typeface="+mn-cs"/>
                        </a:rPr>
                        <a:t>53.932(4.005)   </a:t>
                      </a:r>
                    </a:p>
                  </a:txBody>
                  <a:tcPr marL="68580" marR="68580" marT="0" marB="0"/>
                </a:tc>
                <a:tc>
                  <a:txBody>
                    <a:bodyPr/>
                    <a:lstStyle/>
                    <a:p>
                      <a:pPr marL="0" marR="0" algn="ctr" defTabSz="914400" rtl="0" eaLnBrk="1" latinLnBrk="1"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0" kern="1200" dirty="0">
                          <a:solidFill>
                            <a:schemeClr val="tx1"/>
                          </a:solidFill>
                          <a:effectLst/>
                          <a:latin typeface="+mn-lt"/>
                          <a:ea typeface="+mn-ea"/>
                          <a:cs typeface="+mn-cs"/>
                        </a:rPr>
                        <a:t>78.962(4.488)  </a:t>
                      </a:r>
                    </a:p>
                  </a:txBody>
                  <a:tcPr marL="68580" marR="68580" marT="0" marB="0"/>
                </a:tc>
                <a:tc>
                  <a:txBody>
                    <a:bodyPr/>
                    <a:lstStyle/>
                    <a:p>
                      <a:pPr marL="0" marR="0" algn="ctr" defTabSz="914400" rtl="0" eaLnBrk="1" latinLnBrk="1"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0" kern="1200">
                          <a:solidFill>
                            <a:schemeClr val="tx1"/>
                          </a:solidFill>
                          <a:effectLst/>
                          <a:latin typeface="+mn-lt"/>
                          <a:ea typeface="+mn-ea"/>
                          <a:cs typeface="+mn-cs"/>
                        </a:rPr>
                        <a:t>81.468 (4.84)</a:t>
                      </a:r>
                    </a:p>
                  </a:txBody>
                  <a:tcPr marL="68580" marR="68580" marT="0" marB="0"/>
                </a:tc>
                <a:extLst>
                  <a:ext uri="{0D108BD9-81ED-4DB2-BD59-A6C34878D82A}">
                    <a16:rowId xmlns:a16="http://schemas.microsoft.com/office/drawing/2014/main" val="2265308220"/>
                  </a:ext>
                </a:extLst>
              </a:tr>
              <a:tr h="236257">
                <a:tc>
                  <a:txBody>
                    <a:bodyPr/>
                    <a:lstStyle/>
                    <a:p>
                      <a:pPr marL="0" marR="0" algn="ctr" defTabSz="914400" rtl="0" eaLnBrk="1" latinLnBrk="1"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kern="1200">
                          <a:solidFill>
                            <a:schemeClr val="lt1"/>
                          </a:solidFill>
                          <a:effectLst/>
                          <a:latin typeface="+mn-lt"/>
                          <a:ea typeface="+mn-ea"/>
                          <a:cs typeface="+mn-cs"/>
                        </a:rPr>
                        <a:t>Time</a:t>
                      </a:r>
                    </a:p>
                  </a:txBody>
                  <a:tcPr marL="68580" marR="68580" marT="0" marB="0"/>
                </a:tc>
                <a:tc>
                  <a:txBody>
                    <a:bodyPr/>
                    <a:lstStyle/>
                    <a:p>
                      <a:pPr marL="0" marR="0" algn="ctr" defTabSz="914400" rtl="0" eaLnBrk="1" latinLnBrk="1"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0" kern="1200" dirty="0">
                          <a:solidFill>
                            <a:schemeClr val="tx1"/>
                          </a:solidFill>
                          <a:effectLst/>
                          <a:latin typeface="+mn-lt"/>
                          <a:ea typeface="+mn-ea"/>
                          <a:cs typeface="+mn-cs"/>
                        </a:rPr>
                        <a:t>55.715           </a:t>
                      </a:r>
                    </a:p>
                  </a:txBody>
                  <a:tcPr marL="68580" marR="68580" marT="0" marB="0"/>
                </a:tc>
                <a:tc>
                  <a:txBody>
                    <a:bodyPr/>
                    <a:lstStyle/>
                    <a:p>
                      <a:pPr marL="0" marR="0" algn="ctr" defTabSz="914400" rtl="0" eaLnBrk="1" latinLnBrk="1"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0" kern="1200" dirty="0">
                          <a:solidFill>
                            <a:schemeClr val="tx1"/>
                          </a:solidFill>
                          <a:effectLst/>
                          <a:latin typeface="+mn-lt"/>
                          <a:ea typeface="+mn-ea"/>
                          <a:cs typeface="+mn-cs"/>
                        </a:rPr>
                        <a:t>64.441           </a:t>
                      </a:r>
                    </a:p>
                  </a:txBody>
                  <a:tcPr marL="68580" marR="68580" marT="0" marB="0"/>
                </a:tc>
                <a:tc>
                  <a:txBody>
                    <a:bodyPr/>
                    <a:lstStyle/>
                    <a:p>
                      <a:pPr marL="0" marR="0" algn="ctr" defTabSz="914400" rtl="0" eaLnBrk="1" latinLnBrk="1"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0" kern="1200" dirty="0">
                          <a:solidFill>
                            <a:schemeClr val="tx1"/>
                          </a:solidFill>
                          <a:effectLst/>
                          <a:latin typeface="+mn-lt"/>
                          <a:ea typeface="+mn-ea"/>
                          <a:cs typeface="+mn-cs"/>
                        </a:rPr>
                        <a:t>0.331</a:t>
                      </a:r>
                    </a:p>
                  </a:txBody>
                  <a:tcPr marL="68580" marR="68580" marT="0" marB="0"/>
                </a:tc>
                <a:extLst>
                  <a:ext uri="{0D108BD9-81ED-4DB2-BD59-A6C34878D82A}">
                    <a16:rowId xmlns:a16="http://schemas.microsoft.com/office/drawing/2014/main" val="3702302390"/>
                  </a:ext>
                </a:extLst>
              </a:tr>
            </a:tbl>
          </a:graphicData>
        </a:graphic>
      </p:graphicFrame>
      <p:graphicFrame>
        <p:nvGraphicFramePr>
          <p:cNvPr id="13" name="Table 12">
            <a:extLst>
              <a:ext uri="{FF2B5EF4-FFF2-40B4-BE49-F238E27FC236}">
                <a16:creationId xmlns:a16="http://schemas.microsoft.com/office/drawing/2014/main" id="{10F48924-ED7E-4CA0-ADA3-A810AA452F27}"/>
              </a:ext>
            </a:extLst>
          </p:cNvPr>
          <p:cNvGraphicFramePr>
            <a:graphicFrameLocks noGrp="1"/>
          </p:cNvGraphicFramePr>
          <p:nvPr>
            <p:extLst>
              <p:ext uri="{D42A27DB-BD31-4B8C-83A1-F6EECF244321}">
                <p14:modId xmlns:p14="http://schemas.microsoft.com/office/powerpoint/2010/main" val="28257283"/>
              </p:ext>
            </p:extLst>
          </p:nvPr>
        </p:nvGraphicFramePr>
        <p:xfrm>
          <a:off x="1243709" y="4968755"/>
          <a:ext cx="5582396" cy="1261925"/>
        </p:xfrm>
        <a:graphic>
          <a:graphicData uri="http://schemas.openxmlformats.org/drawingml/2006/table">
            <a:tbl>
              <a:tblPr firstRow="1" firstCol="1" bandRow="1">
                <a:tableStyleId>{5C22544A-7EE6-4342-B048-85BDC9FD1C3A}</a:tableStyleId>
              </a:tblPr>
              <a:tblGrid>
                <a:gridCol w="1395599">
                  <a:extLst>
                    <a:ext uri="{9D8B030D-6E8A-4147-A177-3AD203B41FA5}">
                      <a16:colId xmlns:a16="http://schemas.microsoft.com/office/drawing/2014/main" val="467475629"/>
                    </a:ext>
                  </a:extLst>
                </a:gridCol>
                <a:gridCol w="1395599">
                  <a:extLst>
                    <a:ext uri="{9D8B030D-6E8A-4147-A177-3AD203B41FA5}">
                      <a16:colId xmlns:a16="http://schemas.microsoft.com/office/drawing/2014/main" val="1879114002"/>
                    </a:ext>
                  </a:extLst>
                </a:gridCol>
                <a:gridCol w="1395599">
                  <a:extLst>
                    <a:ext uri="{9D8B030D-6E8A-4147-A177-3AD203B41FA5}">
                      <a16:colId xmlns:a16="http://schemas.microsoft.com/office/drawing/2014/main" val="907122597"/>
                    </a:ext>
                  </a:extLst>
                </a:gridCol>
                <a:gridCol w="1395599">
                  <a:extLst>
                    <a:ext uri="{9D8B030D-6E8A-4147-A177-3AD203B41FA5}">
                      <a16:colId xmlns:a16="http://schemas.microsoft.com/office/drawing/2014/main" val="2901107027"/>
                    </a:ext>
                  </a:extLst>
                </a:gridCol>
              </a:tblGrid>
              <a:tr h="252385">
                <a:tc gridSpan="4">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Setting 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7541302"/>
                  </a:ext>
                </a:extLst>
              </a:tr>
              <a:tr h="252385">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Conformal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Jackknife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Parametric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4818937"/>
                  </a:ext>
                </a:extLst>
              </a:tr>
              <a:tr h="252385">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Coverage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0.907 (0.012)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0.895 (0.017)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0.908 (0.016)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9997418"/>
                  </a:ext>
                </a:extLst>
              </a:tr>
              <a:tr h="252385">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Length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214.082 (14.185)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263.686 (15.594)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271.479 (15.675)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9513324"/>
                  </a:ext>
                </a:extLst>
              </a:tr>
              <a:tr h="252385">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Time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51.906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63.153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0.314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9524585"/>
                  </a:ext>
                </a:extLst>
              </a:tr>
            </a:tbl>
          </a:graphicData>
        </a:graphic>
      </p:graphicFrame>
      <mc:AlternateContent xmlns:mc="http://schemas.openxmlformats.org/markup-compatibility/2006">
        <mc:Choice xmlns:a14="http://schemas.microsoft.com/office/drawing/2010/main" Requires="a14">
          <p:sp>
            <p:nvSpPr>
              <p:cNvPr id="14" name="Title 1">
                <a:extLst>
                  <a:ext uri="{FF2B5EF4-FFF2-40B4-BE49-F238E27FC236}">
                    <a16:creationId xmlns:a16="http://schemas.microsoft.com/office/drawing/2014/main" id="{A4F7A692-426D-4E9E-AE82-982FF98CF417}"/>
                  </a:ext>
                </a:extLst>
              </p:cNvPr>
              <p:cNvSpPr txBox="1">
                <a:spLocks/>
              </p:cNvSpPr>
              <p:nvPr/>
            </p:nvSpPr>
            <p:spPr bwMode="black">
              <a:xfrm>
                <a:off x="1162493" y="475595"/>
                <a:ext cx="9888279" cy="1034229"/>
              </a:xfrm>
              <a:prstGeom prst="rect">
                <a:avLst/>
              </a:prstGeom>
              <a:solidFill>
                <a:srgbClr val="FFFFFF"/>
              </a:solidFill>
              <a:ln w="31750" cap="sq">
                <a:solidFill>
                  <a:srgbClr val="404040"/>
                </a:solidFill>
                <a:miter lim="800000"/>
              </a:ln>
            </p:spPr>
            <p:txBody>
              <a:bodyPr vert="horz" lIns="182880" tIns="182880" rIns="182880" bIns="182880" rtlCol="0" anchor="ctr">
                <a:normAutofit fontScale="92500"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Linear Regression Estimator, high dimensional (n=500, d = 490, </a:t>
                </a:r>
                <a14:m>
                  <m:oMath xmlns:m="http://schemas.openxmlformats.org/officeDocument/2006/math">
                    <m:r>
                      <a:rPr lang="en-US" i="1">
                        <a:latin typeface="Cambria Math" panose="02040503050406030204" pitchFamily="18" charset="0"/>
                      </a:rPr>
                      <m:t>𝛼</m:t>
                    </m:r>
                  </m:oMath>
                </a14:m>
                <a:r>
                  <a:rPr lang="en-US" dirty="0"/>
                  <a:t>=0.1) </a:t>
                </a:r>
              </a:p>
            </p:txBody>
          </p:sp>
        </mc:Choice>
        <mc:Fallback>
          <p:sp>
            <p:nvSpPr>
              <p:cNvPr id="14" name="Title 1">
                <a:extLst>
                  <a:ext uri="{FF2B5EF4-FFF2-40B4-BE49-F238E27FC236}">
                    <a16:creationId xmlns:a16="http://schemas.microsoft.com/office/drawing/2014/main" id="{A4F7A692-426D-4E9E-AE82-982FF98CF417}"/>
                  </a:ext>
                </a:extLst>
              </p:cNvPr>
              <p:cNvSpPr txBox="1">
                <a:spLocks noRot="1" noChangeAspect="1" noMove="1" noResize="1" noEditPoints="1" noAdjustHandles="1" noChangeArrowheads="1" noChangeShapeType="1" noTextEdit="1"/>
              </p:cNvSpPr>
              <p:nvPr/>
            </p:nvSpPr>
            <p:spPr bwMode="black">
              <a:xfrm>
                <a:off x="1162493" y="475595"/>
                <a:ext cx="9888279" cy="1034229"/>
              </a:xfrm>
              <a:prstGeom prst="rect">
                <a:avLst/>
              </a:prstGeom>
              <a:blipFill>
                <a:blip r:embed="rId2"/>
                <a:stretch>
                  <a:fillRect/>
                </a:stretch>
              </a:blipFill>
              <a:ln w="31750" cap="sq">
                <a:solidFill>
                  <a:srgbClr val="404040"/>
                </a:solidFill>
                <a:miter lim="800000"/>
              </a:ln>
            </p:spPr>
            <p:txBody>
              <a:bodyPr/>
              <a:lstStyle/>
              <a:p>
                <a:r>
                  <a:rPr lang="en-US">
                    <a:noFill/>
                  </a:rPr>
                  <a:t> </a:t>
                </a:r>
              </a:p>
            </p:txBody>
          </p:sp>
        </mc:Fallback>
      </mc:AlternateContent>
      <p:sp>
        <p:nvSpPr>
          <p:cNvPr id="18" name="TextBox 17">
            <a:extLst>
              <a:ext uri="{FF2B5EF4-FFF2-40B4-BE49-F238E27FC236}">
                <a16:creationId xmlns:a16="http://schemas.microsoft.com/office/drawing/2014/main" id="{D19E1C04-553D-4624-AE54-209A41A0F8CE}"/>
              </a:ext>
            </a:extLst>
          </p:cNvPr>
          <p:cNvSpPr txBox="1"/>
          <p:nvPr/>
        </p:nvSpPr>
        <p:spPr>
          <a:xfrm>
            <a:off x="7198242" y="1878619"/>
            <a:ext cx="385253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Conformal has </a:t>
            </a:r>
            <a:r>
              <a:rPr lang="en-US" b="1" dirty="0"/>
              <a:t>much</a:t>
            </a:r>
            <a:r>
              <a:rPr lang="en-US" dirty="0"/>
              <a:t> better length while maintaining valid coverage.</a:t>
            </a:r>
          </a:p>
          <a:p>
            <a:endParaRPr lang="en-US" dirty="0"/>
          </a:p>
          <a:p>
            <a:pPr marL="285750" indent="-285750">
              <a:buFont typeface="Arial" panose="020B0604020202020204" pitchFamily="34" charset="0"/>
              <a:buChar char="•"/>
            </a:pPr>
            <a:r>
              <a:rPr lang="en-US" dirty="0"/>
              <a:t>The only downside is time.</a:t>
            </a:r>
          </a:p>
          <a:p>
            <a:endParaRPr lang="en-US" dirty="0"/>
          </a:p>
          <a:p>
            <a:pPr marL="285750" indent="-285750">
              <a:buFont typeface="Arial" panose="020B0604020202020204" pitchFamily="34" charset="0"/>
              <a:buChar char="•"/>
            </a:pPr>
            <a:r>
              <a:rPr lang="en-US" dirty="0"/>
              <a:t>This is true across all settings.</a:t>
            </a:r>
          </a:p>
        </p:txBody>
      </p:sp>
    </p:spTree>
    <p:extLst>
      <p:ext uri="{BB962C8B-B14F-4D97-AF65-F5344CB8AC3E}">
        <p14:creationId xmlns:p14="http://schemas.microsoft.com/office/powerpoint/2010/main" val="3530988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A9709C3-A4EA-410C-AE2B-2AF110E4DDA3}"/>
              </a:ext>
            </a:extLst>
          </p:cNvPr>
          <p:cNvGraphicFramePr>
            <a:graphicFrameLocks noGrp="1"/>
          </p:cNvGraphicFramePr>
          <p:nvPr>
            <p:extLst>
              <p:ext uri="{D42A27DB-BD31-4B8C-83A1-F6EECF244321}">
                <p14:modId xmlns:p14="http://schemas.microsoft.com/office/powerpoint/2010/main" val="1711751041"/>
              </p:ext>
            </p:extLst>
          </p:nvPr>
        </p:nvGraphicFramePr>
        <p:xfrm>
          <a:off x="1031358" y="1956382"/>
          <a:ext cx="8100160" cy="1499195"/>
        </p:xfrm>
        <a:graphic>
          <a:graphicData uri="http://schemas.openxmlformats.org/drawingml/2006/table">
            <a:tbl>
              <a:tblPr firstRow="1" firstCol="1" bandRow="1">
                <a:tableStyleId>{5C22544A-7EE6-4342-B048-85BDC9FD1C3A}</a:tableStyleId>
              </a:tblPr>
              <a:tblGrid>
                <a:gridCol w="1349738">
                  <a:extLst>
                    <a:ext uri="{9D8B030D-6E8A-4147-A177-3AD203B41FA5}">
                      <a16:colId xmlns:a16="http://schemas.microsoft.com/office/drawing/2014/main" val="3018681241"/>
                    </a:ext>
                  </a:extLst>
                </a:gridCol>
                <a:gridCol w="1349738">
                  <a:extLst>
                    <a:ext uri="{9D8B030D-6E8A-4147-A177-3AD203B41FA5}">
                      <a16:colId xmlns:a16="http://schemas.microsoft.com/office/drawing/2014/main" val="811102093"/>
                    </a:ext>
                  </a:extLst>
                </a:gridCol>
                <a:gridCol w="1349738">
                  <a:extLst>
                    <a:ext uri="{9D8B030D-6E8A-4147-A177-3AD203B41FA5}">
                      <a16:colId xmlns:a16="http://schemas.microsoft.com/office/drawing/2014/main" val="2234745182"/>
                    </a:ext>
                  </a:extLst>
                </a:gridCol>
                <a:gridCol w="1349738">
                  <a:extLst>
                    <a:ext uri="{9D8B030D-6E8A-4147-A177-3AD203B41FA5}">
                      <a16:colId xmlns:a16="http://schemas.microsoft.com/office/drawing/2014/main" val="3356282148"/>
                    </a:ext>
                  </a:extLst>
                </a:gridCol>
                <a:gridCol w="1350604">
                  <a:extLst>
                    <a:ext uri="{9D8B030D-6E8A-4147-A177-3AD203B41FA5}">
                      <a16:colId xmlns:a16="http://schemas.microsoft.com/office/drawing/2014/main" val="332549938"/>
                    </a:ext>
                  </a:extLst>
                </a:gridCol>
                <a:gridCol w="1350604">
                  <a:extLst>
                    <a:ext uri="{9D8B030D-6E8A-4147-A177-3AD203B41FA5}">
                      <a16:colId xmlns:a16="http://schemas.microsoft.com/office/drawing/2014/main" val="4176581305"/>
                    </a:ext>
                  </a:extLst>
                </a:gridCol>
              </a:tblGrid>
              <a:tr h="299839">
                <a:tc gridSpan="6">
                  <a:txBody>
                    <a:bodyPr/>
                    <a:lstStyle/>
                    <a:p>
                      <a:pPr marL="0" marR="0" algn="ctr">
                        <a:lnSpc>
                          <a:spcPct val="107000"/>
                        </a:lnSpc>
                        <a:spcBef>
                          <a:spcPts val="0"/>
                        </a:spcBef>
                        <a:spcAft>
                          <a:spcPts val="0"/>
                        </a:spcAft>
                      </a:pPr>
                      <a:r>
                        <a:rPr lang="en-US" sz="1800" dirty="0">
                          <a:effectLst/>
                        </a:rPr>
                        <a:t>Computation Time (s) Full Conformal Low Dim (N = 200, D = 20, S = 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29421557"/>
                  </a:ext>
                </a:extLst>
              </a:tr>
              <a:tr h="299839">
                <a:tc>
                  <a:txBody>
                    <a:bodyPr/>
                    <a:lstStyle/>
                    <a:p>
                      <a:pPr marL="0" marR="0" algn="ctr">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Lasso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Elastic Net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SPAM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Rand. Forest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Forw. Step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4336350"/>
                  </a:ext>
                </a:extLst>
              </a:tr>
              <a:tr h="299839">
                <a:tc>
                  <a:txBody>
                    <a:bodyPr/>
                    <a:lstStyle/>
                    <a:p>
                      <a:pPr marL="0" marR="0" algn="ctr">
                        <a:lnSpc>
                          <a:spcPct val="107000"/>
                        </a:lnSpc>
                        <a:spcBef>
                          <a:spcPts val="0"/>
                        </a:spcBef>
                        <a:spcAft>
                          <a:spcPts val="0"/>
                        </a:spcAft>
                      </a:pPr>
                      <a:r>
                        <a:rPr lang="en-US" sz="1800" dirty="0">
                          <a:effectLst/>
                        </a:rPr>
                        <a:t>Setting 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58.3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58.05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643.02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3818.01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37.19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77056"/>
                  </a:ext>
                </a:extLst>
              </a:tr>
              <a:tr h="299839">
                <a:tc>
                  <a:txBody>
                    <a:bodyPr/>
                    <a:lstStyle/>
                    <a:p>
                      <a:pPr marL="0" marR="0" algn="ctr">
                        <a:lnSpc>
                          <a:spcPct val="107000"/>
                        </a:lnSpc>
                        <a:spcBef>
                          <a:spcPts val="0"/>
                        </a:spcBef>
                        <a:spcAft>
                          <a:spcPts val="0"/>
                        </a:spcAft>
                      </a:pPr>
                      <a:r>
                        <a:rPr lang="en-US" sz="1800">
                          <a:effectLst/>
                        </a:rPr>
                        <a:t>Setting 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a:effectLst/>
                        </a:rPr>
                        <a:t>57.72</a:t>
                      </a:r>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58.08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569.69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3554.7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37.27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5545794"/>
                  </a:ext>
                </a:extLst>
              </a:tr>
              <a:tr h="299839">
                <a:tc>
                  <a:txBody>
                    <a:bodyPr/>
                    <a:lstStyle/>
                    <a:p>
                      <a:pPr marL="0" marR="0" algn="ctr">
                        <a:lnSpc>
                          <a:spcPct val="107000"/>
                        </a:lnSpc>
                        <a:spcBef>
                          <a:spcPts val="0"/>
                        </a:spcBef>
                        <a:spcAft>
                          <a:spcPts val="0"/>
                        </a:spcAft>
                      </a:pPr>
                      <a:r>
                        <a:rPr lang="en-US" sz="1800">
                          <a:effectLst/>
                        </a:rPr>
                        <a:t>Setting 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67.95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69.28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2487.26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4814.27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41.13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3319936"/>
                  </a:ext>
                </a:extLst>
              </a:tr>
            </a:tbl>
          </a:graphicData>
        </a:graphic>
      </p:graphicFrame>
      <p:sp>
        <p:nvSpPr>
          <p:cNvPr id="5" name="Title 1">
            <a:extLst>
              <a:ext uri="{FF2B5EF4-FFF2-40B4-BE49-F238E27FC236}">
                <a16:creationId xmlns:a16="http://schemas.microsoft.com/office/drawing/2014/main" id="{4D4ACB96-2E86-43BE-B3D0-856B24A04A9D}"/>
              </a:ext>
            </a:extLst>
          </p:cNvPr>
          <p:cNvSpPr txBox="1">
            <a:spLocks/>
          </p:cNvSpPr>
          <p:nvPr/>
        </p:nvSpPr>
        <p:spPr bwMode="black">
          <a:xfrm>
            <a:off x="1169572" y="454330"/>
            <a:ext cx="9888279" cy="1034229"/>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Comparison Of Estimators </a:t>
            </a:r>
          </a:p>
        </p:txBody>
      </p:sp>
      <p:graphicFrame>
        <p:nvGraphicFramePr>
          <p:cNvPr id="8" name="Table 7">
            <a:extLst>
              <a:ext uri="{FF2B5EF4-FFF2-40B4-BE49-F238E27FC236}">
                <a16:creationId xmlns:a16="http://schemas.microsoft.com/office/drawing/2014/main" id="{27B6EF46-2A57-43EA-8022-059D46AD0010}"/>
              </a:ext>
            </a:extLst>
          </p:cNvPr>
          <p:cNvGraphicFramePr>
            <a:graphicFrameLocks noGrp="1"/>
          </p:cNvGraphicFramePr>
          <p:nvPr>
            <p:extLst>
              <p:ext uri="{D42A27DB-BD31-4B8C-83A1-F6EECF244321}">
                <p14:modId xmlns:p14="http://schemas.microsoft.com/office/powerpoint/2010/main" val="4274513339"/>
              </p:ext>
            </p:extLst>
          </p:nvPr>
        </p:nvGraphicFramePr>
        <p:xfrm>
          <a:off x="1031358" y="3827717"/>
          <a:ext cx="8100157" cy="1584250"/>
        </p:xfrm>
        <a:graphic>
          <a:graphicData uri="http://schemas.openxmlformats.org/drawingml/2006/table">
            <a:tbl>
              <a:tblPr firstRow="1" firstCol="1" bandRow="1">
                <a:tableStyleId>{5C22544A-7EE6-4342-B048-85BDC9FD1C3A}</a:tableStyleId>
              </a:tblPr>
              <a:tblGrid>
                <a:gridCol w="1384598">
                  <a:extLst>
                    <a:ext uri="{9D8B030D-6E8A-4147-A177-3AD203B41FA5}">
                      <a16:colId xmlns:a16="http://schemas.microsoft.com/office/drawing/2014/main" val="682043212"/>
                    </a:ext>
                  </a:extLst>
                </a:gridCol>
                <a:gridCol w="2260780">
                  <a:extLst>
                    <a:ext uri="{9D8B030D-6E8A-4147-A177-3AD203B41FA5}">
                      <a16:colId xmlns:a16="http://schemas.microsoft.com/office/drawing/2014/main" val="2625329120"/>
                    </a:ext>
                  </a:extLst>
                </a:gridCol>
                <a:gridCol w="2239145">
                  <a:extLst>
                    <a:ext uri="{9D8B030D-6E8A-4147-A177-3AD203B41FA5}">
                      <a16:colId xmlns:a16="http://schemas.microsoft.com/office/drawing/2014/main" val="4094148624"/>
                    </a:ext>
                  </a:extLst>
                </a:gridCol>
                <a:gridCol w="2215634">
                  <a:extLst>
                    <a:ext uri="{9D8B030D-6E8A-4147-A177-3AD203B41FA5}">
                      <a16:colId xmlns:a16="http://schemas.microsoft.com/office/drawing/2014/main" val="1730950046"/>
                    </a:ext>
                  </a:extLst>
                </a:gridCol>
              </a:tblGrid>
              <a:tr h="316850">
                <a:tc gridSpan="4">
                  <a:txBody>
                    <a:bodyPr/>
                    <a:lstStyle/>
                    <a:p>
                      <a:pPr marL="0" marR="0" algn="ctr">
                        <a:lnSpc>
                          <a:spcPct val="107000"/>
                        </a:lnSpc>
                        <a:spcBef>
                          <a:spcPts val="0"/>
                        </a:spcBef>
                        <a:spcAft>
                          <a:spcPts val="0"/>
                        </a:spcAft>
                      </a:pPr>
                      <a:r>
                        <a:rPr lang="en-US" sz="1800" dirty="0">
                          <a:effectLst/>
                        </a:rPr>
                        <a:t>Computation Time (s) Full Conformal High Dim (N = 200, D = 2000, S = 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82055391"/>
                  </a:ext>
                </a:extLst>
              </a:tr>
              <a:tr h="316850">
                <a:tc>
                  <a:txBody>
                    <a:bodyPr/>
                    <a:lstStyle/>
                    <a:p>
                      <a:pPr marL="0" marR="0" algn="ctr">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Lasso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Elastic Net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err="1">
                          <a:effectLst/>
                        </a:rPr>
                        <a:t>Forw</a:t>
                      </a:r>
                      <a:r>
                        <a:rPr lang="en-US" sz="1800" dirty="0">
                          <a:effectLst/>
                        </a:rPr>
                        <a:t>. Step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8560057"/>
                  </a:ext>
                </a:extLst>
              </a:tr>
              <a:tr h="316850">
                <a:tc>
                  <a:txBody>
                    <a:bodyPr/>
                    <a:lstStyle/>
                    <a:p>
                      <a:pPr marL="0" marR="0" algn="ctr">
                        <a:lnSpc>
                          <a:spcPct val="107000"/>
                        </a:lnSpc>
                        <a:spcBef>
                          <a:spcPts val="0"/>
                        </a:spcBef>
                        <a:spcAft>
                          <a:spcPts val="0"/>
                        </a:spcAft>
                      </a:pPr>
                      <a:r>
                        <a:rPr lang="en-US" sz="1800">
                          <a:effectLst/>
                        </a:rPr>
                        <a:t>Setting 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501.31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490.18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1778.68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9769640"/>
                  </a:ext>
                </a:extLst>
              </a:tr>
              <a:tr h="316850">
                <a:tc>
                  <a:txBody>
                    <a:bodyPr/>
                    <a:lstStyle/>
                    <a:p>
                      <a:pPr marL="0" marR="0" algn="ctr">
                        <a:lnSpc>
                          <a:spcPct val="107000"/>
                        </a:lnSpc>
                        <a:spcBef>
                          <a:spcPts val="0"/>
                        </a:spcBef>
                        <a:spcAft>
                          <a:spcPts val="0"/>
                        </a:spcAft>
                      </a:pPr>
                      <a:r>
                        <a:rPr lang="en-US" sz="1800">
                          <a:effectLst/>
                        </a:rPr>
                        <a:t>Setting 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dirty="0">
                          <a:effectLst/>
                        </a:rPr>
                        <a:t>525.1</a:t>
                      </a:r>
                      <a:endParaRPr lang="en-US" sz="1800" dirty="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498.07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1971.78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6538331"/>
                  </a:ext>
                </a:extLst>
              </a:tr>
              <a:tr h="316850">
                <a:tc>
                  <a:txBody>
                    <a:bodyPr/>
                    <a:lstStyle/>
                    <a:p>
                      <a:pPr marL="0" marR="0" algn="ctr">
                        <a:lnSpc>
                          <a:spcPct val="107000"/>
                        </a:lnSpc>
                        <a:spcBef>
                          <a:spcPts val="0"/>
                        </a:spcBef>
                        <a:spcAft>
                          <a:spcPts val="0"/>
                        </a:spcAft>
                      </a:pPr>
                      <a:r>
                        <a:rPr lang="en-US" sz="1800">
                          <a:effectLst/>
                        </a:rPr>
                        <a:t>Setting 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506.45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527.35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1988.07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2784721"/>
                  </a:ext>
                </a:extLst>
              </a:tr>
            </a:tbl>
          </a:graphicData>
        </a:graphic>
      </p:graphicFrame>
      <p:sp>
        <p:nvSpPr>
          <p:cNvPr id="11" name="Rectangle 10">
            <a:extLst>
              <a:ext uri="{FF2B5EF4-FFF2-40B4-BE49-F238E27FC236}">
                <a16:creationId xmlns:a16="http://schemas.microsoft.com/office/drawing/2014/main" id="{CB111C1C-48CF-4F8B-A7EF-32D3C9C916ED}"/>
              </a:ext>
            </a:extLst>
          </p:cNvPr>
          <p:cNvSpPr/>
          <p:nvPr/>
        </p:nvSpPr>
        <p:spPr>
          <a:xfrm>
            <a:off x="9491350" y="2021031"/>
            <a:ext cx="2534073" cy="2308324"/>
          </a:xfrm>
          <a:prstGeom prst="rect">
            <a:avLst/>
          </a:prstGeom>
        </p:spPr>
        <p:txBody>
          <a:bodyPr wrap="square">
            <a:spAutoFit/>
          </a:bodyPr>
          <a:lstStyle/>
          <a:p>
            <a:r>
              <a:rPr lang="en-US" dirty="0"/>
              <a:t>Full Conformal computation time could be prohibitive even in low dimensions and especially in high dimensions, but also depends on estimator.</a:t>
            </a:r>
          </a:p>
          <a:p>
            <a:r>
              <a:rPr lang="en-US" dirty="0"/>
              <a:t>Time is in seconds.</a:t>
            </a:r>
          </a:p>
        </p:txBody>
      </p:sp>
    </p:spTree>
    <p:extLst>
      <p:ext uri="{BB962C8B-B14F-4D97-AF65-F5344CB8AC3E}">
        <p14:creationId xmlns:p14="http://schemas.microsoft.com/office/powerpoint/2010/main" val="1426056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C45D0C-2B0F-42A4-8AE0-254E0547B202}"/>
              </a:ext>
            </a:extLst>
          </p:cNvPr>
          <p:cNvSpPr>
            <a:spLocks noGrp="1"/>
          </p:cNvSpPr>
          <p:nvPr>
            <p:ph idx="1"/>
          </p:nvPr>
        </p:nvSpPr>
        <p:spPr>
          <a:xfrm>
            <a:off x="1151860" y="2126512"/>
            <a:ext cx="9888279" cy="3613515"/>
          </a:xfrm>
        </p:spPr>
        <p:txBody>
          <a:bodyPr>
            <a:normAutofit/>
          </a:bodyPr>
          <a:lstStyle/>
          <a:p>
            <a:r>
              <a:rPr lang="en-US" dirty="0"/>
              <a:t>The purpose of this project is compare a few different prediction intervals for distribution-free regression. These methods are called conformal prediction, split conformal prediction, and jackknife prediction.</a:t>
            </a:r>
          </a:p>
          <a:p>
            <a:pPr marL="0" indent="0">
              <a:buNone/>
            </a:pPr>
            <a:endParaRPr lang="en-US" dirty="0"/>
          </a:p>
          <a:p>
            <a:r>
              <a:rPr lang="en-US" dirty="0"/>
              <a:t>There is an increasing need for non-parametric and distribution-free regression. For example the growth in the tech sector creates demand for methods for extracting information from large high-dimensional data sets, with little starting knowledge about the distribution of the data. (2)</a:t>
            </a:r>
          </a:p>
          <a:p>
            <a:pPr marL="0" indent="0">
              <a:buNone/>
            </a:pPr>
            <a:endParaRPr lang="en-US" dirty="0"/>
          </a:p>
          <a:p>
            <a:r>
              <a:rPr lang="en-US" dirty="0"/>
              <a:t>We present methods for constructing prediction intervals that do not assume a particular distribution of the data and are even valid if the model is not a good fit for the data.</a:t>
            </a:r>
          </a:p>
          <a:p>
            <a:pPr marL="0" indent="0">
              <a:buNone/>
            </a:pPr>
            <a:endParaRPr lang="en-US" dirty="0"/>
          </a:p>
          <a:p>
            <a:endParaRPr lang="en-US" dirty="0"/>
          </a:p>
          <a:p>
            <a:pPr marL="0" indent="0">
              <a:buNone/>
            </a:pPr>
            <a:endParaRPr lang="en-US" dirty="0"/>
          </a:p>
        </p:txBody>
      </p:sp>
      <p:sp>
        <p:nvSpPr>
          <p:cNvPr id="4" name="Title 1">
            <a:extLst>
              <a:ext uri="{FF2B5EF4-FFF2-40B4-BE49-F238E27FC236}">
                <a16:creationId xmlns:a16="http://schemas.microsoft.com/office/drawing/2014/main" id="{E33F1A6A-D239-4FCA-9C0A-366F38E49C58}"/>
              </a:ext>
            </a:extLst>
          </p:cNvPr>
          <p:cNvSpPr txBox="1">
            <a:spLocks/>
          </p:cNvSpPr>
          <p:nvPr/>
        </p:nvSpPr>
        <p:spPr bwMode="black">
          <a:xfrm>
            <a:off x="1151860" y="560655"/>
            <a:ext cx="9888279" cy="1034229"/>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Introduction</a:t>
            </a:r>
          </a:p>
        </p:txBody>
      </p:sp>
    </p:spTree>
    <p:extLst>
      <p:ext uri="{BB962C8B-B14F-4D97-AF65-F5344CB8AC3E}">
        <p14:creationId xmlns:p14="http://schemas.microsoft.com/office/powerpoint/2010/main" val="39687537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9BE6CE-D7F8-4F8C-801E-564C7911E951}"/>
              </a:ext>
            </a:extLst>
          </p:cNvPr>
          <p:cNvSpPr>
            <a:spLocks noGrp="1"/>
          </p:cNvSpPr>
          <p:nvPr>
            <p:ph idx="1"/>
          </p:nvPr>
        </p:nvSpPr>
        <p:spPr>
          <a:xfrm>
            <a:off x="1169572" y="1798073"/>
            <a:ext cx="7729728" cy="562356"/>
          </a:xfrm>
        </p:spPr>
        <p:txBody>
          <a:bodyPr>
            <a:normAutofit fontScale="92500" lnSpcReduction="10000"/>
          </a:bodyPr>
          <a:lstStyle/>
          <a:p>
            <a:r>
              <a:rPr lang="en-US" b="1" dirty="0"/>
              <a:t>Split Conformal Low Dimensional </a:t>
            </a:r>
            <a:r>
              <a:rPr lang="en-US" dirty="0"/>
              <a:t>– Coverage nearly exact, length possibly related to test error, not in all settings.</a:t>
            </a:r>
          </a:p>
          <a:p>
            <a:endParaRPr lang="en-US" dirty="0"/>
          </a:p>
        </p:txBody>
      </p:sp>
      <p:sp>
        <p:nvSpPr>
          <p:cNvPr id="7" name="Title 1">
            <a:extLst>
              <a:ext uri="{FF2B5EF4-FFF2-40B4-BE49-F238E27FC236}">
                <a16:creationId xmlns:a16="http://schemas.microsoft.com/office/drawing/2014/main" id="{E0A8F65B-C03C-4070-B9EA-30E590CF7DEA}"/>
              </a:ext>
            </a:extLst>
          </p:cNvPr>
          <p:cNvSpPr txBox="1">
            <a:spLocks/>
          </p:cNvSpPr>
          <p:nvPr/>
        </p:nvSpPr>
        <p:spPr bwMode="black">
          <a:xfrm>
            <a:off x="1169572" y="433065"/>
            <a:ext cx="9888279" cy="1034229"/>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Comparison Of Estimators  </a:t>
            </a:r>
          </a:p>
        </p:txBody>
      </p:sp>
      <p:graphicFrame>
        <p:nvGraphicFramePr>
          <p:cNvPr id="10" name="Chart 9">
            <a:extLst>
              <a:ext uri="{FF2B5EF4-FFF2-40B4-BE49-F238E27FC236}">
                <a16:creationId xmlns:a16="http://schemas.microsoft.com/office/drawing/2014/main" id="{8728A94B-193E-4B13-91FD-093BA76204F9}"/>
              </a:ext>
            </a:extLst>
          </p:cNvPr>
          <p:cNvGraphicFramePr>
            <a:graphicFrameLocks/>
          </p:cNvGraphicFramePr>
          <p:nvPr>
            <p:extLst>
              <p:ext uri="{D42A27DB-BD31-4B8C-83A1-F6EECF244321}">
                <p14:modId xmlns:p14="http://schemas.microsoft.com/office/powerpoint/2010/main" val="1169026573"/>
              </p:ext>
            </p:extLst>
          </p:nvPr>
        </p:nvGraphicFramePr>
        <p:xfrm>
          <a:off x="5034436" y="2466755"/>
          <a:ext cx="3057525" cy="18192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45F71C0E-0D53-4D39-9F06-FF9E1C6973A9}"/>
              </a:ext>
            </a:extLst>
          </p:cNvPr>
          <p:cNvGraphicFramePr>
            <a:graphicFrameLocks/>
          </p:cNvGraphicFramePr>
          <p:nvPr>
            <p:extLst>
              <p:ext uri="{D42A27DB-BD31-4B8C-83A1-F6EECF244321}">
                <p14:modId xmlns:p14="http://schemas.microsoft.com/office/powerpoint/2010/main" val="898123463"/>
              </p:ext>
            </p:extLst>
          </p:nvPr>
        </p:nvGraphicFramePr>
        <p:xfrm>
          <a:off x="5056343" y="4273739"/>
          <a:ext cx="3057525" cy="18192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79444A0B-4736-4250-9551-E94B37285879}"/>
              </a:ext>
            </a:extLst>
          </p:cNvPr>
          <p:cNvGraphicFramePr>
            <a:graphicFrameLocks/>
          </p:cNvGraphicFramePr>
          <p:nvPr>
            <p:extLst>
              <p:ext uri="{D42A27DB-BD31-4B8C-83A1-F6EECF244321}">
                <p14:modId xmlns:p14="http://schemas.microsoft.com/office/powerpoint/2010/main" val="667623800"/>
              </p:ext>
            </p:extLst>
          </p:nvPr>
        </p:nvGraphicFramePr>
        <p:xfrm>
          <a:off x="8171687" y="2434298"/>
          <a:ext cx="3057525" cy="18192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Table 12">
            <a:extLst>
              <a:ext uri="{FF2B5EF4-FFF2-40B4-BE49-F238E27FC236}">
                <a16:creationId xmlns:a16="http://schemas.microsoft.com/office/drawing/2014/main" id="{7CFA1210-5006-4B7F-82EE-AD227DF43604}"/>
              </a:ext>
            </a:extLst>
          </p:cNvPr>
          <p:cNvGraphicFramePr>
            <a:graphicFrameLocks noGrp="1"/>
          </p:cNvGraphicFramePr>
          <p:nvPr>
            <p:extLst>
              <p:ext uri="{D42A27DB-BD31-4B8C-83A1-F6EECF244321}">
                <p14:modId xmlns:p14="http://schemas.microsoft.com/office/powerpoint/2010/main" val="3285642996"/>
              </p:ext>
            </p:extLst>
          </p:nvPr>
        </p:nvGraphicFramePr>
        <p:xfrm>
          <a:off x="1007703" y="2434298"/>
          <a:ext cx="3947008" cy="3902707"/>
        </p:xfrm>
        <a:graphic>
          <a:graphicData uri="http://schemas.openxmlformats.org/drawingml/2006/table">
            <a:tbl>
              <a:tblPr/>
              <a:tblGrid>
                <a:gridCol w="1001136">
                  <a:extLst>
                    <a:ext uri="{9D8B030D-6E8A-4147-A177-3AD203B41FA5}">
                      <a16:colId xmlns:a16="http://schemas.microsoft.com/office/drawing/2014/main" val="3400285395"/>
                    </a:ext>
                  </a:extLst>
                </a:gridCol>
                <a:gridCol w="736468">
                  <a:extLst>
                    <a:ext uri="{9D8B030D-6E8A-4147-A177-3AD203B41FA5}">
                      <a16:colId xmlns:a16="http://schemas.microsoft.com/office/drawing/2014/main" val="1347112598"/>
                    </a:ext>
                  </a:extLst>
                </a:gridCol>
                <a:gridCol w="736468">
                  <a:extLst>
                    <a:ext uri="{9D8B030D-6E8A-4147-A177-3AD203B41FA5}">
                      <a16:colId xmlns:a16="http://schemas.microsoft.com/office/drawing/2014/main" val="1643758956"/>
                    </a:ext>
                  </a:extLst>
                </a:gridCol>
                <a:gridCol w="736468">
                  <a:extLst>
                    <a:ext uri="{9D8B030D-6E8A-4147-A177-3AD203B41FA5}">
                      <a16:colId xmlns:a16="http://schemas.microsoft.com/office/drawing/2014/main" val="3059931784"/>
                    </a:ext>
                  </a:extLst>
                </a:gridCol>
                <a:gridCol w="736468">
                  <a:extLst>
                    <a:ext uri="{9D8B030D-6E8A-4147-A177-3AD203B41FA5}">
                      <a16:colId xmlns:a16="http://schemas.microsoft.com/office/drawing/2014/main" val="1739770300"/>
                    </a:ext>
                  </a:extLst>
                </a:gridCol>
              </a:tblGrid>
              <a:tr h="235103">
                <a:tc gridSpan="5">
                  <a:txBody>
                    <a:bodyPr/>
                    <a:lstStyle/>
                    <a:p>
                      <a:pPr algn="ctr" fontAlgn="b"/>
                      <a:r>
                        <a:rPr lang="en-US" sz="1100" b="0" i="0" u="none" strike="noStrike">
                          <a:solidFill>
                            <a:srgbClr val="000000"/>
                          </a:solidFill>
                          <a:effectLst/>
                          <a:latin typeface="Calibri" panose="020F0502020204030204" pitchFamily="34" charset="0"/>
                        </a:rPr>
                        <a:t>Split Conformal Interval Low Dim (n = 200, d =20, s = 5)</a:t>
                      </a:r>
                    </a:p>
                  </a:txBody>
                  <a:tcPr marL="6229" marR="6229" marT="6229"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A90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87515348"/>
                  </a:ext>
                </a:extLst>
              </a:tr>
              <a:tr h="235103">
                <a:tc>
                  <a:txBody>
                    <a:bodyPr/>
                    <a:lstStyle/>
                    <a:p>
                      <a:pPr algn="ctr" fontAlgn="b"/>
                      <a:r>
                        <a:rPr lang="en-US" sz="1100" b="0" i="0" u="none" strike="noStrike">
                          <a:solidFill>
                            <a:srgbClr val="000000"/>
                          </a:solidFill>
                          <a:effectLst/>
                          <a:latin typeface="Calibri" panose="020F0502020204030204" pitchFamily="34" charset="0"/>
                        </a:rPr>
                        <a:t>Method</a:t>
                      </a:r>
                    </a:p>
                  </a:txBody>
                  <a:tcPr marL="6229" marR="6229" marT="622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Coverage</a:t>
                      </a:r>
                    </a:p>
                  </a:txBody>
                  <a:tcPr marL="6229" marR="6229" marT="6229"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Test Error</a:t>
                      </a:r>
                    </a:p>
                  </a:txBody>
                  <a:tcPr marL="6229" marR="6229" marT="622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Length</a:t>
                      </a:r>
                    </a:p>
                  </a:txBody>
                  <a:tcPr marL="6229" marR="6229" marT="622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Setting</a:t>
                      </a:r>
                    </a:p>
                  </a:txBody>
                  <a:tcPr marL="6229" marR="6229" marT="6229"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A906"/>
                    </a:solidFill>
                  </a:tcPr>
                </a:tc>
                <a:extLst>
                  <a:ext uri="{0D108BD9-81ED-4DB2-BD59-A6C34878D82A}">
                    <a16:rowId xmlns:a16="http://schemas.microsoft.com/office/drawing/2014/main" val="1310388739"/>
                  </a:ext>
                </a:extLst>
              </a:tr>
              <a:tr h="227266">
                <a:tc>
                  <a:txBody>
                    <a:bodyPr/>
                    <a:lstStyle/>
                    <a:p>
                      <a:pPr algn="ctr" fontAlgn="b"/>
                      <a:r>
                        <a:rPr lang="en-US" sz="1100" b="0" i="0" u="none" strike="noStrike">
                          <a:solidFill>
                            <a:srgbClr val="000000"/>
                          </a:solidFill>
                          <a:effectLst/>
                          <a:latin typeface="Calibri" panose="020F0502020204030204" pitchFamily="34" charset="0"/>
                        </a:rPr>
                        <a:t>Lasso</a:t>
                      </a:r>
                    </a:p>
                  </a:txBody>
                  <a:tcPr marL="6229" marR="6229" marT="622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0.91</a:t>
                      </a:r>
                    </a:p>
                  </a:txBody>
                  <a:tcPr marL="6229" marR="6229" marT="6229"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1.065</a:t>
                      </a:r>
                    </a:p>
                  </a:txBody>
                  <a:tcPr marL="6229" marR="6229" marT="6229" marB="0" anchor="b">
                    <a:lnL>
                      <a:noFill/>
                    </a:lnL>
                    <a:lnR>
                      <a:noFill/>
                    </a:lnR>
                    <a:lnT w="12700" cap="flat" cmpd="sng" algn="ctr">
                      <a:solidFill>
                        <a:srgbClr val="000000"/>
                      </a:solidFill>
                      <a:prstDash val="solid"/>
                      <a:round/>
                      <a:headEnd type="none" w="med" len="med"/>
                      <a:tailEnd type="none" w="med" len="med"/>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3.527</a:t>
                      </a:r>
                    </a:p>
                  </a:txBody>
                  <a:tcPr marL="6229" marR="6229" marT="6229" marB="0" anchor="b">
                    <a:lnL>
                      <a:noFill/>
                    </a:lnL>
                    <a:lnR>
                      <a:noFill/>
                    </a:lnR>
                    <a:lnT w="12700" cap="flat" cmpd="sng" algn="ctr">
                      <a:solidFill>
                        <a:srgbClr val="000000"/>
                      </a:solidFill>
                      <a:prstDash val="solid"/>
                      <a:round/>
                      <a:headEnd type="none" w="med" len="med"/>
                      <a:tailEnd type="none" w="med" len="med"/>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A</a:t>
                      </a:r>
                    </a:p>
                  </a:txBody>
                  <a:tcPr marL="6229" marR="6229" marT="6229"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DD991"/>
                    </a:solidFill>
                  </a:tcPr>
                </a:tc>
                <a:extLst>
                  <a:ext uri="{0D108BD9-81ED-4DB2-BD59-A6C34878D82A}">
                    <a16:rowId xmlns:a16="http://schemas.microsoft.com/office/drawing/2014/main" val="1089113333"/>
                  </a:ext>
                </a:extLst>
              </a:tr>
              <a:tr h="227266">
                <a:tc>
                  <a:txBody>
                    <a:bodyPr/>
                    <a:lstStyle/>
                    <a:p>
                      <a:pPr algn="ctr" fontAlgn="b"/>
                      <a:r>
                        <a:rPr lang="en-US" sz="1100" b="0" i="0" u="none" strike="noStrike">
                          <a:solidFill>
                            <a:srgbClr val="000000"/>
                          </a:solidFill>
                          <a:effectLst/>
                          <a:latin typeface="Calibri" panose="020F0502020204030204" pitchFamily="34" charset="0"/>
                        </a:rPr>
                        <a:t>Elastic Net</a:t>
                      </a:r>
                    </a:p>
                  </a:txBody>
                  <a:tcPr marL="6229" marR="6229" marT="622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0.907</a:t>
                      </a:r>
                    </a:p>
                  </a:txBody>
                  <a:tcPr marL="6229" marR="6229" marT="6229" marB="0" anchor="b">
                    <a:lnL w="12700" cap="flat" cmpd="sng" algn="ctr">
                      <a:solidFill>
                        <a:srgbClr val="000000"/>
                      </a:solidFill>
                      <a:prstDash val="solid"/>
                      <a:round/>
                      <a:headEnd type="none" w="med" len="med"/>
                      <a:tailEnd type="none" w="med" len="med"/>
                    </a:lnL>
                    <a:lnR>
                      <a:noFill/>
                    </a:lnR>
                    <a:lnT>
                      <a:noFill/>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1.063</a:t>
                      </a:r>
                    </a:p>
                  </a:txBody>
                  <a:tcPr marL="6229" marR="6229" marT="6229" marB="0" anchor="b">
                    <a:lnL>
                      <a:noFill/>
                    </a:lnL>
                    <a:lnR>
                      <a:noFill/>
                    </a:lnR>
                    <a:lnT>
                      <a:noFill/>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3.509</a:t>
                      </a:r>
                    </a:p>
                  </a:txBody>
                  <a:tcPr marL="6229" marR="6229" marT="6229" marB="0" anchor="b">
                    <a:lnL>
                      <a:noFill/>
                    </a:lnL>
                    <a:lnR>
                      <a:noFill/>
                    </a:lnR>
                    <a:lnT>
                      <a:noFill/>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A</a:t>
                      </a:r>
                    </a:p>
                  </a:txBody>
                  <a:tcPr marL="6229" marR="6229" marT="6229" marB="0" anchor="b">
                    <a:lnL>
                      <a:noFill/>
                    </a:lnL>
                    <a:lnR w="12700" cap="flat" cmpd="sng" algn="ctr">
                      <a:solidFill>
                        <a:srgbClr val="000000"/>
                      </a:solidFill>
                      <a:prstDash val="solid"/>
                      <a:round/>
                      <a:headEnd type="none" w="med" len="med"/>
                      <a:tailEnd type="none" w="med" len="med"/>
                    </a:lnR>
                    <a:lnT>
                      <a:noFill/>
                    </a:lnT>
                    <a:lnB>
                      <a:noFill/>
                    </a:lnB>
                    <a:solidFill>
                      <a:srgbClr val="FDD991"/>
                    </a:solidFill>
                  </a:tcPr>
                </a:tc>
                <a:extLst>
                  <a:ext uri="{0D108BD9-81ED-4DB2-BD59-A6C34878D82A}">
                    <a16:rowId xmlns:a16="http://schemas.microsoft.com/office/drawing/2014/main" val="1354404866"/>
                  </a:ext>
                </a:extLst>
              </a:tr>
              <a:tr h="227266">
                <a:tc>
                  <a:txBody>
                    <a:bodyPr/>
                    <a:lstStyle/>
                    <a:p>
                      <a:pPr algn="ctr" fontAlgn="b"/>
                      <a:r>
                        <a:rPr lang="en-US" sz="1100" b="0" i="0" u="none" strike="noStrike">
                          <a:solidFill>
                            <a:srgbClr val="000000"/>
                          </a:solidFill>
                          <a:effectLst/>
                          <a:latin typeface="Calibri" panose="020F0502020204030204" pitchFamily="34" charset="0"/>
                        </a:rPr>
                        <a:t>SPAM</a:t>
                      </a:r>
                    </a:p>
                  </a:txBody>
                  <a:tcPr marL="6229" marR="6229" marT="622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0.907</a:t>
                      </a:r>
                    </a:p>
                  </a:txBody>
                  <a:tcPr marL="6229" marR="6229" marT="6229" marB="0" anchor="b">
                    <a:lnL w="12700" cap="flat" cmpd="sng" algn="ctr">
                      <a:solidFill>
                        <a:srgbClr val="000000"/>
                      </a:solidFill>
                      <a:prstDash val="solid"/>
                      <a:round/>
                      <a:headEnd type="none" w="med" len="med"/>
                      <a:tailEnd type="none" w="med" len="med"/>
                    </a:lnL>
                    <a:lnR>
                      <a:noFill/>
                    </a:lnR>
                    <a:lnT>
                      <a:noFill/>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1.117</a:t>
                      </a:r>
                    </a:p>
                  </a:txBody>
                  <a:tcPr marL="6229" marR="6229" marT="6229" marB="0" anchor="b">
                    <a:lnL>
                      <a:noFill/>
                    </a:lnL>
                    <a:lnR>
                      <a:noFill/>
                    </a:lnR>
                    <a:lnT>
                      <a:noFill/>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3.615</a:t>
                      </a:r>
                    </a:p>
                  </a:txBody>
                  <a:tcPr marL="6229" marR="6229" marT="6229" marB="0" anchor="b">
                    <a:lnL>
                      <a:noFill/>
                    </a:lnL>
                    <a:lnR>
                      <a:noFill/>
                    </a:lnR>
                    <a:lnT>
                      <a:noFill/>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A</a:t>
                      </a:r>
                    </a:p>
                  </a:txBody>
                  <a:tcPr marL="6229" marR="6229" marT="6229" marB="0" anchor="b">
                    <a:lnL>
                      <a:noFill/>
                    </a:lnL>
                    <a:lnR w="12700" cap="flat" cmpd="sng" algn="ctr">
                      <a:solidFill>
                        <a:srgbClr val="000000"/>
                      </a:solidFill>
                      <a:prstDash val="solid"/>
                      <a:round/>
                      <a:headEnd type="none" w="med" len="med"/>
                      <a:tailEnd type="none" w="med" len="med"/>
                    </a:lnR>
                    <a:lnT>
                      <a:noFill/>
                    </a:lnT>
                    <a:lnB>
                      <a:noFill/>
                    </a:lnB>
                    <a:solidFill>
                      <a:srgbClr val="FDD991"/>
                    </a:solidFill>
                  </a:tcPr>
                </a:tc>
                <a:extLst>
                  <a:ext uri="{0D108BD9-81ED-4DB2-BD59-A6C34878D82A}">
                    <a16:rowId xmlns:a16="http://schemas.microsoft.com/office/drawing/2014/main" val="3455422999"/>
                  </a:ext>
                </a:extLst>
              </a:tr>
              <a:tr h="227266">
                <a:tc>
                  <a:txBody>
                    <a:bodyPr/>
                    <a:lstStyle/>
                    <a:p>
                      <a:pPr algn="ctr" fontAlgn="b"/>
                      <a:r>
                        <a:rPr lang="en-US" sz="1100" b="0" i="0" u="none" strike="noStrike">
                          <a:solidFill>
                            <a:srgbClr val="000000"/>
                          </a:solidFill>
                          <a:effectLst/>
                          <a:latin typeface="Calibri" panose="020F0502020204030204" pitchFamily="34" charset="0"/>
                        </a:rPr>
                        <a:t>Random For</a:t>
                      </a:r>
                    </a:p>
                  </a:txBody>
                  <a:tcPr marL="6229" marR="6229" marT="622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0.904</a:t>
                      </a:r>
                    </a:p>
                  </a:txBody>
                  <a:tcPr marL="6229" marR="6229" marT="6229" marB="0" anchor="b">
                    <a:lnL w="12700" cap="flat" cmpd="sng" algn="ctr">
                      <a:solidFill>
                        <a:srgbClr val="000000"/>
                      </a:solidFill>
                      <a:prstDash val="solid"/>
                      <a:round/>
                      <a:headEnd type="none" w="med" len="med"/>
                      <a:tailEnd type="none" w="med" len="med"/>
                    </a:lnL>
                    <a:lnR>
                      <a:noFill/>
                    </a:lnR>
                    <a:lnT>
                      <a:noFill/>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1.111</a:t>
                      </a:r>
                    </a:p>
                  </a:txBody>
                  <a:tcPr marL="6229" marR="6229" marT="6229" marB="0" anchor="b">
                    <a:lnL>
                      <a:noFill/>
                    </a:lnL>
                    <a:lnR>
                      <a:noFill/>
                    </a:lnR>
                    <a:lnT>
                      <a:noFill/>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3.588</a:t>
                      </a:r>
                    </a:p>
                  </a:txBody>
                  <a:tcPr marL="6229" marR="6229" marT="6229" marB="0" anchor="b">
                    <a:lnL>
                      <a:noFill/>
                    </a:lnL>
                    <a:lnR>
                      <a:noFill/>
                    </a:lnR>
                    <a:lnT>
                      <a:noFill/>
                    </a:lnT>
                    <a:lnB>
                      <a:noFill/>
                    </a:lnB>
                    <a:solidFill>
                      <a:srgbClr val="FDD991"/>
                    </a:solidFill>
                  </a:tcPr>
                </a:tc>
                <a:tc>
                  <a:txBody>
                    <a:bodyPr/>
                    <a:lstStyle/>
                    <a:p>
                      <a:pPr algn="ctr" fontAlgn="b"/>
                      <a:r>
                        <a:rPr lang="en-US" sz="1100" b="0" i="0" u="none" strike="noStrike" dirty="0">
                          <a:solidFill>
                            <a:srgbClr val="000000"/>
                          </a:solidFill>
                          <a:effectLst/>
                          <a:latin typeface="Calibri" panose="020F0502020204030204" pitchFamily="34" charset="0"/>
                        </a:rPr>
                        <a:t>A</a:t>
                      </a:r>
                    </a:p>
                  </a:txBody>
                  <a:tcPr marL="6229" marR="6229" marT="6229" marB="0" anchor="b">
                    <a:lnL>
                      <a:noFill/>
                    </a:lnL>
                    <a:lnR w="12700" cap="flat" cmpd="sng" algn="ctr">
                      <a:solidFill>
                        <a:srgbClr val="000000"/>
                      </a:solidFill>
                      <a:prstDash val="solid"/>
                      <a:round/>
                      <a:headEnd type="none" w="med" len="med"/>
                      <a:tailEnd type="none" w="med" len="med"/>
                    </a:lnR>
                    <a:lnT>
                      <a:noFill/>
                    </a:lnT>
                    <a:lnB>
                      <a:noFill/>
                    </a:lnB>
                    <a:solidFill>
                      <a:srgbClr val="FDD991"/>
                    </a:solidFill>
                  </a:tcPr>
                </a:tc>
                <a:extLst>
                  <a:ext uri="{0D108BD9-81ED-4DB2-BD59-A6C34878D82A}">
                    <a16:rowId xmlns:a16="http://schemas.microsoft.com/office/drawing/2014/main" val="770534011"/>
                  </a:ext>
                </a:extLst>
              </a:tr>
              <a:tr h="235103">
                <a:tc>
                  <a:txBody>
                    <a:bodyPr/>
                    <a:lstStyle/>
                    <a:p>
                      <a:pPr algn="ctr" fontAlgn="b"/>
                      <a:r>
                        <a:rPr lang="en-US" sz="1100" b="0" i="0" u="none" strike="noStrike" dirty="0" err="1">
                          <a:solidFill>
                            <a:srgbClr val="000000"/>
                          </a:solidFill>
                          <a:effectLst/>
                          <a:latin typeface="Calibri" panose="020F0502020204030204" pitchFamily="34" charset="0"/>
                        </a:rPr>
                        <a:t>Forw</a:t>
                      </a:r>
                      <a:r>
                        <a:rPr lang="en-US" sz="1100" b="0" i="0" u="none" strike="noStrike" dirty="0">
                          <a:solidFill>
                            <a:srgbClr val="000000"/>
                          </a:solidFill>
                          <a:effectLst/>
                          <a:latin typeface="Calibri" panose="020F0502020204030204" pitchFamily="34" charset="0"/>
                        </a:rPr>
                        <a:t> Step</a:t>
                      </a:r>
                    </a:p>
                  </a:txBody>
                  <a:tcPr marL="6229" marR="6229" marT="622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0.908</a:t>
                      </a:r>
                    </a:p>
                  </a:txBody>
                  <a:tcPr marL="6229" marR="6229" marT="6229"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1.125</a:t>
                      </a:r>
                    </a:p>
                  </a:txBody>
                  <a:tcPr marL="6229" marR="6229" marT="6229" marB="0" anchor="b">
                    <a:lnL>
                      <a:noFill/>
                    </a:lnL>
                    <a:lnR>
                      <a:noFill/>
                    </a:lnR>
                    <a:lnT>
                      <a:noFill/>
                    </a:lnT>
                    <a:lnB w="12700" cap="flat" cmpd="sng" algn="ctr">
                      <a:solidFill>
                        <a:srgbClr val="000000"/>
                      </a:solidFill>
                      <a:prstDash val="solid"/>
                      <a:round/>
                      <a:headEnd type="none" w="med" len="med"/>
                      <a:tailEnd type="none" w="med" len="med"/>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3.62</a:t>
                      </a:r>
                    </a:p>
                  </a:txBody>
                  <a:tcPr marL="6229" marR="6229" marT="6229" marB="0" anchor="b">
                    <a:lnL>
                      <a:noFill/>
                    </a:lnL>
                    <a:lnR>
                      <a:noFill/>
                    </a:lnR>
                    <a:lnT>
                      <a:noFill/>
                    </a:lnT>
                    <a:lnB w="12700" cap="flat" cmpd="sng" algn="ctr">
                      <a:solidFill>
                        <a:srgbClr val="000000"/>
                      </a:solidFill>
                      <a:prstDash val="solid"/>
                      <a:round/>
                      <a:headEnd type="none" w="med" len="med"/>
                      <a:tailEnd type="none" w="med" len="med"/>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A</a:t>
                      </a:r>
                    </a:p>
                  </a:txBody>
                  <a:tcPr marL="6229" marR="6229" marT="6229"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DD991"/>
                    </a:solidFill>
                  </a:tcPr>
                </a:tc>
                <a:extLst>
                  <a:ext uri="{0D108BD9-81ED-4DB2-BD59-A6C34878D82A}">
                    <a16:rowId xmlns:a16="http://schemas.microsoft.com/office/drawing/2014/main" val="3366732479"/>
                  </a:ext>
                </a:extLst>
              </a:tr>
              <a:tr h="227266">
                <a:tc>
                  <a:txBody>
                    <a:bodyPr/>
                    <a:lstStyle/>
                    <a:p>
                      <a:pPr algn="ctr" fontAlgn="b"/>
                      <a:r>
                        <a:rPr lang="en-US" sz="1100" b="0" i="0" u="none" strike="noStrike">
                          <a:solidFill>
                            <a:srgbClr val="000000"/>
                          </a:solidFill>
                          <a:effectLst/>
                          <a:latin typeface="Calibri" panose="020F0502020204030204" pitchFamily="34" charset="0"/>
                        </a:rPr>
                        <a:t>Lasso</a:t>
                      </a:r>
                    </a:p>
                  </a:txBody>
                  <a:tcPr marL="6229" marR="6229" marT="622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0.894</a:t>
                      </a:r>
                    </a:p>
                  </a:txBody>
                  <a:tcPr marL="6229" marR="6229" marT="6229"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10.169</a:t>
                      </a:r>
                    </a:p>
                  </a:txBody>
                  <a:tcPr marL="6229" marR="6229" marT="6229" marB="0" anchor="b">
                    <a:lnL>
                      <a:noFill/>
                    </a:lnL>
                    <a:lnR>
                      <a:noFill/>
                    </a:lnR>
                    <a:lnT w="12700" cap="flat" cmpd="sng" algn="ctr">
                      <a:solidFill>
                        <a:srgbClr val="000000"/>
                      </a:solidFill>
                      <a:prstDash val="solid"/>
                      <a:round/>
                      <a:headEnd type="none" w="med" len="med"/>
                      <a:tailEnd type="none" w="med" len="med"/>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7.483</a:t>
                      </a:r>
                    </a:p>
                  </a:txBody>
                  <a:tcPr marL="6229" marR="6229" marT="6229" marB="0" anchor="b">
                    <a:lnL>
                      <a:noFill/>
                    </a:lnL>
                    <a:lnR>
                      <a:noFill/>
                    </a:lnR>
                    <a:lnT w="12700" cap="flat" cmpd="sng" algn="ctr">
                      <a:solidFill>
                        <a:srgbClr val="000000"/>
                      </a:solidFill>
                      <a:prstDash val="solid"/>
                      <a:round/>
                      <a:headEnd type="none" w="med" len="med"/>
                      <a:tailEnd type="none" w="med" len="med"/>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B</a:t>
                      </a:r>
                    </a:p>
                  </a:txBody>
                  <a:tcPr marL="6229" marR="6229" marT="6229"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CC556"/>
                    </a:solidFill>
                  </a:tcPr>
                </a:tc>
                <a:extLst>
                  <a:ext uri="{0D108BD9-81ED-4DB2-BD59-A6C34878D82A}">
                    <a16:rowId xmlns:a16="http://schemas.microsoft.com/office/drawing/2014/main" val="1036083715"/>
                  </a:ext>
                </a:extLst>
              </a:tr>
              <a:tr h="227266">
                <a:tc>
                  <a:txBody>
                    <a:bodyPr/>
                    <a:lstStyle/>
                    <a:p>
                      <a:pPr algn="ctr" fontAlgn="b"/>
                      <a:r>
                        <a:rPr lang="en-US" sz="1100" b="0" i="0" u="none" strike="noStrike">
                          <a:solidFill>
                            <a:srgbClr val="000000"/>
                          </a:solidFill>
                          <a:effectLst/>
                          <a:latin typeface="Calibri" panose="020F0502020204030204" pitchFamily="34" charset="0"/>
                        </a:rPr>
                        <a:t>Elastic Net</a:t>
                      </a:r>
                    </a:p>
                  </a:txBody>
                  <a:tcPr marL="6229" marR="6229" marT="622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0.902</a:t>
                      </a:r>
                    </a:p>
                  </a:txBody>
                  <a:tcPr marL="6229" marR="6229" marT="6229" marB="0" anchor="b">
                    <a:lnL w="12700" cap="flat" cmpd="sng" algn="ctr">
                      <a:solidFill>
                        <a:srgbClr val="000000"/>
                      </a:solidFill>
                      <a:prstDash val="solid"/>
                      <a:round/>
                      <a:headEnd type="none" w="med" len="med"/>
                      <a:tailEnd type="none" w="med" len="med"/>
                    </a:lnL>
                    <a:lnR>
                      <a:noFill/>
                    </a:lnR>
                    <a:lnT>
                      <a:noFill/>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9.96</a:t>
                      </a:r>
                    </a:p>
                  </a:txBody>
                  <a:tcPr marL="6229" marR="6229" marT="6229" marB="0" anchor="b">
                    <a:lnL>
                      <a:noFill/>
                    </a:lnL>
                    <a:lnR>
                      <a:noFill/>
                    </a:lnR>
                    <a:lnT>
                      <a:noFill/>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7.537</a:t>
                      </a:r>
                    </a:p>
                  </a:txBody>
                  <a:tcPr marL="6229" marR="6229" marT="6229" marB="0" anchor="b">
                    <a:lnL>
                      <a:noFill/>
                    </a:lnL>
                    <a:lnR>
                      <a:noFill/>
                    </a:lnR>
                    <a:lnT>
                      <a:noFill/>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B</a:t>
                      </a:r>
                    </a:p>
                  </a:txBody>
                  <a:tcPr marL="6229" marR="6229" marT="6229" marB="0" anchor="b">
                    <a:lnL>
                      <a:noFill/>
                    </a:lnL>
                    <a:lnR w="12700" cap="flat" cmpd="sng" algn="ctr">
                      <a:solidFill>
                        <a:srgbClr val="000000"/>
                      </a:solidFill>
                      <a:prstDash val="solid"/>
                      <a:round/>
                      <a:headEnd type="none" w="med" len="med"/>
                      <a:tailEnd type="none" w="med" len="med"/>
                    </a:lnR>
                    <a:lnT>
                      <a:noFill/>
                    </a:lnT>
                    <a:lnB>
                      <a:noFill/>
                    </a:lnB>
                    <a:solidFill>
                      <a:srgbClr val="FCC556"/>
                    </a:solidFill>
                  </a:tcPr>
                </a:tc>
                <a:extLst>
                  <a:ext uri="{0D108BD9-81ED-4DB2-BD59-A6C34878D82A}">
                    <a16:rowId xmlns:a16="http://schemas.microsoft.com/office/drawing/2014/main" val="2579638089"/>
                  </a:ext>
                </a:extLst>
              </a:tr>
              <a:tr h="227266">
                <a:tc>
                  <a:txBody>
                    <a:bodyPr/>
                    <a:lstStyle/>
                    <a:p>
                      <a:pPr algn="ctr" fontAlgn="b"/>
                      <a:r>
                        <a:rPr lang="en-US" sz="1100" b="0" i="0" u="none" strike="noStrike">
                          <a:solidFill>
                            <a:srgbClr val="000000"/>
                          </a:solidFill>
                          <a:effectLst/>
                          <a:latin typeface="Calibri" panose="020F0502020204030204" pitchFamily="34" charset="0"/>
                        </a:rPr>
                        <a:t>SPAM</a:t>
                      </a:r>
                    </a:p>
                  </a:txBody>
                  <a:tcPr marL="6229" marR="6229" marT="622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0.892</a:t>
                      </a:r>
                    </a:p>
                  </a:txBody>
                  <a:tcPr marL="6229" marR="6229" marT="6229" marB="0" anchor="b">
                    <a:lnL w="12700" cap="flat" cmpd="sng" algn="ctr">
                      <a:solidFill>
                        <a:srgbClr val="000000"/>
                      </a:solidFill>
                      <a:prstDash val="solid"/>
                      <a:round/>
                      <a:headEnd type="none" w="med" len="med"/>
                      <a:tailEnd type="none" w="med" len="med"/>
                    </a:lnL>
                    <a:lnR>
                      <a:noFill/>
                    </a:lnR>
                    <a:lnT>
                      <a:noFill/>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9.734</a:t>
                      </a:r>
                    </a:p>
                  </a:txBody>
                  <a:tcPr marL="6229" marR="6229" marT="6229" marB="0" anchor="b">
                    <a:lnL>
                      <a:noFill/>
                    </a:lnL>
                    <a:lnR>
                      <a:noFill/>
                    </a:lnR>
                    <a:lnT>
                      <a:noFill/>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7.022</a:t>
                      </a:r>
                    </a:p>
                  </a:txBody>
                  <a:tcPr marL="6229" marR="6229" marT="6229" marB="0" anchor="b">
                    <a:lnL>
                      <a:noFill/>
                    </a:lnL>
                    <a:lnR>
                      <a:noFill/>
                    </a:lnR>
                    <a:lnT>
                      <a:noFill/>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B</a:t>
                      </a:r>
                    </a:p>
                  </a:txBody>
                  <a:tcPr marL="6229" marR="6229" marT="6229" marB="0" anchor="b">
                    <a:lnL>
                      <a:noFill/>
                    </a:lnL>
                    <a:lnR w="12700" cap="flat" cmpd="sng" algn="ctr">
                      <a:solidFill>
                        <a:srgbClr val="000000"/>
                      </a:solidFill>
                      <a:prstDash val="solid"/>
                      <a:round/>
                      <a:headEnd type="none" w="med" len="med"/>
                      <a:tailEnd type="none" w="med" len="med"/>
                    </a:lnR>
                    <a:lnT>
                      <a:noFill/>
                    </a:lnT>
                    <a:lnB>
                      <a:noFill/>
                    </a:lnB>
                    <a:solidFill>
                      <a:srgbClr val="FCC556"/>
                    </a:solidFill>
                  </a:tcPr>
                </a:tc>
                <a:extLst>
                  <a:ext uri="{0D108BD9-81ED-4DB2-BD59-A6C34878D82A}">
                    <a16:rowId xmlns:a16="http://schemas.microsoft.com/office/drawing/2014/main" val="3762521733"/>
                  </a:ext>
                </a:extLst>
              </a:tr>
              <a:tr h="227266">
                <a:tc>
                  <a:txBody>
                    <a:bodyPr/>
                    <a:lstStyle/>
                    <a:p>
                      <a:pPr algn="ctr" fontAlgn="b"/>
                      <a:r>
                        <a:rPr lang="en-US" sz="1100" b="0" i="0" u="none" strike="noStrike">
                          <a:solidFill>
                            <a:srgbClr val="000000"/>
                          </a:solidFill>
                          <a:effectLst/>
                          <a:latin typeface="Calibri" panose="020F0502020204030204" pitchFamily="34" charset="0"/>
                        </a:rPr>
                        <a:t>Random For</a:t>
                      </a:r>
                    </a:p>
                  </a:txBody>
                  <a:tcPr marL="6229" marR="6229" marT="622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0.901</a:t>
                      </a:r>
                    </a:p>
                  </a:txBody>
                  <a:tcPr marL="6229" marR="6229" marT="6229" marB="0" anchor="b">
                    <a:lnL w="12700" cap="flat" cmpd="sng" algn="ctr">
                      <a:solidFill>
                        <a:srgbClr val="000000"/>
                      </a:solidFill>
                      <a:prstDash val="solid"/>
                      <a:round/>
                      <a:headEnd type="none" w="med" len="med"/>
                      <a:tailEnd type="none" w="med" len="med"/>
                    </a:lnL>
                    <a:lnR>
                      <a:noFill/>
                    </a:lnR>
                    <a:lnT>
                      <a:noFill/>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9.902</a:t>
                      </a:r>
                    </a:p>
                  </a:txBody>
                  <a:tcPr marL="6229" marR="6229" marT="6229" marB="0" anchor="b">
                    <a:lnL>
                      <a:noFill/>
                    </a:lnL>
                    <a:lnR>
                      <a:noFill/>
                    </a:lnR>
                    <a:lnT>
                      <a:noFill/>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7.462</a:t>
                      </a:r>
                    </a:p>
                  </a:txBody>
                  <a:tcPr marL="6229" marR="6229" marT="6229" marB="0" anchor="b">
                    <a:lnL>
                      <a:noFill/>
                    </a:lnL>
                    <a:lnR>
                      <a:noFill/>
                    </a:lnR>
                    <a:lnT>
                      <a:noFill/>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B</a:t>
                      </a:r>
                    </a:p>
                  </a:txBody>
                  <a:tcPr marL="6229" marR="6229" marT="6229" marB="0" anchor="b">
                    <a:lnL>
                      <a:noFill/>
                    </a:lnL>
                    <a:lnR w="12700" cap="flat" cmpd="sng" algn="ctr">
                      <a:solidFill>
                        <a:srgbClr val="000000"/>
                      </a:solidFill>
                      <a:prstDash val="solid"/>
                      <a:round/>
                      <a:headEnd type="none" w="med" len="med"/>
                      <a:tailEnd type="none" w="med" len="med"/>
                    </a:lnR>
                    <a:lnT>
                      <a:noFill/>
                    </a:lnT>
                    <a:lnB>
                      <a:noFill/>
                    </a:lnB>
                    <a:solidFill>
                      <a:srgbClr val="FCC556"/>
                    </a:solidFill>
                  </a:tcPr>
                </a:tc>
                <a:extLst>
                  <a:ext uri="{0D108BD9-81ED-4DB2-BD59-A6C34878D82A}">
                    <a16:rowId xmlns:a16="http://schemas.microsoft.com/office/drawing/2014/main" val="4155725170"/>
                  </a:ext>
                </a:extLst>
              </a:tr>
              <a:tr h="235103">
                <a:tc>
                  <a:txBody>
                    <a:bodyPr/>
                    <a:lstStyle/>
                    <a:p>
                      <a:pPr algn="ctr" fontAlgn="b"/>
                      <a:r>
                        <a:rPr lang="en-US" sz="1100" b="0" i="0" u="none" strike="noStrike" dirty="0" err="1">
                          <a:solidFill>
                            <a:srgbClr val="000000"/>
                          </a:solidFill>
                          <a:effectLst/>
                          <a:latin typeface="Calibri" panose="020F0502020204030204" pitchFamily="34" charset="0"/>
                        </a:rPr>
                        <a:t>Forw</a:t>
                      </a:r>
                      <a:r>
                        <a:rPr lang="en-US" sz="1100" b="0" i="0" u="none" strike="noStrike" dirty="0">
                          <a:solidFill>
                            <a:srgbClr val="000000"/>
                          </a:solidFill>
                          <a:effectLst/>
                          <a:latin typeface="Calibri" panose="020F0502020204030204" pitchFamily="34" charset="0"/>
                        </a:rPr>
                        <a:t> Step</a:t>
                      </a:r>
                    </a:p>
                  </a:txBody>
                  <a:tcPr marL="6229" marR="6229" marT="622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0.89</a:t>
                      </a:r>
                    </a:p>
                  </a:txBody>
                  <a:tcPr marL="6229" marR="6229" marT="6229"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10.247</a:t>
                      </a:r>
                    </a:p>
                  </a:txBody>
                  <a:tcPr marL="6229" marR="6229" marT="6229" marB="0" anchor="b">
                    <a:lnL>
                      <a:noFill/>
                    </a:lnL>
                    <a:lnR>
                      <a:noFill/>
                    </a:lnR>
                    <a:lnT>
                      <a:noFill/>
                    </a:lnT>
                    <a:lnB w="12700" cap="flat" cmpd="sng" algn="ctr">
                      <a:solidFill>
                        <a:srgbClr val="000000"/>
                      </a:solidFill>
                      <a:prstDash val="solid"/>
                      <a:round/>
                      <a:headEnd type="none" w="med" len="med"/>
                      <a:tailEnd type="none" w="med" len="med"/>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7.431</a:t>
                      </a:r>
                    </a:p>
                  </a:txBody>
                  <a:tcPr marL="6229" marR="6229" marT="6229" marB="0" anchor="b">
                    <a:lnL>
                      <a:noFill/>
                    </a:lnL>
                    <a:lnR>
                      <a:noFill/>
                    </a:lnR>
                    <a:lnT>
                      <a:noFill/>
                    </a:lnT>
                    <a:lnB w="12700" cap="flat" cmpd="sng" algn="ctr">
                      <a:solidFill>
                        <a:srgbClr val="000000"/>
                      </a:solidFill>
                      <a:prstDash val="solid"/>
                      <a:round/>
                      <a:headEnd type="none" w="med" len="med"/>
                      <a:tailEnd type="none" w="med" len="med"/>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B</a:t>
                      </a:r>
                    </a:p>
                  </a:txBody>
                  <a:tcPr marL="6229" marR="6229" marT="6229"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CC556"/>
                    </a:solidFill>
                  </a:tcPr>
                </a:tc>
                <a:extLst>
                  <a:ext uri="{0D108BD9-81ED-4DB2-BD59-A6C34878D82A}">
                    <a16:rowId xmlns:a16="http://schemas.microsoft.com/office/drawing/2014/main" val="881066333"/>
                  </a:ext>
                </a:extLst>
              </a:tr>
              <a:tr h="227266">
                <a:tc>
                  <a:txBody>
                    <a:bodyPr/>
                    <a:lstStyle/>
                    <a:p>
                      <a:pPr algn="ctr" fontAlgn="b"/>
                      <a:r>
                        <a:rPr lang="en-US" sz="1100" b="0" i="0" u="none" strike="noStrike">
                          <a:solidFill>
                            <a:srgbClr val="000000"/>
                          </a:solidFill>
                          <a:effectLst/>
                          <a:latin typeface="Calibri" panose="020F0502020204030204" pitchFamily="34" charset="0"/>
                        </a:rPr>
                        <a:t>Lasso</a:t>
                      </a:r>
                    </a:p>
                  </a:txBody>
                  <a:tcPr marL="6229" marR="6229" marT="622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0.899</a:t>
                      </a:r>
                    </a:p>
                  </a:txBody>
                  <a:tcPr marL="6229" marR="6229" marT="6229"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98.912</a:t>
                      </a:r>
                    </a:p>
                  </a:txBody>
                  <a:tcPr marL="6229" marR="6229" marT="6229" marB="0" anchor="b">
                    <a:lnL>
                      <a:noFill/>
                    </a:lnL>
                    <a:lnR>
                      <a:noFill/>
                    </a:lnR>
                    <a:lnT w="12700" cap="flat" cmpd="sng" algn="ctr">
                      <a:solidFill>
                        <a:srgbClr val="000000"/>
                      </a:solidFill>
                      <a:prstDash val="solid"/>
                      <a:round/>
                      <a:headEnd type="none" w="med" len="med"/>
                      <a:tailEnd type="none" w="med" len="med"/>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15.884</a:t>
                      </a:r>
                    </a:p>
                  </a:txBody>
                  <a:tcPr marL="6229" marR="6229" marT="6229" marB="0" anchor="b">
                    <a:lnL>
                      <a:noFill/>
                    </a:lnL>
                    <a:lnR>
                      <a:noFill/>
                    </a:lnR>
                    <a:lnT w="12700" cap="flat" cmpd="sng" algn="ctr">
                      <a:solidFill>
                        <a:srgbClr val="000000"/>
                      </a:solidFill>
                      <a:prstDash val="solid"/>
                      <a:round/>
                      <a:headEnd type="none" w="med" len="med"/>
                      <a:tailEnd type="none" w="med" len="med"/>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C</a:t>
                      </a:r>
                    </a:p>
                  </a:txBody>
                  <a:tcPr marL="6229" marR="6229" marT="6229"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AA906"/>
                    </a:solidFill>
                  </a:tcPr>
                </a:tc>
                <a:extLst>
                  <a:ext uri="{0D108BD9-81ED-4DB2-BD59-A6C34878D82A}">
                    <a16:rowId xmlns:a16="http://schemas.microsoft.com/office/drawing/2014/main" val="4242852544"/>
                  </a:ext>
                </a:extLst>
              </a:tr>
              <a:tr h="227266">
                <a:tc>
                  <a:txBody>
                    <a:bodyPr/>
                    <a:lstStyle/>
                    <a:p>
                      <a:pPr algn="ctr" fontAlgn="b"/>
                      <a:r>
                        <a:rPr lang="en-US" sz="1100" b="0" i="0" u="none" strike="noStrike">
                          <a:solidFill>
                            <a:srgbClr val="000000"/>
                          </a:solidFill>
                          <a:effectLst/>
                          <a:latin typeface="Calibri" panose="020F0502020204030204" pitchFamily="34" charset="0"/>
                        </a:rPr>
                        <a:t>Elastic Net</a:t>
                      </a:r>
                    </a:p>
                  </a:txBody>
                  <a:tcPr marL="6229" marR="6229" marT="622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0.904</a:t>
                      </a:r>
                    </a:p>
                  </a:txBody>
                  <a:tcPr marL="6229" marR="6229" marT="6229" marB="0" anchor="b">
                    <a:lnL w="12700" cap="flat" cmpd="sng" algn="ctr">
                      <a:solidFill>
                        <a:srgbClr val="000000"/>
                      </a:solidFill>
                      <a:prstDash val="solid"/>
                      <a:round/>
                      <a:headEnd type="none" w="med" len="med"/>
                      <a:tailEnd type="none" w="med" len="med"/>
                    </a:lnL>
                    <a:lnR>
                      <a:noFill/>
                    </a:lnR>
                    <a:lnT>
                      <a:noFill/>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99.056</a:t>
                      </a:r>
                    </a:p>
                  </a:txBody>
                  <a:tcPr marL="6229" marR="6229" marT="6229" marB="0" anchor="b">
                    <a:lnL>
                      <a:noFill/>
                    </a:lnL>
                    <a:lnR>
                      <a:noFill/>
                    </a:lnR>
                    <a:lnT>
                      <a:noFill/>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15.864</a:t>
                      </a:r>
                    </a:p>
                  </a:txBody>
                  <a:tcPr marL="6229" marR="6229" marT="6229" marB="0" anchor="b">
                    <a:lnL>
                      <a:noFill/>
                    </a:lnL>
                    <a:lnR>
                      <a:noFill/>
                    </a:lnR>
                    <a:lnT>
                      <a:noFill/>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C</a:t>
                      </a:r>
                    </a:p>
                  </a:txBody>
                  <a:tcPr marL="6229" marR="6229" marT="6229" marB="0" anchor="b">
                    <a:lnL>
                      <a:noFill/>
                    </a:lnL>
                    <a:lnR w="12700" cap="flat" cmpd="sng" algn="ctr">
                      <a:solidFill>
                        <a:srgbClr val="000000"/>
                      </a:solidFill>
                      <a:prstDash val="solid"/>
                      <a:round/>
                      <a:headEnd type="none" w="med" len="med"/>
                      <a:tailEnd type="none" w="med" len="med"/>
                    </a:lnR>
                    <a:lnT>
                      <a:noFill/>
                    </a:lnT>
                    <a:lnB>
                      <a:noFill/>
                    </a:lnB>
                    <a:solidFill>
                      <a:srgbClr val="FAA906"/>
                    </a:solidFill>
                  </a:tcPr>
                </a:tc>
                <a:extLst>
                  <a:ext uri="{0D108BD9-81ED-4DB2-BD59-A6C34878D82A}">
                    <a16:rowId xmlns:a16="http://schemas.microsoft.com/office/drawing/2014/main" val="3061443741"/>
                  </a:ext>
                </a:extLst>
              </a:tr>
              <a:tr h="227266">
                <a:tc>
                  <a:txBody>
                    <a:bodyPr/>
                    <a:lstStyle/>
                    <a:p>
                      <a:pPr algn="ctr" fontAlgn="b"/>
                      <a:r>
                        <a:rPr lang="en-US" sz="1100" b="0" i="0" u="none" strike="noStrike">
                          <a:solidFill>
                            <a:srgbClr val="000000"/>
                          </a:solidFill>
                          <a:effectLst/>
                          <a:latin typeface="Calibri" panose="020F0502020204030204" pitchFamily="34" charset="0"/>
                        </a:rPr>
                        <a:t>SPAM</a:t>
                      </a:r>
                    </a:p>
                  </a:txBody>
                  <a:tcPr marL="6229" marR="6229" marT="622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0.894</a:t>
                      </a:r>
                    </a:p>
                  </a:txBody>
                  <a:tcPr marL="6229" marR="6229" marT="6229" marB="0" anchor="b">
                    <a:lnL w="12700" cap="flat" cmpd="sng" algn="ctr">
                      <a:solidFill>
                        <a:srgbClr val="000000"/>
                      </a:solidFill>
                      <a:prstDash val="solid"/>
                      <a:round/>
                      <a:headEnd type="none" w="med" len="med"/>
                      <a:tailEnd type="none" w="med" len="med"/>
                    </a:lnL>
                    <a:lnR>
                      <a:noFill/>
                    </a:lnR>
                    <a:lnT>
                      <a:noFill/>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112.803</a:t>
                      </a:r>
                    </a:p>
                  </a:txBody>
                  <a:tcPr marL="6229" marR="6229" marT="6229" marB="0" anchor="b">
                    <a:lnL>
                      <a:noFill/>
                    </a:lnL>
                    <a:lnR>
                      <a:noFill/>
                    </a:lnR>
                    <a:lnT>
                      <a:noFill/>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15.746</a:t>
                      </a:r>
                    </a:p>
                  </a:txBody>
                  <a:tcPr marL="6229" marR="6229" marT="6229" marB="0" anchor="b">
                    <a:lnL>
                      <a:noFill/>
                    </a:lnL>
                    <a:lnR>
                      <a:noFill/>
                    </a:lnR>
                    <a:lnT>
                      <a:noFill/>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C</a:t>
                      </a:r>
                    </a:p>
                  </a:txBody>
                  <a:tcPr marL="6229" marR="6229" marT="6229" marB="0" anchor="b">
                    <a:lnL>
                      <a:noFill/>
                    </a:lnL>
                    <a:lnR w="12700" cap="flat" cmpd="sng" algn="ctr">
                      <a:solidFill>
                        <a:srgbClr val="000000"/>
                      </a:solidFill>
                      <a:prstDash val="solid"/>
                      <a:round/>
                      <a:headEnd type="none" w="med" len="med"/>
                      <a:tailEnd type="none" w="med" len="med"/>
                    </a:lnR>
                    <a:lnT>
                      <a:noFill/>
                    </a:lnT>
                    <a:lnB>
                      <a:noFill/>
                    </a:lnB>
                    <a:solidFill>
                      <a:srgbClr val="FAA906"/>
                    </a:solidFill>
                  </a:tcPr>
                </a:tc>
                <a:extLst>
                  <a:ext uri="{0D108BD9-81ED-4DB2-BD59-A6C34878D82A}">
                    <a16:rowId xmlns:a16="http://schemas.microsoft.com/office/drawing/2014/main" val="1801876578"/>
                  </a:ext>
                </a:extLst>
              </a:tr>
              <a:tr h="227266">
                <a:tc>
                  <a:txBody>
                    <a:bodyPr/>
                    <a:lstStyle/>
                    <a:p>
                      <a:pPr algn="ctr" fontAlgn="b"/>
                      <a:r>
                        <a:rPr lang="en-US" sz="1100" b="0" i="0" u="none" strike="noStrike" dirty="0">
                          <a:solidFill>
                            <a:srgbClr val="000000"/>
                          </a:solidFill>
                          <a:effectLst/>
                          <a:latin typeface="Calibri" panose="020F0502020204030204" pitchFamily="34" charset="0"/>
                        </a:rPr>
                        <a:t>Random For</a:t>
                      </a:r>
                    </a:p>
                  </a:txBody>
                  <a:tcPr marL="6229" marR="6229" marT="622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0.903</a:t>
                      </a:r>
                    </a:p>
                  </a:txBody>
                  <a:tcPr marL="6229" marR="6229" marT="6229" marB="0" anchor="b">
                    <a:lnL w="12700" cap="flat" cmpd="sng" algn="ctr">
                      <a:solidFill>
                        <a:srgbClr val="000000"/>
                      </a:solidFill>
                      <a:prstDash val="solid"/>
                      <a:round/>
                      <a:headEnd type="none" w="med" len="med"/>
                      <a:tailEnd type="none" w="med" len="med"/>
                    </a:lnL>
                    <a:lnR>
                      <a:noFill/>
                    </a:lnR>
                    <a:lnT>
                      <a:noFill/>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107.1</a:t>
                      </a:r>
                    </a:p>
                  </a:txBody>
                  <a:tcPr marL="6229" marR="6229" marT="6229" marB="0" anchor="b">
                    <a:lnL>
                      <a:noFill/>
                    </a:lnL>
                    <a:lnR>
                      <a:noFill/>
                    </a:lnR>
                    <a:lnT>
                      <a:noFill/>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18.709</a:t>
                      </a:r>
                    </a:p>
                  </a:txBody>
                  <a:tcPr marL="6229" marR="6229" marT="6229" marB="0" anchor="b">
                    <a:lnL>
                      <a:noFill/>
                    </a:lnL>
                    <a:lnR>
                      <a:noFill/>
                    </a:lnR>
                    <a:lnT>
                      <a:noFill/>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C</a:t>
                      </a:r>
                    </a:p>
                  </a:txBody>
                  <a:tcPr marL="6229" marR="6229" marT="6229" marB="0" anchor="b">
                    <a:lnL>
                      <a:noFill/>
                    </a:lnL>
                    <a:lnR w="12700" cap="flat" cmpd="sng" algn="ctr">
                      <a:solidFill>
                        <a:srgbClr val="000000"/>
                      </a:solidFill>
                      <a:prstDash val="solid"/>
                      <a:round/>
                      <a:headEnd type="none" w="med" len="med"/>
                      <a:tailEnd type="none" w="med" len="med"/>
                    </a:lnR>
                    <a:lnT>
                      <a:noFill/>
                    </a:lnT>
                    <a:lnB>
                      <a:noFill/>
                    </a:lnB>
                    <a:solidFill>
                      <a:srgbClr val="FAA906"/>
                    </a:solidFill>
                  </a:tcPr>
                </a:tc>
                <a:extLst>
                  <a:ext uri="{0D108BD9-81ED-4DB2-BD59-A6C34878D82A}">
                    <a16:rowId xmlns:a16="http://schemas.microsoft.com/office/drawing/2014/main" val="2111828174"/>
                  </a:ext>
                </a:extLst>
              </a:tr>
              <a:tr h="235103">
                <a:tc>
                  <a:txBody>
                    <a:bodyPr/>
                    <a:lstStyle/>
                    <a:p>
                      <a:pPr algn="ctr" fontAlgn="b"/>
                      <a:r>
                        <a:rPr lang="en-US" sz="1100" b="0" i="0" u="none" strike="noStrike" dirty="0" err="1">
                          <a:solidFill>
                            <a:srgbClr val="000000"/>
                          </a:solidFill>
                          <a:effectLst/>
                          <a:latin typeface="Calibri" panose="020F0502020204030204" pitchFamily="34" charset="0"/>
                        </a:rPr>
                        <a:t>Forw</a:t>
                      </a:r>
                      <a:r>
                        <a:rPr lang="en-US" sz="1100" b="0" i="0" u="none" strike="noStrike" dirty="0">
                          <a:solidFill>
                            <a:srgbClr val="000000"/>
                          </a:solidFill>
                          <a:effectLst/>
                          <a:latin typeface="Calibri" panose="020F0502020204030204" pitchFamily="34" charset="0"/>
                        </a:rPr>
                        <a:t> Step</a:t>
                      </a:r>
                    </a:p>
                  </a:txBody>
                  <a:tcPr marL="6229" marR="6229" marT="622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0.903</a:t>
                      </a:r>
                    </a:p>
                  </a:txBody>
                  <a:tcPr marL="6229" marR="6229" marT="6229"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99.459</a:t>
                      </a:r>
                    </a:p>
                  </a:txBody>
                  <a:tcPr marL="6229" marR="6229" marT="6229" marB="0" anchor="b">
                    <a:lnL>
                      <a:noFill/>
                    </a:lnL>
                    <a:lnR>
                      <a:noFill/>
                    </a:lnR>
                    <a:lnT>
                      <a:noFill/>
                    </a:lnT>
                    <a:lnB w="12700" cap="flat" cmpd="sng" algn="ctr">
                      <a:solidFill>
                        <a:srgbClr val="000000"/>
                      </a:solidFill>
                      <a:prstDash val="solid"/>
                      <a:round/>
                      <a:headEnd type="none" w="med" len="med"/>
                      <a:tailEnd type="none" w="med" len="med"/>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15.532</a:t>
                      </a:r>
                    </a:p>
                  </a:txBody>
                  <a:tcPr marL="6229" marR="6229" marT="6229" marB="0" anchor="b">
                    <a:lnL>
                      <a:noFill/>
                    </a:lnL>
                    <a:lnR>
                      <a:noFill/>
                    </a:lnR>
                    <a:lnT>
                      <a:noFill/>
                    </a:lnT>
                    <a:lnB w="12700" cap="flat" cmpd="sng" algn="ctr">
                      <a:solidFill>
                        <a:srgbClr val="000000"/>
                      </a:solidFill>
                      <a:prstDash val="solid"/>
                      <a:round/>
                      <a:headEnd type="none" w="med" len="med"/>
                      <a:tailEnd type="none" w="med" len="med"/>
                    </a:lnB>
                    <a:solidFill>
                      <a:srgbClr val="FAA906"/>
                    </a:solidFill>
                  </a:tcPr>
                </a:tc>
                <a:tc>
                  <a:txBody>
                    <a:bodyPr/>
                    <a:lstStyle/>
                    <a:p>
                      <a:pPr algn="ctr" fontAlgn="b"/>
                      <a:r>
                        <a:rPr lang="en-US" sz="1100" b="0" i="0" u="none" strike="noStrike" dirty="0">
                          <a:solidFill>
                            <a:srgbClr val="000000"/>
                          </a:solidFill>
                          <a:effectLst/>
                          <a:latin typeface="Calibri" panose="020F0502020204030204" pitchFamily="34" charset="0"/>
                        </a:rPr>
                        <a:t>C</a:t>
                      </a:r>
                    </a:p>
                  </a:txBody>
                  <a:tcPr marL="6229" marR="6229" marT="6229"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AA906"/>
                    </a:solidFill>
                  </a:tcPr>
                </a:tc>
                <a:extLst>
                  <a:ext uri="{0D108BD9-81ED-4DB2-BD59-A6C34878D82A}">
                    <a16:rowId xmlns:a16="http://schemas.microsoft.com/office/drawing/2014/main" val="2084115764"/>
                  </a:ext>
                </a:extLst>
              </a:tr>
            </a:tbl>
          </a:graphicData>
        </a:graphic>
      </p:graphicFrame>
    </p:spTree>
    <p:extLst>
      <p:ext uri="{BB962C8B-B14F-4D97-AF65-F5344CB8AC3E}">
        <p14:creationId xmlns:p14="http://schemas.microsoft.com/office/powerpoint/2010/main" val="4182834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3B444267-7DA2-4AC4-8720-AB4CD91677E7}"/>
              </a:ext>
            </a:extLst>
          </p:cNvPr>
          <p:cNvSpPr txBox="1">
            <a:spLocks/>
          </p:cNvSpPr>
          <p:nvPr/>
        </p:nvSpPr>
        <p:spPr>
          <a:xfrm>
            <a:off x="1169572" y="1798073"/>
            <a:ext cx="7729728" cy="56235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b="1" dirty="0"/>
              <a:t>Split Conformal High Dimensional </a:t>
            </a:r>
            <a:r>
              <a:rPr lang="en-US" dirty="0"/>
              <a:t>– Coverage nearly exact, length possibly related to test error, not in all settings.</a:t>
            </a:r>
          </a:p>
          <a:p>
            <a:endParaRPr lang="en-US" dirty="0"/>
          </a:p>
        </p:txBody>
      </p:sp>
      <p:sp>
        <p:nvSpPr>
          <p:cNvPr id="7" name="Title 1">
            <a:extLst>
              <a:ext uri="{FF2B5EF4-FFF2-40B4-BE49-F238E27FC236}">
                <a16:creationId xmlns:a16="http://schemas.microsoft.com/office/drawing/2014/main" id="{7A9B85A5-4679-4283-ADBD-1C74FC8FF22C}"/>
              </a:ext>
            </a:extLst>
          </p:cNvPr>
          <p:cNvSpPr txBox="1">
            <a:spLocks/>
          </p:cNvSpPr>
          <p:nvPr/>
        </p:nvSpPr>
        <p:spPr bwMode="black">
          <a:xfrm>
            <a:off x="1169572" y="454330"/>
            <a:ext cx="9888279" cy="1034229"/>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Comparison Of Estimators  </a:t>
            </a:r>
          </a:p>
        </p:txBody>
      </p:sp>
      <p:graphicFrame>
        <p:nvGraphicFramePr>
          <p:cNvPr id="10" name="Chart 9">
            <a:extLst>
              <a:ext uri="{FF2B5EF4-FFF2-40B4-BE49-F238E27FC236}">
                <a16:creationId xmlns:a16="http://schemas.microsoft.com/office/drawing/2014/main" id="{C2A90CAF-6332-46C6-90E3-C82A5758096C}"/>
              </a:ext>
            </a:extLst>
          </p:cNvPr>
          <p:cNvGraphicFramePr>
            <a:graphicFrameLocks/>
          </p:cNvGraphicFramePr>
          <p:nvPr>
            <p:extLst>
              <p:ext uri="{D42A27DB-BD31-4B8C-83A1-F6EECF244321}">
                <p14:modId xmlns:p14="http://schemas.microsoft.com/office/powerpoint/2010/main" val="2179084128"/>
              </p:ext>
            </p:extLst>
          </p:nvPr>
        </p:nvGraphicFramePr>
        <p:xfrm>
          <a:off x="5187409" y="2469854"/>
          <a:ext cx="3152775" cy="178435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0438AE14-87E6-4BC8-B47B-D0059FD19D35}"/>
              </a:ext>
            </a:extLst>
          </p:cNvPr>
          <p:cNvGraphicFramePr>
            <a:graphicFrameLocks/>
          </p:cNvGraphicFramePr>
          <p:nvPr>
            <p:extLst>
              <p:ext uri="{D42A27DB-BD31-4B8C-83A1-F6EECF244321}">
                <p14:modId xmlns:p14="http://schemas.microsoft.com/office/powerpoint/2010/main" val="85002717"/>
              </p:ext>
            </p:extLst>
          </p:nvPr>
        </p:nvGraphicFramePr>
        <p:xfrm>
          <a:off x="5296503" y="4363630"/>
          <a:ext cx="3152775" cy="178435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A9338207-FAF7-47EA-8049-9ADE89C2F3DA}"/>
              </a:ext>
            </a:extLst>
          </p:cNvPr>
          <p:cNvGraphicFramePr>
            <a:graphicFrameLocks/>
          </p:cNvGraphicFramePr>
          <p:nvPr>
            <p:extLst>
              <p:ext uri="{D42A27DB-BD31-4B8C-83A1-F6EECF244321}">
                <p14:modId xmlns:p14="http://schemas.microsoft.com/office/powerpoint/2010/main" val="3531084718"/>
              </p:ext>
            </p:extLst>
          </p:nvPr>
        </p:nvGraphicFramePr>
        <p:xfrm>
          <a:off x="8506852" y="2451760"/>
          <a:ext cx="3152775" cy="178435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Table 12">
            <a:extLst>
              <a:ext uri="{FF2B5EF4-FFF2-40B4-BE49-F238E27FC236}">
                <a16:creationId xmlns:a16="http://schemas.microsoft.com/office/drawing/2014/main" id="{2E9070B0-5FF5-4D50-8B7E-98757D6E282C}"/>
              </a:ext>
            </a:extLst>
          </p:cNvPr>
          <p:cNvGraphicFramePr>
            <a:graphicFrameLocks noGrp="1"/>
          </p:cNvGraphicFramePr>
          <p:nvPr>
            <p:extLst>
              <p:ext uri="{D42A27DB-BD31-4B8C-83A1-F6EECF244321}">
                <p14:modId xmlns:p14="http://schemas.microsoft.com/office/powerpoint/2010/main" val="2269882960"/>
              </p:ext>
            </p:extLst>
          </p:nvPr>
        </p:nvGraphicFramePr>
        <p:xfrm>
          <a:off x="869582" y="2553365"/>
          <a:ext cx="3945711" cy="3594612"/>
        </p:xfrm>
        <a:graphic>
          <a:graphicData uri="http://schemas.openxmlformats.org/drawingml/2006/table">
            <a:tbl>
              <a:tblPr/>
              <a:tblGrid>
                <a:gridCol w="718250">
                  <a:extLst>
                    <a:ext uri="{9D8B030D-6E8A-4147-A177-3AD203B41FA5}">
                      <a16:colId xmlns:a16="http://schemas.microsoft.com/office/drawing/2014/main" val="3228960190"/>
                    </a:ext>
                  </a:extLst>
                </a:gridCol>
                <a:gridCol w="718250">
                  <a:extLst>
                    <a:ext uri="{9D8B030D-6E8A-4147-A177-3AD203B41FA5}">
                      <a16:colId xmlns:a16="http://schemas.microsoft.com/office/drawing/2014/main" val="2398101815"/>
                    </a:ext>
                  </a:extLst>
                </a:gridCol>
                <a:gridCol w="718250">
                  <a:extLst>
                    <a:ext uri="{9D8B030D-6E8A-4147-A177-3AD203B41FA5}">
                      <a16:colId xmlns:a16="http://schemas.microsoft.com/office/drawing/2014/main" val="4181092775"/>
                    </a:ext>
                  </a:extLst>
                </a:gridCol>
                <a:gridCol w="596987">
                  <a:extLst>
                    <a:ext uri="{9D8B030D-6E8A-4147-A177-3AD203B41FA5}">
                      <a16:colId xmlns:a16="http://schemas.microsoft.com/office/drawing/2014/main" val="3645550540"/>
                    </a:ext>
                  </a:extLst>
                </a:gridCol>
                <a:gridCol w="596987">
                  <a:extLst>
                    <a:ext uri="{9D8B030D-6E8A-4147-A177-3AD203B41FA5}">
                      <a16:colId xmlns:a16="http://schemas.microsoft.com/office/drawing/2014/main" val="1714140566"/>
                    </a:ext>
                  </a:extLst>
                </a:gridCol>
                <a:gridCol w="596987">
                  <a:extLst>
                    <a:ext uri="{9D8B030D-6E8A-4147-A177-3AD203B41FA5}">
                      <a16:colId xmlns:a16="http://schemas.microsoft.com/office/drawing/2014/main" val="696107906"/>
                    </a:ext>
                  </a:extLst>
                </a:gridCol>
              </a:tblGrid>
              <a:tr h="215676">
                <a:tc gridSpan="6">
                  <a:txBody>
                    <a:bodyPr/>
                    <a:lstStyle/>
                    <a:p>
                      <a:pPr algn="ctr" fontAlgn="b"/>
                      <a:r>
                        <a:rPr lang="en-US" sz="1100" b="0" i="0" u="none" strike="noStrike">
                          <a:solidFill>
                            <a:srgbClr val="000000"/>
                          </a:solidFill>
                          <a:effectLst/>
                          <a:latin typeface="Calibri" panose="020F0502020204030204" pitchFamily="34" charset="0"/>
                        </a:rPr>
                        <a:t>Split Conformal Interval High Dim (n=200, d = 2000, s = 5)</a:t>
                      </a:r>
                    </a:p>
                  </a:txBody>
                  <a:tcPr marL="6204" marR="6204" marT="620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A90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57897179"/>
                  </a:ext>
                </a:extLst>
              </a:tr>
              <a:tr h="215676">
                <a:tc>
                  <a:txBody>
                    <a:bodyPr/>
                    <a:lstStyle/>
                    <a:p>
                      <a:pPr algn="ctr" fontAlgn="b"/>
                      <a:r>
                        <a:rPr lang="en-US" sz="1100" b="0" i="0" u="none" strike="noStrike">
                          <a:solidFill>
                            <a:srgbClr val="000000"/>
                          </a:solidFill>
                          <a:effectLst/>
                          <a:latin typeface="Calibri" panose="020F0502020204030204" pitchFamily="34" charset="0"/>
                        </a:rPr>
                        <a:t>Method</a:t>
                      </a:r>
                    </a:p>
                  </a:txBody>
                  <a:tcPr marL="6204" marR="6204" marT="62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Coverage</a:t>
                      </a:r>
                    </a:p>
                  </a:txBody>
                  <a:tcPr marL="6204" marR="6204" marT="620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Test Er</a:t>
                      </a:r>
                    </a:p>
                  </a:txBody>
                  <a:tcPr marL="6204" marR="6204" marT="620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Length</a:t>
                      </a:r>
                    </a:p>
                  </a:txBody>
                  <a:tcPr marL="6204" marR="6204" marT="620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Time</a:t>
                      </a:r>
                    </a:p>
                  </a:txBody>
                  <a:tcPr marL="6204" marR="6204" marT="620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Setting</a:t>
                      </a:r>
                    </a:p>
                  </a:txBody>
                  <a:tcPr marL="6204" marR="6204" marT="620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A906"/>
                    </a:solidFill>
                  </a:tcPr>
                </a:tc>
                <a:extLst>
                  <a:ext uri="{0D108BD9-81ED-4DB2-BD59-A6C34878D82A}">
                    <a16:rowId xmlns:a16="http://schemas.microsoft.com/office/drawing/2014/main" val="3835248218"/>
                  </a:ext>
                </a:extLst>
              </a:tr>
              <a:tr h="215676">
                <a:tc>
                  <a:txBody>
                    <a:bodyPr/>
                    <a:lstStyle/>
                    <a:p>
                      <a:pPr algn="ctr" fontAlgn="b"/>
                      <a:r>
                        <a:rPr lang="en-US" sz="1100" b="0" i="0" u="none" strike="noStrike">
                          <a:solidFill>
                            <a:srgbClr val="000000"/>
                          </a:solidFill>
                          <a:effectLst/>
                          <a:latin typeface="Calibri" panose="020F0502020204030204" pitchFamily="34" charset="0"/>
                        </a:rPr>
                        <a:t>Lasso</a:t>
                      </a:r>
                    </a:p>
                  </a:txBody>
                  <a:tcPr marL="6204" marR="6204" marT="62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0.897</a:t>
                      </a:r>
                    </a:p>
                  </a:txBody>
                  <a:tcPr marL="6204" marR="6204" marT="620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1.160</a:t>
                      </a:r>
                    </a:p>
                  </a:txBody>
                  <a:tcPr marL="6204" marR="6204" marT="6204" marB="0" anchor="b">
                    <a:lnL>
                      <a:noFill/>
                    </a:lnL>
                    <a:lnR>
                      <a:noFill/>
                    </a:lnR>
                    <a:lnT w="12700" cap="flat" cmpd="sng" algn="ctr">
                      <a:solidFill>
                        <a:srgbClr val="000000"/>
                      </a:solidFill>
                      <a:prstDash val="solid"/>
                      <a:round/>
                      <a:headEnd type="none" w="med" len="med"/>
                      <a:tailEnd type="none" w="med" len="med"/>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3.583</a:t>
                      </a:r>
                    </a:p>
                  </a:txBody>
                  <a:tcPr marL="6204" marR="6204" marT="6204" marB="0" anchor="b">
                    <a:lnL>
                      <a:noFill/>
                    </a:lnL>
                    <a:lnR>
                      <a:noFill/>
                    </a:lnR>
                    <a:lnT w="12700" cap="flat" cmpd="sng" algn="ctr">
                      <a:solidFill>
                        <a:srgbClr val="000000"/>
                      </a:solidFill>
                      <a:prstDash val="solid"/>
                      <a:round/>
                      <a:headEnd type="none" w="med" len="med"/>
                      <a:tailEnd type="none" w="med" len="med"/>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0.048</a:t>
                      </a:r>
                    </a:p>
                  </a:txBody>
                  <a:tcPr marL="6204" marR="6204" marT="6204" marB="0" anchor="b">
                    <a:lnL>
                      <a:noFill/>
                    </a:lnL>
                    <a:lnR>
                      <a:noFill/>
                    </a:lnR>
                    <a:lnT w="12700" cap="flat" cmpd="sng" algn="ctr">
                      <a:solidFill>
                        <a:srgbClr val="000000"/>
                      </a:solidFill>
                      <a:prstDash val="solid"/>
                      <a:round/>
                      <a:headEnd type="none" w="med" len="med"/>
                      <a:tailEnd type="none" w="med" len="med"/>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A</a:t>
                      </a:r>
                    </a:p>
                  </a:txBody>
                  <a:tcPr marL="6204" marR="6204" marT="620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DD991"/>
                    </a:solidFill>
                  </a:tcPr>
                </a:tc>
                <a:extLst>
                  <a:ext uri="{0D108BD9-81ED-4DB2-BD59-A6C34878D82A}">
                    <a16:rowId xmlns:a16="http://schemas.microsoft.com/office/drawing/2014/main" val="3266352515"/>
                  </a:ext>
                </a:extLst>
              </a:tr>
              <a:tr h="215676">
                <a:tc>
                  <a:txBody>
                    <a:bodyPr/>
                    <a:lstStyle/>
                    <a:p>
                      <a:pPr algn="ctr" fontAlgn="b"/>
                      <a:r>
                        <a:rPr lang="en-US" sz="1100" b="0" i="0" u="none" strike="noStrike">
                          <a:solidFill>
                            <a:srgbClr val="000000"/>
                          </a:solidFill>
                          <a:effectLst/>
                          <a:latin typeface="Calibri" panose="020F0502020204030204" pitchFamily="34" charset="0"/>
                        </a:rPr>
                        <a:t>Elastic Net</a:t>
                      </a:r>
                    </a:p>
                  </a:txBody>
                  <a:tcPr marL="6204" marR="6204" marT="62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0.900</a:t>
                      </a:r>
                    </a:p>
                  </a:txBody>
                  <a:tcPr marL="6204" marR="6204" marT="6204" marB="0" anchor="b">
                    <a:lnL w="12700" cap="flat" cmpd="sng" algn="ctr">
                      <a:solidFill>
                        <a:srgbClr val="000000"/>
                      </a:solidFill>
                      <a:prstDash val="solid"/>
                      <a:round/>
                      <a:headEnd type="none" w="med" len="med"/>
                      <a:tailEnd type="none" w="med" len="med"/>
                    </a:lnL>
                    <a:lnR>
                      <a:noFill/>
                    </a:lnR>
                    <a:lnT>
                      <a:noFill/>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1.157</a:t>
                      </a:r>
                    </a:p>
                  </a:txBody>
                  <a:tcPr marL="6204" marR="6204" marT="6204" marB="0" anchor="b">
                    <a:lnL>
                      <a:noFill/>
                    </a:lnL>
                    <a:lnR>
                      <a:noFill/>
                    </a:lnR>
                    <a:lnT>
                      <a:noFill/>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3.623</a:t>
                      </a:r>
                    </a:p>
                  </a:txBody>
                  <a:tcPr marL="6204" marR="6204" marT="6204" marB="0" anchor="b">
                    <a:lnL>
                      <a:noFill/>
                    </a:lnL>
                    <a:lnR>
                      <a:noFill/>
                    </a:lnR>
                    <a:lnT>
                      <a:noFill/>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0.045</a:t>
                      </a:r>
                    </a:p>
                  </a:txBody>
                  <a:tcPr marL="6204" marR="6204" marT="6204" marB="0" anchor="b">
                    <a:lnL>
                      <a:noFill/>
                    </a:lnL>
                    <a:lnR>
                      <a:noFill/>
                    </a:lnR>
                    <a:lnT>
                      <a:noFill/>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A</a:t>
                      </a:r>
                    </a:p>
                  </a:txBody>
                  <a:tcPr marL="6204" marR="6204" marT="6204" marB="0" anchor="b">
                    <a:lnL>
                      <a:noFill/>
                    </a:lnL>
                    <a:lnR w="12700" cap="flat" cmpd="sng" algn="ctr">
                      <a:solidFill>
                        <a:srgbClr val="000000"/>
                      </a:solidFill>
                      <a:prstDash val="solid"/>
                      <a:round/>
                      <a:headEnd type="none" w="med" len="med"/>
                      <a:tailEnd type="none" w="med" len="med"/>
                    </a:lnR>
                    <a:lnT>
                      <a:noFill/>
                    </a:lnT>
                    <a:lnB>
                      <a:noFill/>
                    </a:lnB>
                    <a:solidFill>
                      <a:srgbClr val="FDD991"/>
                    </a:solidFill>
                  </a:tcPr>
                </a:tc>
                <a:extLst>
                  <a:ext uri="{0D108BD9-81ED-4DB2-BD59-A6C34878D82A}">
                    <a16:rowId xmlns:a16="http://schemas.microsoft.com/office/drawing/2014/main" val="3609243281"/>
                  </a:ext>
                </a:extLst>
              </a:tr>
              <a:tr h="208488">
                <a:tc>
                  <a:txBody>
                    <a:bodyPr/>
                    <a:lstStyle/>
                    <a:p>
                      <a:pPr algn="ctr" fontAlgn="b"/>
                      <a:r>
                        <a:rPr lang="en-US" sz="1100" b="0" i="0" u="none" strike="noStrike">
                          <a:solidFill>
                            <a:srgbClr val="000000"/>
                          </a:solidFill>
                          <a:effectLst/>
                          <a:latin typeface="Calibri" panose="020F0502020204030204" pitchFamily="34" charset="0"/>
                        </a:rPr>
                        <a:t>SPAM</a:t>
                      </a:r>
                    </a:p>
                  </a:txBody>
                  <a:tcPr marL="6204" marR="6204" marT="62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0.908</a:t>
                      </a:r>
                    </a:p>
                  </a:txBody>
                  <a:tcPr marL="6204" marR="6204" marT="6204" marB="0" anchor="b">
                    <a:lnL w="12700" cap="flat" cmpd="sng" algn="ctr">
                      <a:solidFill>
                        <a:srgbClr val="000000"/>
                      </a:solidFill>
                      <a:prstDash val="solid"/>
                      <a:round/>
                      <a:headEnd type="none" w="med" len="med"/>
                      <a:tailEnd type="none" w="med" len="med"/>
                    </a:lnL>
                    <a:lnR>
                      <a:noFill/>
                    </a:lnR>
                    <a:lnT>
                      <a:noFill/>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1.156</a:t>
                      </a:r>
                    </a:p>
                  </a:txBody>
                  <a:tcPr marL="6204" marR="6204" marT="6204" marB="0" anchor="b">
                    <a:lnL>
                      <a:noFill/>
                    </a:lnL>
                    <a:lnR>
                      <a:noFill/>
                    </a:lnR>
                    <a:lnT>
                      <a:noFill/>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3.716</a:t>
                      </a:r>
                    </a:p>
                  </a:txBody>
                  <a:tcPr marL="6204" marR="6204" marT="6204" marB="0" anchor="b">
                    <a:lnL>
                      <a:noFill/>
                    </a:lnL>
                    <a:lnR>
                      <a:noFill/>
                    </a:lnR>
                    <a:lnT>
                      <a:noFill/>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5.442</a:t>
                      </a:r>
                    </a:p>
                  </a:txBody>
                  <a:tcPr marL="6204" marR="6204" marT="6204" marB="0" anchor="b">
                    <a:lnL>
                      <a:noFill/>
                    </a:lnL>
                    <a:lnR>
                      <a:noFill/>
                    </a:lnR>
                    <a:lnT>
                      <a:noFill/>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A</a:t>
                      </a:r>
                    </a:p>
                  </a:txBody>
                  <a:tcPr marL="6204" marR="6204" marT="6204" marB="0" anchor="b">
                    <a:lnL>
                      <a:noFill/>
                    </a:lnL>
                    <a:lnR w="12700" cap="flat" cmpd="sng" algn="ctr">
                      <a:solidFill>
                        <a:srgbClr val="000000"/>
                      </a:solidFill>
                      <a:prstDash val="solid"/>
                      <a:round/>
                      <a:headEnd type="none" w="med" len="med"/>
                      <a:tailEnd type="none" w="med" len="med"/>
                    </a:lnR>
                    <a:lnT>
                      <a:noFill/>
                    </a:lnT>
                    <a:lnB>
                      <a:noFill/>
                    </a:lnB>
                    <a:solidFill>
                      <a:srgbClr val="FDD991"/>
                    </a:solidFill>
                  </a:tcPr>
                </a:tc>
                <a:extLst>
                  <a:ext uri="{0D108BD9-81ED-4DB2-BD59-A6C34878D82A}">
                    <a16:rowId xmlns:a16="http://schemas.microsoft.com/office/drawing/2014/main" val="68057569"/>
                  </a:ext>
                </a:extLst>
              </a:tr>
              <a:tr h="208488">
                <a:tc>
                  <a:txBody>
                    <a:bodyPr/>
                    <a:lstStyle/>
                    <a:p>
                      <a:pPr algn="ctr" fontAlgn="b"/>
                      <a:r>
                        <a:rPr lang="en-US" sz="1100" b="0" i="0" u="none" strike="noStrike">
                          <a:solidFill>
                            <a:srgbClr val="000000"/>
                          </a:solidFill>
                          <a:effectLst/>
                          <a:latin typeface="Calibri" panose="020F0502020204030204" pitchFamily="34" charset="0"/>
                        </a:rPr>
                        <a:t>Random F</a:t>
                      </a:r>
                    </a:p>
                  </a:txBody>
                  <a:tcPr marL="6204" marR="6204" marT="62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0.903</a:t>
                      </a:r>
                    </a:p>
                  </a:txBody>
                  <a:tcPr marL="6204" marR="6204" marT="6204" marB="0" anchor="b">
                    <a:lnL w="12700" cap="flat" cmpd="sng" algn="ctr">
                      <a:solidFill>
                        <a:srgbClr val="000000"/>
                      </a:solidFill>
                      <a:prstDash val="solid"/>
                      <a:round/>
                      <a:headEnd type="none" w="med" len="med"/>
                      <a:tailEnd type="none" w="med" len="med"/>
                    </a:lnL>
                    <a:lnR>
                      <a:noFill/>
                    </a:lnR>
                    <a:lnT>
                      <a:noFill/>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1.159</a:t>
                      </a:r>
                    </a:p>
                  </a:txBody>
                  <a:tcPr marL="6204" marR="6204" marT="6204" marB="0" anchor="b">
                    <a:lnL>
                      <a:noFill/>
                    </a:lnL>
                    <a:lnR>
                      <a:noFill/>
                    </a:lnR>
                    <a:lnT>
                      <a:noFill/>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3.640</a:t>
                      </a:r>
                    </a:p>
                  </a:txBody>
                  <a:tcPr marL="6204" marR="6204" marT="6204" marB="0" anchor="b">
                    <a:lnL>
                      <a:noFill/>
                    </a:lnL>
                    <a:lnR>
                      <a:noFill/>
                    </a:lnR>
                    <a:lnT>
                      <a:noFill/>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17.789</a:t>
                      </a:r>
                    </a:p>
                  </a:txBody>
                  <a:tcPr marL="6204" marR="6204" marT="6204" marB="0" anchor="b">
                    <a:lnL>
                      <a:noFill/>
                    </a:lnL>
                    <a:lnR>
                      <a:noFill/>
                    </a:lnR>
                    <a:lnT>
                      <a:noFill/>
                    </a:lnT>
                    <a:lnB>
                      <a:noFill/>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A</a:t>
                      </a:r>
                    </a:p>
                  </a:txBody>
                  <a:tcPr marL="6204" marR="6204" marT="6204" marB="0" anchor="b">
                    <a:lnL>
                      <a:noFill/>
                    </a:lnL>
                    <a:lnR w="12700" cap="flat" cmpd="sng" algn="ctr">
                      <a:solidFill>
                        <a:srgbClr val="000000"/>
                      </a:solidFill>
                      <a:prstDash val="solid"/>
                      <a:round/>
                      <a:headEnd type="none" w="med" len="med"/>
                      <a:tailEnd type="none" w="med" len="med"/>
                    </a:lnR>
                    <a:lnT>
                      <a:noFill/>
                    </a:lnT>
                    <a:lnB>
                      <a:noFill/>
                    </a:lnB>
                    <a:solidFill>
                      <a:srgbClr val="FDD991"/>
                    </a:solidFill>
                  </a:tcPr>
                </a:tc>
                <a:extLst>
                  <a:ext uri="{0D108BD9-81ED-4DB2-BD59-A6C34878D82A}">
                    <a16:rowId xmlns:a16="http://schemas.microsoft.com/office/drawing/2014/main" val="3933457788"/>
                  </a:ext>
                </a:extLst>
              </a:tr>
              <a:tr h="215676">
                <a:tc>
                  <a:txBody>
                    <a:bodyPr/>
                    <a:lstStyle/>
                    <a:p>
                      <a:pPr algn="ctr" fontAlgn="b"/>
                      <a:r>
                        <a:rPr lang="en-US" sz="1100" b="0" i="0" u="none" strike="noStrike" dirty="0" err="1">
                          <a:solidFill>
                            <a:srgbClr val="000000"/>
                          </a:solidFill>
                          <a:effectLst/>
                          <a:latin typeface="Calibri" panose="020F0502020204030204" pitchFamily="34" charset="0"/>
                        </a:rPr>
                        <a:t>Forw</a:t>
                      </a:r>
                      <a:r>
                        <a:rPr lang="en-US" sz="1100" b="0" i="0" u="none" strike="noStrike" dirty="0">
                          <a:solidFill>
                            <a:srgbClr val="000000"/>
                          </a:solidFill>
                          <a:effectLst/>
                          <a:latin typeface="Calibri" panose="020F0502020204030204" pitchFamily="34" charset="0"/>
                        </a:rPr>
                        <a:t> Step</a:t>
                      </a:r>
                    </a:p>
                  </a:txBody>
                  <a:tcPr marL="6204" marR="6204" marT="62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0.904</a:t>
                      </a:r>
                    </a:p>
                  </a:txBody>
                  <a:tcPr marL="6204" marR="6204" marT="6204"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1.161</a:t>
                      </a:r>
                    </a:p>
                  </a:txBody>
                  <a:tcPr marL="6204" marR="6204" marT="6204" marB="0" anchor="b">
                    <a:lnL>
                      <a:noFill/>
                    </a:lnL>
                    <a:lnR>
                      <a:noFill/>
                    </a:lnR>
                    <a:lnT>
                      <a:noFill/>
                    </a:lnT>
                    <a:lnB w="12700" cap="flat" cmpd="sng" algn="ctr">
                      <a:solidFill>
                        <a:srgbClr val="000000"/>
                      </a:solidFill>
                      <a:prstDash val="solid"/>
                      <a:round/>
                      <a:headEnd type="none" w="med" len="med"/>
                      <a:tailEnd type="none" w="med" len="med"/>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3.664</a:t>
                      </a:r>
                    </a:p>
                  </a:txBody>
                  <a:tcPr marL="6204" marR="6204" marT="6204" marB="0" anchor="b">
                    <a:lnL>
                      <a:noFill/>
                    </a:lnL>
                    <a:lnR>
                      <a:noFill/>
                    </a:lnR>
                    <a:lnT>
                      <a:noFill/>
                    </a:lnT>
                    <a:lnB w="12700" cap="flat" cmpd="sng" algn="ctr">
                      <a:solidFill>
                        <a:srgbClr val="000000"/>
                      </a:solidFill>
                      <a:prstDash val="solid"/>
                      <a:round/>
                      <a:headEnd type="none" w="med" len="med"/>
                      <a:tailEnd type="none" w="med" len="med"/>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0.135</a:t>
                      </a:r>
                    </a:p>
                  </a:txBody>
                  <a:tcPr marL="6204" marR="6204" marT="6204" marB="0" anchor="b">
                    <a:lnL>
                      <a:noFill/>
                    </a:lnL>
                    <a:lnR>
                      <a:noFill/>
                    </a:lnR>
                    <a:lnT>
                      <a:noFill/>
                    </a:lnT>
                    <a:lnB w="12700" cap="flat" cmpd="sng" algn="ctr">
                      <a:solidFill>
                        <a:srgbClr val="000000"/>
                      </a:solidFill>
                      <a:prstDash val="solid"/>
                      <a:round/>
                      <a:headEnd type="none" w="med" len="med"/>
                      <a:tailEnd type="none" w="med" len="med"/>
                    </a:lnB>
                    <a:solidFill>
                      <a:srgbClr val="FDD991"/>
                    </a:solidFill>
                  </a:tcPr>
                </a:tc>
                <a:tc>
                  <a:txBody>
                    <a:bodyPr/>
                    <a:lstStyle/>
                    <a:p>
                      <a:pPr algn="ctr" fontAlgn="b"/>
                      <a:r>
                        <a:rPr lang="en-US" sz="1100" b="0" i="0" u="none" strike="noStrike">
                          <a:solidFill>
                            <a:srgbClr val="000000"/>
                          </a:solidFill>
                          <a:effectLst/>
                          <a:latin typeface="Calibri" panose="020F0502020204030204" pitchFamily="34" charset="0"/>
                        </a:rPr>
                        <a:t>A</a:t>
                      </a:r>
                    </a:p>
                  </a:txBody>
                  <a:tcPr marL="6204" marR="6204" marT="6204"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DD991"/>
                    </a:solidFill>
                  </a:tcPr>
                </a:tc>
                <a:extLst>
                  <a:ext uri="{0D108BD9-81ED-4DB2-BD59-A6C34878D82A}">
                    <a16:rowId xmlns:a16="http://schemas.microsoft.com/office/drawing/2014/main" val="3022044795"/>
                  </a:ext>
                </a:extLst>
              </a:tr>
              <a:tr h="208488">
                <a:tc>
                  <a:txBody>
                    <a:bodyPr/>
                    <a:lstStyle/>
                    <a:p>
                      <a:pPr algn="ctr" fontAlgn="b"/>
                      <a:r>
                        <a:rPr lang="en-US" sz="1100" b="0" i="0" u="none" strike="noStrike">
                          <a:solidFill>
                            <a:srgbClr val="000000"/>
                          </a:solidFill>
                          <a:effectLst/>
                          <a:latin typeface="Calibri" panose="020F0502020204030204" pitchFamily="34" charset="0"/>
                        </a:rPr>
                        <a:t>Lasso</a:t>
                      </a:r>
                    </a:p>
                  </a:txBody>
                  <a:tcPr marL="6204" marR="6204" marT="62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0.908</a:t>
                      </a:r>
                    </a:p>
                  </a:txBody>
                  <a:tcPr marL="6204" marR="6204" marT="620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8.895</a:t>
                      </a:r>
                    </a:p>
                  </a:txBody>
                  <a:tcPr marL="6204" marR="6204" marT="6204" marB="0" anchor="b">
                    <a:lnL>
                      <a:noFill/>
                    </a:lnL>
                    <a:lnR>
                      <a:noFill/>
                    </a:lnR>
                    <a:lnT w="12700" cap="flat" cmpd="sng" algn="ctr">
                      <a:solidFill>
                        <a:srgbClr val="000000"/>
                      </a:solidFill>
                      <a:prstDash val="solid"/>
                      <a:round/>
                      <a:headEnd type="none" w="med" len="med"/>
                      <a:tailEnd type="none" w="med" len="med"/>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8.362</a:t>
                      </a:r>
                    </a:p>
                  </a:txBody>
                  <a:tcPr marL="6204" marR="6204" marT="6204" marB="0" anchor="b">
                    <a:lnL>
                      <a:noFill/>
                    </a:lnL>
                    <a:lnR>
                      <a:noFill/>
                    </a:lnR>
                    <a:lnT w="12700" cap="flat" cmpd="sng" algn="ctr">
                      <a:solidFill>
                        <a:srgbClr val="000000"/>
                      </a:solidFill>
                      <a:prstDash val="solid"/>
                      <a:round/>
                      <a:headEnd type="none" w="med" len="med"/>
                      <a:tailEnd type="none" w="med" len="med"/>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0.064</a:t>
                      </a:r>
                    </a:p>
                  </a:txBody>
                  <a:tcPr marL="6204" marR="6204" marT="6204" marB="0" anchor="b">
                    <a:lnL>
                      <a:noFill/>
                    </a:lnL>
                    <a:lnR>
                      <a:noFill/>
                    </a:lnR>
                    <a:lnT w="12700" cap="flat" cmpd="sng" algn="ctr">
                      <a:solidFill>
                        <a:srgbClr val="000000"/>
                      </a:solidFill>
                      <a:prstDash val="solid"/>
                      <a:round/>
                      <a:headEnd type="none" w="med" len="med"/>
                      <a:tailEnd type="none" w="med" len="med"/>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B</a:t>
                      </a:r>
                    </a:p>
                  </a:txBody>
                  <a:tcPr marL="6204" marR="6204" marT="620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CC556"/>
                    </a:solidFill>
                  </a:tcPr>
                </a:tc>
                <a:extLst>
                  <a:ext uri="{0D108BD9-81ED-4DB2-BD59-A6C34878D82A}">
                    <a16:rowId xmlns:a16="http://schemas.microsoft.com/office/drawing/2014/main" val="3057916286"/>
                  </a:ext>
                </a:extLst>
              </a:tr>
              <a:tr h="208488">
                <a:tc>
                  <a:txBody>
                    <a:bodyPr/>
                    <a:lstStyle/>
                    <a:p>
                      <a:pPr algn="ctr" fontAlgn="b"/>
                      <a:r>
                        <a:rPr lang="en-US" sz="1100" b="0" i="0" u="none" strike="noStrike">
                          <a:solidFill>
                            <a:srgbClr val="000000"/>
                          </a:solidFill>
                          <a:effectLst/>
                          <a:latin typeface="Calibri" panose="020F0502020204030204" pitchFamily="34" charset="0"/>
                        </a:rPr>
                        <a:t>Elastic Net</a:t>
                      </a:r>
                    </a:p>
                  </a:txBody>
                  <a:tcPr marL="6204" marR="6204" marT="62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0.905</a:t>
                      </a:r>
                    </a:p>
                  </a:txBody>
                  <a:tcPr marL="6204" marR="6204" marT="6204" marB="0" anchor="b">
                    <a:lnL w="12700" cap="flat" cmpd="sng" algn="ctr">
                      <a:solidFill>
                        <a:srgbClr val="000000"/>
                      </a:solidFill>
                      <a:prstDash val="solid"/>
                      <a:round/>
                      <a:headEnd type="none" w="med" len="med"/>
                      <a:tailEnd type="none" w="med" len="med"/>
                    </a:lnL>
                    <a:lnR>
                      <a:noFill/>
                    </a:lnR>
                    <a:lnT>
                      <a:noFill/>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8.764</a:t>
                      </a:r>
                    </a:p>
                  </a:txBody>
                  <a:tcPr marL="6204" marR="6204" marT="6204" marB="0" anchor="b">
                    <a:lnL>
                      <a:noFill/>
                    </a:lnL>
                    <a:lnR>
                      <a:noFill/>
                    </a:lnR>
                    <a:lnT>
                      <a:noFill/>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8.139</a:t>
                      </a:r>
                    </a:p>
                  </a:txBody>
                  <a:tcPr marL="6204" marR="6204" marT="6204" marB="0" anchor="b">
                    <a:lnL>
                      <a:noFill/>
                    </a:lnL>
                    <a:lnR>
                      <a:noFill/>
                    </a:lnR>
                    <a:lnT>
                      <a:noFill/>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0.063</a:t>
                      </a:r>
                    </a:p>
                  </a:txBody>
                  <a:tcPr marL="6204" marR="6204" marT="6204" marB="0" anchor="b">
                    <a:lnL>
                      <a:noFill/>
                    </a:lnL>
                    <a:lnR>
                      <a:noFill/>
                    </a:lnR>
                    <a:lnT>
                      <a:noFill/>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B</a:t>
                      </a:r>
                    </a:p>
                  </a:txBody>
                  <a:tcPr marL="6204" marR="6204" marT="6204" marB="0" anchor="b">
                    <a:lnL>
                      <a:noFill/>
                    </a:lnL>
                    <a:lnR w="12700" cap="flat" cmpd="sng" algn="ctr">
                      <a:solidFill>
                        <a:srgbClr val="000000"/>
                      </a:solidFill>
                      <a:prstDash val="solid"/>
                      <a:round/>
                      <a:headEnd type="none" w="med" len="med"/>
                      <a:tailEnd type="none" w="med" len="med"/>
                    </a:lnR>
                    <a:lnT>
                      <a:noFill/>
                    </a:lnT>
                    <a:lnB>
                      <a:noFill/>
                    </a:lnB>
                    <a:solidFill>
                      <a:srgbClr val="FCC556"/>
                    </a:solidFill>
                  </a:tcPr>
                </a:tc>
                <a:extLst>
                  <a:ext uri="{0D108BD9-81ED-4DB2-BD59-A6C34878D82A}">
                    <a16:rowId xmlns:a16="http://schemas.microsoft.com/office/drawing/2014/main" val="2518018334"/>
                  </a:ext>
                </a:extLst>
              </a:tr>
              <a:tr h="208488">
                <a:tc>
                  <a:txBody>
                    <a:bodyPr/>
                    <a:lstStyle/>
                    <a:p>
                      <a:pPr algn="ctr" fontAlgn="b"/>
                      <a:r>
                        <a:rPr lang="en-US" sz="1100" b="0" i="0" u="none" strike="noStrike">
                          <a:solidFill>
                            <a:srgbClr val="000000"/>
                          </a:solidFill>
                          <a:effectLst/>
                          <a:latin typeface="Calibri" panose="020F0502020204030204" pitchFamily="34" charset="0"/>
                        </a:rPr>
                        <a:t>SPAM</a:t>
                      </a:r>
                    </a:p>
                  </a:txBody>
                  <a:tcPr marL="6204" marR="6204" marT="62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0.911</a:t>
                      </a:r>
                    </a:p>
                  </a:txBody>
                  <a:tcPr marL="6204" marR="6204" marT="6204" marB="0" anchor="b">
                    <a:lnL w="12700" cap="flat" cmpd="sng" algn="ctr">
                      <a:solidFill>
                        <a:srgbClr val="000000"/>
                      </a:solidFill>
                      <a:prstDash val="solid"/>
                      <a:round/>
                      <a:headEnd type="none" w="med" len="med"/>
                      <a:tailEnd type="none" w="med" len="med"/>
                    </a:lnL>
                    <a:lnR>
                      <a:noFill/>
                    </a:lnR>
                    <a:lnT>
                      <a:noFill/>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8.674</a:t>
                      </a:r>
                    </a:p>
                  </a:txBody>
                  <a:tcPr marL="6204" marR="6204" marT="6204" marB="0" anchor="b">
                    <a:lnL>
                      <a:noFill/>
                    </a:lnL>
                    <a:lnR>
                      <a:noFill/>
                    </a:lnR>
                    <a:lnT>
                      <a:noFill/>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8.211</a:t>
                      </a:r>
                    </a:p>
                  </a:txBody>
                  <a:tcPr marL="6204" marR="6204" marT="6204" marB="0" anchor="b">
                    <a:lnL>
                      <a:noFill/>
                    </a:lnL>
                    <a:lnR>
                      <a:noFill/>
                    </a:lnR>
                    <a:lnT>
                      <a:noFill/>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6.945</a:t>
                      </a:r>
                    </a:p>
                  </a:txBody>
                  <a:tcPr marL="6204" marR="6204" marT="6204" marB="0" anchor="b">
                    <a:lnL>
                      <a:noFill/>
                    </a:lnL>
                    <a:lnR>
                      <a:noFill/>
                    </a:lnR>
                    <a:lnT>
                      <a:noFill/>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B</a:t>
                      </a:r>
                    </a:p>
                  </a:txBody>
                  <a:tcPr marL="6204" marR="6204" marT="6204" marB="0" anchor="b">
                    <a:lnL>
                      <a:noFill/>
                    </a:lnL>
                    <a:lnR w="12700" cap="flat" cmpd="sng" algn="ctr">
                      <a:solidFill>
                        <a:srgbClr val="000000"/>
                      </a:solidFill>
                      <a:prstDash val="solid"/>
                      <a:round/>
                      <a:headEnd type="none" w="med" len="med"/>
                      <a:tailEnd type="none" w="med" len="med"/>
                    </a:lnR>
                    <a:lnT>
                      <a:noFill/>
                    </a:lnT>
                    <a:lnB>
                      <a:noFill/>
                    </a:lnB>
                    <a:solidFill>
                      <a:srgbClr val="FCC556"/>
                    </a:solidFill>
                  </a:tcPr>
                </a:tc>
                <a:extLst>
                  <a:ext uri="{0D108BD9-81ED-4DB2-BD59-A6C34878D82A}">
                    <a16:rowId xmlns:a16="http://schemas.microsoft.com/office/drawing/2014/main" val="3054357689"/>
                  </a:ext>
                </a:extLst>
              </a:tr>
              <a:tr h="208488">
                <a:tc>
                  <a:txBody>
                    <a:bodyPr/>
                    <a:lstStyle/>
                    <a:p>
                      <a:pPr algn="ctr" fontAlgn="b"/>
                      <a:r>
                        <a:rPr lang="en-US" sz="1100" b="0" i="0" u="none" strike="noStrike">
                          <a:solidFill>
                            <a:srgbClr val="000000"/>
                          </a:solidFill>
                          <a:effectLst/>
                          <a:latin typeface="Calibri" panose="020F0502020204030204" pitchFamily="34" charset="0"/>
                        </a:rPr>
                        <a:t>Random F</a:t>
                      </a:r>
                    </a:p>
                  </a:txBody>
                  <a:tcPr marL="6204" marR="6204" marT="62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0.907</a:t>
                      </a:r>
                    </a:p>
                  </a:txBody>
                  <a:tcPr marL="6204" marR="6204" marT="6204" marB="0" anchor="b">
                    <a:lnL w="12700" cap="flat" cmpd="sng" algn="ctr">
                      <a:solidFill>
                        <a:srgbClr val="000000"/>
                      </a:solidFill>
                      <a:prstDash val="solid"/>
                      <a:round/>
                      <a:headEnd type="none" w="med" len="med"/>
                      <a:tailEnd type="none" w="med" len="med"/>
                    </a:lnL>
                    <a:lnR>
                      <a:noFill/>
                    </a:lnR>
                    <a:lnT>
                      <a:noFill/>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8.720</a:t>
                      </a:r>
                    </a:p>
                  </a:txBody>
                  <a:tcPr marL="6204" marR="6204" marT="6204" marB="0" anchor="b">
                    <a:lnL>
                      <a:noFill/>
                    </a:lnL>
                    <a:lnR>
                      <a:noFill/>
                    </a:lnR>
                    <a:lnT>
                      <a:noFill/>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8.243</a:t>
                      </a:r>
                    </a:p>
                  </a:txBody>
                  <a:tcPr marL="6204" marR="6204" marT="6204" marB="0" anchor="b">
                    <a:lnL>
                      <a:noFill/>
                    </a:lnL>
                    <a:lnR>
                      <a:noFill/>
                    </a:lnR>
                    <a:lnT>
                      <a:noFill/>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24.644</a:t>
                      </a:r>
                    </a:p>
                  </a:txBody>
                  <a:tcPr marL="6204" marR="6204" marT="6204" marB="0" anchor="b">
                    <a:lnL>
                      <a:noFill/>
                    </a:lnL>
                    <a:lnR>
                      <a:noFill/>
                    </a:lnR>
                    <a:lnT>
                      <a:noFill/>
                    </a:lnT>
                    <a:lnB>
                      <a:noFill/>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B</a:t>
                      </a:r>
                    </a:p>
                  </a:txBody>
                  <a:tcPr marL="6204" marR="6204" marT="6204" marB="0" anchor="b">
                    <a:lnL>
                      <a:noFill/>
                    </a:lnL>
                    <a:lnR w="12700" cap="flat" cmpd="sng" algn="ctr">
                      <a:solidFill>
                        <a:srgbClr val="000000"/>
                      </a:solidFill>
                      <a:prstDash val="solid"/>
                      <a:round/>
                      <a:headEnd type="none" w="med" len="med"/>
                      <a:tailEnd type="none" w="med" len="med"/>
                    </a:lnR>
                    <a:lnT>
                      <a:noFill/>
                    </a:lnT>
                    <a:lnB>
                      <a:noFill/>
                    </a:lnB>
                    <a:solidFill>
                      <a:srgbClr val="FCC556"/>
                    </a:solidFill>
                  </a:tcPr>
                </a:tc>
                <a:extLst>
                  <a:ext uri="{0D108BD9-81ED-4DB2-BD59-A6C34878D82A}">
                    <a16:rowId xmlns:a16="http://schemas.microsoft.com/office/drawing/2014/main" val="3136383483"/>
                  </a:ext>
                </a:extLst>
              </a:tr>
              <a:tr h="215676">
                <a:tc>
                  <a:txBody>
                    <a:bodyPr/>
                    <a:lstStyle/>
                    <a:p>
                      <a:pPr algn="ctr" fontAlgn="b"/>
                      <a:r>
                        <a:rPr lang="en-US" sz="1100" b="0" i="0" u="none" strike="noStrike" dirty="0" err="1">
                          <a:solidFill>
                            <a:srgbClr val="000000"/>
                          </a:solidFill>
                          <a:effectLst/>
                          <a:latin typeface="Calibri" panose="020F0502020204030204" pitchFamily="34" charset="0"/>
                        </a:rPr>
                        <a:t>Forw</a:t>
                      </a:r>
                      <a:r>
                        <a:rPr lang="en-US" sz="1100" b="0" i="0" u="none" strike="noStrike" dirty="0">
                          <a:solidFill>
                            <a:srgbClr val="000000"/>
                          </a:solidFill>
                          <a:effectLst/>
                          <a:latin typeface="Calibri" panose="020F0502020204030204" pitchFamily="34" charset="0"/>
                        </a:rPr>
                        <a:t> Step</a:t>
                      </a:r>
                    </a:p>
                  </a:txBody>
                  <a:tcPr marL="6204" marR="6204" marT="62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0.904</a:t>
                      </a:r>
                    </a:p>
                  </a:txBody>
                  <a:tcPr marL="6204" marR="6204" marT="6204"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9.104</a:t>
                      </a:r>
                    </a:p>
                  </a:txBody>
                  <a:tcPr marL="6204" marR="6204" marT="6204" marB="0" anchor="b">
                    <a:lnL>
                      <a:noFill/>
                    </a:lnL>
                    <a:lnR>
                      <a:noFill/>
                    </a:lnR>
                    <a:lnT>
                      <a:noFill/>
                    </a:lnT>
                    <a:lnB w="12700" cap="flat" cmpd="sng" algn="ctr">
                      <a:solidFill>
                        <a:srgbClr val="000000"/>
                      </a:solidFill>
                      <a:prstDash val="solid"/>
                      <a:round/>
                      <a:headEnd type="none" w="med" len="med"/>
                      <a:tailEnd type="none" w="med" len="med"/>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8.403</a:t>
                      </a:r>
                    </a:p>
                  </a:txBody>
                  <a:tcPr marL="6204" marR="6204" marT="6204" marB="0" anchor="b">
                    <a:lnL>
                      <a:noFill/>
                    </a:lnL>
                    <a:lnR>
                      <a:noFill/>
                    </a:lnR>
                    <a:lnT>
                      <a:noFill/>
                    </a:lnT>
                    <a:lnB w="12700" cap="flat" cmpd="sng" algn="ctr">
                      <a:solidFill>
                        <a:srgbClr val="000000"/>
                      </a:solidFill>
                      <a:prstDash val="solid"/>
                      <a:round/>
                      <a:headEnd type="none" w="med" len="med"/>
                      <a:tailEnd type="none" w="med" len="med"/>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0.194</a:t>
                      </a:r>
                    </a:p>
                  </a:txBody>
                  <a:tcPr marL="6204" marR="6204" marT="6204" marB="0" anchor="b">
                    <a:lnL>
                      <a:noFill/>
                    </a:lnL>
                    <a:lnR>
                      <a:noFill/>
                    </a:lnR>
                    <a:lnT>
                      <a:noFill/>
                    </a:lnT>
                    <a:lnB w="12700" cap="flat" cmpd="sng" algn="ctr">
                      <a:solidFill>
                        <a:srgbClr val="000000"/>
                      </a:solidFill>
                      <a:prstDash val="solid"/>
                      <a:round/>
                      <a:headEnd type="none" w="med" len="med"/>
                      <a:tailEnd type="none" w="med" len="med"/>
                    </a:lnB>
                    <a:solidFill>
                      <a:srgbClr val="FCC556"/>
                    </a:solidFill>
                  </a:tcPr>
                </a:tc>
                <a:tc>
                  <a:txBody>
                    <a:bodyPr/>
                    <a:lstStyle/>
                    <a:p>
                      <a:pPr algn="ctr" fontAlgn="b"/>
                      <a:r>
                        <a:rPr lang="en-US" sz="1100" b="0" i="0" u="none" strike="noStrike">
                          <a:solidFill>
                            <a:srgbClr val="000000"/>
                          </a:solidFill>
                          <a:effectLst/>
                          <a:latin typeface="Calibri" panose="020F0502020204030204" pitchFamily="34" charset="0"/>
                        </a:rPr>
                        <a:t>B</a:t>
                      </a:r>
                    </a:p>
                  </a:txBody>
                  <a:tcPr marL="6204" marR="6204" marT="6204"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CC556"/>
                    </a:solidFill>
                  </a:tcPr>
                </a:tc>
                <a:extLst>
                  <a:ext uri="{0D108BD9-81ED-4DB2-BD59-A6C34878D82A}">
                    <a16:rowId xmlns:a16="http://schemas.microsoft.com/office/drawing/2014/main" val="731563626"/>
                  </a:ext>
                </a:extLst>
              </a:tr>
              <a:tr h="208488">
                <a:tc>
                  <a:txBody>
                    <a:bodyPr/>
                    <a:lstStyle/>
                    <a:p>
                      <a:pPr algn="ctr" fontAlgn="b"/>
                      <a:r>
                        <a:rPr lang="en-US" sz="1100" b="0" i="0" u="none" strike="noStrike">
                          <a:solidFill>
                            <a:srgbClr val="000000"/>
                          </a:solidFill>
                          <a:effectLst/>
                          <a:latin typeface="Calibri" panose="020F0502020204030204" pitchFamily="34" charset="0"/>
                        </a:rPr>
                        <a:t>Lasso</a:t>
                      </a:r>
                    </a:p>
                  </a:txBody>
                  <a:tcPr marL="6204" marR="6204" marT="62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0.914</a:t>
                      </a:r>
                    </a:p>
                  </a:txBody>
                  <a:tcPr marL="6204" marR="6204" marT="620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132.530</a:t>
                      </a:r>
                    </a:p>
                  </a:txBody>
                  <a:tcPr marL="6204" marR="6204" marT="6204" marB="0" anchor="b">
                    <a:lnL>
                      <a:noFill/>
                    </a:lnL>
                    <a:lnR>
                      <a:noFill/>
                    </a:lnR>
                    <a:lnT w="12700" cap="flat" cmpd="sng" algn="ctr">
                      <a:solidFill>
                        <a:srgbClr val="000000"/>
                      </a:solidFill>
                      <a:prstDash val="solid"/>
                      <a:round/>
                      <a:headEnd type="none" w="med" len="med"/>
                      <a:tailEnd type="none" w="med" len="med"/>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16.864</a:t>
                      </a:r>
                    </a:p>
                  </a:txBody>
                  <a:tcPr marL="6204" marR="6204" marT="6204" marB="0" anchor="b">
                    <a:lnL>
                      <a:noFill/>
                    </a:lnL>
                    <a:lnR>
                      <a:noFill/>
                    </a:lnR>
                    <a:lnT w="12700" cap="flat" cmpd="sng" algn="ctr">
                      <a:solidFill>
                        <a:srgbClr val="000000"/>
                      </a:solidFill>
                      <a:prstDash val="solid"/>
                      <a:round/>
                      <a:headEnd type="none" w="med" len="med"/>
                      <a:tailEnd type="none" w="med" len="med"/>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0.050</a:t>
                      </a:r>
                    </a:p>
                  </a:txBody>
                  <a:tcPr marL="6204" marR="6204" marT="6204" marB="0" anchor="b">
                    <a:lnL>
                      <a:noFill/>
                    </a:lnL>
                    <a:lnR>
                      <a:noFill/>
                    </a:lnR>
                    <a:lnT w="12700" cap="flat" cmpd="sng" algn="ctr">
                      <a:solidFill>
                        <a:srgbClr val="000000"/>
                      </a:solidFill>
                      <a:prstDash val="solid"/>
                      <a:round/>
                      <a:headEnd type="none" w="med" len="med"/>
                      <a:tailEnd type="none" w="med" len="med"/>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C</a:t>
                      </a:r>
                    </a:p>
                  </a:txBody>
                  <a:tcPr marL="6204" marR="6204" marT="620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AA906"/>
                    </a:solidFill>
                  </a:tcPr>
                </a:tc>
                <a:extLst>
                  <a:ext uri="{0D108BD9-81ED-4DB2-BD59-A6C34878D82A}">
                    <a16:rowId xmlns:a16="http://schemas.microsoft.com/office/drawing/2014/main" val="4179202317"/>
                  </a:ext>
                </a:extLst>
              </a:tr>
              <a:tr h="208488">
                <a:tc>
                  <a:txBody>
                    <a:bodyPr/>
                    <a:lstStyle/>
                    <a:p>
                      <a:pPr algn="ctr" fontAlgn="b"/>
                      <a:r>
                        <a:rPr lang="en-US" sz="1100" b="0" i="0" u="none" strike="noStrike">
                          <a:solidFill>
                            <a:srgbClr val="000000"/>
                          </a:solidFill>
                          <a:effectLst/>
                          <a:latin typeface="Calibri" panose="020F0502020204030204" pitchFamily="34" charset="0"/>
                        </a:rPr>
                        <a:t>Elastic Net</a:t>
                      </a:r>
                    </a:p>
                  </a:txBody>
                  <a:tcPr marL="6204" marR="6204" marT="62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0.914</a:t>
                      </a:r>
                    </a:p>
                  </a:txBody>
                  <a:tcPr marL="6204" marR="6204" marT="6204" marB="0" anchor="b">
                    <a:lnL w="12700" cap="flat" cmpd="sng" algn="ctr">
                      <a:solidFill>
                        <a:srgbClr val="000000"/>
                      </a:solidFill>
                      <a:prstDash val="solid"/>
                      <a:round/>
                      <a:headEnd type="none" w="med" len="med"/>
                      <a:tailEnd type="none" w="med" len="med"/>
                    </a:lnL>
                    <a:lnR>
                      <a:noFill/>
                    </a:lnR>
                    <a:lnT>
                      <a:noFill/>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132.536</a:t>
                      </a:r>
                    </a:p>
                  </a:txBody>
                  <a:tcPr marL="6204" marR="6204" marT="6204" marB="0" anchor="b">
                    <a:lnL>
                      <a:noFill/>
                    </a:lnL>
                    <a:lnR>
                      <a:noFill/>
                    </a:lnR>
                    <a:lnT>
                      <a:noFill/>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16.549</a:t>
                      </a:r>
                    </a:p>
                  </a:txBody>
                  <a:tcPr marL="6204" marR="6204" marT="6204" marB="0" anchor="b">
                    <a:lnL>
                      <a:noFill/>
                    </a:lnL>
                    <a:lnR>
                      <a:noFill/>
                    </a:lnR>
                    <a:lnT>
                      <a:noFill/>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0.055</a:t>
                      </a:r>
                    </a:p>
                  </a:txBody>
                  <a:tcPr marL="6204" marR="6204" marT="6204" marB="0" anchor="b">
                    <a:lnL>
                      <a:noFill/>
                    </a:lnL>
                    <a:lnR>
                      <a:noFill/>
                    </a:lnR>
                    <a:lnT>
                      <a:noFill/>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C</a:t>
                      </a:r>
                    </a:p>
                  </a:txBody>
                  <a:tcPr marL="6204" marR="6204" marT="6204" marB="0" anchor="b">
                    <a:lnL>
                      <a:noFill/>
                    </a:lnL>
                    <a:lnR w="12700" cap="flat" cmpd="sng" algn="ctr">
                      <a:solidFill>
                        <a:srgbClr val="000000"/>
                      </a:solidFill>
                      <a:prstDash val="solid"/>
                      <a:round/>
                      <a:headEnd type="none" w="med" len="med"/>
                      <a:tailEnd type="none" w="med" len="med"/>
                    </a:lnR>
                    <a:lnT>
                      <a:noFill/>
                    </a:lnT>
                    <a:lnB>
                      <a:noFill/>
                    </a:lnB>
                    <a:solidFill>
                      <a:srgbClr val="FAA906"/>
                    </a:solidFill>
                  </a:tcPr>
                </a:tc>
                <a:extLst>
                  <a:ext uri="{0D108BD9-81ED-4DB2-BD59-A6C34878D82A}">
                    <a16:rowId xmlns:a16="http://schemas.microsoft.com/office/drawing/2014/main" val="2752457861"/>
                  </a:ext>
                </a:extLst>
              </a:tr>
              <a:tr h="208488">
                <a:tc>
                  <a:txBody>
                    <a:bodyPr/>
                    <a:lstStyle/>
                    <a:p>
                      <a:pPr algn="ctr" fontAlgn="b"/>
                      <a:r>
                        <a:rPr lang="en-US" sz="1100" b="0" i="0" u="none" strike="noStrike">
                          <a:solidFill>
                            <a:srgbClr val="000000"/>
                          </a:solidFill>
                          <a:effectLst/>
                          <a:latin typeface="Calibri" panose="020F0502020204030204" pitchFamily="34" charset="0"/>
                        </a:rPr>
                        <a:t>SPAM</a:t>
                      </a:r>
                    </a:p>
                  </a:txBody>
                  <a:tcPr marL="6204" marR="6204" marT="62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0.909</a:t>
                      </a:r>
                    </a:p>
                  </a:txBody>
                  <a:tcPr marL="6204" marR="6204" marT="6204" marB="0" anchor="b">
                    <a:lnL w="12700" cap="flat" cmpd="sng" algn="ctr">
                      <a:solidFill>
                        <a:srgbClr val="000000"/>
                      </a:solidFill>
                      <a:prstDash val="solid"/>
                      <a:round/>
                      <a:headEnd type="none" w="med" len="med"/>
                      <a:tailEnd type="none" w="med" len="med"/>
                    </a:lnL>
                    <a:lnR>
                      <a:noFill/>
                    </a:lnR>
                    <a:lnT>
                      <a:noFill/>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126.660</a:t>
                      </a:r>
                    </a:p>
                  </a:txBody>
                  <a:tcPr marL="6204" marR="6204" marT="6204" marB="0" anchor="b">
                    <a:lnL>
                      <a:noFill/>
                    </a:lnL>
                    <a:lnR>
                      <a:noFill/>
                    </a:lnR>
                    <a:lnT>
                      <a:noFill/>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15.887</a:t>
                      </a:r>
                    </a:p>
                  </a:txBody>
                  <a:tcPr marL="6204" marR="6204" marT="6204" marB="0" anchor="b">
                    <a:lnL>
                      <a:noFill/>
                    </a:lnL>
                    <a:lnR>
                      <a:noFill/>
                    </a:lnR>
                    <a:lnT>
                      <a:noFill/>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2.965</a:t>
                      </a:r>
                    </a:p>
                  </a:txBody>
                  <a:tcPr marL="6204" marR="6204" marT="6204" marB="0" anchor="b">
                    <a:lnL>
                      <a:noFill/>
                    </a:lnL>
                    <a:lnR>
                      <a:noFill/>
                    </a:lnR>
                    <a:lnT>
                      <a:noFill/>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C</a:t>
                      </a:r>
                    </a:p>
                  </a:txBody>
                  <a:tcPr marL="6204" marR="6204" marT="6204" marB="0" anchor="b">
                    <a:lnL>
                      <a:noFill/>
                    </a:lnL>
                    <a:lnR w="12700" cap="flat" cmpd="sng" algn="ctr">
                      <a:solidFill>
                        <a:srgbClr val="000000"/>
                      </a:solidFill>
                      <a:prstDash val="solid"/>
                      <a:round/>
                      <a:headEnd type="none" w="med" len="med"/>
                      <a:tailEnd type="none" w="med" len="med"/>
                    </a:lnR>
                    <a:lnT>
                      <a:noFill/>
                    </a:lnT>
                    <a:lnB>
                      <a:noFill/>
                    </a:lnB>
                    <a:solidFill>
                      <a:srgbClr val="FAA906"/>
                    </a:solidFill>
                  </a:tcPr>
                </a:tc>
                <a:extLst>
                  <a:ext uri="{0D108BD9-81ED-4DB2-BD59-A6C34878D82A}">
                    <a16:rowId xmlns:a16="http://schemas.microsoft.com/office/drawing/2014/main" val="1864766052"/>
                  </a:ext>
                </a:extLst>
              </a:tr>
              <a:tr h="208488">
                <a:tc>
                  <a:txBody>
                    <a:bodyPr/>
                    <a:lstStyle/>
                    <a:p>
                      <a:pPr algn="ctr" fontAlgn="b"/>
                      <a:r>
                        <a:rPr lang="en-US" sz="1100" b="0" i="0" u="none" strike="noStrike" dirty="0">
                          <a:solidFill>
                            <a:srgbClr val="000000"/>
                          </a:solidFill>
                          <a:effectLst/>
                          <a:latin typeface="Calibri" panose="020F0502020204030204" pitchFamily="34" charset="0"/>
                        </a:rPr>
                        <a:t>Random F</a:t>
                      </a:r>
                    </a:p>
                  </a:txBody>
                  <a:tcPr marL="6204" marR="6204" marT="62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0.905</a:t>
                      </a:r>
                    </a:p>
                  </a:txBody>
                  <a:tcPr marL="6204" marR="6204" marT="6204" marB="0" anchor="b">
                    <a:lnL w="12700" cap="flat" cmpd="sng" algn="ctr">
                      <a:solidFill>
                        <a:srgbClr val="000000"/>
                      </a:solidFill>
                      <a:prstDash val="solid"/>
                      <a:round/>
                      <a:headEnd type="none" w="med" len="med"/>
                      <a:tailEnd type="none" w="med" len="med"/>
                    </a:lnL>
                    <a:lnR>
                      <a:noFill/>
                    </a:lnR>
                    <a:lnT>
                      <a:noFill/>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137.604</a:t>
                      </a:r>
                    </a:p>
                  </a:txBody>
                  <a:tcPr marL="6204" marR="6204" marT="6204" marB="0" anchor="b">
                    <a:lnL>
                      <a:noFill/>
                    </a:lnL>
                    <a:lnR>
                      <a:noFill/>
                    </a:lnR>
                    <a:lnT>
                      <a:noFill/>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17.774</a:t>
                      </a:r>
                    </a:p>
                  </a:txBody>
                  <a:tcPr marL="6204" marR="6204" marT="6204" marB="0" anchor="b">
                    <a:lnL>
                      <a:noFill/>
                    </a:lnL>
                    <a:lnR>
                      <a:noFill/>
                    </a:lnR>
                    <a:lnT>
                      <a:noFill/>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29.145</a:t>
                      </a:r>
                    </a:p>
                  </a:txBody>
                  <a:tcPr marL="6204" marR="6204" marT="6204" marB="0" anchor="b">
                    <a:lnL>
                      <a:noFill/>
                    </a:lnL>
                    <a:lnR>
                      <a:noFill/>
                    </a:lnR>
                    <a:lnT>
                      <a:noFill/>
                    </a:lnT>
                    <a:lnB>
                      <a:noFill/>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C</a:t>
                      </a:r>
                    </a:p>
                  </a:txBody>
                  <a:tcPr marL="6204" marR="6204" marT="6204" marB="0" anchor="b">
                    <a:lnL>
                      <a:noFill/>
                    </a:lnL>
                    <a:lnR w="12700" cap="flat" cmpd="sng" algn="ctr">
                      <a:solidFill>
                        <a:srgbClr val="000000"/>
                      </a:solidFill>
                      <a:prstDash val="solid"/>
                      <a:round/>
                      <a:headEnd type="none" w="med" len="med"/>
                      <a:tailEnd type="none" w="med" len="med"/>
                    </a:lnR>
                    <a:lnT>
                      <a:noFill/>
                    </a:lnT>
                    <a:lnB>
                      <a:noFill/>
                    </a:lnB>
                    <a:solidFill>
                      <a:srgbClr val="FAA906"/>
                    </a:solidFill>
                  </a:tcPr>
                </a:tc>
                <a:extLst>
                  <a:ext uri="{0D108BD9-81ED-4DB2-BD59-A6C34878D82A}">
                    <a16:rowId xmlns:a16="http://schemas.microsoft.com/office/drawing/2014/main" val="2312161482"/>
                  </a:ext>
                </a:extLst>
              </a:tr>
              <a:tr h="215676">
                <a:tc>
                  <a:txBody>
                    <a:bodyPr/>
                    <a:lstStyle/>
                    <a:p>
                      <a:pPr algn="ctr" fontAlgn="b"/>
                      <a:r>
                        <a:rPr lang="en-US" sz="1100" b="0" i="0" u="none" strike="noStrike" dirty="0" err="1">
                          <a:solidFill>
                            <a:srgbClr val="000000"/>
                          </a:solidFill>
                          <a:effectLst/>
                          <a:latin typeface="Calibri" panose="020F0502020204030204" pitchFamily="34" charset="0"/>
                        </a:rPr>
                        <a:t>Forw</a:t>
                      </a:r>
                      <a:r>
                        <a:rPr lang="en-US" sz="1100" b="0" i="0" u="none" strike="noStrike" dirty="0">
                          <a:solidFill>
                            <a:srgbClr val="000000"/>
                          </a:solidFill>
                          <a:effectLst/>
                          <a:latin typeface="Calibri" panose="020F0502020204030204" pitchFamily="34" charset="0"/>
                        </a:rPr>
                        <a:t> Step</a:t>
                      </a:r>
                    </a:p>
                  </a:txBody>
                  <a:tcPr marL="6204" marR="6204" marT="62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0.906</a:t>
                      </a:r>
                    </a:p>
                  </a:txBody>
                  <a:tcPr marL="6204" marR="6204" marT="6204"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132.286</a:t>
                      </a:r>
                    </a:p>
                  </a:txBody>
                  <a:tcPr marL="6204" marR="6204" marT="6204" marB="0" anchor="b">
                    <a:lnL>
                      <a:noFill/>
                    </a:lnL>
                    <a:lnR>
                      <a:noFill/>
                    </a:lnR>
                    <a:lnT>
                      <a:noFill/>
                    </a:lnT>
                    <a:lnB w="12700" cap="flat" cmpd="sng" algn="ctr">
                      <a:solidFill>
                        <a:srgbClr val="000000"/>
                      </a:solidFill>
                      <a:prstDash val="solid"/>
                      <a:round/>
                      <a:headEnd type="none" w="med" len="med"/>
                      <a:tailEnd type="none" w="med" len="med"/>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16.139</a:t>
                      </a:r>
                    </a:p>
                  </a:txBody>
                  <a:tcPr marL="6204" marR="6204" marT="6204" marB="0" anchor="b">
                    <a:lnL>
                      <a:noFill/>
                    </a:lnL>
                    <a:lnR>
                      <a:noFill/>
                    </a:lnR>
                    <a:lnT>
                      <a:noFill/>
                    </a:lnT>
                    <a:lnB w="12700" cap="flat" cmpd="sng" algn="ctr">
                      <a:solidFill>
                        <a:srgbClr val="000000"/>
                      </a:solidFill>
                      <a:prstDash val="solid"/>
                      <a:round/>
                      <a:headEnd type="none" w="med" len="med"/>
                      <a:tailEnd type="none" w="med" len="med"/>
                    </a:lnB>
                    <a:solidFill>
                      <a:srgbClr val="FAA906"/>
                    </a:solidFill>
                  </a:tcPr>
                </a:tc>
                <a:tc>
                  <a:txBody>
                    <a:bodyPr/>
                    <a:lstStyle/>
                    <a:p>
                      <a:pPr algn="ctr" fontAlgn="b"/>
                      <a:r>
                        <a:rPr lang="en-US" sz="1100" b="0" i="0" u="none" strike="noStrike">
                          <a:solidFill>
                            <a:srgbClr val="000000"/>
                          </a:solidFill>
                          <a:effectLst/>
                          <a:latin typeface="Calibri" panose="020F0502020204030204" pitchFamily="34" charset="0"/>
                        </a:rPr>
                        <a:t>0.154</a:t>
                      </a:r>
                    </a:p>
                  </a:txBody>
                  <a:tcPr marL="6204" marR="6204" marT="6204" marB="0" anchor="b">
                    <a:lnL>
                      <a:noFill/>
                    </a:lnL>
                    <a:lnR>
                      <a:noFill/>
                    </a:lnR>
                    <a:lnT>
                      <a:noFill/>
                    </a:lnT>
                    <a:lnB w="12700" cap="flat" cmpd="sng" algn="ctr">
                      <a:solidFill>
                        <a:srgbClr val="000000"/>
                      </a:solidFill>
                      <a:prstDash val="solid"/>
                      <a:round/>
                      <a:headEnd type="none" w="med" len="med"/>
                      <a:tailEnd type="none" w="med" len="med"/>
                    </a:lnB>
                    <a:solidFill>
                      <a:srgbClr val="FAA906"/>
                    </a:solidFill>
                  </a:tcPr>
                </a:tc>
                <a:tc>
                  <a:txBody>
                    <a:bodyPr/>
                    <a:lstStyle/>
                    <a:p>
                      <a:pPr algn="ctr" fontAlgn="b"/>
                      <a:r>
                        <a:rPr lang="en-US" sz="1100" b="0" i="0" u="none" strike="noStrike" dirty="0">
                          <a:solidFill>
                            <a:srgbClr val="000000"/>
                          </a:solidFill>
                          <a:effectLst/>
                          <a:latin typeface="Calibri" panose="020F0502020204030204" pitchFamily="34" charset="0"/>
                        </a:rPr>
                        <a:t>C</a:t>
                      </a:r>
                    </a:p>
                  </a:txBody>
                  <a:tcPr marL="6204" marR="6204" marT="6204"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AA906"/>
                    </a:solidFill>
                  </a:tcPr>
                </a:tc>
                <a:extLst>
                  <a:ext uri="{0D108BD9-81ED-4DB2-BD59-A6C34878D82A}">
                    <a16:rowId xmlns:a16="http://schemas.microsoft.com/office/drawing/2014/main" val="304056631"/>
                  </a:ext>
                </a:extLst>
              </a:tr>
            </a:tbl>
          </a:graphicData>
        </a:graphic>
      </p:graphicFrame>
    </p:spTree>
    <p:extLst>
      <p:ext uri="{BB962C8B-B14F-4D97-AF65-F5344CB8AC3E}">
        <p14:creationId xmlns:p14="http://schemas.microsoft.com/office/powerpoint/2010/main" val="64303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7B5911-AA88-47C2-84C4-7FC415341796}"/>
              </a:ext>
            </a:extLst>
          </p:cNvPr>
          <p:cNvSpPr>
            <a:spLocks noGrp="1"/>
          </p:cNvSpPr>
          <p:nvPr>
            <p:ph idx="1"/>
          </p:nvPr>
        </p:nvSpPr>
        <p:spPr>
          <a:xfrm>
            <a:off x="1169572" y="1998922"/>
            <a:ext cx="8791292" cy="1616148"/>
          </a:xfrm>
        </p:spPr>
        <p:txBody>
          <a:bodyPr/>
          <a:lstStyle/>
          <a:p>
            <a:r>
              <a:rPr lang="en-US" dirty="0"/>
              <a:t>R package is called </a:t>
            </a:r>
            <a:r>
              <a:rPr lang="en-US" dirty="0" err="1"/>
              <a:t>conformalInference</a:t>
            </a:r>
            <a:endParaRPr lang="en-US" dirty="0"/>
          </a:p>
          <a:p>
            <a:r>
              <a:rPr lang="en-US" dirty="0"/>
              <a:t>Package has built in functions for all these prediction intervals and very good documentation. </a:t>
            </a:r>
            <a:r>
              <a:rPr lang="en-US" dirty="0">
                <a:hlinkClick r:id="rId2"/>
              </a:rPr>
              <a:t>https://github.com/ryantibs/conformal</a:t>
            </a:r>
            <a:endParaRPr lang="en-US" dirty="0"/>
          </a:p>
        </p:txBody>
      </p:sp>
      <p:sp>
        <p:nvSpPr>
          <p:cNvPr id="4" name="Title 1">
            <a:extLst>
              <a:ext uri="{FF2B5EF4-FFF2-40B4-BE49-F238E27FC236}">
                <a16:creationId xmlns:a16="http://schemas.microsoft.com/office/drawing/2014/main" id="{E2ED8412-1AB4-41B7-A5CD-776C73C9E391}"/>
              </a:ext>
            </a:extLst>
          </p:cNvPr>
          <p:cNvSpPr txBox="1">
            <a:spLocks/>
          </p:cNvSpPr>
          <p:nvPr/>
        </p:nvSpPr>
        <p:spPr bwMode="black">
          <a:xfrm>
            <a:off x="1169572" y="433065"/>
            <a:ext cx="9888279" cy="1034229"/>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R Package Used</a:t>
            </a:r>
          </a:p>
        </p:txBody>
      </p:sp>
    </p:spTree>
    <p:extLst>
      <p:ext uri="{BB962C8B-B14F-4D97-AF65-F5344CB8AC3E}">
        <p14:creationId xmlns:p14="http://schemas.microsoft.com/office/powerpoint/2010/main" val="3635217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5DDAF34-12F7-478E-BC98-5D779D16D64F}"/>
              </a:ext>
            </a:extLst>
          </p:cNvPr>
          <p:cNvGraphicFramePr>
            <a:graphicFrameLocks noGrp="1"/>
          </p:cNvGraphicFramePr>
          <p:nvPr>
            <p:ph idx="1"/>
            <p:extLst>
              <p:ext uri="{D42A27DB-BD31-4B8C-83A1-F6EECF244321}">
                <p14:modId xmlns:p14="http://schemas.microsoft.com/office/powerpoint/2010/main" val="990338287"/>
              </p:ext>
            </p:extLst>
          </p:nvPr>
        </p:nvGraphicFramePr>
        <p:xfrm>
          <a:off x="1169571" y="1807533"/>
          <a:ext cx="9888280" cy="4763584"/>
        </p:xfrm>
        <a:graphic>
          <a:graphicData uri="http://schemas.openxmlformats.org/drawingml/2006/table">
            <a:tbl>
              <a:tblPr firstRow="1" firstCol="1" bandRow="1">
                <a:tableStyleId>{5C22544A-7EE6-4342-B048-85BDC9FD1C3A}</a:tableStyleId>
              </a:tblPr>
              <a:tblGrid>
                <a:gridCol w="2569084">
                  <a:extLst>
                    <a:ext uri="{9D8B030D-6E8A-4147-A177-3AD203B41FA5}">
                      <a16:colId xmlns:a16="http://schemas.microsoft.com/office/drawing/2014/main" val="489752139"/>
                    </a:ext>
                  </a:extLst>
                </a:gridCol>
                <a:gridCol w="7319196">
                  <a:extLst>
                    <a:ext uri="{9D8B030D-6E8A-4147-A177-3AD203B41FA5}">
                      <a16:colId xmlns:a16="http://schemas.microsoft.com/office/drawing/2014/main" val="3354231864"/>
                    </a:ext>
                  </a:extLst>
                </a:gridCol>
              </a:tblGrid>
              <a:tr h="421621">
                <a:tc>
                  <a:txBody>
                    <a:bodyPr/>
                    <a:lstStyle/>
                    <a:p>
                      <a:pPr marL="0" marR="0">
                        <a:lnSpc>
                          <a:spcPct val="107000"/>
                        </a:lnSpc>
                        <a:spcBef>
                          <a:spcPts val="0"/>
                        </a:spcBef>
                        <a:spcAft>
                          <a:spcPts val="0"/>
                        </a:spcAft>
                      </a:pPr>
                      <a:r>
                        <a:rPr lang="en-US" sz="1600" dirty="0">
                          <a:effectLst/>
                        </a:rPr>
                        <a:t>Prediction Interval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When to use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0190874"/>
                  </a:ext>
                </a:extLst>
              </a:tr>
              <a:tr h="1173976">
                <a:tc>
                  <a:txBody>
                    <a:bodyPr/>
                    <a:lstStyle/>
                    <a:p>
                      <a:pPr marL="0" marR="0">
                        <a:lnSpc>
                          <a:spcPct val="107000"/>
                        </a:lnSpc>
                        <a:spcBef>
                          <a:spcPts val="0"/>
                        </a:spcBef>
                        <a:spcAft>
                          <a:spcPts val="0"/>
                        </a:spcAft>
                      </a:pPr>
                      <a:r>
                        <a:rPr lang="en-US" sz="1600" dirty="0">
                          <a:effectLst/>
                        </a:rPr>
                        <a:t>Full Conformal</a:t>
                      </a:r>
                    </a:p>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Use to predict a new response corresponding to a new out-of-sample feature level. Can be used when the distribution of the data is unknown and may be used with any symmetric estimator. This method seems to create short prediction intervals and has nearly exact coverage across many settings, but has a high computational cost.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8370020"/>
                  </a:ext>
                </a:extLst>
              </a:tr>
              <a:tr h="551273">
                <a:tc>
                  <a:txBody>
                    <a:bodyPr/>
                    <a:lstStyle/>
                    <a:p>
                      <a:pPr marL="0" marR="0">
                        <a:lnSpc>
                          <a:spcPct val="107000"/>
                        </a:lnSpc>
                        <a:spcBef>
                          <a:spcPts val="0"/>
                        </a:spcBef>
                        <a:spcAft>
                          <a:spcPts val="0"/>
                        </a:spcAft>
                      </a:pPr>
                      <a:r>
                        <a:rPr lang="en-US" sz="1600">
                          <a:effectLst/>
                        </a:rPr>
                        <a:t>Split Conformal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Can be used in the same setting as full conformal, but creates larger intervals. Use when shorter computational time is needed.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538947"/>
                  </a:ext>
                </a:extLst>
              </a:tr>
              <a:tr h="937085">
                <a:tc>
                  <a:txBody>
                    <a:bodyPr/>
                    <a:lstStyle/>
                    <a:p>
                      <a:pPr marL="0" marR="0">
                        <a:lnSpc>
                          <a:spcPct val="107000"/>
                        </a:lnSpc>
                        <a:spcBef>
                          <a:spcPts val="0"/>
                        </a:spcBef>
                        <a:spcAft>
                          <a:spcPts val="0"/>
                        </a:spcAft>
                      </a:pPr>
                      <a:r>
                        <a:rPr lang="en-US" sz="1600">
                          <a:effectLst/>
                        </a:rPr>
                        <a:t>Jackknife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The method takes more time than the split conformal. It creates very short intervals in low dimensional setting, but significantly larger intervals than the conformal in high dimensions. It does not have a valid out-of-sample coverage.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9967420"/>
                  </a:ext>
                </a:extLst>
              </a:tr>
              <a:tr h="268760">
                <a:tc>
                  <a:txBody>
                    <a:bodyPr/>
                    <a:lstStyle/>
                    <a:p>
                      <a:pPr marL="0" marR="0">
                        <a:lnSpc>
                          <a:spcPct val="107000"/>
                        </a:lnSpc>
                        <a:spcBef>
                          <a:spcPts val="0"/>
                        </a:spcBef>
                        <a:spcAft>
                          <a:spcPts val="0"/>
                        </a:spcAft>
                      </a:pPr>
                      <a:r>
                        <a:rPr lang="en-US" sz="1600">
                          <a:effectLst/>
                        </a:rPr>
                        <a:t>Rank-One-Out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Use as an alternative to the jackknife when in-sample valid coverage is desired.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0241639"/>
                  </a:ext>
                </a:extLst>
              </a:tr>
              <a:tr h="1410869">
                <a:tc>
                  <a:txBody>
                    <a:bodyPr/>
                    <a:lstStyle/>
                    <a:p>
                      <a:pPr marL="0" marR="0">
                        <a:lnSpc>
                          <a:spcPct val="107000"/>
                        </a:lnSpc>
                        <a:spcBef>
                          <a:spcPts val="0"/>
                        </a:spcBef>
                        <a:spcAft>
                          <a:spcPts val="0"/>
                        </a:spcAft>
                      </a:pPr>
                      <a:r>
                        <a:rPr lang="en-US" sz="1600" dirty="0">
                          <a:effectLst/>
                        </a:rPr>
                        <a:t>Parametric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In the simulations parametric intervals were never optimal. However as expected they performed best when the assumptions of classical linear regression are met as in setting A. They were somewhat robust to departures in assumptions in the low dimensional setting, but very ineffective in the high dimensional setting even when assumptions were met.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6547157"/>
                  </a:ext>
                </a:extLst>
              </a:tr>
            </a:tbl>
          </a:graphicData>
        </a:graphic>
      </p:graphicFrame>
      <p:sp>
        <p:nvSpPr>
          <p:cNvPr id="5" name="Title 1">
            <a:extLst>
              <a:ext uri="{FF2B5EF4-FFF2-40B4-BE49-F238E27FC236}">
                <a16:creationId xmlns:a16="http://schemas.microsoft.com/office/drawing/2014/main" id="{1A2AA8B9-A22F-4D09-B3AF-6EBBCB5C83B4}"/>
              </a:ext>
            </a:extLst>
          </p:cNvPr>
          <p:cNvSpPr txBox="1">
            <a:spLocks/>
          </p:cNvSpPr>
          <p:nvPr/>
        </p:nvSpPr>
        <p:spPr bwMode="black">
          <a:xfrm>
            <a:off x="1169572" y="433065"/>
            <a:ext cx="9888279" cy="1034229"/>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Conclusions</a:t>
            </a:r>
          </a:p>
        </p:txBody>
      </p:sp>
    </p:spTree>
    <p:extLst>
      <p:ext uri="{BB962C8B-B14F-4D97-AF65-F5344CB8AC3E}">
        <p14:creationId xmlns:p14="http://schemas.microsoft.com/office/powerpoint/2010/main" val="2991017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C7C1C8-3124-4FDF-A0FC-E6C979863E74}"/>
              </a:ext>
            </a:extLst>
          </p:cNvPr>
          <p:cNvSpPr>
            <a:spLocks noGrp="1"/>
          </p:cNvSpPr>
          <p:nvPr>
            <p:ph idx="1"/>
          </p:nvPr>
        </p:nvSpPr>
        <p:spPr>
          <a:xfrm>
            <a:off x="1169571" y="1924494"/>
            <a:ext cx="9888279" cy="4561366"/>
          </a:xfrm>
        </p:spPr>
        <p:txBody>
          <a:bodyPr>
            <a:normAutofit fontScale="85000" lnSpcReduction="20000"/>
          </a:bodyPr>
          <a:lstStyle/>
          <a:p>
            <a:pPr marL="342900" lvl="0" indent="-342900">
              <a:buFont typeface="+mj-lt"/>
              <a:buAutoNum type="arabicPeriod"/>
            </a:pPr>
            <a:r>
              <a:rPr lang="en-US" dirty="0" err="1"/>
              <a:t>Kutner</a:t>
            </a:r>
            <a:r>
              <a:rPr lang="en-US" dirty="0"/>
              <a:t>, Michael, Applied Linear Regression Models Fourth Edition, New York, NY, McGraw-Hill Irwin, 2004, Print.</a:t>
            </a:r>
          </a:p>
          <a:p>
            <a:pPr marL="342900" lvl="0" indent="-342900">
              <a:buFont typeface="+mj-lt"/>
              <a:buAutoNum type="arabicPeriod"/>
            </a:pPr>
            <a:r>
              <a:rPr lang="en-US" dirty="0" err="1"/>
              <a:t>Gyorfi</a:t>
            </a:r>
            <a:r>
              <a:rPr lang="en-US" dirty="0"/>
              <a:t>, Laszlo, et al., “A distribution-free theory of non-parametric regression”, Stanford University, </a:t>
            </a:r>
            <a:r>
              <a:rPr lang="en-US" u="sng" dirty="0">
                <a:hlinkClick r:id="rId2"/>
              </a:rPr>
              <a:t>http://web.stanford.edu/class/ee378a/books/book1.pdf</a:t>
            </a:r>
            <a:endParaRPr lang="en-US" dirty="0"/>
          </a:p>
          <a:p>
            <a:pPr marL="342900" lvl="0" indent="-342900">
              <a:buFont typeface="+mj-lt"/>
              <a:buAutoNum type="arabicPeriod"/>
            </a:pPr>
            <a:r>
              <a:rPr lang="en-US" dirty="0" err="1">
                <a:hlinkClick r:id="rId3"/>
              </a:rPr>
              <a:t>Weisstein</a:t>
            </a:r>
            <a:r>
              <a:rPr lang="en-US" dirty="0">
                <a:hlinkClick r:id="rId3"/>
              </a:rPr>
              <a:t>, Eric W.</a:t>
            </a:r>
            <a:r>
              <a:rPr lang="en-US" dirty="0"/>
              <a:t> "Symmetric Function." From </a:t>
            </a:r>
            <a:r>
              <a:rPr lang="en-US" dirty="0" err="1">
                <a:hlinkClick r:id="rId4"/>
              </a:rPr>
              <a:t>MathWorld</a:t>
            </a:r>
            <a:r>
              <a:rPr lang="en-US" dirty="0"/>
              <a:t>--A Wolfram Web Resource. </a:t>
            </a:r>
            <a:r>
              <a:rPr lang="en-US" dirty="0">
                <a:hlinkClick r:id="rId5"/>
              </a:rPr>
              <a:t>http://mathworld.wolfram.com/SymmetricFunction.html</a:t>
            </a:r>
            <a:endParaRPr lang="en-US" dirty="0"/>
          </a:p>
          <a:p>
            <a:pPr marL="342900" lvl="0" indent="-342900">
              <a:buFont typeface="+mj-lt"/>
              <a:buAutoNum type="arabicPeriod"/>
            </a:pPr>
            <a:r>
              <a:rPr lang="en-US" dirty="0"/>
              <a:t> </a:t>
            </a:r>
            <a:r>
              <a:rPr lang="en-US" dirty="0" err="1"/>
              <a:t>Mohri</a:t>
            </a:r>
            <a:r>
              <a:rPr lang="en-US" dirty="0"/>
              <a:t>, </a:t>
            </a:r>
            <a:r>
              <a:rPr lang="en-US" dirty="0" err="1"/>
              <a:t>Mehryar</a:t>
            </a:r>
            <a:r>
              <a:rPr lang="en-US" dirty="0"/>
              <a:t>, Foundations of Machine Learning, MIT Press 2012, Digital.</a:t>
            </a:r>
          </a:p>
          <a:p>
            <a:pPr marL="342900" lvl="0" indent="-342900">
              <a:buFont typeface="+mj-lt"/>
              <a:buAutoNum type="arabicPeriod"/>
            </a:pPr>
            <a:r>
              <a:rPr lang="en-US" dirty="0"/>
              <a:t>Lei Et al., Distribution-Free Predictive Inference for Regression, Journal of the American Statistical Association, April 2017.</a:t>
            </a:r>
          </a:p>
          <a:p>
            <a:pPr marL="342900" lvl="0" indent="-342900">
              <a:buFont typeface="+mj-lt"/>
              <a:buAutoNum type="arabicPeriod"/>
            </a:pPr>
            <a:r>
              <a:rPr lang="en-US" dirty="0"/>
              <a:t>Full Conformal Interval R Code Source </a:t>
            </a:r>
            <a:r>
              <a:rPr lang="en-US" u="sng" dirty="0">
                <a:hlinkClick r:id="rId6"/>
              </a:rPr>
              <a:t>https://github.com/ryantibs/conformal/blob/master/conformalInference/R/full.R</a:t>
            </a:r>
            <a:endParaRPr lang="en-US" dirty="0"/>
          </a:p>
          <a:p>
            <a:pPr marL="342900" lvl="0" indent="-342900">
              <a:buFont typeface="+mj-lt"/>
              <a:buAutoNum type="arabicPeriod"/>
            </a:pPr>
            <a:r>
              <a:rPr lang="en-US" dirty="0"/>
              <a:t>Jackknife Interval R Code Source https://github.com/ryantibs/conformal/blob/master/conformalInference/R/jack.R</a:t>
            </a:r>
          </a:p>
          <a:p>
            <a:pPr marL="342900" lvl="0" indent="-342900">
              <a:buFont typeface="+mj-lt"/>
              <a:buAutoNum type="arabicPeriod"/>
            </a:pPr>
            <a:r>
              <a:rPr lang="en-US" dirty="0"/>
              <a:t>Split Conformal Interval R Code Source </a:t>
            </a:r>
            <a:r>
              <a:rPr lang="en-US" u="sng" dirty="0">
                <a:hlinkClick r:id="rId7"/>
              </a:rPr>
              <a:t>https://github.com/ryantibs/conformal/blob/master/conformalInference/R/split.R</a:t>
            </a:r>
            <a:endParaRPr lang="en-US" dirty="0"/>
          </a:p>
          <a:p>
            <a:pPr marL="342900" lvl="0" indent="-342900">
              <a:buFont typeface="+mj-lt"/>
              <a:buAutoNum type="arabicPeriod"/>
            </a:pPr>
            <a:r>
              <a:rPr lang="en-US" dirty="0" err="1"/>
              <a:t>ConformalInference</a:t>
            </a:r>
            <a:r>
              <a:rPr lang="en-US" dirty="0"/>
              <a:t> R Package Documentation </a:t>
            </a:r>
            <a:r>
              <a:rPr lang="en-US" u="sng" dirty="0">
                <a:hlinkClick r:id="rId8"/>
              </a:rPr>
              <a:t>https://github.com/ryantibs/conformal/blob/master/conformalInference.pdf</a:t>
            </a:r>
            <a:endParaRPr lang="en-US" dirty="0"/>
          </a:p>
          <a:p>
            <a:pPr marL="342900" lvl="0" indent="-342900">
              <a:buFont typeface="+mj-lt"/>
              <a:buAutoNum type="arabicPeriod"/>
            </a:pPr>
            <a:r>
              <a:rPr lang="en-US" dirty="0"/>
              <a:t>Lei-Wasserman , “Distribution-free predictions bands for non-parametric regression” </a:t>
            </a:r>
            <a:r>
              <a:rPr lang="en-US" dirty="0" err="1"/>
              <a:t>Carnagie</a:t>
            </a:r>
            <a:r>
              <a:rPr lang="en-US" dirty="0"/>
              <a:t> Mellon University, 2014, </a:t>
            </a:r>
          </a:p>
          <a:p>
            <a:pPr marL="342900" indent="-342900">
              <a:buFont typeface="+mj-lt"/>
              <a:buAutoNum type="arabicPeriod"/>
            </a:pPr>
            <a:r>
              <a:rPr lang="en-US" u="sng" dirty="0">
                <a:hlinkClick r:id="rId9"/>
              </a:rPr>
              <a:t>http://www.stat.cmu.edu/~ryantibs/statml/lectures/Lei-Wasserman.pdf</a:t>
            </a:r>
            <a:endParaRPr lang="en-US" dirty="0"/>
          </a:p>
          <a:p>
            <a:pPr marL="342900" lvl="0" indent="-342900">
              <a:buFont typeface="+mj-lt"/>
              <a:buAutoNum type="arabicPeriod"/>
            </a:pPr>
            <a:r>
              <a:rPr lang="en-US" dirty="0" err="1">
                <a:hlinkClick r:id="rId3"/>
              </a:rPr>
              <a:t>Weisstein</a:t>
            </a:r>
            <a:r>
              <a:rPr lang="en-US" dirty="0">
                <a:hlinkClick r:id="rId3"/>
              </a:rPr>
              <a:t>, Eric W.</a:t>
            </a:r>
            <a:r>
              <a:rPr lang="en-US" dirty="0"/>
              <a:t> "Markov's Inequality." From </a:t>
            </a:r>
            <a:r>
              <a:rPr lang="en-US" dirty="0" err="1">
                <a:hlinkClick r:id="rId4"/>
              </a:rPr>
              <a:t>MathWorld</a:t>
            </a:r>
            <a:r>
              <a:rPr lang="en-US" dirty="0"/>
              <a:t>--A Wolfram Web Resource. </a:t>
            </a:r>
            <a:r>
              <a:rPr lang="en-US" dirty="0">
                <a:hlinkClick r:id="rId10"/>
              </a:rPr>
              <a:t>http://mathworld.wolfram.com/MarkovsInequality.html</a:t>
            </a:r>
            <a:endParaRPr lang="en-US" dirty="0"/>
          </a:p>
          <a:p>
            <a:pPr marL="0" indent="0">
              <a:buNone/>
            </a:pPr>
            <a:endParaRPr lang="en-US" dirty="0"/>
          </a:p>
        </p:txBody>
      </p:sp>
      <p:sp>
        <p:nvSpPr>
          <p:cNvPr id="4" name="Title 1">
            <a:extLst>
              <a:ext uri="{FF2B5EF4-FFF2-40B4-BE49-F238E27FC236}">
                <a16:creationId xmlns:a16="http://schemas.microsoft.com/office/drawing/2014/main" id="{E04ED743-5180-4E41-B370-B35222042926}"/>
              </a:ext>
            </a:extLst>
          </p:cNvPr>
          <p:cNvSpPr txBox="1">
            <a:spLocks/>
          </p:cNvSpPr>
          <p:nvPr/>
        </p:nvSpPr>
        <p:spPr bwMode="black">
          <a:xfrm>
            <a:off x="1169572" y="433065"/>
            <a:ext cx="9888279" cy="1034229"/>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References</a:t>
            </a:r>
          </a:p>
        </p:txBody>
      </p:sp>
    </p:spTree>
    <p:extLst>
      <p:ext uri="{BB962C8B-B14F-4D97-AF65-F5344CB8AC3E}">
        <p14:creationId xmlns:p14="http://schemas.microsoft.com/office/powerpoint/2010/main" val="3020541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5970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3C86E53-34C9-4220-9027-12C1E61F90C4}"/>
                  </a:ext>
                </a:extLst>
              </p:cNvPr>
              <p:cNvSpPr>
                <a:spLocks noGrp="1"/>
              </p:cNvSpPr>
              <p:nvPr>
                <p:ph idx="1"/>
              </p:nvPr>
            </p:nvSpPr>
            <p:spPr>
              <a:xfrm>
                <a:off x="1162493" y="2030820"/>
                <a:ext cx="9888279" cy="4401878"/>
              </a:xfrm>
            </p:spPr>
            <p:txBody>
              <a:bodyPr>
                <a:normAutofit lnSpcReduction="10000"/>
              </a:bodyPr>
              <a:lstStyle/>
              <a:p>
                <a:r>
                  <a:rPr lang="en-US" dirty="0"/>
                  <a:t>Let </a:t>
                </a:r>
                <a14:m>
                  <m:oMath xmlns:m="http://schemas.openxmlformats.org/officeDocument/2006/math">
                    <m:sSub>
                      <m:sSubPr>
                        <m:ctrlPr>
                          <a:rPr lang="en-US" i="1"/>
                        </m:ctrlPr>
                      </m:sSubPr>
                      <m:e>
                        <m:r>
                          <a:rPr lang="en-US" i="1"/>
                          <m:t>𝑍</m:t>
                        </m:r>
                      </m:e>
                      <m:sub>
                        <m:r>
                          <a:rPr lang="en-US" i="1"/>
                          <m:t>𝑖</m:t>
                        </m:r>
                      </m:sub>
                    </m:sSub>
                    <m:r>
                      <a:rPr lang="en-US" i="1"/>
                      <m:t>=(</m:t>
                    </m:r>
                    <m:sSub>
                      <m:sSubPr>
                        <m:ctrlPr>
                          <a:rPr lang="en-US" i="1"/>
                        </m:ctrlPr>
                      </m:sSubPr>
                      <m:e>
                        <m:r>
                          <a:rPr lang="en-US" i="1"/>
                          <m:t>𝑋</m:t>
                        </m:r>
                      </m:e>
                      <m:sub>
                        <m:r>
                          <a:rPr lang="en-US" i="1"/>
                          <m:t>𝑖</m:t>
                        </m:r>
                      </m:sub>
                    </m:sSub>
                    <m:r>
                      <a:rPr lang="en-US" i="1"/>
                      <m:t>,</m:t>
                    </m:r>
                    <m:sSub>
                      <m:sSubPr>
                        <m:ctrlPr>
                          <a:rPr lang="en-US" i="1"/>
                        </m:ctrlPr>
                      </m:sSubPr>
                      <m:e>
                        <m:r>
                          <a:rPr lang="en-US" i="1"/>
                          <m:t>𝑌</m:t>
                        </m:r>
                      </m:e>
                      <m:sub>
                        <m:r>
                          <a:rPr lang="en-US" i="1"/>
                          <m:t>𝑖</m:t>
                        </m:r>
                      </m:sub>
                    </m:sSub>
                    <m:r>
                      <a:rPr lang="en-US" i="1"/>
                      <m:t>)</m:t>
                    </m:r>
                  </m:oMath>
                </a14:m>
                <a:r>
                  <a:rPr lang="en-US" dirty="0"/>
                  <a:t> for </a:t>
                </a:r>
                <a:r>
                  <a:rPr lang="en-US" i="1" dirty="0" err="1"/>
                  <a:t>i</a:t>
                </a:r>
                <a:r>
                  <a:rPr lang="en-US" dirty="0"/>
                  <a:t> = 1, … , n, where </a:t>
                </a:r>
                <a14:m>
                  <m:oMath xmlns:m="http://schemas.openxmlformats.org/officeDocument/2006/math">
                    <m:sSub>
                      <m:sSubPr>
                        <m:ctrlPr>
                          <a:rPr lang="en-US" i="1"/>
                        </m:ctrlPr>
                      </m:sSubPr>
                      <m:e>
                        <m:r>
                          <a:rPr lang="en-US" i="1"/>
                          <m:t>𝑋</m:t>
                        </m:r>
                      </m:e>
                      <m:sub>
                        <m:r>
                          <a:rPr lang="en-US" i="1"/>
                          <m:t>𝑖</m:t>
                        </m:r>
                      </m:sub>
                    </m:sSub>
                    <m:r>
                      <a:rPr lang="en-US" i="1"/>
                      <m:t>=(</m:t>
                    </m:r>
                    <m:sSub>
                      <m:sSubPr>
                        <m:ctrlPr>
                          <a:rPr lang="en-US" i="1"/>
                        </m:ctrlPr>
                      </m:sSubPr>
                      <m:e>
                        <m:r>
                          <a:rPr lang="en-US" i="1"/>
                          <m:t>𝑋</m:t>
                        </m:r>
                      </m:e>
                      <m:sub>
                        <m:r>
                          <a:rPr lang="en-US" i="1"/>
                          <m:t>𝑖</m:t>
                        </m:r>
                        <m:r>
                          <a:rPr lang="en-US" i="1"/>
                          <m:t>1</m:t>
                        </m:r>
                      </m:sub>
                    </m:sSub>
                    <m:r>
                      <a:rPr lang="en-US" i="1"/>
                      <m:t>,</m:t>
                    </m:r>
                    <m:sSub>
                      <m:sSubPr>
                        <m:ctrlPr>
                          <a:rPr lang="en-US" i="1"/>
                        </m:ctrlPr>
                      </m:sSubPr>
                      <m:e>
                        <m:r>
                          <a:rPr lang="en-US" i="1"/>
                          <m:t>𝑋</m:t>
                        </m:r>
                      </m:e>
                      <m:sub>
                        <m:r>
                          <a:rPr lang="en-US" i="1"/>
                          <m:t>𝑖</m:t>
                        </m:r>
                        <m:r>
                          <a:rPr lang="en-US" i="1"/>
                          <m:t>2</m:t>
                        </m:r>
                      </m:sub>
                    </m:sSub>
                    <m:r>
                      <a:rPr lang="en-US" i="1"/>
                      <m:t>, … , </m:t>
                    </m:r>
                    <m:sSub>
                      <m:sSubPr>
                        <m:ctrlPr>
                          <a:rPr lang="en-US" i="1"/>
                        </m:ctrlPr>
                      </m:sSubPr>
                      <m:e>
                        <m:r>
                          <a:rPr lang="en-US" i="1"/>
                          <m:t>𝑋</m:t>
                        </m:r>
                      </m:e>
                      <m:sub>
                        <m:r>
                          <a:rPr lang="en-US" i="1"/>
                          <m:t>𝑖𝑑</m:t>
                        </m:r>
                      </m:sub>
                    </m:sSub>
                    <m:r>
                      <a:rPr lang="en-US" i="1"/>
                      <m:t>) </m:t>
                    </m:r>
                  </m:oMath>
                </a14:m>
                <a:r>
                  <a:rPr lang="en-US" dirty="0"/>
                  <a:t>is a vector of predictors or features, and </a:t>
                </a:r>
                <a14:m>
                  <m:oMath xmlns:m="http://schemas.openxmlformats.org/officeDocument/2006/math">
                    <m:sSub>
                      <m:sSubPr>
                        <m:ctrlPr>
                          <a:rPr lang="en-US" i="1"/>
                        </m:ctrlPr>
                      </m:sSubPr>
                      <m:e>
                        <m:r>
                          <a:rPr lang="en-US" i="1"/>
                          <m:t>𝑌</m:t>
                        </m:r>
                      </m:e>
                      <m:sub>
                        <m:r>
                          <a:rPr lang="en-US" i="1"/>
                          <m:t>𝑖</m:t>
                        </m:r>
                      </m:sub>
                    </m:sSub>
                  </m:oMath>
                </a14:m>
                <a:r>
                  <a:rPr lang="en-US" dirty="0"/>
                  <a:t> is the response variable. </a:t>
                </a:r>
                <a14:m>
                  <m:oMath xmlns:m="http://schemas.openxmlformats.org/officeDocument/2006/math">
                    <m:sSub>
                      <m:sSubPr>
                        <m:ctrlPr>
                          <a:rPr lang="en-US" i="1"/>
                        </m:ctrlPr>
                      </m:sSubPr>
                      <m:e>
                        <m:r>
                          <a:rPr lang="en-US" i="1"/>
                          <m:t>𝑍</m:t>
                        </m:r>
                      </m:e>
                      <m:sub>
                        <m:r>
                          <a:rPr lang="en-US" i="1"/>
                          <m:t>𝑖</m:t>
                        </m:r>
                      </m:sub>
                    </m:sSub>
                  </m:oMath>
                </a14:m>
                <a:r>
                  <a:rPr lang="en-US" dirty="0"/>
                  <a:t> is a random vector in </a:t>
                </a:r>
                <a14:m>
                  <m:oMath xmlns:m="http://schemas.openxmlformats.org/officeDocument/2006/math">
                    <m:sSup>
                      <m:sSupPr>
                        <m:ctrlPr>
                          <a:rPr lang="en-US" i="1"/>
                        </m:ctrlPr>
                      </m:sSupPr>
                      <m:e>
                        <m:r>
                          <a:rPr lang="en-US" i="1"/>
                          <m:t>ℝ</m:t>
                        </m:r>
                      </m:e>
                      <m:sup>
                        <m:r>
                          <a:rPr lang="en-US" i="1"/>
                          <m:t>𝑑</m:t>
                        </m:r>
                      </m:sup>
                    </m:sSup>
                    <m:r>
                      <a:rPr lang="en-US" i="1"/>
                      <m:t>𝑥</m:t>
                    </m:r>
                    <m:r>
                      <a:rPr lang="en-US" i="1"/>
                      <m:t> </m:t>
                    </m:r>
                    <m:r>
                      <a:rPr lang="en-US" i="1"/>
                      <m:t>ℝ</m:t>
                    </m:r>
                  </m:oMath>
                </a14:m>
                <a:r>
                  <a:rPr lang="en-US" dirty="0"/>
                  <a:t>. We assume the </a:t>
                </a:r>
                <a14:m>
                  <m:oMath xmlns:m="http://schemas.openxmlformats.org/officeDocument/2006/math">
                    <m:sSub>
                      <m:sSubPr>
                        <m:ctrlPr>
                          <a:rPr lang="en-US" i="1"/>
                        </m:ctrlPr>
                      </m:sSubPr>
                      <m:e>
                        <m:r>
                          <a:rPr lang="en-US" i="1"/>
                          <m:t>𝑍</m:t>
                        </m:r>
                      </m:e>
                      <m:sub>
                        <m:r>
                          <a:rPr lang="en-US" i="1"/>
                          <m:t>𝑖</m:t>
                        </m:r>
                      </m:sub>
                    </m:sSub>
                  </m:oMath>
                </a14:m>
                <a:r>
                  <a:rPr lang="en-US" dirty="0"/>
                  <a:t> are independent and identically distributed from an unknown distribution P.</a:t>
                </a:r>
              </a:p>
              <a:p>
                <a:pPr marL="0" indent="0">
                  <a:buNone/>
                </a:pPr>
                <a:endParaRPr lang="en-US" dirty="0"/>
              </a:p>
              <a:p>
                <a:r>
                  <a:rPr lang="en-US" dirty="0"/>
                  <a:t>Let </a:t>
                </a:r>
                <a14:m>
                  <m:oMath xmlns:m="http://schemas.openxmlformats.org/officeDocument/2006/math">
                    <m:r>
                      <a:rPr lang="en-US" i="1"/>
                      <m:t>𝜇</m:t>
                    </m:r>
                    <m:d>
                      <m:dPr>
                        <m:ctrlPr>
                          <a:rPr lang="en-US" i="1"/>
                        </m:ctrlPr>
                      </m:dPr>
                      <m:e>
                        <m:r>
                          <a:rPr lang="en-US" i="1"/>
                          <m:t>𝑥</m:t>
                        </m:r>
                      </m:e>
                    </m:d>
                    <m:r>
                      <a:rPr lang="en-US" i="1"/>
                      <m:t>=</m:t>
                    </m:r>
                    <m:r>
                      <a:rPr lang="en-US" i="1"/>
                      <m:t>𝐸</m:t>
                    </m:r>
                    <m:d>
                      <m:dPr>
                        <m:ctrlPr>
                          <a:rPr lang="en-US" i="1"/>
                        </m:ctrlPr>
                      </m:dPr>
                      <m:e>
                        <m:r>
                          <a:rPr lang="en-US" i="1"/>
                          <m:t>𝑌</m:t>
                        </m:r>
                      </m:e>
                      <m:e>
                        <m:r>
                          <a:rPr lang="en-US" i="1"/>
                          <m:t>𝑋</m:t>
                        </m:r>
                        <m:r>
                          <a:rPr lang="en-US" i="1"/>
                          <m:t>=</m:t>
                        </m:r>
                        <m:r>
                          <a:rPr lang="en-US" i="1"/>
                          <m:t>𝑥</m:t>
                        </m:r>
                      </m:e>
                    </m:d>
                    <m:r>
                      <a:rPr lang="en-US" i="1"/>
                      <m:t>, </m:t>
                    </m:r>
                    <m:r>
                      <a:rPr lang="en-US" i="1"/>
                      <m:t>𝑥</m:t>
                    </m:r>
                    <m:r>
                      <a:rPr lang="en-US" i="1"/>
                      <m:t>∈</m:t>
                    </m:r>
                    <m:sSup>
                      <m:sSupPr>
                        <m:ctrlPr>
                          <a:rPr lang="en-US" i="1"/>
                        </m:ctrlPr>
                      </m:sSupPr>
                      <m:e>
                        <m:r>
                          <a:rPr lang="en-US" i="1"/>
                          <m:t>ℝ</m:t>
                        </m:r>
                      </m:e>
                      <m:sup>
                        <m:r>
                          <a:rPr lang="en-US" i="1"/>
                          <m:t>𝑑</m:t>
                        </m:r>
                      </m:sup>
                    </m:sSup>
                  </m:oMath>
                </a14:m>
                <a:r>
                  <a:rPr lang="en-US" dirty="0"/>
                  <a:t>. </a:t>
                </a:r>
                <a14:m>
                  <m:oMath xmlns:m="http://schemas.openxmlformats.org/officeDocument/2006/math">
                    <m:r>
                      <a:rPr lang="en-US" i="1"/>
                      <m:t>𝜇</m:t>
                    </m:r>
                    <m:d>
                      <m:dPr>
                        <m:ctrlPr>
                          <a:rPr lang="en-US" i="1"/>
                        </m:ctrlPr>
                      </m:dPr>
                      <m:e>
                        <m:r>
                          <a:rPr lang="en-US" i="1"/>
                          <m:t>𝑥</m:t>
                        </m:r>
                      </m:e>
                    </m:d>
                  </m:oMath>
                </a14:m>
                <a:r>
                  <a:rPr lang="en-US" dirty="0"/>
                  <a:t> is the true regression function</a:t>
                </a:r>
                <a:r>
                  <a:rPr lang="en-US" b="1" dirty="0"/>
                  <a:t>. </a:t>
                </a:r>
                <a:r>
                  <a:rPr lang="en-US" dirty="0"/>
                  <a:t>As usual</a:t>
                </a:r>
                <a:r>
                  <a:rPr lang="en-US" b="1" dirty="0"/>
                  <a:t> </a:t>
                </a:r>
                <a:r>
                  <a:rPr lang="en-US" dirty="0"/>
                  <a:t>the estimator of </a:t>
                </a:r>
                <a14:m>
                  <m:oMath xmlns:m="http://schemas.openxmlformats.org/officeDocument/2006/math">
                    <m:r>
                      <a:rPr lang="en-US" i="1">
                        <a:latin typeface="Cambria Math" panose="02040503050406030204" pitchFamily="18" charset="0"/>
                      </a:rPr>
                      <m:t>𝜇</m:t>
                    </m:r>
                  </m:oMath>
                </a14:m>
                <a:r>
                  <a:rPr lang="en-US" dirty="0"/>
                  <a:t> is denoted </a:t>
                </a:r>
                <a14:m>
                  <m:oMath xmlns:m="http://schemas.openxmlformats.org/officeDocument/2006/math">
                    <m:acc>
                      <m:accPr>
                        <m:chr m:val="̂"/>
                        <m:ctrlPr>
                          <a:rPr lang="en-US" i="1"/>
                        </m:ctrlPr>
                      </m:accPr>
                      <m:e>
                        <m:r>
                          <a:rPr lang="en-US" i="1"/>
                          <m:t>𝜇</m:t>
                        </m:r>
                      </m:e>
                    </m:acc>
                    <m:r>
                      <a:rPr lang="en-US" i="1"/>
                      <m:t>.</m:t>
                    </m:r>
                  </m:oMath>
                </a14:m>
                <a:r>
                  <a:rPr lang="en-US" b="1" dirty="0"/>
                  <a:t> </a:t>
                </a:r>
                <a:r>
                  <a:rPr lang="en-US" dirty="0"/>
                  <a:t>There are no assumptions on P or </a:t>
                </a:r>
                <a14:m>
                  <m:oMath xmlns:m="http://schemas.openxmlformats.org/officeDocument/2006/math">
                    <m:r>
                      <a:rPr lang="en-US" i="1">
                        <a:latin typeface="Cambria Math" panose="02040503050406030204" pitchFamily="18" charset="0"/>
                      </a:rPr>
                      <m:t>𝜇</m:t>
                    </m:r>
                  </m:oMath>
                </a14:m>
                <a:r>
                  <a:rPr lang="en-US" dirty="0"/>
                  <a:t> and the only assumption on </a:t>
                </a:r>
                <a14:m>
                  <m:oMath xmlns:m="http://schemas.openxmlformats.org/officeDocument/2006/math">
                    <m:acc>
                      <m:accPr>
                        <m:chr m:val="̂"/>
                        <m:ctrlPr>
                          <a:rPr lang="en-US" i="1"/>
                        </m:ctrlPr>
                      </m:accPr>
                      <m:e>
                        <m:r>
                          <a:rPr lang="en-US" i="1"/>
                          <m:t>𝜇</m:t>
                        </m:r>
                      </m:e>
                    </m:acc>
                  </m:oMath>
                </a14:m>
                <a:r>
                  <a:rPr lang="en-US" dirty="0"/>
                  <a:t> is that it is symmetric in x. </a:t>
                </a:r>
              </a:p>
              <a:p>
                <a:pPr marL="0" indent="0">
                  <a:buNone/>
                </a:pPr>
                <a:endParaRPr lang="en-US" dirty="0"/>
              </a:p>
              <a:p>
                <a:r>
                  <a:rPr lang="en-US" dirty="0"/>
                  <a:t>A </a:t>
                </a:r>
                <a:r>
                  <a:rPr lang="en-US" b="1" dirty="0"/>
                  <a:t>symmetric function </a:t>
                </a:r>
                <a:r>
                  <a:rPr lang="en-US" dirty="0"/>
                  <a:t>on n variables </a:t>
                </a:r>
                <a14:m>
                  <m:oMath xmlns:m="http://schemas.openxmlformats.org/officeDocument/2006/math">
                    <m:sSub>
                      <m:sSubPr>
                        <m:ctrlPr>
                          <a:rPr lang="en-US" i="1"/>
                        </m:ctrlPr>
                      </m:sSubPr>
                      <m:e>
                        <m:r>
                          <a:rPr lang="en-US" i="1"/>
                          <m:t>𝑥</m:t>
                        </m:r>
                      </m:e>
                      <m:sub>
                        <m:r>
                          <a:rPr lang="en-US" i="1"/>
                          <m:t>1</m:t>
                        </m:r>
                      </m:sub>
                    </m:sSub>
                  </m:oMath>
                </a14:m>
                <a:r>
                  <a:rPr lang="en-US" dirty="0"/>
                  <a:t>, ... , </a:t>
                </a:r>
                <a14:m>
                  <m:oMath xmlns:m="http://schemas.openxmlformats.org/officeDocument/2006/math">
                    <m:sSub>
                      <m:sSubPr>
                        <m:ctrlPr>
                          <a:rPr lang="en-US" i="1"/>
                        </m:ctrlPr>
                      </m:sSubPr>
                      <m:e>
                        <m:r>
                          <a:rPr lang="en-US" i="1"/>
                          <m:t>𝑥</m:t>
                        </m:r>
                      </m:e>
                      <m:sub>
                        <m:r>
                          <a:rPr lang="en-US" i="1"/>
                          <m:t>𝑛</m:t>
                        </m:r>
                      </m:sub>
                    </m:sSub>
                    <m:r>
                      <a:rPr lang="en-US" i="1"/>
                      <m:t> </m:t>
                    </m:r>
                  </m:oMath>
                </a14:m>
                <a:r>
                  <a:rPr lang="en-US" dirty="0"/>
                  <a:t>is a function that is unchanged by any permutation of its variables.(3)</a:t>
                </a:r>
              </a:p>
              <a:p>
                <a:endParaRPr lang="en-US" dirty="0"/>
              </a:p>
              <a:p>
                <a:r>
                  <a:rPr lang="en-US" dirty="0"/>
                  <a:t>The goal of the data analysis will be to create a prediction interval for a new response Y</a:t>
                </a:r>
                <a:r>
                  <a:rPr lang="en-US" baseline="-25000" dirty="0"/>
                  <a:t>n+1</a:t>
                </a:r>
                <a:r>
                  <a:rPr lang="en-US" dirty="0"/>
                  <a:t> corresponding to a new X</a:t>
                </a:r>
                <a:r>
                  <a:rPr lang="en-US" baseline="-25000" dirty="0"/>
                  <a:t>n+1</a:t>
                </a:r>
                <a:r>
                  <a:rPr lang="en-US" dirty="0"/>
                  <a:t>.  </a:t>
                </a:r>
              </a:p>
              <a:p>
                <a:endParaRPr lang="en-US" dirty="0"/>
              </a:p>
            </p:txBody>
          </p:sp>
        </mc:Choice>
        <mc:Fallback>
          <p:sp>
            <p:nvSpPr>
              <p:cNvPr id="3" name="Content Placeholder 2">
                <a:extLst>
                  <a:ext uri="{FF2B5EF4-FFF2-40B4-BE49-F238E27FC236}">
                    <a16:creationId xmlns:a16="http://schemas.microsoft.com/office/drawing/2014/main" id="{33C86E53-34C9-4220-9027-12C1E61F90C4}"/>
                  </a:ext>
                </a:extLst>
              </p:cNvPr>
              <p:cNvSpPr>
                <a:spLocks noGrp="1" noRot="1" noChangeAspect="1" noMove="1" noResize="1" noEditPoints="1" noAdjustHandles="1" noChangeArrowheads="1" noChangeShapeType="1" noTextEdit="1"/>
              </p:cNvSpPr>
              <p:nvPr>
                <p:ph idx="1"/>
              </p:nvPr>
            </p:nvSpPr>
            <p:spPr>
              <a:xfrm>
                <a:off x="1162493" y="2030820"/>
                <a:ext cx="9888279" cy="4401878"/>
              </a:xfrm>
              <a:blipFill>
                <a:blip r:embed="rId3"/>
                <a:stretch>
                  <a:fillRect l="-432" t="-1247" r="-1048"/>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01BEF9F-B969-4BB8-9F63-1A1F58EE90A0}"/>
              </a:ext>
            </a:extLst>
          </p:cNvPr>
          <p:cNvSpPr txBox="1">
            <a:spLocks/>
          </p:cNvSpPr>
          <p:nvPr/>
        </p:nvSpPr>
        <p:spPr bwMode="black">
          <a:xfrm>
            <a:off x="1162493" y="560655"/>
            <a:ext cx="9888279" cy="1034229"/>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Modeling Set Up and Assumptions</a:t>
            </a:r>
          </a:p>
        </p:txBody>
      </p:sp>
    </p:spTree>
    <p:extLst>
      <p:ext uri="{BB962C8B-B14F-4D97-AF65-F5344CB8AC3E}">
        <p14:creationId xmlns:p14="http://schemas.microsoft.com/office/powerpoint/2010/main" val="1747474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CB4D5BF-A355-41E4-924A-B9B51DBCE28D}"/>
                  </a:ext>
                </a:extLst>
              </p:cNvPr>
              <p:cNvSpPr>
                <a:spLocks noGrp="1"/>
              </p:cNvSpPr>
              <p:nvPr>
                <p:ph idx="1"/>
              </p:nvPr>
            </p:nvSpPr>
            <p:spPr>
              <a:xfrm>
                <a:off x="1162493" y="1818167"/>
                <a:ext cx="9888279" cy="5039833"/>
              </a:xfrm>
            </p:spPr>
            <p:txBody>
              <a:bodyPr>
                <a:normAutofit fontScale="77500" lnSpcReduction="20000"/>
              </a:bodyPr>
              <a:lstStyle/>
              <a:p>
                <a:r>
                  <a:rPr lang="en-US" sz="2100" b="1" dirty="0"/>
                  <a:t>Valid Marginal or Average Coverage</a:t>
                </a:r>
                <a:r>
                  <a:rPr lang="en-US" sz="2100" dirty="0"/>
                  <a:t> – A set of prediction intervals has valid marginal or average coverage if the probability that the response being predicted will fall inside the prediction interval is greater than or equal to the coverage level, where the probability is taken over all data points / intervals. Or</a:t>
                </a:r>
              </a:p>
              <a:p>
                <a:pPr marL="0" indent="0">
                  <a:buNone/>
                </a:pPr>
                <a:endParaRPr lang="en-US" sz="2100" i="1" dirty="0"/>
              </a:p>
              <a:p>
                <a:pPr marL="0" indent="0">
                  <a:buNone/>
                </a:pPr>
                <a14:m>
                  <m:oMathPara xmlns:m="http://schemas.openxmlformats.org/officeDocument/2006/math">
                    <m:oMathParaPr>
                      <m:jc m:val="centerGroup"/>
                    </m:oMathParaPr>
                    <m:oMath xmlns:m="http://schemas.openxmlformats.org/officeDocument/2006/math">
                      <m:r>
                        <a:rPr lang="en-US" sz="2100" i="1"/>
                        <m:t>𝑃</m:t>
                      </m:r>
                      <m:d>
                        <m:dPr>
                          <m:ctrlPr>
                            <a:rPr lang="en-US" sz="2100" i="1"/>
                          </m:ctrlPr>
                        </m:dPr>
                        <m:e>
                          <m:sSub>
                            <m:sSubPr>
                              <m:ctrlPr>
                                <a:rPr lang="en-US" sz="2100" i="1"/>
                              </m:ctrlPr>
                            </m:sSubPr>
                            <m:e>
                              <m:r>
                                <a:rPr lang="en-US" sz="2100" i="1"/>
                                <m:t>𝑌</m:t>
                              </m:r>
                            </m:e>
                            <m:sub>
                              <m:r>
                                <a:rPr lang="en-US" sz="2100" i="1"/>
                                <m:t>𝑛</m:t>
                              </m:r>
                              <m:r>
                                <a:rPr lang="en-US" sz="2100" i="1"/>
                                <m:t>+1</m:t>
                              </m:r>
                            </m:sub>
                          </m:sSub>
                          <m:r>
                            <a:rPr lang="en-US" sz="2100" i="1"/>
                            <m:t>∈</m:t>
                          </m:r>
                          <m:r>
                            <a:rPr lang="en-US" sz="2100" i="1"/>
                            <m:t>𝐶</m:t>
                          </m:r>
                          <m:d>
                            <m:dPr>
                              <m:ctrlPr>
                                <a:rPr lang="en-US" sz="2100" i="1"/>
                              </m:ctrlPr>
                            </m:dPr>
                            <m:e>
                              <m:sSub>
                                <m:sSubPr>
                                  <m:ctrlPr>
                                    <a:rPr lang="en-US" sz="2100" i="1"/>
                                  </m:ctrlPr>
                                </m:sSubPr>
                                <m:e>
                                  <m:r>
                                    <a:rPr lang="en-US" sz="2100" i="1"/>
                                    <m:t>𝑋</m:t>
                                  </m:r>
                                </m:e>
                                <m:sub>
                                  <m:r>
                                    <a:rPr lang="en-US" sz="2100" i="1"/>
                                    <m:t>𝑛</m:t>
                                  </m:r>
                                  <m:r>
                                    <a:rPr lang="en-US" sz="2100" i="1"/>
                                    <m:t>+1</m:t>
                                  </m:r>
                                </m:sub>
                              </m:sSub>
                            </m:e>
                          </m:d>
                        </m:e>
                      </m:d>
                      <m:r>
                        <a:rPr lang="en-US" sz="2100" i="1"/>
                        <m:t>≥1− </m:t>
                      </m:r>
                      <m:r>
                        <a:rPr lang="en-US" sz="2100" i="1"/>
                        <m:t>𝛼</m:t>
                      </m:r>
                      <m:r>
                        <a:rPr lang="en-US" sz="2100" i="1"/>
                        <m:t>, </m:t>
                      </m:r>
                      <m:r>
                        <a:rPr lang="en-US" sz="2100" i="1"/>
                        <m:t>𝑤h𝑒𝑟𝑒</m:t>
                      </m:r>
                      <m:r>
                        <a:rPr lang="en-US" sz="2100" i="1"/>
                        <m:t> </m:t>
                      </m:r>
                      <m:r>
                        <a:rPr lang="en-US" sz="2100" i="1"/>
                        <m:t>𝑡h𝑒</m:t>
                      </m:r>
                      <m:r>
                        <a:rPr lang="en-US" sz="2100" i="1"/>
                        <m:t> </m:t>
                      </m:r>
                      <m:r>
                        <a:rPr lang="en-US" sz="2100" i="1"/>
                        <m:t>𝑝𝑟𝑜𝑏𝑎𝑏𝑖𝑙𝑖𝑡𝑦</m:t>
                      </m:r>
                      <m:r>
                        <a:rPr lang="en-US" sz="2100" i="1"/>
                        <m:t> </m:t>
                      </m:r>
                      <m:r>
                        <a:rPr lang="en-US" sz="2100" i="1"/>
                        <m:t>𝑖𝑠</m:t>
                      </m:r>
                      <m:r>
                        <a:rPr lang="en-US" sz="2100" i="1"/>
                        <m:t> </m:t>
                      </m:r>
                      <m:r>
                        <a:rPr lang="en-US" sz="2100" i="1"/>
                        <m:t>𝑡𝑎𝑘𝑒𝑛</m:t>
                      </m:r>
                      <m:r>
                        <a:rPr lang="en-US" sz="2100" i="1"/>
                        <m:t> </m:t>
                      </m:r>
                      <m:r>
                        <a:rPr lang="en-US" sz="2100" i="1"/>
                        <m:t>𝑜𝑣𝑒𝑟</m:t>
                      </m:r>
                      <m:r>
                        <a:rPr lang="en-US" sz="2100" i="1"/>
                        <m:t> </m:t>
                      </m:r>
                      <m:r>
                        <a:rPr lang="en-US" sz="2100" i="1"/>
                        <m:t>𝑎𝑙𝑙</m:t>
                      </m:r>
                      <m:r>
                        <a:rPr lang="en-US" sz="2100" i="1"/>
                        <m:t> </m:t>
                      </m:r>
                      <m:r>
                        <a:rPr lang="en-US" sz="2100" i="1"/>
                        <m:t>𝑝𝑎𝑖𝑟𝑠</m:t>
                      </m:r>
                      <m:r>
                        <a:rPr lang="en-US" sz="2100" i="1"/>
                        <m:t> </m:t>
                      </m:r>
                      <m:d>
                        <m:dPr>
                          <m:ctrlPr>
                            <a:rPr lang="en-US" sz="2100" i="1"/>
                          </m:ctrlPr>
                        </m:dPr>
                        <m:e>
                          <m:sSub>
                            <m:sSubPr>
                              <m:ctrlPr>
                                <a:rPr lang="en-US" sz="2100" i="1"/>
                              </m:ctrlPr>
                            </m:sSubPr>
                            <m:e>
                              <m:r>
                                <a:rPr lang="en-US" sz="2100" i="1"/>
                                <m:t>𝑋</m:t>
                              </m:r>
                            </m:e>
                            <m:sub>
                              <m:r>
                                <a:rPr lang="en-US" sz="2100" i="1"/>
                                <m:t>𝑖</m:t>
                              </m:r>
                            </m:sub>
                          </m:sSub>
                          <m:r>
                            <a:rPr lang="en-US" sz="2100" i="1"/>
                            <m:t>,</m:t>
                          </m:r>
                          <m:sSub>
                            <m:sSubPr>
                              <m:ctrlPr>
                                <a:rPr lang="en-US" sz="2100" i="1"/>
                              </m:ctrlPr>
                            </m:sSubPr>
                            <m:e>
                              <m:r>
                                <a:rPr lang="en-US" sz="2100" i="1"/>
                                <m:t>𝑌</m:t>
                              </m:r>
                            </m:e>
                            <m:sub>
                              <m:r>
                                <a:rPr lang="en-US" sz="2100" i="1"/>
                                <m:t>𝑖</m:t>
                              </m:r>
                            </m:sub>
                          </m:sSub>
                        </m:e>
                      </m:d>
                      <m:r>
                        <a:rPr lang="en-US" sz="2100" i="1"/>
                        <m:t>, </m:t>
                      </m:r>
                      <m:r>
                        <a:rPr lang="en-US" sz="2100" i="1"/>
                        <m:t>𝑖</m:t>
                      </m:r>
                      <m:r>
                        <a:rPr lang="en-US" sz="2100" i="1"/>
                        <m:t>=1, …, </m:t>
                      </m:r>
                      <m:r>
                        <a:rPr lang="en-US" sz="2100" i="1"/>
                        <m:t>𝑛</m:t>
                      </m:r>
                      <m:r>
                        <a:rPr lang="en-US" sz="2100" i="1"/>
                        <m:t>+1.</m:t>
                      </m:r>
                    </m:oMath>
                  </m:oMathPara>
                </a14:m>
                <a:endParaRPr lang="en-US" sz="2100" dirty="0"/>
              </a:p>
              <a:p>
                <a:pPr marL="0" indent="0">
                  <a:buNone/>
                </a:pPr>
                <a:endParaRPr lang="en-US" sz="2100" dirty="0"/>
              </a:p>
              <a:p>
                <a:r>
                  <a:rPr lang="en-US" sz="2100" b="1" dirty="0"/>
                  <a:t>Valid Conditional Coverage</a:t>
                </a:r>
                <a:r>
                  <a:rPr lang="en-US" sz="2100" dirty="0"/>
                  <a:t> </a:t>
                </a:r>
                <a:r>
                  <a:rPr lang="en-US" sz="2100" b="1" dirty="0"/>
                  <a:t>– </a:t>
                </a:r>
                <a:r>
                  <a:rPr lang="en-US" sz="2100" dirty="0"/>
                  <a:t>This is the same as valid average coverage, but for one particular prediction interval or X</a:t>
                </a:r>
                <a:r>
                  <a:rPr lang="en-US" sz="2100" baseline="-25000" dirty="0"/>
                  <a:t>n+1</a:t>
                </a:r>
                <a:r>
                  <a:rPr lang="en-US" sz="2100" dirty="0"/>
                  <a:t> = x. It is stronger than valid average coverage.</a:t>
                </a:r>
              </a:p>
              <a:p>
                <a:pPr marL="0" indent="0">
                  <a:buNone/>
                </a:pPr>
                <a:r>
                  <a:rPr lang="en-US" sz="2100" i="1" dirty="0"/>
                  <a:t>	</a:t>
                </a:r>
              </a:p>
              <a:p>
                <a:pPr marL="0" indent="0">
                  <a:buNone/>
                </a:pPr>
                <a:r>
                  <a:rPr lang="en-US" sz="2100" i="1" dirty="0"/>
                  <a:t>    	   </a:t>
                </a:r>
                <a14:m>
                  <m:oMath xmlns:m="http://schemas.openxmlformats.org/officeDocument/2006/math">
                    <m:r>
                      <a:rPr lang="en-US" sz="2100" i="1"/>
                      <m:t>𝑃</m:t>
                    </m:r>
                    <m:d>
                      <m:dPr>
                        <m:ctrlPr>
                          <a:rPr lang="en-US" sz="2100" i="1"/>
                        </m:ctrlPr>
                      </m:dPr>
                      <m:e>
                        <m:sSub>
                          <m:sSubPr>
                            <m:ctrlPr>
                              <a:rPr lang="en-US" sz="2100" i="1"/>
                            </m:ctrlPr>
                          </m:sSubPr>
                          <m:e>
                            <m:r>
                              <a:rPr lang="en-US" sz="2100" i="1"/>
                              <m:t>𝑌</m:t>
                            </m:r>
                          </m:e>
                          <m:sub>
                            <m:r>
                              <a:rPr lang="en-US" sz="2100" i="1"/>
                              <m:t>𝑛</m:t>
                            </m:r>
                            <m:r>
                              <a:rPr lang="en-US" sz="2100" i="1"/>
                              <m:t>+1</m:t>
                            </m:r>
                          </m:sub>
                        </m:sSub>
                        <m:r>
                          <a:rPr lang="en-US" sz="2100" i="1"/>
                          <m:t>∈</m:t>
                        </m:r>
                        <m:r>
                          <a:rPr lang="en-US" sz="2100" i="1"/>
                          <m:t>𝐶</m:t>
                        </m:r>
                        <m:d>
                          <m:dPr>
                            <m:ctrlPr>
                              <a:rPr lang="en-US" sz="2100" i="1"/>
                            </m:ctrlPr>
                          </m:dPr>
                          <m:e>
                            <m:r>
                              <a:rPr lang="en-US" sz="2100" i="1"/>
                              <m:t>𝑥</m:t>
                            </m:r>
                          </m:e>
                        </m:d>
                        <m:r>
                          <a:rPr lang="en-US" sz="2100" i="1"/>
                          <m:t>|</m:t>
                        </m:r>
                        <m:sSub>
                          <m:sSubPr>
                            <m:ctrlPr>
                              <a:rPr lang="en-US" sz="2100" i="1"/>
                            </m:ctrlPr>
                          </m:sSubPr>
                          <m:e>
                            <m:r>
                              <a:rPr lang="en-US" sz="2100" i="1"/>
                              <m:t>𝑋</m:t>
                            </m:r>
                          </m:e>
                          <m:sub>
                            <m:r>
                              <a:rPr lang="en-US" sz="2100" i="1"/>
                              <m:t>𝑛</m:t>
                            </m:r>
                            <m:r>
                              <a:rPr lang="en-US" sz="2100" i="1"/>
                              <m:t>+1</m:t>
                            </m:r>
                          </m:sub>
                        </m:sSub>
                        <m:r>
                          <a:rPr lang="en-US" sz="2100" i="1"/>
                          <m:t>=</m:t>
                        </m:r>
                        <m:r>
                          <a:rPr lang="en-US" sz="2100" i="1"/>
                          <m:t>𝑥</m:t>
                        </m:r>
                      </m:e>
                    </m:d>
                    <m:r>
                      <a:rPr lang="en-US" sz="2100" i="1"/>
                      <m:t>≥1− </m:t>
                    </m:r>
                    <m:r>
                      <a:rPr lang="en-US" sz="2100" i="1"/>
                      <m:t>𝛼</m:t>
                    </m:r>
                    <m:r>
                      <a:rPr lang="en-US" sz="2100" i="1"/>
                      <m:t>, </m:t>
                    </m:r>
                    <m:r>
                      <a:rPr lang="en-US" sz="2100" i="1"/>
                      <m:t>𝑓𝑜𝑟</m:t>
                    </m:r>
                    <m:r>
                      <a:rPr lang="en-US" sz="2100" i="1"/>
                      <m:t> </m:t>
                    </m:r>
                    <m:r>
                      <a:rPr lang="en-US" sz="2100" i="1"/>
                      <m:t>𝑎𝑙𝑙</m:t>
                    </m:r>
                    <m:r>
                      <a:rPr lang="en-US" sz="2100" i="1"/>
                      <m:t> </m:t>
                    </m:r>
                    <m:r>
                      <a:rPr lang="en-US" sz="2100" i="1"/>
                      <m:t>𝑥</m:t>
                    </m:r>
                    <m:r>
                      <a:rPr lang="en-US" sz="2100" i="1"/>
                      <m:t>∈</m:t>
                    </m:r>
                    <m:sSup>
                      <m:sSupPr>
                        <m:ctrlPr>
                          <a:rPr lang="en-US" sz="2100" i="1"/>
                        </m:ctrlPr>
                      </m:sSupPr>
                      <m:e>
                        <m:r>
                          <a:rPr lang="en-US" sz="2100" i="1"/>
                          <m:t>ℝ</m:t>
                        </m:r>
                      </m:e>
                      <m:sup>
                        <m:r>
                          <a:rPr lang="en-US" sz="2100" i="1"/>
                          <m:t>𝑑</m:t>
                        </m:r>
                      </m:sup>
                    </m:sSup>
                    <m:r>
                      <a:rPr lang="en-US" sz="2100" i="1"/>
                      <m:t>.</m:t>
                    </m:r>
                  </m:oMath>
                </a14:m>
                <a:r>
                  <a:rPr lang="en-US" sz="2100" dirty="0"/>
                  <a:t> </a:t>
                </a:r>
              </a:p>
              <a:p>
                <a:pPr marL="0" indent="0">
                  <a:buNone/>
                </a:pPr>
                <a:endParaRPr lang="en-US" sz="2100" dirty="0"/>
              </a:p>
              <a:p>
                <a:r>
                  <a:rPr lang="en-US" sz="2100" dirty="0"/>
                  <a:t>We also talk about </a:t>
                </a:r>
                <a:r>
                  <a:rPr lang="en-US" sz="2100" b="1" dirty="0"/>
                  <a:t>finite sample coverage</a:t>
                </a:r>
                <a:r>
                  <a:rPr lang="en-US" sz="2100" dirty="0"/>
                  <a:t>, which refers to the above coverage properties when the number of observations is finite.</a:t>
                </a:r>
              </a:p>
              <a:p>
                <a:pPr marL="0" indent="0">
                  <a:buNone/>
                </a:pPr>
                <a:endParaRPr lang="en-US" sz="2100" dirty="0"/>
              </a:p>
              <a:p>
                <a:r>
                  <a:rPr lang="en-US" sz="2100" dirty="0"/>
                  <a:t>Additionally,</a:t>
                </a:r>
                <a:r>
                  <a:rPr lang="en-US" sz="2100" b="1" dirty="0"/>
                  <a:t> in-sample coverage</a:t>
                </a:r>
                <a:r>
                  <a:rPr lang="en-US" sz="2100" dirty="0"/>
                  <a:t> refers to coverage properties of prediction intervals for data points that have already been observed in the sample (</a:t>
                </a:r>
                <a:r>
                  <a:rPr lang="en-US" sz="2100" dirty="0" err="1"/>
                  <a:t>i</a:t>
                </a:r>
                <a:r>
                  <a:rPr lang="en-US" sz="2100" dirty="0"/>
                  <a:t> = 1, … ,n). </a:t>
                </a:r>
                <a:r>
                  <a:rPr lang="en-US" sz="2100" b="1" dirty="0"/>
                  <a:t>Out-of-sample coverage</a:t>
                </a:r>
                <a:r>
                  <a:rPr lang="en-US" sz="2100" dirty="0"/>
                  <a:t> refers to coverage properties of intervals for new, unobserved data points. Finally, we will compare the length of valid prediction intervals, aiming to find those that do not over-cover.</a:t>
                </a:r>
              </a:p>
              <a:p>
                <a:endParaRPr lang="en-US" dirty="0"/>
              </a:p>
            </p:txBody>
          </p:sp>
        </mc:Choice>
        <mc:Fallback>
          <p:sp>
            <p:nvSpPr>
              <p:cNvPr id="3" name="Content Placeholder 2">
                <a:extLst>
                  <a:ext uri="{FF2B5EF4-FFF2-40B4-BE49-F238E27FC236}">
                    <a16:creationId xmlns:a16="http://schemas.microsoft.com/office/drawing/2014/main" id="{7CB4D5BF-A355-41E4-924A-B9B51DBCE28D}"/>
                  </a:ext>
                </a:extLst>
              </p:cNvPr>
              <p:cNvSpPr>
                <a:spLocks noGrp="1" noRot="1" noChangeAspect="1" noMove="1" noResize="1" noEditPoints="1" noAdjustHandles="1" noChangeArrowheads="1" noChangeShapeType="1" noTextEdit="1"/>
              </p:cNvSpPr>
              <p:nvPr>
                <p:ph idx="1"/>
              </p:nvPr>
            </p:nvSpPr>
            <p:spPr>
              <a:xfrm>
                <a:off x="1162493" y="1818167"/>
                <a:ext cx="9888279" cy="5039833"/>
              </a:xfrm>
              <a:blipFill>
                <a:blip r:embed="rId3"/>
                <a:stretch>
                  <a:fillRect l="-247" t="-1330" r="-308"/>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DDC0BB7A-E60C-45B5-8BD6-EBD92B8CF423}"/>
              </a:ext>
            </a:extLst>
          </p:cNvPr>
          <p:cNvSpPr txBox="1">
            <a:spLocks/>
          </p:cNvSpPr>
          <p:nvPr/>
        </p:nvSpPr>
        <p:spPr bwMode="black">
          <a:xfrm>
            <a:off x="1162493" y="539390"/>
            <a:ext cx="9888279" cy="1034229"/>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Defining Coverage properties</a:t>
            </a:r>
          </a:p>
        </p:txBody>
      </p:sp>
    </p:spTree>
    <p:extLst>
      <p:ext uri="{BB962C8B-B14F-4D97-AF65-F5344CB8AC3E}">
        <p14:creationId xmlns:p14="http://schemas.microsoft.com/office/powerpoint/2010/main" val="485279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A666D7C-87DA-469B-9139-254EB9BB4AE8}"/>
                  </a:ext>
                </a:extLst>
              </p:cNvPr>
              <p:cNvSpPr>
                <a:spLocks noGrp="1"/>
              </p:cNvSpPr>
              <p:nvPr>
                <p:ph idx="1"/>
              </p:nvPr>
            </p:nvSpPr>
            <p:spPr>
              <a:xfrm>
                <a:off x="1162493" y="2073350"/>
                <a:ext cx="9888279" cy="4295552"/>
              </a:xfrm>
            </p:spPr>
            <p:txBody>
              <a:bodyPr>
                <a:normAutofit/>
              </a:bodyPr>
              <a:lstStyle/>
              <a:p>
                <a:pPr marL="0" indent="0">
                  <a:buNone/>
                </a:pPr>
                <a:r>
                  <a:rPr lang="en-US" dirty="0"/>
                  <a:t>Let </a:t>
                </a:r>
                <a14:m>
                  <m:oMath xmlns:m="http://schemas.openxmlformats.org/officeDocument/2006/math">
                    <m:sSub>
                      <m:sSubPr>
                        <m:ctrlPr>
                          <a:rPr lang="en-US" i="1"/>
                        </m:ctrlPr>
                      </m:sSubPr>
                      <m:e>
                        <m:r>
                          <a:rPr lang="en-US" i="1"/>
                          <m:t>𝑈</m:t>
                        </m:r>
                      </m:e>
                      <m:sub>
                        <m:r>
                          <a:rPr lang="en-US" i="1"/>
                          <m:t>1</m:t>
                        </m:r>
                      </m:sub>
                    </m:sSub>
                    <m:r>
                      <a:rPr lang="en-US" i="1"/>
                      <m:t>, … , </m:t>
                    </m:r>
                    <m:sSub>
                      <m:sSubPr>
                        <m:ctrlPr>
                          <a:rPr lang="en-US" i="1"/>
                        </m:ctrlPr>
                      </m:sSubPr>
                      <m:e>
                        <m:r>
                          <a:rPr lang="en-US" i="1"/>
                          <m:t>𝑈</m:t>
                        </m:r>
                      </m:e>
                      <m:sub>
                        <m:r>
                          <a:rPr lang="en-US" i="1"/>
                          <m:t>𝑛</m:t>
                        </m:r>
                      </m:sub>
                    </m:sSub>
                  </m:oMath>
                </a14:m>
                <a:r>
                  <a:rPr lang="en-US" dirty="0"/>
                  <a:t>be i.i.d. samples of a scalar random variable and let </a:t>
                </a:r>
                <a14:m>
                  <m:oMath xmlns:m="http://schemas.openxmlformats.org/officeDocument/2006/math">
                    <m:r>
                      <a:rPr lang="en-US" i="1"/>
                      <m:t>𝛼</m:t>
                    </m:r>
                    <m:r>
                      <a:rPr lang="en-US" i="1"/>
                      <m:t>∈(0,1)</m:t>
                    </m:r>
                  </m:oMath>
                </a14:m>
                <a:r>
                  <a:rPr lang="en-US" dirty="0"/>
                  <a:t>. Let </a:t>
                </a:r>
                <a14:m>
                  <m:oMath xmlns:m="http://schemas.openxmlformats.org/officeDocument/2006/math">
                    <m:sSub>
                      <m:sSubPr>
                        <m:ctrlPr>
                          <a:rPr lang="en-US" i="1"/>
                        </m:ctrlPr>
                      </m:sSubPr>
                      <m:e>
                        <m:r>
                          <a:rPr lang="en-US" i="1"/>
                          <m:t>𝑈</m:t>
                        </m:r>
                      </m:e>
                      <m:sub>
                        <m:d>
                          <m:dPr>
                            <m:ctrlPr>
                              <a:rPr lang="en-US" i="1"/>
                            </m:ctrlPr>
                          </m:dPr>
                          <m:e>
                            <m:r>
                              <a:rPr lang="en-US" i="1"/>
                              <m:t>𝑗</m:t>
                            </m:r>
                          </m:e>
                        </m:d>
                      </m:sub>
                    </m:sSub>
                  </m:oMath>
                </a14:m>
                <a:r>
                  <a:rPr lang="en-US" dirty="0"/>
                  <a:t> be the j</a:t>
                </a:r>
                <a:r>
                  <a:rPr lang="en-US" baseline="30000" dirty="0"/>
                  <a:t>th</a:t>
                </a:r>
                <a:r>
                  <a:rPr lang="en-US" dirty="0"/>
                  <a:t> </a:t>
                </a:r>
                <a:r>
                  <a:rPr lang="en-US" b="1" dirty="0"/>
                  <a:t>order statistic</a:t>
                </a:r>
                <a:r>
                  <a:rPr lang="en-US" dirty="0"/>
                  <a:t> on the </a:t>
                </a:r>
                <a14:m>
                  <m:oMath xmlns:m="http://schemas.openxmlformats.org/officeDocument/2006/math">
                    <m:sSub>
                      <m:sSubPr>
                        <m:ctrlPr>
                          <a:rPr lang="en-US" i="1"/>
                        </m:ctrlPr>
                      </m:sSubPr>
                      <m:e>
                        <m:r>
                          <a:rPr lang="en-US" i="1"/>
                          <m:t>𝑈</m:t>
                        </m:r>
                      </m:e>
                      <m:sub>
                        <m:r>
                          <a:rPr lang="en-US" i="1"/>
                          <m:t>𝑖</m:t>
                        </m:r>
                      </m:sub>
                    </m:sSub>
                  </m:oMath>
                </a14:m>
                <a:r>
                  <a:rPr lang="en-US" dirty="0"/>
                  <a:t> or the j</a:t>
                </a:r>
                <a:r>
                  <a:rPr lang="en-US" baseline="30000" dirty="0"/>
                  <a:t>th </a:t>
                </a:r>
                <a:r>
                  <a:rPr lang="en-US" dirty="0"/>
                  <a:t>smallest value in the sample. If another independent sample is taken from the same distribution as the </a:t>
                </a:r>
                <a14:m>
                  <m:oMath xmlns:m="http://schemas.openxmlformats.org/officeDocument/2006/math">
                    <m:sSub>
                      <m:sSubPr>
                        <m:ctrlPr>
                          <a:rPr lang="en-US" i="1"/>
                        </m:ctrlPr>
                      </m:sSubPr>
                      <m:e>
                        <m:r>
                          <a:rPr lang="en-US" i="1"/>
                          <m:t>𝑈</m:t>
                        </m:r>
                      </m:e>
                      <m:sub>
                        <m:r>
                          <a:rPr lang="en-US" i="1"/>
                          <m:t>𝑖</m:t>
                        </m:r>
                      </m:sub>
                    </m:sSub>
                  </m:oMath>
                </a14:m>
                <a:r>
                  <a:rPr lang="en-US" dirty="0"/>
                  <a:t>, then it is true of the new sample </a:t>
                </a:r>
                <a14:m>
                  <m:oMath xmlns:m="http://schemas.openxmlformats.org/officeDocument/2006/math">
                    <m:sSub>
                      <m:sSubPr>
                        <m:ctrlPr>
                          <a:rPr lang="en-US" i="1"/>
                        </m:ctrlPr>
                      </m:sSubPr>
                      <m:e>
                        <m:r>
                          <a:rPr lang="en-US" i="1"/>
                          <m:t>𝑈</m:t>
                        </m:r>
                      </m:e>
                      <m:sub>
                        <m:r>
                          <a:rPr lang="en-US" i="1"/>
                          <m:t>𝑛</m:t>
                        </m:r>
                        <m:r>
                          <a:rPr lang="en-US" i="1"/>
                          <m:t>+1</m:t>
                        </m:r>
                      </m:sub>
                    </m:sSub>
                  </m:oMath>
                </a14:m>
                <a:r>
                  <a:rPr lang="en-US" dirty="0"/>
                  <a:t> that</a:t>
                </a:r>
              </a:p>
              <a:p>
                <a:pPr marL="0" indent="0">
                  <a:buNone/>
                </a:pPr>
                <a:r>
                  <a:rPr lang="en-US" dirty="0"/>
                  <a:t>	</a:t>
                </a:r>
                <a14:m>
                  <m:oMath xmlns:m="http://schemas.openxmlformats.org/officeDocument/2006/math">
                    <m:r>
                      <a:rPr lang="en-US" b="1" i="1"/>
                      <m:t>𝑷</m:t>
                    </m:r>
                    <m:d>
                      <m:dPr>
                        <m:ctrlPr>
                          <a:rPr lang="en-US" b="1" i="1"/>
                        </m:ctrlPr>
                      </m:dPr>
                      <m:e>
                        <m:sSub>
                          <m:sSubPr>
                            <m:ctrlPr>
                              <a:rPr lang="en-US" b="1" i="1"/>
                            </m:ctrlPr>
                          </m:sSubPr>
                          <m:e>
                            <m:r>
                              <a:rPr lang="en-US" b="1" i="1"/>
                              <m:t>𝑼</m:t>
                            </m:r>
                          </m:e>
                          <m:sub>
                            <m:r>
                              <a:rPr lang="en-US" b="1" i="1"/>
                              <m:t>𝒏</m:t>
                            </m:r>
                            <m:r>
                              <a:rPr lang="en-US" b="1" i="1"/>
                              <m:t>+</m:t>
                            </m:r>
                            <m:r>
                              <a:rPr lang="en-US" b="1" i="1"/>
                              <m:t>𝟏</m:t>
                            </m:r>
                          </m:sub>
                        </m:sSub>
                        <m:r>
                          <a:rPr lang="en-US" b="1" i="1"/>
                          <m:t>≤</m:t>
                        </m:r>
                        <m:sSub>
                          <m:sSubPr>
                            <m:ctrlPr>
                              <a:rPr lang="en-US" b="1" i="1"/>
                            </m:ctrlPr>
                          </m:sSubPr>
                          <m:e>
                            <m:acc>
                              <m:accPr>
                                <m:chr m:val="̂"/>
                                <m:ctrlPr>
                                  <a:rPr lang="en-US" b="1" i="1"/>
                                </m:ctrlPr>
                              </m:accPr>
                              <m:e>
                                <m:r>
                                  <a:rPr lang="en-US" b="1" i="1"/>
                                  <m:t>𝒒</m:t>
                                </m:r>
                              </m:e>
                            </m:acc>
                          </m:e>
                          <m:sub>
                            <m:r>
                              <a:rPr lang="en-US" b="1" i="1"/>
                              <m:t>𝟏</m:t>
                            </m:r>
                            <m:r>
                              <a:rPr lang="en-US" b="1" i="1"/>
                              <m:t>−</m:t>
                            </m:r>
                            <m:r>
                              <a:rPr lang="en-US" b="1" i="1"/>
                              <m:t>𝜶</m:t>
                            </m:r>
                          </m:sub>
                        </m:sSub>
                      </m:e>
                    </m:d>
                    <m:r>
                      <a:rPr lang="en-US" b="1" i="1"/>
                      <m:t>≥</m:t>
                    </m:r>
                    <m:r>
                      <a:rPr lang="en-US" b="1" i="1"/>
                      <m:t>𝟏</m:t>
                    </m:r>
                    <m:r>
                      <a:rPr lang="en-US" b="1" i="1"/>
                      <m:t>− </m:t>
                    </m:r>
                    <m:r>
                      <a:rPr lang="en-US" b="1" i="1"/>
                      <m:t>𝜶</m:t>
                    </m:r>
                  </m:oMath>
                </a14:m>
                <a:r>
                  <a:rPr lang="en-US" b="1" dirty="0"/>
                  <a:t> where 								</a:t>
                </a:r>
              </a:p>
              <a:p>
                <a:pPr marL="0" indent="0">
                  <a:buNone/>
                </a:pPr>
                <a:r>
                  <a:rPr lang="en-US" b="1" dirty="0"/>
                  <a:t>	</a:t>
                </a:r>
                <a14:m>
                  <m:oMath xmlns:m="http://schemas.openxmlformats.org/officeDocument/2006/math">
                    <m:sSub>
                      <m:sSubPr>
                        <m:ctrlPr>
                          <a:rPr lang="en-US" b="1" i="1"/>
                        </m:ctrlPr>
                      </m:sSubPr>
                      <m:e>
                        <m:acc>
                          <m:accPr>
                            <m:chr m:val="̂"/>
                            <m:ctrlPr>
                              <a:rPr lang="en-US" b="1" i="1"/>
                            </m:ctrlPr>
                          </m:accPr>
                          <m:e>
                            <m:r>
                              <a:rPr lang="en-US" b="1" i="1"/>
                              <m:t>𝒒</m:t>
                            </m:r>
                          </m:e>
                        </m:acc>
                      </m:e>
                      <m:sub>
                        <m:r>
                          <a:rPr lang="en-US" b="1" i="1"/>
                          <m:t>𝟏</m:t>
                        </m:r>
                        <m:r>
                          <a:rPr lang="en-US" b="1" i="1"/>
                          <m:t>−</m:t>
                        </m:r>
                        <m:r>
                          <a:rPr lang="en-US" b="1" i="1"/>
                          <m:t>𝜶</m:t>
                        </m:r>
                      </m:sub>
                    </m:sSub>
                    <m:r>
                      <a:rPr lang="en-US" b="1" i="1"/>
                      <m:t>= </m:t>
                    </m:r>
                    <m:sSub>
                      <m:sSubPr>
                        <m:ctrlPr>
                          <a:rPr lang="en-US" b="1" i="1"/>
                        </m:ctrlPr>
                      </m:sSubPr>
                      <m:e>
                        <m:r>
                          <a:rPr lang="en-US" b="1" i="1"/>
                          <m:t>𝑼</m:t>
                        </m:r>
                      </m:e>
                      <m:sub>
                        <m:r>
                          <a:rPr lang="en-US" b="1" i="1"/>
                          <m:t>(</m:t>
                        </m:r>
                        <m:d>
                          <m:dPr>
                            <m:begChr m:val="⌈"/>
                            <m:endChr m:val="⌉"/>
                            <m:ctrlPr>
                              <a:rPr lang="en-US" b="1" i="1"/>
                            </m:ctrlPr>
                          </m:dPr>
                          <m:e>
                            <m:d>
                              <m:dPr>
                                <m:ctrlPr>
                                  <a:rPr lang="en-US" b="1" i="1"/>
                                </m:ctrlPr>
                              </m:dPr>
                              <m:e>
                                <m:r>
                                  <a:rPr lang="en-US" b="1" i="1"/>
                                  <m:t>𝒏</m:t>
                                </m:r>
                                <m:r>
                                  <a:rPr lang="en-US" b="1" i="1"/>
                                  <m:t>+</m:t>
                                </m:r>
                                <m:r>
                                  <a:rPr lang="en-US" b="1" i="1"/>
                                  <m:t>𝟏</m:t>
                                </m:r>
                              </m:e>
                            </m:d>
                            <m:d>
                              <m:dPr>
                                <m:ctrlPr>
                                  <a:rPr lang="en-US" b="1" i="1"/>
                                </m:ctrlPr>
                              </m:dPr>
                              <m:e>
                                <m:r>
                                  <a:rPr lang="en-US" b="1" i="1"/>
                                  <m:t>𝟏</m:t>
                                </m:r>
                                <m:r>
                                  <a:rPr lang="en-US" b="1" i="1"/>
                                  <m:t>− </m:t>
                                </m:r>
                                <m:r>
                                  <a:rPr lang="en-US" b="1" i="1"/>
                                  <m:t>𝜶</m:t>
                                </m:r>
                              </m:e>
                            </m:d>
                          </m:e>
                        </m:d>
                        <m:r>
                          <a:rPr lang="en-US" b="1" i="1"/>
                          <m:t>)</m:t>
                        </m:r>
                      </m:sub>
                    </m:sSub>
                    <m:r>
                      <a:rPr lang="en-US" b="1" i="1"/>
                      <m:t> </m:t>
                    </m:r>
                    <m:r>
                      <a:rPr lang="en-US" b="1" i="1"/>
                      <m:t>𝒊𝒇</m:t>
                    </m:r>
                    <m:r>
                      <a:rPr lang="en-US" b="1" i="1"/>
                      <m:t> </m:t>
                    </m:r>
                    <m:d>
                      <m:dPr>
                        <m:begChr m:val="⌈"/>
                        <m:endChr m:val="⌉"/>
                        <m:ctrlPr>
                          <a:rPr lang="en-US" b="1" i="1"/>
                        </m:ctrlPr>
                      </m:dPr>
                      <m:e>
                        <m:r>
                          <a:rPr lang="en-US" b="1" i="1"/>
                          <m:t>(</m:t>
                        </m:r>
                        <m:r>
                          <a:rPr lang="en-US" b="1" i="1"/>
                          <m:t>𝒏</m:t>
                        </m:r>
                        <m:r>
                          <a:rPr lang="en-US" b="1" i="1"/>
                          <m:t>+</m:t>
                        </m:r>
                        <m:r>
                          <a:rPr lang="en-US" b="1" i="1"/>
                          <m:t>𝟏</m:t>
                        </m:r>
                        <m:r>
                          <a:rPr lang="en-US" b="1" i="1"/>
                          <m:t>)(</m:t>
                        </m:r>
                        <m:r>
                          <a:rPr lang="en-US" b="1" i="1"/>
                          <m:t>𝟏</m:t>
                        </m:r>
                        <m:r>
                          <a:rPr lang="en-US" b="1" i="1"/>
                          <m:t>− </m:t>
                        </m:r>
                        <m:r>
                          <a:rPr lang="en-US" b="1" i="1"/>
                          <m:t>𝜶</m:t>
                        </m:r>
                        <m:r>
                          <a:rPr lang="en-US" b="1" i="1"/>
                          <m:t>)</m:t>
                        </m:r>
                      </m:e>
                    </m:d>
                    <m:r>
                      <a:rPr lang="en-US" b="1" i="1"/>
                      <m:t>≤</m:t>
                    </m:r>
                    <m:r>
                      <a:rPr lang="en-US" b="1" i="1"/>
                      <m:t>𝒏</m:t>
                    </m:r>
                    <m:r>
                      <a:rPr lang="en-US" b="1" i="1"/>
                      <m:t> </m:t>
                    </m:r>
                    <m:r>
                      <a:rPr lang="en-US" b="1" i="1"/>
                      <m:t>𝒂𝒏𝒅</m:t>
                    </m:r>
                    <m:r>
                      <a:rPr lang="en-US" b="1" i="1"/>
                      <m:t> ∞ </m:t>
                    </m:r>
                    <m:r>
                      <a:rPr lang="en-US" b="1" i="1"/>
                      <m:t>𝒐𝒕𝒉𝒆𝒓𝒘𝒊𝒔𝒆</m:t>
                    </m:r>
                    <m:r>
                      <a:rPr lang="en-US" b="1" i="1"/>
                      <m:t>.</m:t>
                    </m:r>
                  </m:oMath>
                </a14:m>
                <a:r>
                  <a:rPr lang="en-US" b="1" dirty="0"/>
                  <a:t> 		</a:t>
                </a:r>
                <a:r>
                  <a:rPr lang="en-US" dirty="0"/>
                  <a:t>		</a:t>
                </a:r>
              </a:p>
              <a:p>
                <a:pPr marL="0" indent="0">
                  <a:buNone/>
                </a:pPr>
                <a:r>
                  <a:rPr lang="en-US" dirty="0"/>
                  <a:t>For example if α = 0.05 and n = 200, then </a:t>
                </a:r>
                <a14:m>
                  <m:oMath xmlns:m="http://schemas.openxmlformats.org/officeDocument/2006/math">
                    <m:sSub>
                      <m:sSubPr>
                        <m:ctrlPr>
                          <a:rPr lang="en-US" i="1"/>
                        </m:ctrlPr>
                      </m:sSubPr>
                      <m:e>
                        <m:acc>
                          <m:accPr>
                            <m:chr m:val="̂"/>
                            <m:ctrlPr>
                              <a:rPr lang="en-US" i="1"/>
                            </m:ctrlPr>
                          </m:accPr>
                          <m:e>
                            <m:r>
                              <a:rPr lang="en-US" i="1"/>
                              <m:t>𝑞</m:t>
                            </m:r>
                          </m:e>
                        </m:acc>
                      </m:e>
                      <m:sub>
                        <m:r>
                          <a:rPr lang="en-US" i="1"/>
                          <m:t>1−</m:t>
                        </m:r>
                        <m:r>
                          <a:rPr lang="en-US" i="1"/>
                          <m:t>𝛼</m:t>
                        </m:r>
                      </m:sub>
                    </m:sSub>
                    <m:r>
                      <a:rPr lang="en-US" i="1"/>
                      <m:t>=</m:t>
                    </m:r>
                    <m:sSub>
                      <m:sSubPr>
                        <m:ctrlPr>
                          <a:rPr lang="en-US" i="1"/>
                        </m:ctrlPr>
                      </m:sSubPr>
                      <m:e>
                        <m:acc>
                          <m:accPr>
                            <m:chr m:val="̂"/>
                            <m:ctrlPr>
                              <a:rPr lang="en-US" i="1"/>
                            </m:ctrlPr>
                          </m:accPr>
                          <m:e>
                            <m:r>
                              <a:rPr lang="en-US" i="1"/>
                              <m:t>𝑞</m:t>
                            </m:r>
                          </m:e>
                        </m:acc>
                      </m:e>
                      <m:sub>
                        <m:r>
                          <a:rPr lang="en-US" i="1"/>
                          <m:t>0.95</m:t>
                        </m:r>
                      </m:sub>
                    </m:sSub>
                    <m:r>
                      <a:rPr lang="en-US" i="1"/>
                      <m:t>=</m:t>
                    </m:r>
                    <m:sSub>
                      <m:sSubPr>
                        <m:ctrlPr>
                          <a:rPr lang="en-US" i="1"/>
                        </m:ctrlPr>
                      </m:sSubPr>
                      <m:e>
                        <m:r>
                          <a:rPr lang="en-US" i="1"/>
                          <m:t>𝑈</m:t>
                        </m:r>
                      </m:e>
                      <m:sub>
                        <m:d>
                          <m:dPr>
                            <m:begChr m:val="⌈"/>
                            <m:endChr m:val="⌉"/>
                            <m:ctrlPr>
                              <a:rPr lang="en-US" i="1"/>
                            </m:ctrlPr>
                          </m:dPr>
                          <m:e>
                            <m:r>
                              <a:rPr lang="en-US" i="1"/>
                              <m:t>(201)(0.95)</m:t>
                            </m:r>
                          </m:e>
                        </m:d>
                      </m:sub>
                    </m:sSub>
                    <m:r>
                      <a:rPr lang="en-US" i="1"/>
                      <m:t>= </m:t>
                    </m:r>
                    <m:sSub>
                      <m:sSubPr>
                        <m:ctrlPr>
                          <a:rPr lang="en-US" i="1"/>
                        </m:ctrlPr>
                      </m:sSubPr>
                      <m:e>
                        <m:r>
                          <a:rPr lang="en-US" i="1"/>
                          <m:t>𝑈</m:t>
                        </m:r>
                      </m:e>
                      <m:sub>
                        <m:d>
                          <m:dPr>
                            <m:begChr m:val="⌈"/>
                            <m:endChr m:val="⌉"/>
                            <m:ctrlPr>
                              <a:rPr lang="en-US" i="1"/>
                            </m:ctrlPr>
                          </m:dPr>
                          <m:e>
                            <m:r>
                              <a:rPr lang="en-US" i="1"/>
                              <m:t>(190.95)</m:t>
                            </m:r>
                          </m:e>
                        </m:d>
                      </m:sub>
                    </m:sSub>
                    <m:r>
                      <a:rPr lang="en-US" i="1"/>
                      <m:t>=</m:t>
                    </m:r>
                    <m:sSub>
                      <m:sSubPr>
                        <m:ctrlPr>
                          <a:rPr lang="en-US" i="1"/>
                        </m:ctrlPr>
                      </m:sSubPr>
                      <m:e>
                        <m:r>
                          <a:rPr lang="en-US" i="1"/>
                          <m:t>𝑈</m:t>
                        </m:r>
                      </m:e>
                      <m:sub>
                        <m:r>
                          <a:rPr lang="en-US" i="1"/>
                          <m:t>(191)</m:t>
                        </m:r>
                      </m:sub>
                    </m:sSub>
                  </m:oMath>
                </a14:m>
                <a:r>
                  <a:rPr lang="en-US" dirty="0"/>
                  <a:t>. So </a:t>
                </a:r>
                <a14:m>
                  <m:oMath xmlns:m="http://schemas.openxmlformats.org/officeDocument/2006/math">
                    <m:r>
                      <a:rPr lang="en-US" i="1"/>
                      <m:t>𝑃</m:t>
                    </m:r>
                    <m:d>
                      <m:dPr>
                        <m:ctrlPr>
                          <a:rPr lang="en-US" i="1"/>
                        </m:ctrlPr>
                      </m:dPr>
                      <m:e>
                        <m:sSub>
                          <m:sSubPr>
                            <m:ctrlPr>
                              <a:rPr lang="en-US" i="1"/>
                            </m:ctrlPr>
                          </m:sSubPr>
                          <m:e>
                            <m:r>
                              <a:rPr lang="en-US" i="1"/>
                              <m:t>𝑈</m:t>
                            </m:r>
                          </m:e>
                          <m:sub>
                            <m:r>
                              <a:rPr lang="en-US" i="1"/>
                              <m:t>𝑛</m:t>
                            </m:r>
                            <m:r>
                              <a:rPr lang="en-US" i="1"/>
                              <m:t>+1</m:t>
                            </m:r>
                          </m:sub>
                        </m:sSub>
                        <m:r>
                          <a:rPr lang="en-US" i="1"/>
                          <m:t>≤</m:t>
                        </m:r>
                        <m:sSub>
                          <m:sSubPr>
                            <m:ctrlPr>
                              <a:rPr lang="en-US" i="1"/>
                            </m:ctrlPr>
                          </m:sSubPr>
                          <m:e>
                            <m:r>
                              <a:rPr lang="en-US" i="1"/>
                              <m:t>𝑈</m:t>
                            </m:r>
                          </m:e>
                          <m:sub>
                            <m:r>
                              <a:rPr lang="en-US" i="1"/>
                              <m:t>(191)</m:t>
                            </m:r>
                          </m:sub>
                        </m:sSub>
                      </m:e>
                    </m:d>
                    <m:r>
                      <a:rPr lang="en-US" i="1"/>
                      <m:t>≥0.95</m:t>
                    </m:r>
                  </m:oMath>
                </a14:m>
                <a:r>
                  <a:rPr lang="en-US" dirty="0"/>
                  <a:t>. </a:t>
                </a:r>
                <a14:m>
                  <m:oMath xmlns:m="http://schemas.openxmlformats.org/officeDocument/2006/math">
                    <m:sSub>
                      <m:sSubPr>
                        <m:ctrlPr>
                          <a:rPr lang="en-US" i="1"/>
                        </m:ctrlPr>
                      </m:sSubPr>
                      <m:e>
                        <m:r>
                          <a:rPr lang="en-US" i="1"/>
                          <m:t>𝑈</m:t>
                        </m:r>
                      </m:e>
                      <m:sub>
                        <m:r>
                          <a:rPr lang="en-US" i="1"/>
                          <m:t>(191)</m:t>
                        </m:r>
                      </m:sub>
                    </m:sSub>
                  </m:oMath>
                </a14:m>
                <a:r>
                  <a:rPr lang="en-US" dirty="0"/>
                  <a:t> is the 191</a:t>
                </a:r>
                <a:r>
                  <a:rPr lang="en-US" baseline="30000" dirty="0"/>
                  <a:t>st</a:t>
                </a:r>
                <a:r>
                  <a:rPr lang="en-US" dirty="0"/>
                  <a:t> order statistic of the U</a:t>
                </a:r>
                <a:r>
                  <a:rPr lang="en-US" baseline="-25000" dirty="0"/>
                  <a:t>1</a:t>
                </a:r>
                <a:r>
                  <a:rPr lang="en-US" dirty="0"/>
                  <a:t>, … ,U</a:t>
                </a:r>
                <a:r>
                  <a:rPr lang="en-US" baseline="-25000" dirty="0"/>
                  <a:t>201</a:t>
                </a:r>
                <a:r>
                  <a:rPr lang="en-US" dirty="0"/>
                  <a:t>. </a:t>
                </a:r>
              </a:p>
              <a:p>
                <a:pPr marL="0" indent="0">
                  <a:buNone/>
                </a:pPr>
                <a:r>
                  <a:rPr lang="en-US" dirty="0"/>
                  <a:t> 	</a:t>
                </a:r>
              </a:p>
              <a:p>
                <a:pPr marL="0" indent="0">
                  <a:buNone/>
                </a:pPr>
                <a:r>
                  <a:rPr lang="en-US" dirty="0"/>
                  <a:t>NOTE:  We refer to the </a:t>
                </a:r>
                <a:r>
                  <a:rPr lang="en-US" b="1" dirty="0"/>
                  <a:t>rank</a:t>
                </a:r>
                <a:r>
                  <a:rPr lang="en-US" dirty="0"/>
                  <a:t> of an observation as the place it holds in the ascending sequence of observations. </a:t>
                </a:r>
              </a:p>
            </p:txBody>
          </p:sp>
        </mc:Choice>
        <mc:Fallback>
          <p:sp>
            <p:nvSpPr>
              <p:cNvPr id="3" name="Content Placeholder 2">
                <a:extLst>
                  <a:ext uri="{FF2B5EF4-FFF2-40B4-BE49-F238E27FC236}">
                    <a16:creationId xmlns:a16="http://schemas.microsoft.com/office/drawing/2014/main" id="{2A666D7C-87DA-469B-9139-254EB9BB4AE8}"/>
                  </a:ext>
                </a:extLst>
              </p:cNvPr>
              <p:cNvSpPr>
                <a:spLocks noGrp="1" noRot="1" noChangeAspect="1" noMove="1" noResize="1" noEditPoints="1" noAdjustHandles="1" noChangeArrowheads="1" noChangeShapeType="1" noTextEdit="1"/>
              </p:cNvSpPr>
              <p:nvPr>
                <p:ph idx="1"/>
              </p:nvPr>
            </p:nvSpPr>
            <p:spPr>
              <a:xfrm>
                <a:off x="1162493" y="2073350"/>
                <a:ext cx="9888279" cy="4295552"/>
              </a:xfrm>
              <a:blipFill>
                <a:blip r:embed="rId3"/>
                <a:stretch>
                  <a:fillRect l="-555" t="-709"/>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A36C9C19-84AF-4741-926A-8D807E541653}"/>
              </a:ext>
            </a:extLst>
          </p:cNvPr>
          <p:cNvSpPr txBox="1">
            <a:spLocks/>
          </p:cNvSpPr>
          <p:nvPr/>
        </p:nvSpPr>
        <p:spPr bwMode="black">
          <a:xfrm>
            <a:off x="1162493" y="539390"/>
            <a:ext cx="9888279" cy="1034229"/>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Preliminary Result (*)</a:t>
            </a:r>
          </a:p>
        </p:txBody>
      </p:sp>
    </p:spTree>
    <p:extLst>
      <p:ext uri="{BB962C8B-B14F-4D97-AF65-F5344CB8AC3E}">
        <p14:creationId xmlns:p14="http://schemas.microsoft.com/office/powerpoint/2010/main" val="467012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5CD08A3-BE2A-4856-8D6A-1E97A4094F15}"/>
                  </a:ext>
                </a:extLst>
              </p:cNvPr>
              <p:cNvSpPr>
                <a:spLocks noGrp="1"/>
              </p:cNvSpPr>
              <p:nvPr>
                <p:ph idx="1"/>
              </p:nvPr>
            </p:nvSpPr>
            <p:spPr>
              <a:xfrm>
                <a:off x="1162493" y="2126512"/>
                <a:ext cx="9888279" cy="4518837"/>
              </a:xfrm>
            </p:spPr>
            <p:txBody>
              <a:bodyPr>
                <a:normAutofit/>
              </a:bodyPr>
              <a:lstStyle/>
              <a:p>
                <a:pPr marL="0" indent="0">
                  <a:buNone/>
                </a:pPr>
                <a:r>
                  <a:rPr lang="en-US" dirty="0"/>
                  <a:t>Case 1: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𝛼</m:t>
                        </m:r>
                      </m:e>
                    </m:d>
                    <m:r>
                      <a:rPr lang="en-US" i="1">
                        <a:latin typeface="Cambria Math" panose="02040503050406030204" pitchFamily="18" charset="0"/>
                      </a:rPr>
                      <m:t>&gt;</m:t>
                    </m:r>
                    <m:r>
                      <a:rPr lang="en-US" i="1">
                        <a:latin typeface="Cambria Math" panose="02040503050406030204" pitchFamily="18" charset="0"/>
                      </a:rPr>
                      <m:t>𝑛</m:t>
                    </m:r>
                  </m:oMath>
                </a14:m>
                <a:endParaRPr lang="en-US" dirty="0"/>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𝑞</m:t>
                                  </m:r>
                                </m:e>
                              </m:acc>
                            </m:e>
                            <m:sub>
                              <m:r>
                                <a:rPr lang="en-US" i="1">
                                  <a:latin typeface="Cambria Math" panose="02040503050406030204" pitchFamily="18" charset="0"/>
                                </a:rPr>
                                <m:t>1−</m:t>
                              </m:r>
                              <m:r>
                                <a:rPr lang="en-US" i="1">
                                  <a:latin typeface="Cambria Math" panose="02040503050406030204" pitchFamily="18" charset="0"/>
                                </a:rPr>
                                <m:t>𝛼</m:t>
                              </m:r>
                            </m:sub>
                          </m:sSub>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e>
                      </m:d>
                      <m:r>
                        <a:rPr lang="en-US" i="1">
                          <a:latin typeface="Cambria Math" panose="02040503050406030204" pitchFamily="18" charset="0"/>
                        </a:rPr>
                        <m:t>=1≥1− </m:t>
                      </m:r>
                      <m:r>
                        <a:rPr lang="en-US" i="1">
                          <a:latin typeface="Cambria Math" panose="02040503050406030204" pitchFamily="18" charset="0"/>
                        </a:rPr>
                        <m:t>𝛼</m:t>
                      </m:r>
                    </m:oMath>
                  </m:oMathPara>
                </a14:m>
                <a:endParaRPr lang="en-US" dirty="0"/>
              </a:p>
              <a:p>
                <a:pPr marL="0" indent="0">
                  <a:buNone/>
                </a:pPr>
                <a:endParaRPr lang="en-US" dirty="0"/>
              </a:p>
              <a:p>
                <a:pPr marL="0" indent="0">
                  <a:buNone/>
                </a:pPr>
                <a:r>
                  <a:rPr lang="en-US" dirty="0"/>
                  <a:t>Case 2: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𝛼</m:t>
                        </m:r>
                      </m:e>
                    </m:d>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m:t>
                    </m:r>
                  </m:oMath>
                </a14:m>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𝑆𝑖𝑛𝑐𝑒</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𝑖</m:t>
                          </m:r>
                        </m:sub>
                      </m:sSub>
                      <m:r>
                        <a:rPr lang="en-US" i="1">
                          <a:latin typeface="Cambria Math" panose="02040503050406030204" pitchFamily="18" charset="0"/>
                        </a:rPr>
                        <m:t> </m:t>
                      </m:r>
                      <m:r>
                        <a:rPr lang="en-US" i="1">
                          <a:latin typeface="Cambria Math" panose="02040503050406030204" pitchFamily="18" charset="0"/>
                        </a:rPr>
                        <m:t>𝑎𝑟𝑒</m:t>
                      </m:r>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𝑈</m:t>
                              </m:r>
                            </m:e>
                            <m:sub>
                              <m:d>
                                <m:dPr>
                                  <m:ctrlPr>
                                    <a:rPr lang="en-US" i="1">
                                      <a:latin typeface="Cambria Math" panose="02040503050406030204" pitchFamily="18" charset="0"/>
                                    </a:rPr>
                                  </m:ctrlPr>
                                </m:dPr>
                                <m:e>
                                  <m:r>
                                    <a:rPr lang="en-US" i="1">
                                      <a:latin typeface="Cambria Math" panose="02040503050406030204" pitchFamily="18" charset="0"/>
                                    </a:rPr>
                                    <m:t>𝑗</m:t>
                                  </m:r>
                                </m:e>
                              </m:d>
                            </m:sub>
                          </m:sSub>
                        </m:e>
                      </m:d>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𝑠𝑎𝑚𝑒</m:t>
                      </m:r>
                      <m:r>
                        <a:rPr lang="en-US" i="1">
                          <a:latin typeface="Cambria Math" panose="02040503050406030204" pitchFamily="18" charset="0"/>
                        </a:rPr>
                        <m:t> </m:t>
                      </m:r>
                      <m:r>
                        <a:rPr lang="en-US" i="1">
                          <a:latin typeface="Cambria Math" panose="02040503050406030204" pitchFamily="18" charset="0"/>
                        </a:rPr>
                        <m:t>𝑓𝑜𝑟</m:t>
                      </m:r>
                      <m:r>
                        <a:rPr lang="en-US" i="1">
                          <a:latin typeface="Cambria Math" panose="02040503050406030204" pitchFamily="18" charset="0"/>
                        </a:rPr>
                        <m:t> </m:t>
                      </m:r>
                      <m:r>
                        <a:rPr lang="en-US" i="1">
                          <a:latin typeface="Cambria Math" panose="02040503050406030204" pitchFamily="18" charset="0"/>
                        </a:rPr>
                        <m:t>𝑎𝑙𝑙</m:t>
                      </m:r>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 ∈1,… , </m:t>
                      </m:r>
                      <m:r>
                        <a:rPr lang="en-US" i="1">
                          <a:latin typeface="Cambria Math" panose="02040503050406030204" pitchFamily="18" charset="0"/>
                        </a:rPr>
                        <m:t>𝑛</m:t>
                      </m:r>
                      <m:r>
                        <a:rPr lang="en-US" i="1">
                          <a:latin typeface="Cambria Math" panose="02040503050406030204" pitchFamily="18" charset="0"/>
                        </a:rPr>
                        <m:t>+1. </m:t>
                      </m:r>
                      <m:r>
                        <a:rPr lang="en-US" b="0" i="0" smtClean="0">
                          <a:latin typeface="Cambria Math" panose="02040503050406030204" pitchFamily="18" charset="0"/>
                        </a:rPr>
                        <m:t> </m:t>
                      </m:r>
                    </m:oMath>
                  </m:oMathPara>
                </a14:m>
                <a:endParaRPr lang="en-US" b="0" i="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𝑇h𝑒𝑟𝑒𝑓𝑜𝑟𝑒</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𝑟𝑎𝑛𝑘</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𝑑𝑖𝑠𝑡𝑟𝑖𝑏𝑢𝑡𝑒𝑑</m:t>
                      </m:r>
                      <m:r>
                        <a:rPr lang="en-US" i="1">
                          <a:latin typeface="Cambria Math" panose="02040503050406030204" pitchFamily="18" charset="0"/>
                        </a:rPr>
                        <m:t> </m:t>
                      </m:r>
                      <m:r>
                        <a:rPr lang="en-US" i="1">
                          <a:latin typeface="Cambria Math" panose="02040503050406030204" pitchFamily="18" charset="0"/>
                        </a:rPr>
                        <m:t>𝑢𝑛𝑖𝑓</m:t>
                      </m:r>
                      <m:r>
                        <a:rPr lang="en-US" i="1">
                          <a:latin typeface="Cambria Math" panose="02040503050406030204" pitchFamily="18" charset="0"/>
                        </a:rPr>
                        <m:t>(1,2,…,</m:t>
                      </m:r>
                      <m:r>
                        <a:rPr lang="en-US" i="1">
                          <a:latin typeface="Cambria Math" panose="02040503050406030204" pitchFamily="18" charset="0"/>
                        </a:rPr>
                        <m:t>𝑛</m:t>
                      </m:r>
                      <m:r>
                        <a:rPr lang="en-US" i="1">
                          <a:latin typeface="Cambria Math" panose="02040503050406030204" pitchFamily="18" charset="0"/>
                        </a:rPr>
                        <m:t>+1) </m:t>
                      </m:r>
                    </m:oMath>
                  </m:oMathPara>
                </a14:m>
                <a:endParaRPr lang="en-US" dirty="0"/>
              </a:p>
              <a:p>
                <a:pPr marL="0" indent="0">
                  <a:buNone/>
                </a:pPr>
                <a:endParaRPr lang="en-US" dirty="0"/>
              </a:p>
              <a:p>
                <a:pPr marL="0" indent="0">
                  <a:buNone/>
                </a:pP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𝑞</m:t>
                                </m:r>
                              </m:e>
                            </m:acc>
                          </m:e>
                          <m:sub>
                            <m:r>
                              <a:rPr lang="en-US" i="1">
                                <a:latin typeface="Cambria Math" panose="02040503050406030204" pitchFamily="18" charset="0"/>
                              </a:rPr>
                              <m:t>1−</m:t>
                            </m:r>
                            <m:r>
                              <a:rPr lang="en-US" i="1">
                                <a:latin typeface="Cambria Math" panose="02040503050406030204" pitchFamily="18" charset="0"/>
                              </a:rPr>
                              <m:t>𝛼</m:t>
                            </m:r>
                          </m:sub>
                        </m:sSub>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𝑟𝑎𝑛𝑘</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d>
                              <m:dPr>
                                <m:ctrlPr>
                                  <a:rPr lang="en-US" i="1">
                                    <a:latin typeface="Cambria Math" panose="02040503050406030204" pitchFamily="18" charset="0"/>
                                  </a:rPr>
                                </m:ctrlPr>
                              </m:dPr>
                              <m:e>
                                <m:r>
                                  <a:rPr lang="en-US" i="1">
                                    <a:latin typeface="Cambria Math" panose="02040503050406030204" pitchFamily="18" charset="0"/>
                                  </a:rPr>
                                  <m:t>1− </m:t>
                                </m:r>
                                <m:r>
                                  <a:rPr lang="en-US" i="1">
                                    <a:latin typeface="Cambria Math" panose="02040503050406030204" pitchFamily="18" charset="0"/>
                                  </a:rPr>
                                  <m:t>𝛼</m:t>
                                </m:r>
                              </m:e>
                            </m:d>
                          </m:e>
                        </m:d>
                      </m:e>
                    </m:d>
                    <m:r>
                      <a:rPr lang="en-US" i="1">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d>
                              <m:dPr>
                                <m:ctrlPr>
                                  <a:rPr lang="en-US" i="1">
                                    <a:latin typeface="Cambria Math" panose="02040503050406030204" pitchFamily="18" charset="0"/>
                                  </a:rPr>
                                </m:ctrlPr>
                              </m:dPr>
                              <m:e>
                                <m:r>
                                  <a:rPr lang="en-US" i="1">
                                    <a:latin typeface="Cambria Math" panose="02040503050406030204" pitchFamily="18" charset="0"/>
                                  </a:rPr>
                                  <m:t>1− </m:t>
                                </m:r>
                                <m:r>
                                  <a:rPr lang="en-US" i="1">
                                    <a:latin typeface="Cambria Math" panose="02040503050406030204" pitchFamily="18" charset="0"/>
                                  </a:rPr>
                                  <m:t>𝛼</m:t>
                                </m:r>
                              </m:e>
                            </m:d>
                          </m:e>
                        </m:d>
                      </m:num>
                      <m:den>
                        <m:r>
                          <a:rPr lang="en-US" i="1">
                            <a:latin typeface="Cambria Math" panose="02040503050406030204" pitchFamily="18" charset="0"/>
                          </a:rPr>
                          <m:t>𝑛</m:t>
                        </m:r>
                        <m:r>
                          <a:rPr lang="en-US" i="1">
                            <a:latin typeface="Cambria Math" panose="02040503050406030204" pitchFamily="18" charset="0"/>
                          </a:rPr>
                          <m:t>+1</m:t>
                        </m:r>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d>
                          <m:dPr>
                            <m:ctrlPr>
                              <a:rPr lang="en-US" i="1">
                                <a:latin typeface="Cambria Math" panose="02040503050406030204" pitchFamily="18" charset="0"/>
                              </a:rPr>
                            </m:ctrlPr>
                          </m:dPr>
                          <m:e>
                            <m:r>
                              <a:rPr lang="en-US" i="1">
                                <a:latin typeface="Cambria Math" panose="02040503050406030204" pitchFamily="18" charset="0"/>
                              </a:rPr>
                              <m:t>1− </m:t>
                            </m:r>
                            <m:r>
                              <a:rPr lang="en-US" i="1">
                                <a:latin typeface="Cambria Math" panose="02040503050406030204" pitchFamily="18" charset="0"/>
                              </a:rPr>
                              <m:t>𝛼</m:t>
                            </m:r>
                          </m:e>
                        </m:d>
                      </m:num>
                      <m:den>
                        <m:r>
                          <a:rPr lang="en-US" i="1">
                            <a:latin typeface="Cambria Math" panose="02040503050406030204" pitchFamily="18" charset="0"/>
                          </a:rPr>
                          <m:t>𝑛</m:t>
                        </m:r>
                        <m:r>
                          <a:rPr lang="en-US" i="1">
                            <a:latin typeface="Cambria Math" panose="02040503050406030204" pitchFamily="18" charset="0"/>
                          </a:rPr>
                          <m:t>+1</m:t>
                        </m:r>
                      </m:den>
                    </m:f>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 </m:t>
                        </m:r>
                        <m:r>
                          <a:rPr lang="en-US" i="1">
                            <a:latin typeface="Cambria Math" panose="02040503050406030204" pitchFamily="18" charset="0"/>
                          </a:rPr>
                          <m:t>𝛼</m:t>
                        </m:r>
                      </m:e>
                    </m:d>
                  </m:oMath>
                </a14:m>
                <a:r>
                  <a:rPr lang="en-US" dirty="0"/>
                  <a:t> </a:t>
                </a:r>
                <a14:m>
                  <m:oMath xmlns:m="http://schemas.openxmlformats.org/officeDocument/2006/math">
                    <m:r>
                      <a:rPr lang="en-US" sz="1200" i="1">
                        <a:latin typeface="Cambria Math" panose="02040503050406030204" pitchFamily="18" charset="0"/>
                      </a:rPr>
                      <m:t>⧠</m:t>
                    </m:r>
                  </m:oMath>
                </a14:m>
                <a:endParaRPr lang="en-US" sz="1200" dirty="0"/>
              </a:p>
            </p:txBody>
          </p:sp>
        </mc:Choice>
        <mc:Fallback>
          <p:sp>
            <p:nvSpPr>
              <p:cNvPr id="3" name="Content Placeholder 2">
                <a:extLst>
                  <a:ext uri="{FF2B5EF4-FFF2-40B4-BE49-F238E27FC236}">
                    <a16:creationId xmlns:a16="http://schemas.microsoft.com/office/drawing/2014/main" id="{85CD08A3-BE2A-4856-8D6A-1E97A4094F15}"/>
                  </a:ext>
                </a:extLst>
              </p:cNvPr>
              <p:cNvSpPr>
                <a:spLocks noGrp="1" noRot="1" noChangeAspect="1" noMove="1" noResize="1" noEditPoints="1" noAdjustHandles="1" noChangeArrowheads="1" noChangeShapeType="1" noTextEdit="1"/>
              </p:cNvSpPr>
              <p:nvPr>
                <p:ph idx="1"/>
              </p:nvPr>
            </p:nvSpPr>
            <p:spPr>
              <a:xfrm>
                <a:off x="1162493" y="2126512"/>
                <a:ext cx="9888279" cy="4518837"/>
              </a:xfrm>
              <a:blipFill>
                <a:blip r:embed="rId2"/>
                <a:stretch>
                  <a:fillRect l="-555" t="-810"/>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E85D3F16-3197-415A-9C1D-30E5C9905D4D}"/>
              </a:ext>
            </a:extLst>
          </p:cNvPr>
          <p:cNvSpPr txBox="1">
            <a:spLocks/>
          </p:cNvSpPr>
          <p:nvPr/>
        </p:nvSpPr>
        <p:spPr bwMode="black">
          <a:xfrm>
            <a:off x="1162493" y="518124"/>
            <a:ext cx="9888279" cy="1034229"/>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r>
              <a:rPr lang="en-US" i="1" dirty="0"/>
              <a:t>Proof</a:t>
            </a:r>
            <a:r>
              <a:rPr lang="en-US" dirty="0"/>
              <a:t>:</a:t>
            </a:r>
          </a:p>
        </p:txBody>
      </p:sp>
    </p:spTree>
    <p:extLst>
      <p:ext uri="{BB962C8B-B14F-4D97-AF65-F5344CB8AC3E}">
        <p14:creationId xmlns:p14="http://schemas.microsoft.com/office/powerpoint/2010/main" val="1722051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459A8B1-70D4-4B8B-AC07-310656DC09DF}"/>
                  </a:ext>
                </a:extLst>
              </p:cNvPr>
              <p:cNvSpPr>
                <a:spLocks noGrp="1"/>
              </p:cNvSpPr>
              <p:nvPr>
                <p:ph idx="1"/>
              </p:nvPr>
            </p:nvSpPr>
            <p:spPr>
              <a:xfrm>
                <a:off x="1162493" y="2073349"/>
                <a:ext cx="9969795" cy="4114799"/>
              </a:xfrm>
            </p:spPr>
            <p:txBody>
              <a:bodyPr>
                <a:normAutofit/>
              </a:bodyPr>
              <a:lstStyle/>
              <a:p>
                <a:pPr marL="0" indent="0">
                  <a:buNone/>
                </a:pPr>
                <a:r>
                  <a:rPr lang="en-US" dirty="0"/>
                  <a:t>In our original regression setting, having observed i.i.d. </a:t>
                </a:r>
                <a14:m>
                  <m:oMath xmlns:m="http://schemas.openxmlformats.org/officeDocument/2006/math">
                    <m:sSub>
                      <m:sSubPr>
                        <m:ctrlPr>
                          <a:rPr lang="en-US" i="1"/>
                        </m:ctrlPr>
                      </m:sSubPr>
                      <m:e>
                        <m:r>
                          <a:rPr lang="en-US" i="1"/>
                          <m:t>𝑍</m:t>
                        </m:r>
                      </m:e>
                      <m:sub>
                        <m:r>
                          <a:rPr lang="en-US" i="1"/>
                          <m:t>𝑖</m:t>
                        </m:r>
                      </m:sub>
                    </m:sSub>
                    <m:r>
                      <a:rPr lang="en-US" i="1"/>
                      <m:t>=</m:t>
                    </m:r>
                    <m:d>
                      <m:dPr>
                        <m:ctrlPr>
                          <a:rPr lang="en-US" i="1"/>
                        </m:ctrlPr>
                      </m:dPr>
                      <m:e>
                        <m:sSub>
                          <m:sSubPr>
                            <m:ctrlPr>
                              <a:rPr lang="en-US" i="1"/>
                            </m:ctrlPr>
                          </m:sSubPr>
                          <m:e>
                            <m:r>
                              <a:rPr lang="en-US" i="1"/>
                              <m:t>𝑋</m:t>
                            </m:r>
                          </m:e>
                          <m:sub>
                            <m:r>
                              <a:rPr lang="en-US" i="1"/>
                              <m:t>𝑖</m:t>
                            </m:r>
                          </m:sub>
                        </m:sSub>
                        <m:r>
                          <a:rPr lang="en-US" i="1"/>
                          <m:t>,</m:t>
                        </m:r>
                        <m:sSub>
                          <m:sSubPr>
                            <m:ctrlPr>
                              <a:rPr lang="en-US" i="1"/>
                            </m:ctrlPr>
                          </m:sSubPr>
                          <m:e>
                            <m:r>
                              <a:rPr lang="en-US" i="1"/>
                              <m:t>𝑌</m:t>
                            </m:r>
                          </m:e>
                          <m:sub>
                            <m:r>
                              <a:rPr lang="en-US" i="1"/>
                              <m:t>𝑖</m:t>
                            </m:r>
                          </m:sub>
                        </m:sSub>
                      </m:e>
                    </m:d>
                    <m:r>
                      <a:rPr lang="en-US" i="1"/>
                      <m:t>~</m:t>
                    </m:r>
                    <m:r>
                      <a:rPr lang="en-US" i="1"/>
                      <m:t>𝑃</m:t>
                    </m:r>
                    <m:r>
                      <a:rPr lang="en-US" i="1"/>
                      <m:t>, </m:t>
                    </m:r>
                    <m:r>
                      <a:rPr lang="en-US" i="1"/>
                      <m:t>𝑖</m:t>
                    </m:r>
                    <m:r>
                      <a:rPr lang="en-US" i="1"/>
                      <m:t>=1, …, </m:t>
                    </m:r>
                    <m:r>
                      <a:rPr lang="en-US" i="1"/>
                      <m:t>𝑛</m:t>
                    </m:r>
                    <m:r>
                      <a:rPr lang="en-US" i="1"/>
                      <m:t>,</m:t>
                    </m:r>
                  </m:oMath>
                </a14:m>
                <a:r>
                  <a:rPr lang="en-US" dirty="0"/>
                  <a:t> for each </a:t>
                </a:r>
                <a14:m>
                  <m:oMath xmlns:m="http://schemas.openxmlformats.org/officeDocument/2006/math">
                    <m:r>
                      <a:rPr lang="en-US" i="1"/>
                      <m:t>𝑦</m:t>
                    </m:r>
                    <m:r>
                      <a:rPr lang="en-US" i="1"/>
                      <m:t>∈</m:t>
                    </m:r>
                    <m:r>
                      <a:rPr lang="en-US" i="1"/>
                      <m:t>ℝ</m:t>
                    </m:r>
                  </m:oMath>
                </a14:m>
                <a:r>
                  <a:rPr lang="en-US" dirty="0"/>
                  <a:t>, create an augmented regression estimate  </a:t>
                </a:r>
                <a14:m>
                  <m:oMath xmlns:m="http://schemas.openxmlformats.org/officeDocument/2006/math">
                    <m:sSub>
                      <m:sSubPr>
                        <m:ctrlPr>
                          <a:rPr lang="en-US" i="1"/>
                        </m:ctrlPr>
                      </m:sSubPr>
                      <m:e>
                        <m:acc>
                          <m:accPr>
                            <m:chr m:val="̂"/>
                            <m:ctrlPr>
                              <a:rPr lang="en-US" i="1"/>
                            </m:ctrlPr>
                          </m:accPr>
                          <m:e>
                            <m:r>
                              <a:rPr lang="en-US" i="1"/>
                              <m:t>𝜇</m:t>
                            </m:r>
                          </m:e>
                        </m:acc>
                      </m:e>
                      <m:sub>
                        <m:r>
                          <a:rPr lang="en-US" i="1"/>
                          <m:t>𝑦</m:t>
                        </m:r>
                      </m:sub>
                    </m:sSub>
                  </m:oMath>
                </a14:m>
                <a:r>
                  <a:rPr lang="en-US" dirty="0"/>
                  <a:t> based on the original n observations plus the point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𝑦</m:t>
                        </m:r>
                      </m:e>
                    </m:d>
                  </m:oMath>
                </a14:m>
                <a:r>
                  <a:rPr lang="en-US" dirty="0"/>
                  <a:t>. Let,</a:t>
                </a:r>
              </a:p>
              <a:p>
                <a:pPr marL="0" indent="0">
                  <a:buNone/>
                </a:pPr>
                <a:endParaRPr lang="en-US" i="1" dirty="0"/>
              </a:p>
              <a:p>
                <a:pPr marL="0" indent="0">
                  <a:buNone/>
                </a:pPr>
                <a14:m>
                  <m:oMathPara xmlns:m="http://schemas.openxmlformats.org/officeDocument/2006/math">
                    <m:oMathParaPr>
                      <m:jc m:val="left"/>
                    </m:oMathParaPr>
                    <m:oMath xmlns:m="http://schemas.openxmlformats.org/officeDocument/2006/math">
                      <m:sSub>
                        <m:sSubPr>
                          <m:ctrlPr>
                            <a:rPr lang="en-US" i="1"/>
                          </m:ctrlPr>
                        </m:sSubPr>
                        <m:e>
                          <m:r>
                            <a:rPr lang="en-US" i="1"/>
                            <m:t>𝑅</m:t>
                          </m:r>
                        </m:e>
                        <m:sub>
                          <m:r>
                            <a:rPr lang="en-US" i="1"/>
                            <m:t>𝑦</m:t>
                          </m:r>
                          <m:r>
                            <a:rPr lang="en-US" i="1"/>
                            <m:t>,</m:t>
                          </m:r>
                          <m:r>
                            <a:rPr lang="en-US" i="1"/>
                            <m:t>𝑖</m:t>
                          </m:r>
                        </m:sub>
                      </m:sSub>
                      <m:r>
                        <a:rPr lang="en-US" i="1"/>
                        <m:t>=</m:t>
                      </m:r>
                      <m:d>
                        <m:dPr>
                          <m:begChr m:val="|"/>
                          <m:endChr m:val="|"/>
                          <m:ctrlPr>
                            <a:rPr lang="en-US" i="1"/>
                          </m:ctrlPr>
                        </m:dPr>
                        <m:e>
                          <m:sSub>
                            <m:sSubPr>
                              <m:ctrlPr>
                                <a:rPr lang="en-US" i="1"/>
                              </m:ctrlPr>
                            </m:sSubPr>
                            <m:e>
                              <m:r>
                                <a:rPr lang="en-US" i="1"/>
                                <m:t>𝑌</m:t>
                              </m:r>
                            </m:e>
                            <m:sub>
                              <m:r>
                                <a:rPr lang="en-US" i="1"/>
                                <m:t>𝑖</m:t>
                              </m:r>
                            </m:sub>
                          </m:sSub>
                          <m:r>
                            <a:rPr lang="en-US" i="1"/>
                            <m:t>−</m:t>
                          </m:r>
                          <m:r>
                            <a:rPr lang="en-US"/>
                            <m:t> </m:t>
                          </m:r>
                          <m:sSub>
                            <m:sSubPr>
                              <m:ctrlPr>
                                <a:rPr lang="en-US" i="1"/>
                              </m:ctrlPr>
                            </m:sSubPr>
                            <m:e>
                              <m:acc>
                                <m:accPr>
                                  <m:chr m:val="̂"/>
                                  <m:ctrlPr>
                                    <a:rPr lang="en-US" i="1"/>
                                  </m:ctrlPr>
                                </m:accPr>
                                <m:e>
                                  <m:r>
                                    <a:rPr lang="en-US" i="1"/>
                                    <m:t>𝜇</m:t>
                                  </m:r>
                                </m:e>
                              </m:acc>
                            </m:e>
                            <m:sub>
                              <m:r>
                                <a:rPr lang="en-US" i="1"/>
                                <m:t>𝑦</m:t>
                              </m:r>
                            </m:sub>
                          </m:sSub>
                          <m:d>
                            <m:dPr>
                              <m:ctrlPr>
                                <a:rPr lang="en-US" i="1"/>
                              </m:ctrlPr>
                            </m:dPr>
                            <m:e>
                              <m:sSub>
                                <m:sSubPr>
                                  <m:ctrlPr>
                                    <a:rPr lang="en-US" i="1"/>
                                  </m:ctrlPr>
                                </m:sSubPr>
                                <m:e>
                                  <m:r>
                                    <a:rPr lang="en-US" i="1"/>
                                    <m:t>𝑋</m:t>
                                  </m:r>
                                </m:e>
                                <m:sub>
                                  <m:r>
                                    <a:rPr lang="en-US" i="1"/>
                                    <m:t>𝑖</m:t>
                                  </m:r>
                                </m:sub>
                              </m:sSub>
                            </m:e>
                          </m:d>
                        </m:e>
                      </m:d>
                      <m:r>
                        <a:rPr lang="en-US" i="1"/>
                        <m:t>, </m:t>
                      </m:r>
                      <m:r>
                        <a:rPr lang="en-US" i="1"/>
                        <m:t>𝑖</m:t>
                      </m:r>
                      <m:r>
                        <a:rPr lang="en-US" i="1"/>
                        <m:t>=1, … , </m:t>
                      </m:r>
                      <m:r>
                        <a:rPr lang="en-US" i="1"/>
                        <m:t>𝑛</m:t>
                      </m:r>
                      <m:r>
                        <a:rPr lang="en-US" i="1"/>
                        <m:t>;</m:t>
                      </m:r>
                      <m:r>
                        <a:rPr lang="en-US" i="1"/>
                        <m:t>𝑎𝑛𝑑</m:t>
                      </m:r>
                      <m:r>
                        <a:rPr lang="en-US" i="1"/>
                        <m:t> </m:t>
                      </m:r>
                      <m:sSub>
                        <m:sSubPr>
                          <m:ctrlPr>
                            <a:rPr lang="en-US" i="1"/>
                          </m:ctrlPr>
                        </m:sSubPr>
                        <m:e>
                          <m:r>
                            <a:rPr lang="en-US" i="1"/>
                            <m:t>𝑅</m:t>
                          </m:r>
                        </m:e>
                        <m:sub>
                          <m:r>
                            <a:rPr lang="en-US" i="1"/>
                            <m:t>𝑦</m:t>
                          </m:r>
                          <m:r>
                            <a:rPr lang="en-US" i="1"/>
                            <m:t>,</m:t>
                          </m:r>
                          <m:r>
                            <a:rPr lang="en-US" i="1"/>
                            <m:t>𝑛</m:t>
                          </m:r>
                          <m:r>
                            <a:rPr lang="en-US" i="1"/>
                            <m:t>+1</m:t>
                          </m:r>
                        </m:sub>
                      </m:sSub>
                      <m:r>
                        <a:rPr lang="en-US" i="1"/>
                        <m:t>=</m:t>
                      </m:r>
                      <m:d>
                        <m:dPr>
                          <m:begChr m:val="|"/>
                          <m:endChr m:val="|"/>
                          <m:ctrlPr>
                            <a:rPr lang="en-US" i="1"/>
                          </m:ctrlPr>
                        </m:dPr>
                        <m:e>
                          <m:r>
                            <a:rPr lang="en-US" i="1"/>
                            <m:t>𝑦</m:t>
                          </m:r>
                          <m:r>
                            <a:rPr lang="en-US" i="1"/>
                            <m:t>−</m:t>
                          </m:r>
                          <m:r>
                            <a:rPr lang="en-US"/>
                            <m:t> </m:t>
                          </m:r>
                          <m:sSub>
                            <m:sSubPr>
                              <m:ctrlPr>
                                <a:rPr lang="en-US" i="1"/>
                              </m:ctrlPr>
                            </m:sSubPr>
                            <m:e>
                              <m:acc>
                                <m:accPr>
                                  <m:chr m:val="̂"/>
                                  <m:ctrlPr>
                                    <a:rPr lang="en-US" i="1"/>
                                  </m:ctrlPr>
                                </m:accPr>
                                <m:e>
                                  <m:r>
                                    <a:rPr lang="en-US" i="1"/>
                                    <m:t>𝜇</m:t>
                                  </m:r>
                                </m:e>
                              </m:acc>
                            </m:e>
                            <m:sub>
                              <m:r>
                                <a:rPr lang="en-US" i="1"/>
                                <m:t>𝑦</m:t>
                              </m:r>
                            </m:sub>
                          </m:sSub>
                          <m:d>
                            <m:dPr>
                              <m:ctrlPr>
                                <a:rPr lang="en-US" i="1"/>
                              </m:ctrlPr>
                            </m:dPr>
                            <m:e>
                              <m:sSub>
                                <m:sSubPr>
                                  <m:ctrlPr>
                                    <a:rPr lang="en-US" i="1"/>
                                  </m:ctrlPr>
                                </m:sSubPr>
                                <m:e>
                                  <m:r>
                                    <a:rPr lang="en-US" i="1"/>
                                    <m:t>𝑋</m:t>
                                  </m:r>
                                </m:e>
                                <m:sub>
                                  <m:r>
                                    <a:rPr lang="en-US" i="1"/>
                                    <m:t>𝑛</m:t>
                                  </m:r>
                                  <m:r>
                                    <a:rPr lang="en-US" i="1"/>
                                    <m:t>+1</m:t>
                                  </m:r>
                                </m:sub>
                              </m:sSub>
                            </m:e>
                          </m:d>
                        </m:e>
                      </m:d>
                      <m:r>
                        <a:rPr lang="en-US" i="1"/>
                        <m:t> </m:t>
                      </m:r>
                    </m:oMath>
                  </m:oMathPara>
                </a14:m>
                <a:endParaRPr lang="en-US" i="1" dirty="0"/>
              </a:p>
              <a:p>
                <a:pPr marL="0" indent="0">
                  <a:buNone/>
                </a:pPr>
                <a14:m>
                  <m:oMathPara xmlns:m="http://schemas.openxmlformats.org/officeDocument/2006/math">
                    <m:oMathParaPr>
                      <m:jc m:val="left"/>
                    </m:oMathParaPr>
                    <m:oMath xmlns:m="http://schemas.openxmlformats.org/officeDocument/2006/math">
                      <m:r>
                        <a:rPr lang="en-US" i="1"/>
                        <m:t>𝑏𝑒</m:t>
                      </m:r>
                      <m:r>
                        <a:rPr lang="en-US" i="1"/>
                        <m:t> </m:t>
                      </m:r>
                      <m:r>
                        <a:rPr lang="en-US" i="1"/>
                        <m:t>𝑡h𝑒</m:t>
                      </m:r>
                      <m:r>
                        <a:rPr lang="en-US" i="1"/>
                        <m:t> </m:t>
                      </m:r>
                      <m:r>
                        <a:rPr lang="en-US" i="1"/>
                        <m:t>𝑖𝑡h</m:t>
                      </m:r>
                      <m:r>
                        <a:rPr lang="en-US" i="1"/>
                        <m:t> </m:t>
                      </m:r>
                      <m:r>
                        <a:rPr lang="en-US" i="1"/>
                        <m:t>𝑎𝑏𝑠𝑜𝑙𝑢𝑡𝑒</m:t>
                      </m:r>
                      <m:r>
                        <a:rPr lang="en-US" i="1"/>
                        <m:t> </m:t>
                      </m:r>
                      <m:r>
                        <a:rPr lang="en-US" i="1"/>
                        <m:t>𝑓𝑖𝑡𝑡𝑒𝑑</m:t>
                      </m:r>
                      <m:r>
                        <a:rPr lang="en-US" i="1"/>
                        <m:t> </m:t>
                      </m:r>
                      <m:r>
                        <a:rPr lang="en-US" i="1"/>
                        <m:t>𝑟𝑒𝑠𝑖𝑑𝑢𝑎𝑙</m:t>
                      </m:r>
                      <m:r>
                        <a:rPr lang="en-US" i="1"/>
                        <m:t> </m:t>
                      </m:r>
                      <m:r>
                        <a:rPr lang="en-US" i="1"/>
                        <m:t>𝑜𝑓</m:t>
                      </m:r>
                      <m:r>
                        <a:rPr lang="en-US" i="1"/>
                        <m:t> </m:t>
                      </m:r>
                      <m:r>
                        <a:rPr lang="en-US" i="1"/>
                        <m:t>𝑡h𝑒</m:t>
                      </m:r>
                      <m:r>
                        <a:rPr lang="en-US" i="1"/>
                        <m:t> </m:t>
                      </m:r>
                      <m:r>
                        <a:rPr lang="en-US" i="1"/>
                        <m:t>𝑎𝑢𝑔𝑚𝑒𝑛𝑡𝑒𝑑</m:t>
                      </m:r>
                      <m:r>
                        <a:rPr lang="en-US" i="1"/>
                        <m:t> </m:t>
                      </m:r>
                      <m:r>
                        <a:rPr lang="en-US" i="1"/>
                        <m:t>𝑠𝑎𝑚𝑝𝑙𝑒</m:t>
                      </m:r>
                      <m:r>
                        <a:rPr lang="en-US" i="1"/>
                        <m:t>. </m:t>
                      </m:r>
                    </m:oMath>
                  </m:oMathPara>
                </a14:m>
                <a:endParaRPr lang="en-US" dirty="0"/>
              </a:p>
              <a:p>
                <a:pPr marL="0" indent="0">
                  <a:buNone/>
                </a:pPr>
                <a:endParaRPr lang="en-US" dirty="0"/>
              </a:p>
              <a:p>
                <a:pPr marL="0" indent="0">
                  <a:buNone/>
                </a:pPr>
                <a:r>
                  <a:rPr lang="en-US" dirty="0"/>
                  <a:t>Let </a:t>
                </a:r>
                <a14:m>
                  <m:oMath xmlns:m="http://schemas.openxmlformats.org/officeDocument/2006/math">
                    <m:r>
                      <a:rPr lang="en-US" i="1"/>
                      <m:t>𝜋</m:t>
                    </m:r>
                    <m:d>
                      <m:dPr>
                        <m:ctrlPr>
                          <a:rPr lang="en-US" i="1"/>
                        </m:ctrlPr>
                      </m:dPr>
                      <m:e>
                        <m:r>
                          <a:rPr lang="en-US" i="1"/>
                          <m:t>𝑦</m:t>
                        </m:r>
                      </m:e>
                    </m:d>
                  </m:oMath>
                </a14:m>
                <a:r>
                  <a:rPr lang="en-US" dirty="0"/>
                  <a:t> be a sort of quality score for y such that</a:t>
                </a:r>
              </a:p>
              <a:p>
                <a:pPr marL="0" indent="0">
                  <a:buNone/>
                </a:pPr>
                <a14:m>
                  <m:oMath xmlns:m="http://schemas.openxmlformats.org/officeDocument/2006/math">
                    <m:r>
                      <a:rPr lang="en-US" i="1"/>
                      <m:t>𝜋</m:t>
                    </m:r>
                    <m:d>
                      <m:dPr>
                        <m:ctrlPr>
                          <a:rPr lang="en-US" i="1"/>
                        </m:ctrlPr>
                      </m:dPr>
                      <m:e>
                        <m:r>
                          <a:rPr lang="en-US" i="1"/>
                          <m:t>𝑦</m:t>
                        </m:r>
                      </m:e>
                    </m:d>
                    <m:r>
                      <a:rPr lang="en-US" i="1"/>
                      <m:t>= </m:t>
                    </m:r>
                    <m:f>
                      <m:fPr>
                        <m:ctrlPr>
                          <a:rPr lang="en-US" i="1"/>
                        </m:ctrlPr>
                      </m:fPr>
                      <m:num>
                        <m:r>
                          <a:rPr lang="en-US" i="1"/>
                          <m:t>1</m:t>
                        </m:r>
                      </m:num>
                      <m:den>
                        <m:r>
                          <a:rPr lang="en-US" i="1"/>
                          <m:t>𝑛</m:t>
                        </m:r>
                        <m:r>
                          <a:rPr lang="en-US" i="1"/>
                          <m:t>+1</m:t>
                        </m:r>
                      </m:den>
                    </m:f>
                    <m:nary>
                      <m:naryPr>
                        <m:chr m:val="∑"/>
                        <m:limLoc m:val="undOvr"/>
                        <m:ctrlPr>
                          <a:rPr lang="en-US" i="1"/>
                        </m:ctrlPr>
                      </m:naryPr>
                      <m:sub>
                        <m:r>
                          <a:rPr lang="en-US" i="1"/>
                          <m:t>𝑖</m:t>
                        </m:r>
                        <m:r>
                          <a:rPr lang="en-US" i="1"/>
                          <m:t>=1</m:t>
                        </m:r>
                      </m:sub>
                      <m:sup>
                        <m:r>
                          <a:rPr lang="en-US" i="1"/>
                          <m:t>𝑛</m:t>
                        </m:r>
                        <m:r>
                          <a:rPr lang="en-US" i="1"/>
                          <m:t>+1</m:t>
                        </m:r>
                      </m:sup>
                      <m:e>
                        <m:r>
                          <a:rPr lang="en-US" i="1"/>
                          <m:t>1(</m:t>
                        </m:r>
                        <m:sSub>
                          <m:sSubPr>
                            <m:ctrlPr>
                              <a:rPr lang="en-US" i="1"/>
                            </m:ctrlPr>
                          </m:sSubPr>
                          <m:e>
                            <m:r>
                              <a:rPr lang="en-US" i="1"/>
                              <m:t>𝑅</m:t>
                            </m:r>
                          </m:e>
                          <m:sub>
                            <m:r>
                              <a:rPr lang="en-US" i="1"/>
                              <m:t>𝑦</m:t>
                            </m:r>
                            <m:r>
                              <a:rPr lang="en-US" i="1"/>
                              <m:t>,</m:t>
                            </m:r>
                            <m:r>
                              <a:rPr lang="en-US" i="1"/>
                              <m:t>𝑖</m:t>
                            </m:r>
                          </m:sub>
                        </m:sSub>
                        <m:r>
                          <a:rPr lang="en-US" i="1"/>
                          <m:t>≤</m:t>
                        </m:r>
                        <m:sSub>
                          <m:sSubPr>
                            <m:ctrlPr>
                              <a:rPr lang="en-US" i="1"/>
                            </m:ctrlPr>
                          </m:sSubPr>
                          <m:e>
                            <m:r>
                              <a:rPr lang="en-US" i="1"/>
                              <m:t>𝑅</m:t>
                            </m:r>
                          </m:e>
                          <m:sub>
                            <m:r>
                              <a:rPr lang="en-US" i="1"/>
                              <m:t>𝑦</m:t>
                            </m:r>
                            <m:r>
                              <a:rPr lang="en-US" i="1"/>
                              <m:t>,</m:t>
                            </m:r>
                            <m:r>
                              <a:rPr lang="en-US" i="1"/>
                              <m:t>𝑛</m:t>
                            </m:r>
                            <m:r>
                              <a:rPr lang="en-US" i="1"/>
                              <m:t>+1</m:t>
                            </m:r>
                          </m:sub>
                        </m:sSub>
                        <m:r>
                          <a:rPr lang="en-US" i="1"/>
                          <m:t>)</m:t>
                        </m:r>
                      </m:e>
                    </m:nary>
                    <m:r>
                      <a:rPr lang="en-US" i="1"/>
                      <m:t>=</m:t>
                    </m:r>
                    <m:f>
                      <m:fPr>
                        <m:ctrlPr>
                          <a:rPr lang="en-US" i="1"/>
                        </m:ctrlPr>
                      </m:fPr>
                      <m:num>
                        <m:r>
                          <a:rPr lang="en-US" i="1"/>
                          <m:t>1</m:t>
                        </m:r>
                      </m:num>
                      <m:den>
                        <m:r>
                          <a:rPr lang="en-US" i="1"/>
                          <m:t>𝑛</m:t>
                        </m:r>
                        <m:r>
                          <a:rPr lang="en-US" i="1"/>
                          <m:t>+1</m:t>
                        </m:r>
                      </m:den>
                    </m:f>
                    <m:r>
                      <a:rPr lang="en-US" i="1"/>
                      <m:t>+</m:t>
                    </m:r>
                    <m:f>
                      <m:fPr>
                        <m:ctrlPr>
                          <a:rPr lang="en-US" i="1"/>
                        </m:ctrlPr>
                      </m:fPr>
                      <m:num>
                        <m:r>
                          <a:rPr lang="en-US" i="1"/>
                          <m:t>1</m:t>
                        </m:r>
                      </m:num>
                      <m:den>
                        <m:r>
                          <a:rPr lang="en-US" i="1"/>
                          <m:t>𝑛</m:t>
                        </m:r>
                        <m:r>
                          <a:rPr lang="en-US" i="1"/>
                          <m:t>+1</m:t>
                        </m:r>
                      </m:den>
                    </m:f>
                    <m:nary>
                      <m:naryPr>
                        <m:chr m:val="∑"/>
                        <m:limLoc m:val="undOvr"/>
                        <m:ctrlPr>
                          <a:rPr lang="en-US" i="1"/>
                        </m:ctrlPr>
                      </m:naryPr>
                      <m:sub>
                        <m:r>
                          <a:rPr lang="en-US" i="1"/>
                          <m:t>𝑖</m:t>
                        </m:r>
                        <m:r>
                          <a:rPr lang="en-US" i="1"/>
                          <m:t>=1</m:t>
                        </m:r>
                      </m:sub>
                      <m:sup>
                        <m:r>
                          <a:rPr lang="en-US" i="1"/>
                          <m:t>𝑛</m:t>
                        </m:r>
                      </m:sup>
                      <m:e>
                        <m:r>
                          <a:rPr lang="en-US" i="1"/>
                          <m:t>1(</m:t>
                        </m:r>
                        <m:sSub>
                          <m:sSubPr>
                            <m:ctrlPr>
                              <a:rPr lang="en-US" i="1"/>
                            </m:ctrlPr>
                          </m:sSubPr>
                          <m:e>
                            <m:r>
                              <a:rPr lang="en-US" i="1"/>
                              <m:t>𝑅</m:t>
                            </m:r>
                          </m:e>
                          <m:sub>
                            <m:r>
                              <a:rPr lang="en-US" i="1"/>
                              <m:t>𝑦</m:t>
                            </m:r>
                            <m:r>
                              <a:rPr lang="en-US" i="1"/>
                              <m:t>,</m:t>
                            </m:r>
                            <m:r>
                              <a:rPr lang="en-US" i="1"/>
                              <m:t>𝑖</m:t>
                            </m:r>
                          </m:sub>
                        </m:sSub>
                        <m:r>
                          <a:rPr lang="en-US" i="1"/>
                          <m:t>≤</m:t>
                        </m:r>
                        <m:sSub>
                          <m:sSubPr>
                            <m:ctrlPr>
                              <a:rPr lang="en-US" i="1"/>
                            </m:ctrlPr>
                          </m:sSubPr>
                          <m:e>
                            <m:r>
                              <a:rPr lang="en-US" i="1"/>
                              <m:t>𝑅</m:t>
                            </m:r>
                          </m:e>
                          <m:sub>
                            <m:r>
                              <a:rPr lang="en-US" i="1"/>
                              <m:t>𝑦</m:t>
                            </m:r>
                            <m:r>
                              <a:rPr lang="en-US" i="1"/>
                              <m:t>,</m:t>
                            </m:r>
                            <m:r>
                              <a:rPr lang="en-US" i="1"/>
                              <m:t>𝑛</m:t>
                            </m:r>
                            <m:r>
                              <a:rPr lang="en-US" i="1"/>
                              <m:t>+1</m:t>
                            </m:r>
                          </m:sub>
                        </m:sSub>
                        <m:r>
                          <a:rPr lang="en-US" i="1"/>
                          <m:t>)</m:t>
                        </m:r>
                      </m:e>
                    </m:nary>
                    <m:r>
                      <a:rPr lang="en-US" i="1"/>
                      <m:t>= </m:t>
                    </m:r>
                    <m:f>
                      <m:fPr>
                        <m:ctrlPr>
                          <a:rPr lang="en-US" i="1"/>
                        </m:ctrlPr>
                      </m:fPr>
                      <m:num>
                        <m:r>
                          <a:rPr lang="en-US" i="1"/>
                          <m:t># </m:t>
                        </m:r>
                        <m:r>
                          <a:rPr lang="en-US" i="1"/>
                          <m:t>𝑜𝑓</m:t>
                        </m:r>
                        <m:r>
                          <a:rPr lang="en-US" i="1"/>
                          <m:t> </m:t>
                        </m:r>
                        <m:r>
                          <a:rPr lang="en-US" i="1"/>
                          <m:t>𝑓𝑖𝑡𝑡𝑒𝑑</m:t>
                        </m:r>
                        <m:r>
                          <a:rPr lang="en-US" i="1"/>
                          <m:t> </m:t>
                        </m:r>
                        <m:r>
                          <a:rPr lang="en-US" i="1"/>
                          <m:t>𝑟𝑒𝑠𝑖𝑑𝑢𝑎𝑙𝑠</m:t>
                        </m:r>
                        <m:r>
                          <a:rPr lang="en-US" i="1"/>
                          <m:t>≤</m:t>
                        </m:r>
                        <m:sSub>
                          <m:sSubPr>
                            <m:ctrlPr>
                              <a:rPr lang="en-US" i="1"/>
                            </m:ctrlPr>
                          </m:sSubPr>
                          <m:e>
                            <m:r>
                              <a:rPr lang="en-US" i="1"/>
                              <m:t>𝑅</m:t>
                            </m:r>
                          </m:e>
                          <m:sub>
                            <m:r>
                              <a:rPr lang="en-US" i="1"/>
                              <m:t>𝑦</m:t>
                            </m:r>
                            <m:r>
                              <a:rPr lang="en-US" i="1"/>
                              <m:t>,</m:t>
                            </m:r>
                            <m:r>
                              <a:rPr lang="en-US" i="1"/>
                              <m:t>𝑛</m:t>
                            </m:r>
                            <m:r>
                              <a:rPr lang="en-US" i="1"/>
                              <m:t>+1</m:t>
                            </m:r>
                          </m:sub>
                        </m:sSub>
                      </m:num>
                      <m:den>
                        <m:r>
                          <a:rPr lang="en-US" i="1"/>
                          <m:t>𝑛</m:t>
                        </m:r>
                        <m:r>
                          <a:rPr lang="en-US" i="1"/>
                          <m:t>+1</m:t>
                        </m:r>
                      </m:den>
                    </m:f>
                    <m:r>
                      <a:rPr lang="en-US" i="1"/>
                      <m:t> </m:t>
                    </m:r>
                  </m:oMath>
                </a14:m>
                <a:r>
                  <a:rPr lang="en-US" dirty="0"/>
                  <a:t> </a:t>
                </a:r>
              </a:p>
              <a:p>
                <a:pPr marL="0" indent="0">
                  <a:buNone/>
                </a:pPr>
                <a:endParaRPr lang="en-US" dirty="0"/>
              </a:p>
              <a:p>
                <a:pPr marL="0" indent="0">
                  <a:buNone/>
                </a:pPr>
                <a:r>
                  <a:rPr lang="en-US" dirty="0"/>
                  <a:t>The conformal prediction interval is </a:t>
                </a:r>
                <a14:m>
                  <m:oMath xmlns:m="http://schemas.openxmlformats.org/officeDocument/2006/math">
                    <m:sSub>
                      <m:sSubPr>
                        <m:ctrlPr>
                          <a:rPr lang="en-US" b="1" i="1"/>
                        </m:ctrlPr>
                      </m:sSubPr>
                      <m:e>
                        <m:r>
                          <a:rPr lang="en-US" b="1" i="1"/>
                          <m:t>𝑪</m:t>
                        </m:r>
                      </m:e>
                      <m:sub>
                        <m:r>
                          <a:rPr lang="en-US" b="1" i="1"/>
                          <m:t>𝒄𝒐𝒏𝒇</m:t>
                        </m:r>
                      </m:sub>
                    </m:sSub>
                    <m:d>
                      <m:dPr>
                        <m:ctrlPr>
                          <a:rPr lang="en-US" b="1" i="1"/>
                        </m:ctrlPr>
                      </m:dPr>
                      <m:e>
                        <m:sSub>
                          <m:sSubPr>
                            <m:ctrlPr>
                              <a:rPr lang="en-US" b="1" i="1"/>
                            </m:ctrlPr>
                          </m:sSubPr>
                          <m:e>
                            <m:r>
                              <a:rPr lang="en-US" b="1" i="1"/>
                              <m:t>𝑿</m:t>
                            </m:r>
                          </m:e>
                          <m:sub>
                            <m:r>
                              <a:rPr lang="en-US" b="1" i="1"/>
                              <m:t>𝒏</m:t>
                            </m:r>
                            <m:r>
                              <a:rPr lang="en-US" b="1" i="1"/>
                              <m:t>+</m:t>
                            </m:r>
                            <m:r>
                              <a:rPr lang="en-US" b="1" i="1"/>
                              <m:t>𝟏</m:t>
                            </m:r>
                          </m:sub>
                        </m:sSub>
                      </m:e>
                    </m:d>
                    <m:r>
                      <a:rPr lang="en-US" b="1" i="1"/>
                      <m:t>= </m:t>
                    </m:r>
                    <m:d>
                      <m:dPr>
                        <m:begChr m:val="{"/>
                        <m:endChr m:val="}"/>
                        <m:ctrlPr>
                          <a:rPr lang="en-US" b="1" i="1"/>
                        </m:ctrlPr>
                      </m:dPr>
                      <m:e>
                        <m:r>
                          <a:rPr lang="en-US" b="1" i="1"/>
                          <m:t>𝒚</m:t>
                        </m:r>
                        <m:r>
                          <a:rPr lang="en-US" b="1" i="1">
                            <a:latin typeface="Cambria Math" panose="02040503050406030204" pitchFamily="18" charset="0"/>
                          </a:rPr>
                          <m:t>∈</m:t>
                        </m:r>
                        <m:r>
                          <a:rPr lang="en-US" b="1" i="1">
                            <a:latin typeface="Cambria Math" panose="02040503050406030204" pitchFamily="18" charset="0"/>
                          </a:rPr>
                          <m:t>ℝ</m:t>
                        </m:r>
                        <m:r>
                          <a:rPr lang="en-US" b="1" i="1"/>
                          <m:t>:(</m:t>
                        </m:r>
                        <m:r>
                          <a:rPr lang="en-US" b="1" i="1"/>
                          <m:t>𝒏</m:t>
                        </m:r>
                        <m:r>
                          <a:rPr lang="en-US" b="1" i="1"/>
                          <m:t>+</m:t>
                        </m:r>
                        <m:r>
                          <a:rPr lang="en-US" b="1" i="1"/>
                          <m:t>𝟏</m:t>
                        </m:r>
                        <m:r>
                          <a:rPr lang="en-US" b="1" i="1"/>
                          <m:t>)</m:t>
                        </m:r>
                        <m:r>
                          <a:rPr lang="en-US" b="1"/>
                          <m:t> </m:t>
                        </m:r>
                        <m:r>
                          <a:rPr lang="en-US" b="1" i="1"/>
                          <m:t>𝝅</m:t>
                        </m:r>
                        <m:d>
                          <m:dPr>
                            <m:ctrlPr>
                              <a:rPr lang="en-US" b="1" i="1"/>
                            </m:ctrlPr>
                          </m:dPr>
                          <m:e>
                            <m:r>
                              <a:rPr lang="en-US" b="1" i="1"/>
                              <m:t>𝒚</m:t>
                            </m:r>
                          </m:e>
                        </m:d>
                        <m:r>
                          <a:rPr lang="en-US" b="1" i="1"/>
                          <m:t>≤</m:t>
                        </m:r>
                        <m:d>
                          <m:dPr>
                            <m:begChr m:val="⌈"/>
                            <m:endChr m:val="⌉"/>
                            <m:ctrlPr>
                              <a:rPr lang="en-US" b="1" i="1"/>
                            </m:ctrlPr>
                          </m:dPr>
                          <m:e>
                            <m:r>
                              <a:rPr lang="en-US" b="1" i="1"/>
                              <m:t>(</m:t>
                            </m:r>
                            <m:r>
                              <a:rPr lang="en-US" b="1" i="1"/>
                              <m:t>𝟏</m:t>
                            </m:r>
                            <m:r>
                              <a:rPr lang="en-US" b="1" i="1"/>
                              <m:t>−</m:t>
                            </m:r>
                            <m:r>
                              <a:rPr lang="en-US" b="1" i="1"/>
                              <m:t>𝜶</m:t>
                            </m:r>
                            <m:r>
                              <a:rPr lang="en-US" b="1" i="1"/>
                              <m:t>)(</m:t>
                            </m:r>
                            <m:r>
                              <a:rPr lang="en-US" b="1" i="1"/>
                              <m:t>𝒏</m:t>
                            </m:r>
                            <m:r>
                              <a:rPr lang="en-US" b="1" i="1"/>
                              <m:t>+</m:t>
                            </m:r>
                            <m:r>
                              <a:rPr lang="en-US" b="1" i="1"/>
                              <m:t>𝟏</m:t>
                            </m:r>
                            <m:r>
                              <a:rPr lang="en-US" b="1" i="1"/>
                              <m:t>)</m:t>
                            </m:r>
                          </m:e>
                        </m:d>
                      </m:e>
                    </m:d>
                    <m:r>
                      <a:rPr lang="en-US" i="1"/>
                      <m:t>. </m:t>
                    </m:r>
                  </m:oMath>
                </a14:m>
                <a:r>
                  <a:rPr lang="en-US" dirty="0"/>
                  <a:t> </a:t>
                </a:r>
              </a:p>
              <a:p>
                <a:pPr marL="0" indent="0">
                  <a:buNone/>
                </a:pPr>
                <a:endParaRPr lang="en-US" dirty="0"/>
              </a:p>
            </p:txBody>
          </p:sp>
        </mc:Choice>
        <mc:Fallback>
          <p:sp>
            <p:nvSpPr>
              <p:cNvPr id="3" name="Content Placeholder 2">
                <a:extLst>
                  <a:ext uri="{FF2B5EF4-FFF2-40B4-BE49-F238E27FC236}">
                    <a16:creationId xmlns:a16="http://schemas.microsoft.com/office/drawing/2014/main" id="{C459A8B1-70D4-4B8B-AC07-310656DC09DF}"/>
                  </a:ext>
                </a:extLst>
              </p:cNvPr>
              <p:cNvSpPr>
                <a:spLocks noGrp="1" noRot="1" noChangeAspect="1" noMove="1" noResize="1" noEditPoints="1" noAdjustHandles="1" noChangeArrowheads="1" noChangeShapeType="1" noTextEdit="1"/>
              </p:cNvSpPr>
              <p:nvPr>
                <p:ph idx="1"/>
              </p:nvPr>
            </p:nvSpPr>
            <p:spPr>
              <a:xfrm>
                <a:off x="1162493" y="2073349"/>
                <a:ext cx="9969795" cy="4114799"/>
              </a:xfrm>
              <a:blipFill>
                <a:blip r:embed="rId2"/>
                <a:stretch>
                  <a:fillRect l="-550" t="-741" r="-1040"/>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10969D99-7835-4EB8-BD79-A617973DB7F2}"/>
              </a:ext>
            </a:extLst>
          </p:cNvPr>
          <p:cNvSpPr txBox="1">
            <a:spLocks/>
          </p:cNvSpPr>
          <p:nvPr/>
        </p:nvSpPr>
        <p:spPr bwMode="black">
          <a:xfrm>
            <a:off x="1162493" y="550023"/>
            <a:ext cx="9888279" cy="1034229"/>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Full Conformal Prediction Interval</a:t>
            </a:r>
          </a:p>
        </p:txBody>
      </p:sp>
    </p:spTree>
    <p:extLst>
      <p:ext uri="{BB962C8B-B14F-4D97-AF65-F5344CB8AC3E}">
        <p14:creationId xmlns:p14="http://schemas.microsoft.com/office/powerpoint/2010/main" val="3929199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3D4AB92-D4BF-4031-86F2-B42A9D28E9F8}"/>
                  </a:ext>
                </a:extLst>
              </p:cNvPr>
              <p:cNvSpPr>
                <a:spLocks noGrp="1"/>
              </p:cNvSpPr>
              <p:nvPr>
                <p:ph idx="1"/>
              </p:nvPr>
            </p:nvSpPr>
            <p:spPr>
              <a:xfrm>
                <a:off x="1162493" y="1945759"/>
                <a:ext cx="9888279" cy="4742120"/>
              </a:xfrm>
            </p:spPr>
            <p:txBody>
              <a:bodyPr>
                <a:normAutofit/>
              </a:bodyPr>
              <a:lstStyle/>
              <a:p>
                <a:pPr marL="0" indent="0">
                  <a:buNone/>
                </a:pPr>
                <a:r>
                  <a:rPr lang="en-US" dirty="0"/>
                  <a:t>Suppose α = 0.05, intuitively this conformal prediction interval is constructed by first choosing a </a:t>
                </a:r>
                <a14:m>
                  <m:oMath xmlns:m="http://schemas.openxmlformats.org/officeDocument/2006/math">
                    <m:r>
                      <a:rPr lang="en-US" i="1"/>
                      <m:t>𝑦</m:t>
                    </m:r>
                    <m:r>
                      <a:rPr lang="en-US" i="1"/>
                      <m:t>∈</m:t>
                    </m:r>
                    <m:r>
                      <a:rPr lang="en-US" i="1"/>
                      <m:t>ℝ</m:t>
                    </m:r>
                  </m:oMath>
                </a14:m>
                <a:r>
                  <a:rPr lang="en-US" dirty="0"/>
                  <a:t>, then deciding whether it is in the prediction interval by refitting the model under the assumption that Y</a:t>
                </a:r>
                <a:r>
                  <a:rPr lang="en-US" baseline="-25000" dirty="0"/>
                  <a:t>n+1</a:t>
                </a:r>
                <a:r>
                  <a:rPr lang="en-US" dirty="0"/>
                  <a:t>  = y. If the absolute residual associated with y, </a:t>
                </a:r>
                <a14:m>
                  <m:oMath xmlns:m="http://schemas.openxmlformats.org/officeDocument/2006/math">
                    <m:sSub>
                      <m:sSubPr>
                        <m:ctrlPr>
                          <a:rPr lang="en-US" i="1"/>
                        </m:ctrlPr>
                      </m:sSubPr>
                      <m:e>
                        <m:r>
                          <a:rPr lang="en-US" i="1"/>
                          <m:t>𝑅</m:t>
                        </m:r>
                      </m:e>
                      <m:sub>
                        <m:r>
                          <a:rPr lang="en-US" i="1"/>
                          <m:t>𝑦</m:t>
                        </m:r>
                        <m:r>
                          <a:rPr lang="en-US" i="1"/>
                          <m:t>,</m:t>
                        </m:r>
                        <m:r>
                          <a:rPr lang="en-US" i="1"/>
                          <m:t>𝑛</m:t>
                        </m:r>
                        <m:r>
                          <a:rPr lang="en-US" i="1"/>
                          <m:t>+1</m:t>
                        </m:r>
                      </m:sub>
                    </m:sSub>
                  </m:oMath>
                </a14:m>
                <a:r>
                  <a:rPr lang="en-US" dirty="0"/>
                  <a:t>, is not larger than approximately 95% of the of the other residuals, then include it in the interval. Then choose the next y-value, refit the model and perform the same evaluation, etc. Of course, this can’t be repeated for every </a:t>
                </a:r>
                <a14:m>
                  <m:oMath xmlns:m="http://schemas.openxmlformats.org/officeDocument/2006/math">
                    <m:r>
                      <a:rPr lang="en-US" i="1"/>
                      <m:t>𝑦</m:t>
                    </m:r>
                    <m:r>
                      <a:rPr lang="en-US" i="1"/>
                      <m:t>∈</m:t>
                    </m:r>
                    <m:r>
                      <a:rPr lang="en-US" i="1"/>
                      <m:t>ℝ</m:t>
                    </m:r>
                  </m:oMath>
                </a14:m>
                <a:r>
                  <a:rPr lang="en-US" dirty="0"/>
                  <a:t>, so in practice a finite set of y-values is chosen to test.</a:t>
                </a:r>
              </a:p>
              <a:p>
                <a:endParaRPr lang="en-US" dirty="0"/>
              </a:p>
            </p:txBody>
          </p:sp>
        </mc:Choice>
        <mc:Fallback>
          <p:sp>
            <p:nvSpPr>
              <p:cNvPr id="3" name="Content Placeholder 2">
                <a:extLst>
                  <a:ext uri="{FF2B5EF4-FFF2-40B4-BE49-F238E27FC236}">
                    <a16:creationId xmlns:a16="http://schemas.microsoft.com/office/drawing/2014/main" id="{23D4AB92-D4BF-4031-86F2-B42A9D28E9F8}"/>
                  </a:ext>
                </a:extLst>
              </p:cNvPr>
              <p:cNvSpPr>
                <a:spLocks noGrp="1" noRot="1" noChangeAspect="1" noMove="1" noResize="1" noEditPoints="1" noAdjustHandles="1" noChangeArrowheads="1" noChangeShapeType="1" noTextEdit="1"/>
              </p:cNvSpPr>
              <p:nvPr>
                <p:ph idx="1"/>
              </p:nvPr>
            </p:nvSpPr>
            <p:spPr>
              <a:xfrm>
                <a:off x="1162493" y="1945759"/>
                <a:ext cx="9888279" cy="4742120"/>
              </a:xfrm>
              <a:blipFill>
                <a:blip r:embed="rId2"/>
                <a:stretch>
                  <a:fillRect l="-555" t="-771" r="-308"/>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D876D3DE-116A-4AD6-ACEE-F1E852DD0A12}"/>
              </a:ext>
            </a:extLst>
          </p:cNvPr>
          <p:cNvSpPr txBox="1">
            <a:spLocks/>
          </p:cNvSpPr>
          <p:nvPr/>
        </p:nvSpPr>
        <p:spPr bwMode="black">
          <a:xfrm>
            <a:off x="1162493" y="550023"/>
            <a:ext cx="9888279" cy="1034229"/>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Full Conformal Prediction Interval</a:t>
            </a:r>
          </a:p>
        </p:txBody>
      </p:sp>
      <p:pic>
        <p:nvPicPr>
          <p:cNvPr id="44" name="Picture 43">
            <a:extLst>
              <a:ext uri="{FF2B5EF4-FFF2-40B4-BE49-F238E27FC236}">
                <a16:creationId xmlns:a16="http://schemas.microsoft.com/office/drawing/2014/main" id="{BAF6C157-5DB5-4C08-AC9C-E95B965174B5}"/>
              </a:ext>
            </a:extLst>
          </p:cNvPr>
          <p:cNvPicPr>
            <a:picLocks noChangeAspect="1"/>
          </p:cNvPicPr>
          <p:nvPr/>
        </p:nvPicPr>
        <p:blipFill>
          <a:blip r:embed="rId3"/>
          <a:stretch>
            <a:fillRect/>
          </a:stretch>
        </p:blipFill>
        <p:spPr>
          <a:xfrm>
            <a:off x="1162493" y="3932248"/>
            <a:ext cx="4584589" cy="2755631"/>
          </a:xfrm>
          <a:prstGeom prst="rect">
            <a:avLst/>
          </a:prstGeom>
        </p:spPr>
      </p:pic>
      <p:sp>
        <p:nvSpPr>
          <p:cNvPr id="45" name="TextBox 44">
            <a:extLst>
              <a:ext uri="{FF2B5EF4-FFF2-40B4-BE49-F238E27FC236}">
                <a16:creationId xmlns:a16="http://schemas.microsoft.com/office/drawing/2014/main" id="{119FF0DB-0B8E-46B2-A8CE-0C9A338E5F23}"/>
              </a:ext>
            </a:extLst>
          </p:cNvPr>
          <p:cNvSpPr txBox="1"/>
          <p:nvPr/>
        </p:nvSpPr>
        <p:spPr>
          <a:xfrm>
            <a:off x="6028660" y="3932248"/>
            <a:ext cx="5022112" cy="2031325"/>
          </a:xfrm>
          <a:prstGeom prst="rect">
            <a:avLst/>
          </a:prstGeom>
          <a:noFill/>
        </p:spPr>
        <p:txBody>
          <a:bodyPr wrap="square" rtlCol="0">
            <a:spAutoFit/>
          </a:bodyPr>
          <a:lstStyle/>
          <a:p>
            <a:r>
              <a:rPr lang="en-US" u="sng" dirty="0"/>
              <a:t>Steps</a:t>
            </a:r>
          </a:p>
          <a:p>
            <a:r>
              <a:rPr lang="en-US" dirty="0"/>
              <a:t>1) Choose y (orange dot).</a:t>
            </a:r>
          </a:p>
          <a:p>
            <a:r>
              <a:rPr lang="en-US" dirty="0"/>
              <a:t>2) Fit model to data set including y.</a:t>
            </a:r>
          </a:p>
          <a:p>
            <a:r>
              <a:rPr lang="en-US" dirty="0"/>
              <a:t>3) Calculate all absolute residuals</a:t>
            </a:r>
          </a:p>
          <a:p>
            <a:r>
              <a:rPr lang="en-US" dirty="0"/>
              <a:t>4) Compare the residual of y to the other residuals.</a:t>
            </a:r>
          </a:p>
          <a:p>
            <a:r>
              <a:rPr lang="en-US" dirty="0"/>
              <a:t>5) Decide if y is in the interval</a:t>
            </a:r>
          </a:p>
          <a:p>
            <a:r>
              <a:rPr lang="en-US" dirty="0"/>
              <a:t>6) Pick another y and repeat.</a:t>
            </a:r>
          </a:p>
        </p:txBody>
      </p:sp>
    </p:spTree>
    <p:extLst>
      <p:ext uri="{BB962C8B-B14F-4D97-AF65-F5344CB8AC3E}">
        <p14:creationId xmlns:p14="http://schemas.microsoft.com/office/powerpoint/2010/main" val="110579328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4847</TotalTime>
  <Words>4064</Words>
  <Application>Microsoft Office PowerPoint</Application>
  <PresentationFormat>Widescreen</PresentationFormat>
  <Paragraphs>646</Paragraphs>
  <Slides>35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Cambria Math</vt:lpstr>
      <vt:lpstr>Gill Sans MT</vt:lpstr>
      <vt:lpstr>Times New Roman</vt:lpstr>
      <vt:lpstr>Parcel</vt:lpstr>
      <vt:lpstr> A Comparison of Predictive Intervals for Distribution-Free Regression  Based on the paper “Distribution-Free Predictive Inference for Regression”, Lei Et al. 2017 </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Comparison of Predictive Intervals for Distribution-Free Regression  Based on the paper “Distribution-Free Predictive Inference for Regression”, Lei Et al. 2017</dc:title>
  <dc:creator>Nancy Hirsch</dc:creator>
  <cp:lastModifiedBy>Nancy Hirsch</cp:lastModifiedBy>
  <cp:revision>78</cp:revision>
  <dcterms:created xsi:type="dcterms:W3CDTF">2017-12-05T16:39:40Z</dcterms:created>
  <dcterms:modified xsi:type="dcterms:W3CDTF">2017-12-09T01:27:05Z</dcterms:modified>
</cp:coreProperties>
</file>