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esabu913@gmail.com" initials="" lastIdx="1" clrIdx="0">
    <p:extLst>
      <p:ext uri="{19B8F6BF-5375-455C-9EA6-DF929625EA0E}">
        <p15:presenceInfo xmlns:p15="http://schemas.microsoft.com/office/powerpoint/2012/main" userId="94e871726615f0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8126" y="3053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S.Jennie</a:t>
            </a:r>
            <a:endParaRPr lang="en-US" sz="2400" dirty="0"/>
          </a:p>
          <a:p>
            <a:r>
              <a:rPr lang="en-US" sz="2400" dirty="0"/>
              <a:t>REGISTER NO:122204090/asunm1659122204090</a:t>
            </a:r>
          </a:p>
          <a:p>
            <a:r>
              <a:rPr lang="en-US" sz="2400" dirty="0" err="1"/>
              <a:t>DEPARTMENT:B.com</a:t>
            </a:r>
            <a:r>
              <a:rPr lang="en-US" sz="2400" dirty="0"/>
              <a:t> (corporate </a:t>
            </a:r>
            <a:r>
              <a:rPr lang="en-US" sz="2400" dirty="0" err="1"/>
              <a:t>secretaryship</a:t>
            </a:r>
            <a:r>
              <a:rPr lang="en-US" sz="2400" dirty="0"/>
              <a:t>)</a:t>
            </a:r>
          </a:p>
          <a:p>
            <a:r>
              <a:rPr lang="en-US" sz="2400" dirty="0" err="1"/>
              <a:t>COLLEGE:Shri</a:t>
            </a:r>
            <a:r>
              <a:rPr lang="en-US" sz="2400" dirty="0"/>
              <a:t> </a:t>
            </a:r>
            <a:r>
              <a:rPr lang="en-US" sz="2400" dirty="0" err="1"/>
              <a:t>krishnaswamy</a:t>
            </a:r>
            <a:r>
              <a:rPr lang="en-US" sz="2400" dirty="0"/>
              <a:t>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rot="18640308">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77C29F0B-219E-3F13-3B7F-2DA1BB751357}"/>
              </a:ext>
            </a:extLst>
          </p:cNvPr>
          <p:cNvSpPr txBox="1"/>
          <p:nvPr/>
        </p:nvSpPr>
        <p:spPr>
          <a:xfrm>
            <a:off x="318248" y="1394482"/>
            <a:ext cx="6104964" cy="1200329"/>
          </a:xfrm>
          <a:prstGeom prst="rect">
            <a:avLst/>
          </a:prstGeom>
          <a:noFill/>
        </p:spPr>
        <p:txBody>
          <a:bodyPr wrap="square">
            <a:spAutoFit/>
          </a:bodyPr>
          <a:lstStyle/>
          <a:p>
            <a:r>
              <a:rPr lang="en-US" b="1" dirty="0"/>
              <a:t>1. Data Collection</a:t>
            </a:r>
          </a:p>
          <a:p>
            <a:pPr>
              <a:buFont typeface="Arial" panose="020B0604020202020204" pitchFamily="34" charset="0"/>
              <a:buChar char="•"/>
            </a:pPr>
            <a:r>
              <a:rPr lang="en-US" b="1" dirty="0"/>
              <a:t>Employee Demographics</a:t>
            </a:r>
            <a:r>
              <a:rPr lang="en-US" dirty="0"/>
              <a:t>: Gather data on the gender of all employees. Ensure that the data collection process is compliant with privacy laws and organizational policies.</a:t>
            </a:r>
          </a:p>
        </p:txBody>
      </p:sp>
      <p:sp>
        <p:nvSpPr>
          <p:cNvPr id="11" name="TextBox 10">
            <a:extLst>
              <a:ext uri="{FF2B5EF4-FFF2-40B4-BE49-F238E27FC236}">
                <a16:creationId xmlns:a16="http://schemas.microsoft.com/office/drawing/2014/main" id="{5484B62E-0DD0-1105-CD24-3E40CBFCE57C}"/>
              </a:ext>
            </a:extLst>
          </p:cNvPr>
          <p:cNvSpPr txBox="1"/>
          <p:nvPr/>
        </p:nvSpPr>
        <p:spPr>
          <a:xfrm>
            <a:off x="318248" y="2717202"/>
            <a:ext cx="6104964" cy="1200329"/>
          </a:xfrm>
          <a:prstGeom prst="rect">
            <a:avLst/>
          </a:prstGeom>
          <a:noFill/>
        </p:spPr>
        <p:txBody>
          <a:bodyPr wrap="square">
            <a:spAutoFit/>
          </a:bodyPr>
          <a:lstStyle/>
          <a:p>
            <a:r>
              <a:rPr lang="en-US" b="1" dirty="0"/>
              <a:t>2. Data Analysis</a:t>
            </a:r>
          </a:p>
          <a:p>
            <a:pPr>
              <a:buFont typeface="Arial" panose="020B0604020202020204" pitchFamily="34" charset="0"/>
              <a:buChar char="•"/>
            </a:pPr>
            <a:r>
              <a:rPr lang="en-US" b="1" dirty="0"/>
              <a:t>Descriptive Statistics</a:t>
            </a:r>
            <a:r>
              <a:rPr lang="en-US" dirty="0"/>
              <a:t>: Calculate the percentage of each gender across the organization and within different departments, job roles, and levels.</a:t>
            </a:r>
          </a:p>
        </p:txBody>
      </p:sp>
      <p:sp>
        <p:nvSpPr>
          <p:cNvPr id="13" name="TextBox 12">
            <a:extLst>
              <a:ext uri="{FF2B5EF4-FFF2-40B4-BE49-F238E27FC236}">
                <a16:creationId xmlns:a16="http://schemas.microsoft.com/office/drawing/2014/main" id="{F8B4C6C9-C4AD-48E0-57C0-01D6868F7300}"/>
              </a:ext>
            </a:extLst>
          </p:cNvPr>
          <p:cNvSpPr txBox="1"/>
          <p:nvPr/>
        </p:nvSpPr>
        <p:spPr>
          <a:xfrm>
            <a:off x="991197" y="4026475"/>
            <a:ext cx="6104964" cy="646331"/>
          </a:xfrm>
          <a:prstGeom prst="rect">
            <a:avLst/>
          </a:prstGeom>
          <a:noFill/>
        </p:spPr>
        <p:txBody>
          <a:bodyPr wrap="square">
            <a:spAutoFit/>
          </a:bodyPr>
          <a:lstStyle/>
          <a:p>
            <a:pPr>
              <a:buFont typeface="Arial" panose="020B0604020202020204" pitchFamily="34" charset="0"/>
              <a:buChar char="•"/>
            </a:pPr>
            <a:r>
              <a:rPr lang="en-US" dirty="0" err="1"/>
              <a:t>Example:Total</a:t>
            </a:r>
            <a:r>
              <a:rPr lang="en-US" dirty="0"/>
              <a:t> employees: 60% female, 40% male</a:t>
            </a:r>
          </a:p>
          <a:p>
            <a:pPr>
              <a:buFont typeface="Arial" panose="020B0604020202020204" pitchFamily="34" charset="0"/>
              <a:buChar char="•"/>
            </a:pPr>
            <a:r>
              <a:rPr lang="en-US" dirty="0"/>
              <a:t>In Management: 40% female, 60% male</a:t>
            </a:r>
          </a:p>
        </p:txBody>
      </p:sp>
      <p:sp>
        <p:nvSpPr>
          <p:cNvPr id="18" name="TextBox 17">
            <a:extLst>
              <a:ext uri="{FF2B5EF4-FFF2-40B4-BE49-F238E27FC236}">
                <a16:creationId xmlns:a16="http://schemas.microsoft.com/office/drawing/2014/main" id="{DE5CE61B-100B-E8A9-37E9-09470E525154}"/>
              </a:ext>
            </a:extLst>
          </p:cNvPr>
          <p:cNvSpPr txBox="1"/>
          <p:nvPr/>
        </p:nvSpPr>
        <p:spPr>
          <a:xfrm>
            <a:off x="479612" y="4885829"/>
            <a:ext cx="6104964" cy="1477328"/>
          </a:xfrm>
          <a:prstGeom prst="rect">
            <a:avLst/>
          </a:prstGeom>
          <a:noFill/>
        </p:spPr>
        <p:txBody>
          <a:bodyPr wrap="square">
            <a:spAutoFit/>
          </a:bodyPr>
          <a:lstStyle/>
          <a:p>
            <a:r>
              <a:rPr lang="en-US" b="1" dirty="0"/>
              <a:t>3. Identifying Patterns and Trends</a:t>
            </a:r>
          </a:p>
          <a:p>
            <a:pPr>
              <a:buFont typeface="Arial" panose="020B0604020202020204" pitchFamily="34" charset="0"/>
              <a:buChar char="•"/>
            </a:pPr>
            <a:r>
              <a:rPr lang="en-US" b="1" dirty="0"/>
              <a:t>Representation</a:t>
            </a:r>
            <a:r>
              <a:rPr lang="en-US" dirty="0"/>
              <a:t>: Identify areas with significant gender imbalance.</a:t>
            </a:r>
          </a:p>
          <a:p>
            <a:pPr>
              <a:buFont typeface="Arial" panose="020B0604020202020204" pitchFamily="34" charset="0"/>
              <a:buChar char="•"/>
            </a:pPr>
            <a:r>
              <a:rPr lang="en-US" b="1" dirty="0"/>
              <a:t>Progression</a:t>
            </a:r>
            <a:r>
              <a:rPr lang="en-US" dirty="0"/>
              <a:t>: Analyze whether there is gender disparity in promotions or progression opportunities.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1B38264A-77C8-CCC1-BA61-2902B794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71" y="2343014"/>
            <a:ext cx="8128000" cy="28195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D1BFA6-7E96-9DC7-14C1-5CC280787DAB}"/>
              </a:ext>
            </a:extLst>
          </p:cNvPr>
          <p:cNvSpPr txBox="1"/>
          <p:nvPr/>
        </p:nvSpPr>
        <p:spPr>
          <a:xfrm>
            <a:off x="629826" y="1824652"/>
            <a:ext cx="6104964" cy="1477328"/>
          </a:xfrm>
          <a:prstGeom prst="rect">
            <a:avLst/>
          </a:prstGeom>
          <a:noFill/>
        </p:spPr>
        <p:txBody>
          <a:bodyPr wrap="square">
            <a:spAutoFit/>
          </a:bodyPr>
          <a:lstStyle/>
          <a:p>
            <a:r>
              <a:rPr lang="en-US" dirty="0"/>
              <a:t>The gender analysis of our workforce has provided valuable insights into the current state of gender diversity within our organization. The data reveals [insert key findings, such as the proportion of male to female employees, gender distribution across departments, or leadership roles].</a:t>
            </a:r>
          </a:p>
        </p:txBody>
      </p:sp>
      <p:sp>
        <p:nvSpPr>
          <p:cNvPr id="6" name="TextBox 5">
            <a:extLst>
              <a:ext uri="{FF2B5EF4-FFF2-40B4-BE49-F238E27FC236}">
                <a16:creationId xmlns:a16="http://schemas.microsoft.com/office/drawing/2014/main" id="{3179B50F-9CB1-356C-30D8-1AF30C1E4B79}"/>
              </a:ext>
            </a:extLst>
          </p:cNvPr>
          <p:cNvSpPr txBox="1"/>
          <p:nvPr/>
        </p:nvSpPr>
        <p:spPr>
          <a:xfrm>
            <a:off x="629826" y="3429000"/>
            <a:ext cx="6104964" cy="2031325"/>
          </a:xfrm>
          <a:prstGeom prst="rect">
            <a:avLst/>
          </a:prstGeom>
          <a:noFill/>
        </p:spPr>
        <p:txBody>
          <a:bodyPr wrap="square">
            <a:spAutoFit/>
          </a:bodyPr>
          <a:lstStyle/>
          <a:p>
            <a:r>
              <a:rPr lang="en-US" dirty="0"/>
              <a:t>Moving forward, it is essential to address these disparities by implementing targeted initiatives, such as [mention strategies, e.g., mentorship programs, inclusive hiring practices, or gender-sensitive workplace policies]. By fostering a more balanced and inclusive work environment, we can enhance employee satisfaction, drive innovation, and ensure that our organization reflects the diversity of the communities we serve.</a:t>
            </a:r>
          </a:p>
        </p:txBody>
      </p:sp>
      <p:sp>
        <p:nvSpPr>
          <p:cNvPr id="8" name="TextBox 7">
            <a:extLst>
              <a:ext uri="{FF2B5EF4-FFF2-40B4-BE49-F238E27FC236}">
                <a16:creationId xmlns:a16="http://schemas.microsoft.com/office/drawing/2014/main" id="{4B4DB183-40B5-B2EB-4B65-E830FFA5A8DF}"/>
              </a:ext>
            </a:extLst>
          </p:cNvPr>
          <p:cNvSpPr txBox="1"/>
          <p:nvPr/>
        </p:nvSpPr>
        <p:spPr>
          <a:xfrm>
            <a:off x="755332" y="5714366"/>
            <a:ext cx="6104964" cy="646331"/>
          </a:xfrm>
          <a:prstGeom prst="rect">
            <a:avLst/>
          </a:prstGeom>
          <a:noFill/>
        </p:spPr>
        <p:txBody>
          <a:bodyPr wrap="square">
            <a:spAutoFit/>
          </a:bodyPr>
          <a:lstStyle/>
          <a:p>
            <a:r>
              <a:rPr lang="en-US" dirty="0"/>
              <a:t>With a committed approach, we can achieve a more equitable and productive workplace for all employees.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2E4D480-E6F3-4E8A-748A-BCE3F775F59A}"/>
              </a:ext>
            </a:extLst>
          </p:cNvPr>
          <p:cNvSpPr txBox="1"/>
          <p:nvPr/>
        </p:nvSpPr>
        <p:spPr>
          <a:xfrm>
            <a:off x="676275" y="2019300"/>
            <a:ext cx="6334125" cy="3170099"/>
          </a:xfrm>
          <a:prstGeom prst="rect">
            <a:avLst/>
          </a:prstGeom>
          <a:noFill/>
        </p:spPr>
        <p:txBody>
          <a:bodyPr wrap="square">
            <a:spAutoFit/>
          </a:bodyPr>
          <a:lstStyle/>
          <a:p>
            <a:r>
              <a:rPr lang="en-US" sz="2000" dirty="0"/>
              <a:t>The organization faces a potential imbalance in gender representation across various departments and levels, which could impact fairness in promotions, compensation, and overall workplace equity. The lack of detailed analysis on gender distribution and related disparities hinders our ability to address and rectify these issues. To ensure a fair and equitable work environment, it is crucial to analyze gender-related data comprehensively and identify any underlying patterns or discrepancies that need to be addressed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A9B619DC-0CB4-FDE3-9D7F-C387DE8F8FF9}"/>
              </a:ext>
            </a:extLst>
          </p:cNvPr>
          <p:cNvSpPr txBox="1"/>
          <p:nvPr/>
        </p:nvSpPr>
        <p:spPr>
          <a:xfrm>
            <a:off x="676275" y="1857375"/>
            <a:ext cx="7830110" cy="2585323"/>
          </a:xfrm>
          <a:prstGeom prst="rect">
            <a:avLst/>
          </a:prstGeom>
          <a:noFill/>
        </p:spPr>
        <p:txBody>
          <a:bodyPr wrap="square">
            <a:spAutoFit/>
          </a:bodyPr>
          <a:lstStyle/>
          <a:p>
            <a:r>
              <a:rPr lang="en-US" b="1" dirty="0"/>
              <a:t>An employee gender analysis project aims to assess the gender distribution within a company to identify disparities and trends. The key components include:</a:t>
            </a:r>
          </a:p>
          <a:p>
            <a:pPr>
              <a:buFont typeface="+mj-lt"/>
              <a:buAutoNum type="arabicPeriod"/>
            </a:pPr>
            <a:r>
              <a:rPr lang="en-US" b="1" dirty="0"/>
              <a:t>Objective: Evaluate gender representation across various departments and levels to understand diversity and inclusion.</a:t>
            </a:r>
          </a:p>
          <a:p>
            <a:pPr>
              <a:buFont typeface="+mj-lt"/>
              <a:buAutoNum type="arabicPeriod"/>
            </a:pPr>
            <a:r>
              <a:rPr lang="en-US" b="1" dirty="0"/>
              <a:t>Scope: Analyze current gender ratios, compare them against industry benchmarks, and examine pay equity and career progression.</a:t>
            </a:r>
          </a:p>
          <a:p>
            <a:pPr>
              <a:buFont typeface="+mj-lt"/>
              <a:buAutoNum type="arabicPeriod"/>
            </a:pPr>
            <a:r>
              <a:rPr lang="en-US" b="1" dirty="0"/>
              <a:t>Deliverables: Reports on gender distribution, pay gaps, and recommendations for improving gender equality.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51F902C-5FD8-CA38-BB55-8AB17CAB18C6}"/>
              </a:ext>
            </a:extLst>
          </p:cNvPr>
          <p:cNvSpPr txBox="1"/>
          <p:nvPr/>
        </p:nvSpPr>
        <p:spPr>
          <a:xfrm>
            <a:off x="385127" y="2321689"/>
            <a:ext cx="7557601" cy="2554545"/>
          </a:xfrm>
          <a:prstGeom prst="rect">
            <a:avLst/>
          </a:prstGeom>
          <a:noFill/>
        </p:spPr>
        <p:txBody>
          <a:bodyPr wrap="square">
            <a:spAutoFit/>
          </a:bodyPr>
          <a:lstStyle/>
          <a:p>
            <a:r>
              <a:rPr lang="en-US" sz="2000" dirty="0"/>
              <a:t>The end users for employee gender analysis typically include:</a:t>
            </a:r>
          </a:p>
          <a:p>
            <a:pPr>
              <a:buFont typeface="+mj-lt"/>
              <a:buAutoNum type="arabicPeriod"/>
            </a:pPr>
            <a:r>
              <a:rPr lang="en-US" sz="2000" b="1" dirty="0"/>
              <a:t>Human Resources (HR) Departments</a:t>
            </a:r>
            <a:r>
              <a:rPr lang="en-US" sz="2000" dirty="0"/>
              <a:t>: To inform recruitment, retention, and promotion strategies, ensuring gender diversity and equity.</a:t>
            </a:r>
          </a:p>
          <a:p>
            <a:pPr>
              <a:buFont typeface="+mj-lt"/>
              <a:buAutoNum type="arabicPeriod"/>
            </a:pPr>
            <a:r>
              <a:rPr lang="en-US" sz="2000" b="1" dirty="0"/>
              <a:t>Leadership and Executives</a:t>
            </a:r>
            <a:r>
              <a:rPr lang="en-US" sz="2000" dirty="0"/>
              <a:t>: To make informed decisions about organizational policies and culture, and to set diversity goals.</a:t>
            </a:r>
          </a:p>
          <a:p>
            <a:pPr>
              <a:buFont typeface="+mj-lt"/>
              <a:buAutoNum type="arabicPeriod"/>
            </a:pPr>
            <a:r>
              <a:rPr lang="en-US" sz="2000" b="1" dirty="0"/>
              <a:t>Diversity and Inclusion (D&amp;I) Teams</a:t>
            </a:r>
            <a:r>
              <a:rPr lang="en-US" sz="2000" dirty="0"/>
              <a:t>: To track progress on diversity initiatives and implement strategies for improving gender balance.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B602DDB-B7F2-31D4-4C76-02843D384008}"/>
              </a:ext>
            </a:extLst>
          </p:cNvPr>
          <p:cNvSpPr txBox="1"/>
          <p:nvPr/>
        </p:nvSpPr>
        <p:spPr>
          <a:xfrm>
            <a:off x="2819400" y="1549678"/>
            <a:ext cx="6104964" cy="4801314"/>
          </a:xfrm>
          <a:prstGeom prst="rect">
            <a:avLst/>
          </a:prstGeom>
          <a:noFill/>
        </p:spPr>
        <p:txBody>
          <a:bodyPr wrap="square">
            <a:spAutoFit/>
          </a:bodyPr>
          <a:lstStyle/>
          <a:p>
            <a:endParaRPr lang="en-US" dirty="0">
              <a:effectLst/>
            </a:endParaRPr>
          </a:p>
          <a:p>
            <a:r>
              <a:rPr lang="en-US" b="1" dirty="0">
                <a:effectLst/>
              </a:rPr>
              <a:t>Solution: Employee Gender Analysis Platform</a:t>
            </a:r>
          </a:p>
          <a:p>
            <a:r>
              <a:rPr lang="en-US" b="1" dirty="0">
                <a:effectLst/>
              </a:rPr>
              <a:t>Overview:</a:t>
            </a:r>
            <a:r>
              <a:rPr lang="en-US" dirty="0">
                <a:effectLst/>
              </a:rPr>
              <a:t> An advanced analytics platform designed to provide comprehensive insights into gender diversity and equity within an organization. The platform collects, processes, and visualizes gender-related data to support decision-making and drive strategic initiatives.</a:t>
            </a:r>
          </a:p>
          <a:p>
            <a:r>
              <a:rPr lang="en-US" b="1" dirty="0">
                <a:effectLst/>
              </a:rPr>
              <a:t>Key Features:</a:t>
            </a:r>
            <a:endParaRPr lang="en-US" dirty="0">
              <a:effectLst/>
            </a:endParaRPr>
          </a:p>
          <a:p>
            <a:pPr>
              <a:buFont typeface="+mj-lt"/>
              <a:buAutoNum type="arabicPeriod"/>
            </a:pPr>
            <a:r>
              <a:rPr lang="en-US" b="1" dirty="0">
                <a:effectLst/>
              </a:rPr>
              <a:t>Data Collection and Integration</a:t>
            </a:r>
            <a:r>
              <a:rPr lang="en-US" dirty="0">
                <a:effectLst/>
              </a:rPr>
              <a:t>: Seamlessly integrates with existing HR systems to collect and consolidate employee demographic data.</a:t>
            </a:r>
          </a:p>
          <a:p>
            <a:pPr>
              <a:buFont typeface="+mj-lt"/>
              <a:buAutoNum type="arabicPeriod"/>
            </a:pPr>
            <a:r>
              <a:rPr lang="en-US" b="1" dirty="0">
                <a:effectLst/>
              </a:rPr>
              <a:t>Advanced Analytics</a:t>
            </a:r>
            <a:r>
              <a:rPr lang="en-US" dirty="0">
                <a:effectLst/>
              </a:rPr>
              <a:t>: Utilizes statistical models and AI to analyze gender distribution, pay gaps, promotion rates, and retention trends.</a:t>
            </a:r>
          </a:p>
          <a:p>
            <a:pPr>
              <a:buFont typeface="+mj-lt"/>
              <a:buAutoNum type="arabicPeriod"/>
            </a:pPr>
            <a:r>
              <a:rPr lang="en-US" b="1" dirty="0">
                <a:effectLst/>
              </a:rPr>
              <a:t>Customizable Dashboards</a:t>
            </a:r>
            <a:r>
              <a:rPr lang="en-US" dirty="0">
                <a:effectLst/>
              </a:rPr>
              <a:t>: Provides real-time visualizations and reports tailored to different user needs (HR, leadership, D&amp;I teams).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04E1FED-CA94-24AF-3991-5330650DAF13}"/>
              </a:ext>
            </a:extLst>
          </p:cNvPr>
          <p:cNvSpPr txBox="1"/>
          <p:nvPr/>
        </p:nvSpPr>
        <p:spPr>
          <a:xfrm>
            <a:off x="100908" y="2061883"/>
            <a:ext cx="3027774" cy="2062103"/>
          </a:xfrm>
          <a:prstGeom prst="rect">
            <a:avLst/>
          </a:prstGeom>
          <a:noFill/>
        </p:spPr>
        <p:txBody>
          <a:bodyPr wrap="square" rtlCol="0">
            <a:spAutoFit/>
          </a:bodyPr>
          <a:lstStyle/>
          <a:p>
            <a:pPr algn="l"/>
            <a:r>
              <a:rPr lang="en-US" sz="3200" dirty="0"/>
              <a:t>Gender</a:t>
            </a:r>
          </a:p>
          <a:p>
            <a:pPr algn="l"/>
            <a:r>
              <a:rPr lang="en-US" sz="3200" dirty="0"/>
              <a:t>City</a:t>
            </a:r>
          </a:p>
          <a:p>
            <a:pPr algn="l"/>
            <a:r>
              <a:rPr lang="en-US" sz="3200" dirty="0"/>
              <a:t>Sum of joining </a:t>
            </a:r>
          </a:p>
          <a:p>
            <a:pPr algn="l"/>
            <a:r>
              <a:rPr lang="en-US" sz="3200" dirty="0"/>
              <a:t>Sum of age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1C31-E15A-6693-E99C-A38C29D665A9}"/>
              </a:ext>
            </a:extLst>
          </p:cNvPr>
          <p:cNvSpPr>
            <a:spLocks noGrp="1"/>
          </p:cNvSpPr>
          <p:nvPr>
            <p:ph type="title"/>
          </p:nvPr>
        </p:nvSpPr>
        <p:spPr/>
        <p:txBody>
          <a:bodyPr/>
          <a:lstStyle/>
          <a:p>
            <a:r>
              <a:rPr lang="en-US" dirty="0"/>
              <a:t>THE “WOW IN OUR SOLUTION </a:t>
            </a:r>
          </a:p>
        </p:txBody>
      </p:sp>
      <p:sp>
        <p:nvSpPr>
          <p:cNvPr id="4" name="TextBox 3">
            <a:extLst>
              <a:ext uri="{FF2B5EF4-FFF2-40B4-BE49-F238E27FC236}">
                <a16:creationId xmlns:a16="http://schemas.microsoft.com/office/drawing/2014/main" id="{A2CF2CC5-7C01-1046-D590-8F37A61FDF49}"/>
              </a:ext>
            </a:extLst>
          </p:cNvPr>
          <p:cNvSpPr txBox="1"/>
          <p:nvPr/>
        </p:nvSpPr>
        <p:spPr>
          <a:xfrm>
            <a:off x="1290918" y="2008094"/>
            <a:ext cx="4805082" cy="2308324"/>
          </a:xfrm>
          <a:prstGeom prst="rect">
            <a:avLst/>
          </a:prstGeom>
          <a:noFill/>
        </p:spPr>
        <p:txBody>
          <a:bodyPr wrap="square">
            <a:spAutoFit/>
          </a:bodyPr>
          <a:lstStyle/>
          <a:p>
            <a:r>
              <a:rPr lang="en-US" dirty="0"/>
              <a:t>•</a:t>
            </a:r>
            <a:r>
              <a:rPr lang="en-US" sz="3600" dirty="0"/>
              <a:t>Performance=IFS(Z9&gt;=7.°VERY LOW°.Z9&gt;=4.°HIGH".Z9&gt;4."MED". TRUE."HIGH°)</a:t>
            </a:r>
          </a:p>
        </p:txBody>
      </p:sp>
    </p:spTree>
    <p:extLst>
      <p:ext uri="{BB962C8B-B14F-4D97-AF65-F5344CB8AC3E}">
        <p14:creationId xmlns:p14="http://schemas.microsoft.com/office/powerpoint/2010/main" val="2929220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jenniesabu913@gmail.com</cp:lastModifiedBy>
  <cp:revision>15</cp:revision>
  <dcterms:created xsi:type="dcterms:W3CDTF">2024-03-29T15:07:22Z</dcterms:created>
  <dcterms:modified xsi:type="dcterms:W3CDTF">2024-09-03T15:46:13Z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