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57" r:id="rId6"/>
    <p:sldId id="262" r:id="rId7"/>
    <p:sldId id="263" r:id="rId8"/>
    <p:sldId id="264" r:id="rId9"/>
    <p:sldId id="265"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66"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1EB502-9F24-4C08-8582-EA41737AF9E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2312201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1EB502-9F24-4C08-8582-EA41737AF9E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183831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1EB502-9F24-4C08-8582-EA41737AF9E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DFAFC-4B22-42D7-A5EE-E62B7FB9F46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65237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1EB502-9F24-4C08-8582-EA41737AF9E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2585120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1EB502-9F24-4C08-8582-EA41737AF9E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DFAFC-4B22-42D7-A5EE-E62B7FB9F46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8038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1EB502-9F24-4C08-8582-EA41737AF9E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3782209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EB502-9F24-4C08-8582-EA41737AF9E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1341480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EB502-9F24-4C08-8582-EA41737AF9E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121408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EB502-9F24-4C08-8582-EA41737AF9E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3968324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1EB502-9F24-4C08-8582-EA41737AF9E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323956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1EB502-9F24-4C08-8582-EA41737AF9E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163543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EB502-9F24-4C08-8582-EA41737AF9E7}" type="datetimeFigureOut">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7409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1EB502-9F24-4C08-8582-EA41737AF9E7}" type="datetimeFigureOut">
              <a:rPr lang="en-US" smtClean="0"/>
              <a:t>12/18/2018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56277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EB502-9F24-4C08-8582-EA41737AF9E7}" type="datetimeFigureOut">
              <a:rPr lang="en-US" smtClean="0"/>
              <a:t>12/18/2018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291593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1EB502-9F24-4C08-8582-EA41737AF9E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227946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1EB502-9F24-4C08-8582-EA41737AF9E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DFAFC-4B22-42D7-A5EE-E62B7FB9F461}" type="slidenum">
              <a:rPr lang="en-US" smtClean="0"/>
              <a:t>‹#›</a:t>
            </a:fld>
            <a:endParaRPr lang="en-US"/>
          </a:p>
        </p:txBody>
      </p:sp>
    </p:spTree>
    <p:extLst>
      <p:ext uri="{BB962C8B-B14F-4D97-AF65-F5344CB8AC3E}">
        <p14:creationId xmlns:p14="http://schemas.microsoft.com/office/powerpoint/2010/main" val="324440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1EB502-9F24-4C08-8582-EA41737AF9E7}" type="datetimeFigureOut">
              <a:rPr lang="en-US" smtClean="0"/>
              <a:t>12/18/2018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7DFAFC-4B22-42D7-A5EE-E62B7FB9F461}" type="slidenum">
              <a:rPr lang="en-US" smtClean="0"/>
              <a:t>‹#›</a:t>
            </a:fld>
            <a:endParaRPr lang="en-US"/>
          </a:p>
        </p:txBody>
      </p:sp>
    </p:spTree>
    <p:extLst>
      <p:ext uri="{BB962C8B-B14F-4D97-AF65-F5344CB8AC3E}">
        <p14:creationId xmlns:p14="http://schemas.microsoft.com/office/powerpoint/2010/main" val="153269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ncbi.nlm.nih.gov/pmc/articles/PMC3367999/" TargetMode="External"/><Relationship Id="rId2" Type="http://schemas.openxmlformats.org/officeDocument/2006/relationships/hyperlink" Target="https://esa.un.org/unpd/wpp/Publications/Files/WPP2017_Methodology.pdf" TargetMode="External"/><Relationship Id="rId1" Type="http://schemas.openxmlformats.org/officeDocument/2006/relationships/slideLayout" Target="../slideLayouts/slideLayout2.xml"/><Relationship Id="rId6" Type="http://schemas.openxmlformats.org/officeDocument/2006/relationships/hyperlink" Target="https://epub.uni-regensburg.de/4511/1/rdisb396.pdf" TargetMode="External"/><Relationship Id="rId5" Type="http://schemas.openxmlformats.org/officeDocument/2006/relationships/hyperlink" Target="http://www.un.org/en/development/desa/population/theme/trends/index.shtml" TargetMode="External"/><Relationship Id="rId4" Type="http://schemas.openxmlformats.org/officeDocument/2006/relationships/hyperlink" Target="https://www.nih.gov/news-events/news-releases/nih-funded-study-proposes-new-method-predict-fertility-rat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wigodsky/Data621/blob/master/finalProject_fertility.Rmd" TargetMode="External"/><Relationship Id="rId2" Type="http://schemas.openxmlformats.org/officeDocument/2006/relationships/hyperlink" Target="http://rpubs.com/sew/45147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ata.un.org/Explorer.aspx?d=WH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13">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73C1BEE0-A609-47E1-91B2-B5A40C740400}"/>
              </a:ext>
            </a:extLst>
          </p:cNvPr>
          <p:cNvSpPr>
            <a:spLocks noGrp="1"/>
          </p:cNvSpPr>
          <p:nvPr>
            <p:ph type="subTitle" idx="1"/>
          </p:nvPr>
        </p:nvSpPr>
        <p:spPr>
          <a:xfrm>
            <a:off x="1507067" y="4050833"/>
            <a:ext cx="7766936" cy="2369422"/>
          </a:xfrm>
        </p:spPr>
        <p:txBody>
          <a:bodyPr>
            <a:normAutofit lnSpcReduction="10000"/>
          </a:bodyPr>
          <a:lstStyle/>
          <a:p>
            <a:r>
              <a:rPr lang="en-US" dirty="0">
                <a:solidFill>
                  <a:schemeClr val="tx1"/>
                </a:solidFill>
              </a:rPr>
              <a:t>Authors: Vikas Sinha</a:t>
            </a:r>
          </a:p>
          <a:p>
            <a:r>
              <a:rPr lang="en-US" dirty="0">
                <a:solidFill>
                  <a:schemeClr val="tx1"/>
                </a:solidFill>
              </a:rPr>
              <a:t>Luisa Velasco</a:t>
            </a:r>
          </a:p>
          <a:p>
            <a:r>
              <a:rPr lang="en-US" dirty="0">
                <a:solidFill>
                  <a:schemeClr val="tx1"/>
                </a:solidFill>
              </a:rPr>
              <a:t>Dan </a:t>
            </a:r>
            <a:r>
              <a:rPr lang="en-US" dirty="0" err="1">
                <a:solidFill>
                  <a:schemeClr val="tx1"/>
                </a:solidFill>
              </a:rPr>
              <a:t>Wigodsky</a:t>
            </a:r>
            <a:endParaRPr lang="en-US" dirty="0">
              <a:solidFill>
                <a:schemeClr val="tx1"/>
              </a:solidFill>
            </a:endParaRPr>
          </a:p>
          <a:p>
            <a:r>
              <a:rPr lang="en-US" dirty="0">
                <a:solidFill>
                  <a:schemeClr val="tx1"/>
                </a:solidFill>
              </a:rPr>
              <a:t>Sarah </a:t>
            </a:r>
            <a:r>
              <a:rPr lang="en-US" dirty="0" err="1">
                <a:solidFill>
                  <a:schemeClr val="tx1"/>
                </a:solidFill>
              </a:rPr>
              <a:t>Wigodsky</a:t>
            </a:r>
            <a:endParaRPr lang="en-US" dirty="0">
              <a:solidFill>
                <a:schemeClr val="tx1"/>
              </a:solidFill>
            </a:endParaRPr>
          </a:p>
          <a:p>
            <a:r>
              <a:rPr lang="en-US" dirty="0" err="1">
                <a:solidFill>
                  <a:schemeClr val="tx1"/>
                </a:solidFill>
              </a:rPr>
              <a:t>Zhenni</a:t>
            </a:r>
            <a:r>
              <a:rPr lang="en-US" dirty="0">
                <a:solidFill>
                  <a:schemeClr val="tx1"/>
                </a:solidFill>
              </a:rPr>
              <a:t> Xie</a:t>
            </a:r>
          </a:p>
          <a:p>
            <a:r>
              <a:rPr lang="en-US" dirty="0"/>
              <a:t> </a:t>
            </a:r>
          </a:p>
          <a:p>
            <a:endParaRPr lang="en-US" dirty="0"/>
          </a:p>
        </p:txBody>
      </p:sp>
      <p:sp>
        <p:nvSpPr>
          <p:cNvPr id="2" name="Title 1">
            <a:extLst>
              <a:ext uri="{FF2B5EF4-FFF2-40B4-BE49-F238E27FC236}">
                <a16:creationId xmlns:a16="http://schemas.microsoft.com/office/drawing/2014/main" id="{9052FF78-131A-4AD4-B750-9C30FACC722A}"/>
              </a:ext>
            </a:extLst>
          </p:cNvPr>
          <p:cNvSpPr>
            <a:spLocks noGrp="1"/>
          </p:cNvSpPr>
          <p:nvPr>
            <p:ph type="ctrTitle"/>
          </p:nvPr>
        </p:nvSpPr>
        <p:spPr>
          <a:xfrm>
            <a:off x="1507067" y="1397000"/>
            <a:ext cx="7766936" cy="2653836"/>
          </a:xfrm>
        </p:spPr>
        <p:txBody>
          <a:bodyPr>
            <a:normAutofit fontScale="90000"/>
          </a:bodyPr>
          <a:lstStyle/>
          <a:p>
            <a:r>
              <a:rPr lang="en-US" dirty="0"/>
              <a:t>Data 621 Final Project: Predicting Fertility Rates</a:t>
            </a:r>
            <a:br>
              <a:rPr lang="en-US" dirty="0"/>
            </a:br>
            <a:endParaRPr lang="en-US" dirty="0"/>
          </a:p>
        </p:txBody>
      </p:sp>
    </p:spTree>
    <p:extLst>
      <p:ext uri="{BB962C8B-B14F-4D97-AF65-F5344CB8AC3E}">
        <p14:creationId xmlns:p14="http://schemas.microsoft.com/office/powerpoint/2010/main" val="1491112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14E3-49A7-466A-B06B-49F650015323}"/>
              </a:ext>
            </a:extLst>
          </p:cNvPr>
          <p:cNvSpPr>
            <a:spLocks noGrp="1"/>
          </p:cNvSpPr>
          <p:nvPr>
            <p:ph type="title"/>
          </p:nvPr>
        </p:nvSpPr>
        <p:spPr/>
        <p:txBody>
          <a:bodyPr/>
          <a:lstStyle/>
          <a:p>
            <a:r>
              <a:rPr lang="en-US" dirty="0"/>
              <a:t>Model 1  </a:t>
            </a:r>
          </a:p>
        </p:txBody>
      </p:sp>
      <p:sp>
        <p:nvSpPr>
          <p:cNvPr id="3" name="Content Placeholder 2">
            <a:extLst>
              <a:ext uri="{FF2B5EF4-FFF2-40B4-BE49-F238E27FC236}">
                <a16:creationId xmlns:a16="http://schemas.microsoft.com/office/drawing/2014/main" id="{7471E9BD-561C-4861-975F-8832D729E169}"/>
              </a:ext>
            </a:extLst>
          </p:cNvPr>
          <p:cNvSpPr>
            <a:spLocks noGrp="1"/>
          </p:cNvSpPr>
          <p:nvPr>
            <p:ph idx="1"/>
          </p:nvPr>
        </p:nvSpPr>
        <p:spPr>
          <a:xfrm>
            <a:off x="570330" y="1488613"/>
            <a:ext cx="8596668" cy="3880773"/>
          </a:xfrm>
        </p:spPr>
        <p:txBody>
          <a:bodyPr/>
          <a:lstStyle/>
          <a:p>
            <a:r>
              <a:rPr lang="en-US" dirty="0" err="1"/>
              <a:t>Muliticolinearity</a:t>
            </a:r>
            <a:r>
              <a:rPr lang="en-US" dirty="0"/>
              <a:t> Test</a:t>
            </a:r>
          </a:p>
          <a:p>
            <a:endParaRPr lang="en-US" dirty="0"/>
          </a:p>
          <a:p>
            <a:endParaRPr lang="en-US" dirty="0"/>
          </a:p>
          <a:p>
            <a:pPr marL="0" indent="0">
              <a:buNone/>
            </a:pPr>
            <a:endParaRPr lang="en-US" dirty="0"/>
          </a:p>
          <a:p>
            <a:r>
              <a:rPr lang="en-US" dirty="0"/>
              <a:t>Q-Q Plot</a:t>
            </a:r>
          </a:p>
        </p:txBody>
      </p:sp>
      <p:pic>
        <p:nvPicPr>
          <p:cNvPr id="7" name="Picture 6" descr="A picture containing screenshot&#10;&#10;Description automatically generated">
            <a:extLst>
              <a:ext uri="{FF2B5EF4-FFF2-40B4-BE49-F238E27FC236}">
                <a16:creationId xmlns:a16="http://schemas.microsoft.com/office/drawing/2014/main" id="{0F6B2DF0-F175-40E8-A593-898A7E978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37" y="1940658"/>
            <a:ext cx="5128704" cy="868755"/>
          </a:xfrm>
          <a:prstGeom prst="rect">
            <a:avLst/>
          </a:prstGeom>
        </p:spPr>
      </p:pic>
      <p:pic>
        <p:nvPicPr>
          <p:cNvPr id="8" name="Picture 2">
            <a:extLst>
              <a:ext uri="{FF2B5EF4-FFF2-40B4-BE49-F238E27FC236}">
                <a16:creationId xmlns:a16="http://schemas.microsoft.com/office/drawing/2014/main" id="{797B1BB0-4C9E-4D88-9F02-EBA486DA5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089" y="3028619"/>
            <a:ext cx="5317149" cy="3797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74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732D-62B0-489F-884A-3A66B1B79F49}"/>
              </a:ext>
            </a:extLst>
          </p:cNvPr>
          <p:cNvSpPr>
            <a:spLocks noGrp="1"/>
          </p:cNvSpPr>
          <p:nvPr>
            <p:ph type="title"/>
          </p:nvPr>
        </p:nvSpPr>
        <p:spPr/>
        <p:txBody>
          <a:bodyPr/>
          <a:lstStyle/>
          <a:p>
            <a:r>
              <a:rPr lang="en-US" dirty="0"/>
              <a:t>Model 1 </a:t>
            </a:r>
          </a:p>
        </p:txBody>
      </p:sp>
      <p:sp>
        <p:nvSpPr>
          <p:cNvPr id="3" name="Content Placeholder 2">
            <a:extLst>
              <a:ext uri="{FF2B5EF4-FFF2-40B4-BE49-F238E27FC236}">
                <a16:creationId xmlns:a16="http://schemas.microsoft.com/office/drawing/2014/main" id="{017ADF22-F68C-4654-8FCD-27D63EE411C1}"/>
              </a:ext>
            </a:extLst>
          </p:cNvPr>
          <p:cNvSpPr>
            <a:spLocks noGrp="1"/>
          </p:cNvSpPr>
          <p:nvPr>
            <p:ph idx="1"/>
          </p:nvPr>
        </p:nvSpPr>
        <p:spPr>
          <a:xfrm>
            <a:off x="7817018" y="3034513"/>
            <a:ext cx="2913967" cy="1893088"/>
          </a:xfrm>
        </p:spPr>
        <p:txBody>
          <a:bodyPr/>
          <a:lstStyle/>
          <a:p>
            <a:r>
              <a:rPr lang="en-US" dirty="0"/>
              <a:t>Cook’s Distance</a:t>
            </a:r>
          </a:p>
        </p:txBody>
      </p:sp>
      <p:pic>
        <p:nvPicPr>
          <p:cNvPr id="5" name="Picture 4" descr="A picture containing sky, wall, indoor&#10;&#10;Description automatically generated">
            <a:extLst>
              <a:ext uri="{FF2B5EF4-FFF2-40B4-BE49-F238E27FC236}">
                <a16:creationId xmlns:a16="http://schemas.microsoft.com/office/drawing/2014/main" id="{F00B939E-8A49-457F-A0A3-59823C2D3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20" y="1511963"/>
            <a:ext cx="7003387" cy="4938188"/>
          </a:xfrm>
          <a:prstGeom prst="rect">
            <a:avLst/>
          </a:prstGeom>
        </p:spPr>
      </p:pic>
    </p:spTree>
    <p:extLst>
      <p:ext uri="{BB962C8B-B14F-4D97-AF65-F5344CB8AC3E}">
        <p14:creationId xmlns:p14="http://schemas.microsoft.com/office/powerpoint/2010/main" val="332950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41EB-016C-4FBD-A5D2-6473D973EC90}"/>
              </a:ext>
            </a:extLst>
          </p:cNvPr>
          <p:cNvSpPr>
            <a:spLocks noGrp="1"/>
          </p:cNvSpPr>
          <p:nvPr>
            <p:ph type="title"/>
          </p:nvPr>
        </p:nvSpPr>
        <p:spPr/>
        <p:txBody>
          <a:bodyPr/>
          <a:lstStyle/>
          <a:p>
            <a:r>
              <a:rPr lang="en-US" dirty="0"/>
              <a:t>Model 2 - Principal Component Analysis</a:t>
            </a:r>
            <a:br>
              <a:rPr lang="en-US" dirty="0"/>
            </a:br>
            <a:endParaRPr lang="en-US" dirty="0"/>
          </a:p>
        </p:txBody>
      </p:sp>
      <p:sp>
        <p:nvSpPr>
          <p:cNvPr id="3" name="Content Placeholder 2">
            <a:extLst>
              <a:ext uri="{FF2B5EF4-FFF2-40B4-BE49-F238E27FC236}">
                <a16:creationId xmlns:a16="http://schemas.microsoft.com/office/drawing/2014/main" id="{FED191D7-8AAE-4045-9377-659D4279C51C}"/>
              </a:ext>
            </a:extLst>
          </p:cNvPr>
          <p:cNvSpPr>
            <a:spLocks noGrp="1"/>
          </p:cNvSpPr>
          <p:nvPr>
            <p:ph idx="1"/>
          </p:nvPr>
        </p:nvSpPr>
        <p:spPr>
          <a:xfrm>
            <a:off x="500052" y="1333116"/>
            <a:ext cx="8596668" cy="3880773"/>
          </a:xfrm>
        </p:spPr>
        <p:txBody>
          <a:bodyPr/>
          <a:lstStyle/>
          <a:p>
            <a:pPr marL="0" indent="0">
              <a:buNone/>
            </a:pPr>
            <a:endParaRPr lang="en-US" dirty="0"/>
          </a:p>
          <a:p>
            <a:r>
              <a:rPr lang="en-US" dirty="0"/>
              <a:t>Root Mean Square Error</a:t>
            </a:r>
          </a:p>
          <a:p>
            <a:pPr marL="0" indent="0">
              <a:buNone/>
            </a:pPr>
            <a:endParaRPr lang="en-US" dirty="0"/>
          </a:p>
          <a:p>
            <a:pPr marL="0" indent="0">
              <a:buNone/>
            </a:pPr>
            <a:r>
              <a:rPr lang="en-US" dirty="0"/>
              <a:t>	</a:t>
            </a:r>
            <a:r>
              <a:rPr lang="en-US" sz="1600" dirty="0"/>
              <a:t>On average, a prediction of the fertility rate is off by 0.83.</a:t>
            </a:r>
          </a:p>
          <a:p>
            <a:pPr marL="0" indent="0">
              <a:buNone/>
            </a:pPr>
            <a:endParaRPr lang="en-US" sz="1600" dirty="0"/>
          </a:p>
          <a:p>
            <a:r>
              <a:rPr lang="en-US" dirty="0"/>
              <a:t>Scree Plot</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E1CAFE6-5D85-4958-8B7F-5EBE596B6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959" y="2212898"/>
            <a:ext cx="1379340" cy="304826"/>
          </a:xfrm>
          <a:prstGeom prst="rect">
            <a:avLst/>
          </a:prstGeom>
        </p:spPr>
      </p:pic>
      <p:pic>
        <p:nvPicPr>
          <p:cNvPr id="7" name="Picture 6" descr="A close up of a map&#10;&#10;Description automatically generated">
            <a:extLst>
              <a:ext uri="{FF2B5EF4-FFF2-40B4-BE49-F238E27FC236}">
                <a16:creationId xmlns:a16="http://schemas.microsoft.com/office/drawing/2014/main" id="{E74519A7-3653-4AE1-8DA0-4CB32C1DF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241" y="3060718"/>
            <a:ext cx="5791011" cy="3733766"/>
          </a:xfrm>
          <a:prstGeom prst="rect">
            <a:avLst/>
          </a:prstGeom>
        </p:spPr>
      </p:pic>
    </p:spTree>
    <p:extLst>
      <p:ext uri="{BB962C8B-B14F-4D97-AF65-F5344CB8AC3E}">
        <p14:creationId xmlns:p14="http://schemas.microsoft.com/office/powerpoint/2010/main" val="283460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3B60-088A-4207-A83C-FC529BE9550A}"/>
              </a:ext>
            </a:extLst>
          </p:cNvPr>
          <p:cNvSpPr>
            <a:spLocks noGrp="1"/>
          </p:cNvSpPr>
          <p:nvPr>
            <p:ph type="title"/>
          </p:nvPr>
        </p:nvSpPr>
        <p:spPr/>
        <p:txBody>
          <a:bodyPr/>
          <a:lstStyle/>
          <a:p>
            <a:r>
              <a:rPr lang="en-US" dirty="0"/>
              <a:t>Model 2 - Principal Component Analysis</a:t>
            </a:r>
          </a:p>
        </p:txBody>
      </p:sp>
      <p:pic>
        <p:nvPicPr>
          <p:cNvPr id="4098" name="Picture 2">
            <a:extLst>
              <a:ext uri="{FF2B5EF4-FFF2-40B4-BE49-F238E27FC236}">
                <a16:creationId xmlns:a16="http://schemas.microsoft.com/office/drawing/2014/main" id="{22D69FAF-80A9-489C-8FFF-FAF1F7873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919" y="1361869"/>
            <a:ext cx="8179365" cy="5481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96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3862D-48CC-4435-970D-2D2EEE4513EF}"/>
              </a:ext>
            </a:extLst>
          </p:cNvPr>
          <p:cNvSpPr>
            <a:spLocks noGrp="1"/>
          </p:cNvSpPr>
          <p:nvPr>
            <p:ph type="title"/>
          </p:nvPr>
        </p:nvSpPr>
        <p:spPr>
          <a:xfrm>
            <a:off x="677333" y="609600"/>
            <a:ext cx="9427719" cy="1320800"/>
          </a:xfrm>
        </p:spPr>
        <p:txBody>
          <a:bodyPr>
            <a:normAutofit fontScale="90000"/>
          </a:bodyPr>
          <a:lstStyle/>
          <a:p>
            <a:r>
              <a:rPr lang="en-US" dirty="0"/>
              <a:t>Model 3 - Principal Component Analysis </a:t>
            </a:r>
            <a:r>
              <a:rPr lang="en-US" sz="2200" dirty="0"/>
              <a:t>(With only the variables correlated with fertility rate)</a:t>
            </a:r>
            <a:br>
              <a:rPr lang="en-US" dirty="0"/>
            </a:br>
            <a:endParaRPr lang="en-US" dirty="0"/>
          </a:p>
        </p:txBody>
      </p:sp>
      <p:sp>
        <p:nvSpPr>
          <p:cNvPr id="3" name="Content Placeholder 2">
            <a:extLst>
              <a:ext uri="{FF2B5EF4-FFF2-40B4-BE49-F238E27FC236}">
                <a16:creationId xmlns:a16="http://schemas.microsoft.com/office/drawing/2014/main" id="{BCD5327D-15A7-451C-9BF4-CEBC7571E5A2}"/>
              </a:ext>
            </a:extLst>
          </p:cNvPr>
          <p:cNvSpPr>
            <a:spLocks noGrp="1"/>
          </p:cNvSpPr>
          <p:nvPr>
            <p:ph idx="1"/>
          </p:nvPr>
        </p:nvSpPr>
        <p:spPr>
          <a:xfrm>
            <a:off x="677333" y="2001969"/>
            <a:ext cx="8596668" cy="3880773"/>
          </a:xfrm>
        </p:spPr>
        <p:txBody>
          <a:bodyPr/>
          <a:lstStyle/>
          <a:p>
            <a:r>
              <a:rPr lang="en-US" dirty="0"/>
              <a:t>Root Mean Square Error</a:t>
            </a:r>
          </a:p>
          <a:p>
            <a:endParaRPr lang="en-US" dirty="0"/>
          </a:p>
          <a:p>
            <a:pPr marL="0" indent="0">
              <a:buNone/>
            </a:pPr>
            <a:r>
              <a:rPr lang="en-US" sz="1600" dirty="0"/>
              <a:t>     On average, a prediction of the fertility rate is off by 0.70.</a:t>
            </a:r>
          </a:p>
          <a:p>
            <a:pPr marL="0" indent="0">
              <a:buNone/>
            </a:pPr>
            <a:endParaRPr lang="en-US" dirty="0"/>
          </a:p>
          <a:p>
            <a:r>
              <a:rPr lang="en-US" dirty="0"/>
              <a:t>Scree Plot</a:t>
            </a:r>
          </a:p>
        </p:txBody>
      </p:sp>
      <p:pic>
        <p:nvPicPr>
          <p:cNvPr id="5" name="Picture 4">
            <a:extLst>
              <a:ext uri="{FF2B5EF4-FFF2-40B4-BE49-F238E27FC236}">
                <a16:creationId xmlns:a16="http://schemas.microsoft.com/office/drawing/2014/main" id="{93E731CA-153F-42A4-B2EB-2D1A39235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912" y="2494855"/>
            <a:ext cx="1555087" cy="284963"/>
          </a:xfrm>
          <a:prstGeom prst="rect">
            <a:avLst/>
          </a:prstGeom>
        </p:spPr>
      </p:pic>
      <p:pic>
        <p:nvPicPr>
          <p:cNvPr id="7" name="Picture 6" descr="A close up of a map&#10;&#10;Description automatically generated">
            <a:extLst>
              <a:ext uri="{FF2B5EF4-FFF2-40B4-BE49-F238E27FC236}">
                <a16:creationId xmlns:a16="http://schemas.microsoft.com/office/drawing/2014/main" id="{C162AA90-7509-4336-AC6F-C81A29AF9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009" y="3272704"/>
            <a:ext cx="5473326" cy="3504903"/>
          </a:xfrm>
          <a:prstGeom prst="rect">
            <a:avLst/>
          </a:prstGeom>
        </p:spPr>
      </p:pic>
    </p:spTree>
    <p:extLst>
      <p:ext uri="{BB962C8B-B14F-4D97-AF65-F5344CB8AC3E}">
        <p14:creationId xmlns:p14="http://schemas.microsoft.com/office/powerpoint/2010/main" val="9184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7B2E47-6A12-4D82-8F2E-0867087E3C48}"/>
              </a:ext>
            </a:extLst>
          </p:cNvPr>
          <p:cNvSpPr txBox="1">
            <a:spLocks/>
          </p:cNvSpPr>
          <p:nvPr/>
        </p:nvSpPr>
        <p:spPr>
          <a:xfrm>
            <a:off x="602688" y="671285"/>
            <a:ext cx="9427719" cy="1320800"/>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3 - Principal Component Analysis </a:t>
            </a:r>
            <a:r>
              <a:rPr lang="en-US" sz="2200" dirty="0"/>
              <a:t>(With only the variables correlated with fertility rate)</a:t>
            </a:r>
            <a:br>
              <a:rPr lang="en-US" dirty="0"/>
            </a:br>
            <a:endParaRPr lang="en-US" dirty="0"/>
          </a:p>
        </p:txBody>
      </p:sp>
      <p:pic>
        <p:nvPicPr>
          <p:cNvPr id="6146" name="Picture 2">
            <a:extLst>
              <a:ext uri="{FF2B5EF4-FFF2-40B4-BE49-F238E27FC236}">
                <a16:creationId xmlns:a16="http://schemas.microsoft.com/office/drawing/2014/main" id="{D3A9B882-EACD-41FD-951F-85B17AE97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221" y="1614791"/>
            <a:ext cx="7204305" cy="514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57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CA0D-7AB8-4395-A576-775DBED38F3B}"/>
              </a:ext>
            </a:extLst>
          </p:cNvPr>
          <p:cNvSpPr>
            <a:spLocks noGrp="1"/>
          </p:cNvSpPr>
          <p:nvPr>
            <p:ph type="title"/>
          </p:nvPr>
        </p:nvSpPr>
        <p:spPr/>
        <p:txBody>
          <a:bodyPr/>
          <a:lstStyle/>
          <a:p>
            <a:r>
              <a:rPr lang="en-US" dirty="0"/>
              <a:t>Model 4 - Regression Subset Selection</a:t>
            </a:r>
            <a:br>
              <a:rPr lang="en-US" dirty="0"/>
            </a:br>
            <a:endParaRPr lang="en-US" dirty="0"/>
          </a:p>
        </p:txBody>
      </p:sp>
      <p:sp>
        <p:nvSpPr>
          <p:cNvPr id="3" name="Content Placeholder 2">
            <a:extLst>
              <a:ext uri="{FF2B5EF4-FFF2-40B4-BE49-F238E27FC236}">
                <a16:creationId xmlns:a16="http://schemas.microsoft.com/office/drawing/2014/main" id="{88014F83-F203-4BD3-B848-42BE3F685BD7}"/>
              </a:ext>
            </a:extLst>
          </p:cNvPr>
          <p:cNvSpPr>
            <a:spLocks noGrp="1"/>
          </p:cNvSpPr>
          <p:nvPr>
            <p:ph idx="1"/>
          </p:nvPr>
        </p:nvSpPr>
        <p:spPr/>
        <p:txBody>
          <a:bodyPr/>
          <a:lstStyle/>
          <a:p>
            <a:r>
              <a:rPr lang="en-US" dirty="0"/>
              <a:t>Number of variables with highest adjusted ( R^2 ). Variables marked with TRUE are the ones that will be chosen.</a:t>
            </a:r>
          </a:p>
        </p:txBody>
      </p:sp>
      <p:pic>
        <p:nvPicPr>
          <p:cNvPr id="5" name="Picture 4" descr="A screenshot of a cell phone&#10;&#10;Description automatically generated">
            <a:extLst>
              <a:ext uri="{FF2B5EF4-FFF2-40B4-BE49-F238E27FC236}">
                <a16:creationId xmlns:a16="http://schemas.microsoft.com/office/drawing/2014/main" id="{DC4B5166-805F-4767-81F2-65E9AFF0B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564" y="3119206"/>
            <a:ext cx="6703231" cy="3006527"/>
          </a:xfrm>
          <a:prstGeom prst="rect">
            <a:avLst/>
          </a:prstGeom>
        </p:spPr>
      </p:pic>
    </p:spTree>
    <p:extLst>
      <p:ext uri="{BB962C8B-B14F-4D97-AF65-F5344CB8AC3E}">
        <p14:creationId xmlns:p14="http://schemas.microsoft.com/office/powerpoint/2010/main" val="3128918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0620-F758-4229-A910-C3DA9CF4C47B}"/>
              </a:ext>
            </a:extLst>
          </p:cNvPr>
          <p:cNvSpPr>
            <a:spLocks noGrp="1"/>
          </p:cNvSpPr>
          <p:nvPr>
            <p:ph type="title"/>
          </p:nvPr>
        </p:nvSpPr>
        <p:spPr/>
        <p:txBody>
          <a:bodyPr/>
          <a:lstStyle/>
          <a:p>
            <a:r>
              <a:rPr lang="en-US" dirty="0"/>
              <a:t>Model 4 - Regression Subset Selection</a:t>
            </a:r>
          </a:p>
        </p:txBody>
      </p:sp>
      <p:pic>
        <p:nvPicPr>
          <p:cNvPr id="5" name="Picture 4" descr="A screenshot of a social media post&#10;&#10;Description automatically generated">
            <a:extLst>
              <a:ext uri="{FF2B5EF4-FFF2-40B4-BE49-F238E27FC236}">
                <a16:creationId xmlns:a16="http://schemas.microsoft.com/office/drawing/2014/main" id="{329B0DEC-D56C-4387-8EC5-703F9C10B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767" y="1781092"/>
            <a:ext cx="6970756" cy="4739481"/>
          </a:xfrm>
          <a:prstGeom prst="rect">
            <a:avLst/>
          </a:prstGeom>
        </p:spPr>
      </p:pic>
    </p:spTree>
    <p:extLst>
      <p:ext uri="{BB962C8B-B14F-4D97-AF65-F5344CB8AC3E}">
        <p14:creationId xmlns:p14="http://schemas.microsoft.com/office/powerpoint/2010/main" val="2064695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B741-0666-435E-9380-6E1CB8F01C85}"/>
              </a:ext>
            </a:extLst>
          </p:cNvPr>
          <p:cNvSpPr>
            <a:spLocks noGrp="1"/>
          </p:cNvSpPr>
          <p:nvPr>
            <p:ph type="title"/>
          </p:nvPr>
        </p:nvSpPr>
        <p:spPr/>
        <p:txBody>
          <a:bodyPr/>
          <a:lstStyle/>
          <a:p>
            <a:r>
              <a:rPr lang="en-US" dirty="0"/>
              <a:t>Model 4 - Regression Subset Selection</a:t>
            </a:r>
          </a:p>
        </p:txBody>
      </p:sp>
      <p:sp>
        <p:nvSpPr>
          <p:cNvPr id="3" name="Content Placeholder 2">
            <a:extLst>
              <a:ext uri="{FF2B5EF4-FFF2-40B4-BE49-F238E27FC236}">
                <a16:creationId xmlns:a16="http://schemas.microsoft.com/office/drawing/2014/main" id="{BB212DD4-C3D3-450C-81A4-B92F63F84579}"/>
              </a:ext>
            </a:extLst>
          </p:cNvPr>
          <p:cNvSpPr>
            <a:spLocks noGrp="1"/>
          </p:cNvSpPr>
          <p:nvPr>
            <p:ph idx="1"/>
          </p:nvPr>
        </p:nvSpPr>
        <p:spPr/>
        <p:txBody>
          <a:bodyPr/>
          <a:lstStyle/>
          <a:p>
            <a:r>
              <a:rPr lang="en-US" dirty="0"/>
              <a:t>Prediction from Model 4</a:t>
            </a:r>
          </a:p>
          <a:p>
            <a:endParaRPr lang="en-US" dirty="0"/>
          </a:p>
          <a:p>
            <a:endParaRPr lang="en-US" dirty="0"/>
          </a:p>
          <a:p>
            <a:r>
              <a:rPr lang="en-US" dirty="0"/>
              <a:t>On average, the prediction for the fertility rate is off by 1.14.</a:t>
            </a:r>
          </a:p>
          <a:p>
            <a:endParaRPr lang="en-US" dirty="0"/>
          </a:p>
          <a:p>
            <a:endParaRPr lang="en-US" dirty="0"/>
          </a:p>
        </p:txBody>
      </p:sp>
      <p:pic>
        <p:nvPicPr>
          <p:cNvPr id="5" name="Picture 4" descr="A close up of a logo&#10;&#10;Description automatically generated">
            <a:extLst>
              <a:ext uri="{FF2B5EF4-FFF2-40B4-BE49-F238E27FC236}">
                <a16:creationId xmlns:a16="http://schemas.microsoft.com/office/drawing/2014/main" id="{6E4D6432-DD0E-4D2D-9488-3FE9A8B80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450" y="2728181"/>
            <a:ext cx="2052101" cy="381546"/>
          </a:xfrm>
          <a:prstGeom prst="rect">
            <a:avLst/>
          </a:prstGeom>
        </p:spPr>
      </p:pic>
    </p:spTree>
    <p:extLst>
      <p:ext uri="{BB962C8B-B14F-4D97-AF65-F5344CB8AC3E}">
        <p14:creationId xmlns:p14="http://schemas.microsoft.com/office/powerpoint/2010/main" val="715850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742B-45FE-4D75-AEC8-455ADB3E5092}"/>
              </a:ext>
            </a:extLst>
          </p:cNvPr>
          <p:cNvSpPr>
            <a:spLocks noGrp="1"/>
          </p:cNvSpPr>
          <p:nvPr>
            <p:ph type="title"/>
          </p:nvPr>
        </p:nvSpPr>
        <p:spPr/>
        <p:txBody>
          <a:bodyPr>
            <a:normAutofit fontScale="90000"/>
          </a:bodyPr>
          <a:lstStyle/>
          <a:p>
            <a:r>
              <a:rPr lang="en-US" dirty="0"/>
              <a:t>Model 5- Count Models </a:t>
            </a:r>
            <a:r>
              <a:rPr lang="en-US" sz="2200" dirty="0"/>
              <a:t>(Poisson, Negative Binomial, Zero Inflated) </a:t>
            </a:r>
            <a:br>
              <a:rPr lang="en-US" dirty="0"/>
            </a:br>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9877D9B0-5A56-4EBB-8961-02E7C9C2D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628" y="1214737"/>
            <a:ext cx="5428942" cy="5626359"/>
          </a:xfrm>
          <a:prstGeom prst="rect">
            <a:avLst/>
          </a:prstGeom>
        </p:spPr>
      </p:pic>
    </p:spTree>
    <p:extLst>
      <p:ext uri="{BB962C8B-B14F-4D97-AF65-F5344CB8AC3E}">
        <p14:creationId xmlns:p14="http://schemas.microsoft.com/office/powerpoint/2010/main" val="79436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7C12-38D3-47B3-A655-1E57CBEB6C8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D543B4-F472-4AB2-AF01-2FA4D47515AA}"/>
              </a:ext>
            </a:extLst>
          </p:cNvPr>
          <p:cNvSpPr>
            <a:spLocks noGrp="1"/>
          </p:cNvSpPr>
          <p:nvPr>
            <p:ph idx="1"/>
          </p:nvPr>
        </p:nvSpPr>
        <p:spPr/>
        <p:txBody>
          <a:bodyPr/>
          <a:lstStyle/>
          <a:p>
            <a:r>
              <a:rPr lang="en-US" sz="2000" dirty="0"/>
              <a:t>Why is fertility rates projects important?</a:t>
            </a:r>
          </a:p>
          <a:p>
            <a:pPr marL="0" indent="0">
              <a:buNone/>
            </a:pPr>
            <a:r>
              <a:rPr lang="en-US" dirty="0"/>
              <a:t>	</a:t>
            </a:r>
          </a:p>
          <a:p>
            <a:endParaRPr lang="en-US" dirty="0"/>
          </a:p>
          <a:p>
            <a:r>
              <a:rPr lang="en-US" sz="2000" dirty="0"/>
              <a:t>Total Fertility Rate (TFR)</a:t>
            </a:r>
          </a:p>
        </p:txBody>
      </p:sp>
    </p:spTree>
    <p:extLst>
      <p:ext uri="{BB962C8B-B14F-4D97-AF65-F5344CB8AC3E}">
        <p14:creationId xmlns:p14="http://schemas.microsoft.com/office/powerpoint/2010/main" val="3512684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E3A1-6D2B-4DB0-8944-68E90BCD2D44}"/>
              </a:ext>
            </a:extLst>
          </p:cNvPr>
          <p:cNvSpPr>
            <a:spLocks noGrp="1"/>
          </p:cNvSpPr>
          <p:nvPr>
            <p:ph type="title"/>
          </p:nvPr>
        </p:nvSpPr>
        <p:spPr/>
        <p:txBody>
          <a:bodyPr>
            <a:normAutofit fontScale="90000"/>
          </a:bodyPr>
          <a:lstStyle/>
          <a:p>
            <a:r>
              <a:rPr lang="en-US" dirty="0"/>
              <a:t>Model 5- Count Models </a:t>
            </a:r>
            <a:r>
              <a:rPr lang="en-US" sz="2200" dirty="0"/>
              <a:t>(Poisson, Negative Binomial, Zero Inflated) </a:t>
            </a:r>
            <a:br>
              <a:rPr lang="en-US" dirty="0"/>
            </a:br>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4D4BD4B1-EE53-45B1-A416-1A2D0C0CA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737" y="1163133"/>
            <a:ext cx="5203918" cy="5641485"/>
          </a:xfrm>
          <a:prstGeom prst="rect">
            <a:avLst/>
          </a:prstGeom>
        </p:spPr>
      </p:pic>
    </p:spTree>
    <p:extLst>
      <p:ext uri="{BB962C8B-B14F-4D97-AF65-F5344CB8AC3E}">
        <p14:creationId xmlns:p14="http://schemas.microsoft.com/office/powerpoint/2010/main" val="3321106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2E13B1-F3AE-46EF-A48C-ACF0C7C6B617}"/>
              </a:ext>
            </a:extLst>
          </p:cNvPr>
          <p:cNvSpPr>
            <a:spLocks noGrp="1"/>
          </p:cNvSpPr>
          <p:nvPr>
            <p:ph type="title"/>
          </p:nvPr>
        </p:nvSpPr>
        <p:spPr>
          <a:xfrm>
            <a:off x="677334" y="609600"/>
            <a:ext cx="8596668" cy="1320800"/>
          </a:xfrm>
        </p:spPr>
        <p:txBody>
          <a:bodyPr>
            <a:normAutofit fontScale="90000"/>
          </a:bodyPr>
          <a:lstStyle/>
          <a:p>
            <a:r>
              <a:rPr lang="en-US" dirty="0"/>
              <a:t>Model 5- Count Models </a:t>
            </a:r>
            <a:r>
              <a:rPr lang="en-US" sz="2200" dirty="0"/>
              <a:t>(Poisson, Negative Binomial, Zero Inflated) </a:t>
            </a:r>
            <a:br>
              <a:rPr lang="en-US" dirty="0"/>
            </a:br>
            <a:endParaRPr lang="en-US" dirty="0"/>
          </a:p>
        </p:txBody>
      </p:sp>
      <p:pic>
        <p:nvPicPr>
          <p:cNvPr id="6" name="Picture 5" descr="A screenshot of a cell phone&#10;&#10;Description automatically generated">
            <a:extLst>
              <a:ext uri="{FF2B5EF4-FFF2-40B4-BE49-F238E27FC236}">
                <a16:creationId xmlns:a16="http://schemas.microsoft.com/office/drawing/2014/main" id="{BFE360C9-0315-4C95-95D3-EEEFD4602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654" y="1150786"/>
            <a:ext cx="6530780" cy="5621135"/>
          </a:xfrm>
          <a:prstGeom prst="rect">
            <a:avLst/>
          </a:prstGeom>
        </p:spPr>
      </p:pic>
    </p:spTree>
    <p:extLst>
      <p:ext uri="{BB962C8B-B14F-4D97-AF65-F5344CB8AC3E}">
        <p14:creationId xmlns:p14="http://schemas.microsoft.com/office/powerpoint/2010/main" val="73985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9E4A0-6CB6-450A-ACEB-4135BA20E36E}"/>
              </a:ext>
            </a:extLst>
          </p:cNvPr>
          <p:cNvSpPr>
            <a:spLocks noGrp="1"/>
          </p:cNvSpPr>
          <p:nvPr>
            <p:ph idx="1"/>
          </p:nvPr>
        </p:nvSpPr>
        <p:spPr>
          <a:xfrm>
            <a:off x="677507" y="2131406"/>
            <a:ext cx="8596668" cy="3880773"/>
          </a:xfrm>
        </p:spPr>
        <p:txBody>
          <a:bodyPr/>
          <a:lstStyle/>
          <a:p>
            <a:r>
              <a:rPr lang="en-US" dirty="0"/>
              <a:t>Prediction from Count Models</a:t>
            </a:r>
          </a:p>
          <a:p>
            <a:endParaRPr lang="en-US" dirty="0"/>
          </a:p>
          <a:p>
            <a:endParaRPr lang="en-US" dirty="0"/>
          </a:p>
          <a:p>
            <a:endParaRPr lang="en-US" dirty="0"/>
          </a:p>
          <a:p>
            <a:r>
              <a:rPr lang="en-US" dirty="0"/>
              <a:t>On average, the prediction for the fertility rate is off by 1.21.</a:t>
            </a:r>
          </a:p>
        </p:txBody>
      </p:sp>
      <p:sp>
        <p:nvSpPr>
          <p:cNvPr id="4" name="Title 1">
            <a:extLst>
              <a:ext uri="{FF2B5EF4-FFF2-40B4-BE49-F238E27FC236}">
                <a16:creationId xmlns:a16="http://schemas.microsoft.com/office/drawing/2014/main" id="{E6F78C0A-B49D-4D33-8F3D-E4B195A2C17A}"/>
              </a:ext>
            </a:extLst>
          </p:cNvPr>
          <p:cNvSpPr>
            <a:spLocks noGrp="1"/>
          </p:cNvSpPr>
          <p:nvPr>
            <p:ph type="title"/>
          </p:nvPr>
        </p:nvSpPr>
        <p:spPr>
          <a:xfrm>
            <a:off x="677863" y="609600"/>
            <a:ext cx="8596312" cy="1320800"/>
          </a:xfrm>
        </p:spPr>
        <p:txBody>
          <a:bodyPr>
            <a:normAutofit fontScale="90000"/>
          </a:bodyPr>
          <a:lstStyle/>
          <a:p>
            <a:r>
              <a:rPr lang="en-US" dirty="0"/>
              <a:t>Model 5- Count Models </a:t>
            </a:r>
            <a:r>
              <a:rPr lang="en-US" sz="2200" dirty="0"/>
              <a:t>(Poisson, Negative Binomial, Zero Inflated) </a:t>
            </a:r>
            <a:br>
              <a:rPr lang="en-US" dirty="0"/>
            </a:br>
            <a:endParaRPr lang="en-US" dirty="0"/>
          </a:p>
        </p:txBody>
      </p:sp>
      <p:pic>
        <p:nvPicPr>
          <p:cNvPr id="6" name="Picture 5" descr="A close up of a sign&#10;&#10;Description automatically generated">
            <a:extLst>
              <a:ext uri="{FF2B5EF4-FFF2-40B4-BE49-F238E27FC236}">
                <a16:creationId xmlns:a16="http://schemas.microsoft.com/office/drawing/2014/main" id="{1112BEE2-CD0F-4600-8CB7-2C9818C5D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400" y="2735786"/>
            <a:ext cx="3116850" cy="861135"/>
          </a:xfrm>
          <a:prstGeom prst="rect">
            <a:avLst/>
          </a:prstGeom>
        </p:spPr>
      </p:pic>
    </p:spTree>
    <p:extLst>
      <p:ext uri="{BB962C8B-B14F-4D97-AF65-F5344CB8AC3E}">
        <p14:creationId xmlns:p14="http://schemas.microsoft.com/office/powerpoint/2010/main" val="4064710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D277-4801-42B8-AFAB-EDCA05A06337}"/>
              </a:ext>
            </a:extLst>
          </p:cNvPr>
          <p:cNvSpPr>
            <a:spLocks noGrp="1"/>
          </p:cNvSpPr>
          <p:nvPr>
            <p:ph type="title"/>
          </p:nvPr>
        </p:nvSpPr>
        <p:spPr>
          <a:xfrm>
            <a:off x="677334" y="646923"/>
            <a:ext cx="8596668" cy="1320800"/>
          </a:xfrm>
        </p:spPr>
        <p:txBody>
          <a:bodyPr/>
          <a:lstStyle/>
          <a:p>
            <a:r>
              <a:rPr lang="en-US" dirty="0"/>
              <a:t>Discussion and Conclusion</a:t>
            </a:r>
            <a:br>
              <a:rPr lang="en-US" dirty="0"/>
            </a:br>
            <a:endParaRPr lang="en-US" dirty="0"/>
          </a:p>
        </p:txBody>
      </p:sp>
      <p:sp>
        <p:nvSpPr>
          <p:cNvPr id="3" name="Content Placeholder 2">
            <a:extLst>
              <a:ext uri="{FF2B5EF4-FFF2-40B4-BE49-F238E27FC236}">
                <a16:creationId xmlns:a16="http://schemas.microsoft.com/office/drawing/2014/main" id="{106399D1-C579-45C0-87C3-07A0D14E2890}"/>
              </a:ext>
            </a:extLst>
          </p:cNvPr>
          <p:cNvSpPr>
            <a:spLocks noGrp="1"/>
          </p:cNvSpPr>
          <p:nvPr>
            <p:ph idx="1"/>
          </p:nvPr>
        </p:nvSpPr>
        <p:spPr>
          <a:xfrm>
            <a:off x="677334" y="1871340"/>
            <a:ext cx="8596668" cy="3880773"/>
          </a:xfrm>
        </p:spPr>
        <p:txBody>
          <a:bodyPr>
            <a:normAutofit fontScale="92500" lnSpcReduction="10000"/>
          </a:bodyPr>
          <a:lstStyle/>
          <a:p>
            <a:r>
              <a:rPr lang="en-US" dirty="0"/>
              <a:t>It is possible to predict the fertility rate in a country based on the percent of children sleeping under insecticide treated bed nets, the percentage of the urban population in slums, unmet family planning need, the number of cellular subscriptions and the ratio of the literacy rate between women and men.</a:t>
            </a:r>
          </a:p>
          <a:p>
            <a:r>
              <a:rPr lang="en-US" dirty="0"/>
              <a:t>Seven different models were created and gave relatively similar results, and the model with lowest root mean square error was model 3.</a:t>
            </a:r>
          </a:p>
          <a:p>
            <a:r>
              <a:rPr lang="en-US" dirty="0"/>
              <a:t>Higher fertility rates are associated with having more children sleeping under insecticide treated bed nets, higher percentages of the urban population living in slums and higher unmet family planning need.</a:t>
            </a:r>
          </a:p>
          <a:p>
            <a:r>
              <a:rPr lang="en-US" dirty="0"/>
              <a:t>From our analysis, it is not possible to ascertain whether a high fertility rate is the effect of these variables, the cause of these variables or simply correlated with them. </a:t>
            </a:r>
          </a:p>
          <a:p>
            <a:r>
              <a:rPr lang="en-US" dirty="0"/>
              <a:t>High fertility rates are associated with higher poverty levels and lower levels of education between women and men.</a:t>
            </a:r>
          </a:p>
        </p:txBody>
      </p:sp>
    </p:spTree>
    <p:extLst>
      <p:ext uri="{BB962C8B-B14F-4D97-AF65-F5344CB8AC3E}">
        <p14:creationId xmlns:p14="http://schemas.microsoft.com/office/powerpoint/2010/main" val="3983646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DE6A-35CC-41DD-B5F9-55DA23784BCE}"/>
              </a:ext>
            </a:extLst>
          </p:cNvPr>
          <p:cNvSpPr>
            <a:spLocks noGrp="1"/>
          </p:cNvSpPr>
          <p:nvPr>
            <p:ph type="title"/>
          </p:nvPr>
        </p:nvSpPr>
        <p:spPr/>
        <p:txBody>
          <a:bodyPr/>
          <a:lstStyle/>
          <a:p>
            <a:r>
              <a:rPr lang="en-US" dirty="0"/>
              <a:t>What to do next?</a:t>
            </a:r>
          </a:p>
        </p:txBody>
      </p:sp>
      <p:sp>
        <p:nvSpPr>
          <p:cNvPr id="3" name="Content Placeholder 2">
            <a:extLst>
              <a:ext uri="{FF2B5EF4-FFF2-40B4-BE49-F238E27FC236}">
                <a16:creationId xmlns:a16="http://schemas.microsoft.com/office/drawing/2014/main" id="{C604BBC1-FFC4-4426-A1FA-164F5C31FA68}"/>
              </a:ext>
            </a:extLst>
          </p:cNvPr>
          <p:cNvSpPr>
            <a:spLocks noGrp="1"/>
          </p:cNvSpPr>
          <p:nvPr>
            <p:ph idx="1"/>
          </p:nvPr>
        </p:nvSpPr>
        <p:spPr/>
        <p:txBody>
          <a:bodyPr/>
          <a:lstStyle/>
          <a:p>
            <a:r>
              <a:rPr lang="en-US" dirty="0"/>
              <a:t>A source of further research would involve uncovering the nature of these connections to identify causation for fertility rates, not just correlations.</a:t>
            </a:r>
          </a:p>
        </p:txBody>
      </p:sp>
    </p:spTree>
    <p:extLst>
      <p:ext uri="{BB962C8B-B14F-4D97-AF65-F5344CB8AC3E}">
        <p14:creationId xmlns:p14="http://schemas.microsoft.com/office/powerpoint/2010/main" val="70719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E174-191F-4D05-8CA0-9E9F2C6987A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AB98DA8-F71A-4A3D-BF4F-2036FEF0F244}"/>
              </a:ext>
            </a:extLst>
          </p:cNvPr>
          <p:cNvSpPr>
            <a:spLocks noGrp="1"/>
          </p:cNvSpPr>
          <p:nvPr>
            <p:ph idx="1"/>
          </p:nvPr>
        </p:nvSpPr>
        <p:spPr>
          <a:xfrm>
            <a:off x="500052" y="1488613"/>
            <a:ext cx="8596668" cy="5257420"/>
          </a:xfrm>
        </p:spPr>
        <p:txBody>
          <a:bodyPr>
            <a:normAutofit/>
          </a:bodyPr>
          <a:lstStyle/>
          <a:p>
            <a:r>
              <a:rPr lang="en-US" dirty="0"/>
              <a:t>United Nations, Department of Economic and Social Affairs. World Population Prospects, The 2017 Revision. </a:t>
            </a:r>
            <a:r>
              <a:rPr lang="en-US" dirty="0">
                <a:hlinkClick r:id="rId2"/>
              </a:rPr>
              <a:t>https://esa.un.org/unpd/wpp/Publications/Files/WPP2017_Methodology.pdf</a:t>
            </a:r>
            <a:endParaRPr lang="en-US" dirty="0"/>
          </a:p>
          <a:p>
            <a:r>
              <a:rPr lang="en-US" dirty="0"/>
              <a:t>Alkema et al (2011). Probabilistic Projections of the Total Fertility Rate for All Countries. </a:t>
            </a:r>
            <a:r>
              <a:rPr lang="en-US" dirty="0">
                <a:hlinkClick r:id="rId3"/>
              </a:rPr>
              <a:t>https://www.ncbi.nlm.nih.gov/pmc/articles/PMC3367999/</a:t>
            </a:r>
            <a:r>
              <a:rPr lang="en-US" dirty="0"/>
              <a:t>.</a:t>
            </a:r>
          </a:p>
          <a:p>
            <a:r>
              <a:rPr lang="en-US" dirty="0"/>
              <a:t>National Institute of Health (2011). NIH-funded study proposes new method to predict fertility rates. </a:t>
            </a:r>
            <a:r>
              <a:rPr lang="en-US" dirty="0">
                <a:hlinkClick r:id="rId4"/>
              </a:rPr>
              <a:t>https://www.nih.gov/news-events/news-releases/nih-funded-study-proposes-new-method-predict-fertility-rates</a:t>
            </a:r>
            <a:endParaRPr lang="en-US" dirty="0"/>
          </a:p>
          <a:p>
            <a:r>
              <a:rPr lang="en-US" dirty="0"/>
              <a:t>United Nations, Department of Economic and Social Affairs. Population Trends. </a:t>
            </a:r>
            <a:r>
              <a:rPr lang="en-US" dirty="0">
                <a:hlinkClick r:id="rId5"/>
              </a:rPr>
              <a:t>http://www.un.org/en/development/desa/population/theme/trends/index.shtml</a:t>
            </a:r>
            <a:endParaRPr lang="en-US" dirty="0"/>
          </a:p>
          <a:p>
            <a:r>
              <a:rPr lang="en-US" dirty="0"/>
              <a:t>Walter </a:t>
            </a:r>
            <a:r>
              <a:rPr lang="en-US" dirty="0" err="1"/>
              <a:t>Oberhofer</a:t>
            </a:r>
            <a:r>
              <a:rPr lang="en-US" dirty="0"/>
              <a:t> and Thomas Reichsthaler (2004). Modelling Fertility: A Semi-Parametric </a:t>
            </a:r>
            <a:r>
              <a:rPr lang="en-US" dirty="0" err="1"/>
              <a:t>Approach.</a:t>
            </a:r>
            <a:r>
              <a:rPr lang="en-US" dirty="0" err="1">
                <a:hlinkClick r:id="rId6"/>
              </a:rPr>
              <a:t>https</a:t>
            </a:r>
            <a:r>
              <a:rPr lang="en-US" dirty="0">
                <a:hlinkClick r:id="rId6"/>
              </a:rPr>
              <a:t>://epub.uni-regensburg.de/4511/1/rdisb396.pdf</a:t>
            </a:r>
            <a:endParaRPr lang="en-US" dirty="0"/>
          </a:p>
        </p:txBody>
      </p:sp>
    </p:spTree>
    <p:extLst>
      <p:ext uri="{BB962C8B-B14F-4D97-AF65-F5344CB8AC3E}">
        <p14:creationId xmlns:p14="http://schemas.microsoft.com/office/powerpoint/2010/main" val="354777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413CF-1ABD-4ACE-BA62-F663CDB6499A}"/>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75FFA855-A35F-47DE-8643-358CAFF3B7DF}"/>
              </a:ext>
            </a:extLst>
          </p:cNvPr>
          <p:cNvSpPr>
            <a:spLocks noGrp="1"/>
          </p:cNvSpPr>
          <p:nvPr>
            <p:ph idx="1"/>
          </p:nvPr>
        </p:nvSpPr>
        <p:spPr>
          <a:xfrm>
            <a:off x="677334" y="2057952"/>
            <a:ext cx="8596668" cy="3880773"/>
          </a:xfrm>
        </p:spPr>
        <p:txBody>
          <a:bodyPr/>
          <a:lstStyle/>
          <a:p>
            <a:r>
              <a:rPr lang="en-US" sz="2000" dirty="0" err="1"/>
              <a:t>Rpub</a:t>
            </a:r>
            <a:r>
              <a:rPr lang="en-US" sz="2000" dirty="0"/>
              <a:t> Link: </a:t>
            </a:r>
            <a:r>
              <a:rPr lang="en-US" sz="2000" dirty="0">
                <a:hlinkClick r:id="rId2"/>
              </a:rPr>
              <a:t>http://rpubs.com/sew/451479</a:t>
            </a:r>
            <a:endParaRPr lang="en-US" sz="2000" dirty="0"/>
          </a:p>
          <a:p>
            <a:endParaRPr lang="en-US" dirty="0"/>
          </a:p>
          <a:p>
            <a:pPr marL="0" indent="0">
              <a:buNone/>
            </a:pPr>
            <a:endParaRPr lang="en-US" dirty="0"/>
          </a:p>
          <a:p>
            <a:r>
              <a:rPr lang="en-US" sz="2000" dirty="0"/>
              <a:t>Github Link: </a:t>
            </a:r>
            <a:r>
              <a:rPr lang="en-US" sz="2000" dirty="0">
                <a:hlinkClick r:id="rId3"/>
              </a:rPr>
              <a:t>https://github.com/swigodsky/Data621/blob/master/finalProject_fertility.Rmd</a:t>
            </a:r>
            <a:endParaRPr lang="en-US" sz="2000" dirty="0"/>
          </a:p>
          <a:p>
            <a:endParaRPr lang="en-US" dirty="0"/>
          </a:p>
        </p:txBody>
      </p:sp>
    </p:spTree>
    <p:extLst>
      <p:ext uri="{BB962C8B-B14F-4D97-AF65-F5344CB8AC3E}">
        <p14:creationId xmlns:p14="http://schemas.microsoft.com/office/powerpoint/2010/main" val="355819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91A9-A8B6-4CE2-A1F6-32A82B711D1C}"/>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CD0FD577-ED0A-4727-AD00-00D8EAA80E24}"/>
              </a:ext>
            </a:extLst>
          </p:cNvPr>
          <p:cNvSpPr>
            <a:spLocks noGrp="1"/>
          </p:cNvSpPr>
          <p:nvPr>
            <p:ph idx="1"/>
          </p:nvPr>
        </p:nvSpPr>
        <p:spPr>
          <a:xfrm>
            <a:off x="677334" y="1713117"/>
            <a:ext cx="8596668" cy="3880773"/>
          </a:xfrm>
        </p:spPr>
        <p:txBody>
          <a:bodyPr/>
          <a:lstStyle/>
          <a:p>
            <a:endParaRPr lang="en-US" dirty="0"/>
          </a:p>
          <a:p>
            <a:pPr marL="0" indent="0">
              <a:buNone/>
            </a:pPr>
            <a:r>
              <a:rPr lang="en-US" sz="2000" dirty="0"/>
              <a:t>A number of different future fertility rates projections are produced, corresponding with each underlying assumption.</a:t>
            </a:r>
          </a:p>
          <a:p>
            <a:pPr marL="0" indent="0">
              <a:buNone/>
            </a:pPr>
            <a:endParaRPr lang="en-US" dirty="0"/>
          </a:p>
          <a:p>
            <a:pPr>
              <a:buFont typeface="Wingdings" panose="05000000000000000000" pitchFamily="2" charset="2"/>
              <a:buChar char="Ø"/>
            </a:pPr>
            <a:r>
              <a:rPr lang="en-US" dirty="0"/>
              <a:t>Medium-fertility Assumption</a:t>
            </a:r>
          </a:p>
          <a:p>
            <a:pPr>
              <a:buFont typeface="Wingdings" panose="05000000000000000000" pitchFamily="2" charset="2"/>
              <a:buChar char="Ø"/>
            </a:pPr>
            <a:r>
              <a:rPr lang="en-US" dirty="0"/>
              <a:t>High-fertility Assumption</a:t>
            </a:r>
          </a:p>
          <a:p>
            <a:pPr>
              <a:buFont typeface="Wingdings" panose="05000000000000000000" pitchFamily="2" charset="2"/>
              <a:buChar char="Ø"/>
            </a:pPr>
            <a:r>
              <a:rPr lang="en-US" dirty="0"/>
              <a:t>Low-fertility Assumption</a:t>
            </a:r>
          </a:p>
          <a:p>
            <a:pPr>
              <a:buFont typeface="Wingdings" panose="05000000000000000000" pitchFamily="2" charset="2"/>
              <a:buChar char="Ø"/>
            </a:pPr>
            <a:r>
              <a:rPr lang="en-US" dirty="0"/>
              <a:t>Constant-fertility Assumption</a:t>
            </a:r>
          </a:p>
          <a:p>
            <a:pPr>
              <a:buFont typeface="Wingdings" panose="05000000000000000000" pitchFamily="2" charset="2"/>
              <a:buChar char="Ø"/>
            </a:pPr>
            <a:r>
              <a:rPr lang="en-US" dirty="0"/>
              <a:t>Instant-replacement Assumption</a:t>
            </a:r>
          </a:p>
        </p:txBody>
      </p:sp>
    </p:spTree>
    <p:extLst>
      <p:ext uri="{BB962C8B-B14F-4D97-AF65-F5344CB8AC3E}">
        <p14:creationId xmlns:p14="http://schemas.microsoft.com/office/powerpoint/2010/main" val="62089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660A-88B6-4BC6-8EF2-D0B3CB4D389D}"/>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B5DE48B-8D07-447C-8AC2-85C9308DFD7A}"/>
              </a:ext>
            </a:extLst>
          </p:cNvPr>
          <p:cNvSpPr>
            <a:spLocks noGrp="1"/>
          </p:cNvSpPr>
          <p:nvPr>
            <p:ph idx="1"/>
          </p:nvPr>
        </p:nvSpPr>
        <p:spPr>
          <a:xfrm>
            <a:off x="732691" y="2057952"/>
            <a:ext cx="8596668" cy="3880773"/>
          </a:xfrm>
        </p:spPr>
        <p:txBody>
          <a:bodyPr/>
          <a:lstStyle/>
          <a:p>
            <a:r>
              <a:rPr lang="en-US" i="1" dirty="0"/>
              <a:t>Modelling Fertility: A Semi-Parametric Approach </a:t>
            </a:r>
          </a:p>
          <a:p>
            <a:pPr marL="0" indent="0">
              <a:buNone/>
            </a:pPr>
            <a:r>
              <a:rPr lang="en-US" i="1" dirty="0"/>
              <a:t>										- </a:t>
            </a:r>
            <a:r>
              <a:rPr lang="en-US" i="1" dirty="0" err="1"/>
              <a:t>Oberhofer</a:t>
            </a:r>
            <a:r>
              <a:rPr lang="en-US" i="1" dirty="0"/>
              <a:t> and Reichsthaler, 2004</a:t>
            </a:r>
          </a:p>
          <a:p>
            <a:pPr marL="0" indent="0">
              <a:buNone/>
            </a:pPr>
            <a:endParaRPr lang="en-US" i="1" dirty="0"/>
          </a:p>
          <a:p>
            <a:r>
              <a:rPr lang="en-US" i="1" dirty="0"/>
              <a:t>The author present a categorical model of fertility based on Generalized Linear Model. </a:t>
            </a:r>
          </a:p>
          <a:p>
            <a:r>
              <a:rPr lang="en-US" i="1" dirty="0"/>
              <a:t>Only one factor was used – the age of the mother</a:t>
            </a:r>
          </a:p>
          <a:p>
            <a:r>
              <a:rPr lang="en-US" i="1" dirty="0"/>
              <a:t>Bernoulli Random Variable</a:t>
            </a:r>
          </a:p>
          <a:p>
            <a:r>
              <a:rPr lang="en-US" i="1" dirty="0"/>
              <a:t>Local Likelihood Estimation</a:t>
            </a:r>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216054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7E41-9DB6-4CD2-9BA7-C4C7D6E499CF}"/>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68201003-812A-4D26-B2AD-8C4079C4F2A8}"/>
              </a:ext>
            </a:extLst>
          </p:cNvPr>
          <p:cNvSpPr>
            <a:spLocks noGrp="1"/>
          </p:cNvSpPr>
          <p:nvPr>
            <p:ph idx="1"/>
          </p:nvPr>
        </p:nvSpPr>
        <p:spPr>
          <a:xfrm>
            <a:off x="677334" y="2160589"/>
            <a:ext cx="8596668" cy="3880773"/>
          </a:xfrm>
        </p:spPr>
        <p:txBody>
          <a:bodyPr/>
          <a:lstStyle/>
          <a:p>
            <a:endParaRPr lang="en-US" dirty="0">
              <a:hlinkClick r:id="rId2"/>
            </a:endParaRPr>
          </a:p>
          <a:p>
            <a:r>
              <a:rPr lang="en-US" dirty="0" err="1"/>
              <a:t>UNData</a:t>
            </a:r>
            <a:r>
              <a:rPr lang="en-US" dirty="0"/>
              <a:t> - A web-based data service for the global user community. It brings international statistical databases within easy reach of users through a single-entry point. Users can search and download a variety of statistical resources compiled by the United Nations (UN) statistical system and other international agencies.</a:t>
            </a:r>
          </a:p>
          <a:p>
            <a:endParaRPr lang="en-US" dirty="0"/>
          </a:p>
          <a:p>
            <a:r>
              <a:rPr lang="en-US" dirty="0"/>
              <a:t>Data Link: </a:t>
            </a:r>
            <a:r>
              <a:rPr lang="en-US" dirty="0">
                <a:hlinkClick r:id="rId2"/>
              </a:rPr>
              <a:t>http://data.un.org/Explorer.aspx?d=WHO</a:t>
            </a:r>
            <a:endParaRPr lang="en-US" dirty="0"/>
          </a:p>
          <a:p>
            <a:endParaRPr lang="en-US" dirty="0"/>
          </a:p>
        </p:txBody>
      </p:sp>
    </p:spTree>
    <p:extLst>
      <p:ext uri="{BB962C8B-B14F-4D97-AF65-F5344CB8AC3E}">
        <p14:creationId xmlns:p14="http://schemas.microsoft.com/office/powerpoint/2010/main" val="322876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2520-7871-4197-9685-43D9300FF631}"/>
              </a:ext>
            </a:extLst>
          </p:cNvPr>
          <p:cNvSpPr>
            <a:spLocks noGrp="1"/>
          </p:cNvSpPr>
          <p:nvPr>
            <p:ph type="title"/>
          </p:nvPr>
        </p:nvSpPr>
        <p:spPr>
          <a:xfrm>
            <a:off x="676746" y="609600"/>
            <a:ext cx="3729076" cy="1320800"/>
          </a:xfrm>
        </p:spPr>
        <p:txBody>
          <a:bodyPr anchor="ctr">
            <a:normAutofit/>
          </a:bodyPr>
          <a:lstStyle/>
          <a:p>
            <a:r>
              <a:rPr lang="en-US"/>
              <a:t>Data Exploration</a:t>
            </a:r>
            <a:endParaRPr lang="en-US" dirty="0"/>
          </a:p>
        </p:txBody>
      </p:sp>
      <p:sp>
        <p:nvSpPr>
          <p:cNvPr id="3" name="Content Placeholder 2">
            <a:extLst>
              <a:ext uri="{FF2B5EF4-FFF2-40B4-BE49-F238E27FC236}">
                <a16:creationId xmlns:a16="http://schemas.microsoft.com/office/drawing/2014/main" id="{5985DFA0-CF36-4905-99E1-9AFF388EFF4B}"/>
              </a:ext>
            </a:extLst>
          </p:cNvPr>
          <p:cNvSpPr>
            <a:spLocks noGrp="1"/>
          </p:cNvSpPr>
          <p:nvPr>
            <p:ph idx="1"/>
          </p:nvPr>
        </p:nvSpPr>
        <p:spPr>
          <a:xfrm>
            <a:off x="685167" y="2160589"/>
            <a:ext cx="3720916" cy="3560733"/>
          </a:xfrm>
        </p:spPr>
        <p:txBody>
          <a:bodyPr>
            <a:normAutofit/>
          </a:bodyPr>
          <a:lstStyle/>
          <a:p>
            <a:r>
              <a:rPr lang="en-US" dirty="0"/>
              <a:t>The data set contains 214 rows, where each row represents from the data form a different country.</a:t>
            </a:r>
          </a:p>
          <a:p>
            <a:endParaRPr lang="en-US" dirty="0"/>
          </a:p>
          <a:p>
            <a:r>
              <a:rPr lang="en-US" dirty="0"/>
              <a:t>The following variables are used to build the model.</a:t>
            </a:r>
          </a:p>
          <a:p>
            <a:endParaRPr lang="en-US" dirty="0"/>
          </a:p>
        </p:txBody>
      </p:sp>
      <p:pic>
        <p:nvPicPr>
          <p:cNvPr id="4" name="Content Placeholder 4" descr="A screenshot of text&#10;&#10;Description automatically generated">
            <a:extLst>
              <a:ext uri="{FF2B5EF4-FFF2-40B4-BE49-F238E27FC236}">
                <a16:creationId xmlns:a16="http://schemas.microsoft.com/office/drawing/2014/main" id="{8DC29F86-A6EF-41F3-8A76-A8F59B399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680" y="1133940"/>
            <a:ext cx="6240137" cy="5179312"/>
          </a:xfrm>
          <a:prstGeom prst="rect">
            <a:avLst/>
          </a:prstGeom>
        </p:spPr>
      </p:pic>
    </p:spTree>
    <p:extLst>
      <p:ext uri="{BB962C8B-B14F-4D97-AF65-F5344CB8AC3E}">
        <p14:creationId xmlns:p14="http://schemas.microsoft.com/office/powerpoint/2010/main" val="262823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6DC3-DABB-4AA4-B3B5-70E9C206892B}"/>
              </a:ext>
            </a:extLst>
          </p:cNvPr>
          <p:cNvSpPr>
            <a:spLocks noGrp="1"/>
          </p:cNvSpPr>
          <p:nvPr>
            <p:ph type="title"/>
          </p:nvPr>
        </p:nvSpPr>
        <p:spPr/>
        <p:txBody>
          <a:bodyPr/>
          <a:lstStyle/>
          <a:p>
            <a:r>
              <a:rPr lang="en-US" dirty="0"/>
              <a:t>Challenge </a:t>
            </a:r>
          </a:p>
        </p:txBody>
      </p:sp>
      <p:sp>
        <p:nvSpPr>
          <p:cNvPr id="3" name="Content Placeholder 2">
            <a:extLst>
              <a:ext uri="{FF2B5EF4-FFF2-40B4-BE49-F238E27FC236}">
                <a16:creationId xmlns:a16="http://schemas.microsoft.com/office/drawing/2014/main" id="{700E04C4-C887-49C4-8810-1E0193EA496D}"/>
              </a:ext>
            </a:extLst>
          </p:cNvPr>
          <p:cNvSpPr>
            <a:spLocks noGrp="1"/>
          </p:cNvSpPr>
          <p:nvPr>
            <p:ph idx="1"/>
          </p:nvPr>
        </p:nvSpPr>
        <p:spPr>
          <a:xfrm>
            <a:off x="677333" y="1810139"/>
            <a:ext cx="8914535" cy="4590662"/>
          </a:xfrm>
        </p:spPr>
        <p:txBody>
          <a:bodyPr>
            <a:normAutofit fontScale="92500" lnSpcReduction="10000"/>
          </a:bodyPr>
          <a:lstStyle/>
          <a:p>
            <a:pPr marL="0" indent="0">
              <a:buNone/>
            </a:pPr>
            <a:r>
              <a:rPr lang="en-US" sz="2000" dirty="0"/>
              <a:t>How to handle the large number of missing values?</a:t>
            </a:r>
          </a:p>
          <a:p>
            <a:pPr marL="0" indent="0">
              <a:buNone/>
            </a:pPr>
            <a:endParaRPr lang="en-US" sz="2000" dirty="0"/>
          </a:p>
          <a:p>
            <a:pPr>
              <a:buFont typeface="Arial" panose="020B0604020202020204" pitchFamily="34" charset="0"/>
              <a:buChar char="•"/>
            </a:pPr>
            <a:r>
              <a:rPr lang="en-US" sz="1600" dirty="0"/>
              <a:t>Percent of Children Sleeping Under Insecticide Treated Bed Nets</a:t>
            </a:r>
          </a:p>
          <a:p>
            <a:pPr>
              <a:buFont typeface="Arial" panose="020B0604020202020204" pitchFamily="34" charset="0"/>
              <a:buChar char="•"/>
            </a:pPr>
            <a:r>
              <a:rPr lang="en-US" sz="1600" dirty="0"/>
              <a:t>Carbon Dioxide Emissions</a:t>
            </a:r>
          </a:p>
          <a:p>
            <a:pPr>
              <a:buFont typeface="Arial" panose="020B0604020202020204" pitchFamily="34" charset="0"/>
              <a:buChar char="•"/>
            </a:pPr>
            <a:r>
              <a:rPr lang="fr-FR" sz="1600" dirty="0" err="1"/>
              <a:t>Cell</a:t>
            </a:r>
            <a:r>
              <a:rPr lang="fr-FR" sz="1600" dirty="0"/>
              <a:t> </a:t>
            </a:r>
            <a:r>
              <a:rPr lang="fr-FR" sz="1600" dirty="0" err="1"/>
              <a:t>Subscriptions</a:t>
            </a:r>
            <a:r>
              <a:rPr lang="fr-FR" sz="1600" dirty="0"/>
              <a:t> per 100 Population</a:t>
            </a:r>
          </a:p>
          <a:p>
            <a:pPr>
              <a:buFont typeface="Arial" panose="020B0604020202020204" pitchFamily="34" charset="0"/>
              <a:buChar char="•"/>
            </a:pPr>
            <a:r>
              <a:rPr lang="en-US" sz="1600" dirty="0"/>
              <a:t>Employment to Population Ratio</a:t>
            </a:r>
          </a:p>
          <a:p>
            <a:pPr>
              <a:buFont typeface="Arial" panose="020B0604020202020204" pitchFamily="34" charset="0"/>
              <a:buChar char="•"/>
            </a:pPr>
            <a:r>
              <a:rPr lang="en-US" sz="1600" dirty="0"/>
              <a:t>Female Employment to Population Ratio</a:t>
            </a:r>
          </a:p>
          <a:p>
            <a:pPr>
              <a:buFont typeface="Arial" panose="020B0604020202020204" pitchFamily="34" charset="0"/>
              <a:buChar char="•"/>
            </a:pPr>
            <a:r>
              <a:rPr lang="en-US" sz="1600" dirty="0"/>
              <a:t>Lowest Quintile Income Share</a:t>
            </a:r>
          </a:p>
          <a:p>
            <a:pPr>
              <a:buFont typeface="Arial" panose="020B0604020202020204" pitchFamily="34" charset="0"/>
              <a:buChar char="•"/>
            </a:pPr>
            <a:r>
              <a:rPr lang="en-US" sz="1600" dirty="0"/>
              <a:t>Maternal Mortality</a:t>
            </a:r>
          </a:p>
          <a:p>
            <a:pPr>
              <a:buFont typeface="Arial" panose="020B0604020202020204" pitchFamily="34" charset="0"/>
              <a:buChar char="•"/>
            </a:pPr>
            <a:r>
              <a:rPr lang="en-US" sz="1600" dirty="0"/>
              <a:t>Unmet Family Planning Need</a:t>
            </a:r>
          </a:p>
          <a:p>
            <a:pPr>
              <a:buFont typeface="Arial" panose="020B0604020202020204" pitchFamily="34" charset="0"/>
              <a:buChar char="•"/>
            </a:pPr>
            <a:r>
              <a:rPr lang="en-US" sz="1600" dirty="0"/>
              <a:t>Percentage of Urban Population Living In Slums</a:t>
            </a:r>
          </a:p>
          <a:p>
            <a:pPr>
              <a:buFont typeface="Arial" panose="020B0604020202020204" pitchFamily="34" charset="0"/>
              <a:buChar char="•"/>
            </a:pPr>
            <a:r>
              <a:rPr lang="en-US" sz="1600" dirty="0"/>
              <a:t>The Literacy Ratio of Women to Men</a:t>
            </a:r>
          </a:p>
          <a:p>
            <a:pPr>
              <a:buFont typeface="Arial" panose="020B0604020202020204" pitchFamily="34" charset="0"/>
              <a:buChar char="•"/>
            </a:pPr>
            <a:r>
              <a:rPr lang="en-US" sz="1600" dirty="0"/>
              <a:t>Net Migration Per 1000</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343420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6C9401B-4B43-436C-B73A-DBB45029A6F4}"/>
              </a:ext>
            </a:extLst>
          </p:cNvPr>
          <p:cNvSpPr>
            <a:spLocks noGrp="1"/>
          </p:cNvSpPr>
          <p:nvPr>
            <p:ph type="title"/>
          </p:nvPr>
        </p:nvSpPr>
        <p:spPr>
          <a:xfrm>
            <a:off x="7089947" y="1298752"/>
            <a:ext cx="3497565" cy="3002662"/>
          </a:xfrm>
        </p:spPr>
        <p:txBody>
          <a:bodyPr vert="horz" lIns="91440" tIns="45720" rIns="91440" bIns="45720" rtlCol="0" anchor="b">
            <a:normAutofit/>
          </a:bodyPr>
          <a:lstStyle/>
          <a:p>
            <a:r>
              <a:rPr lang="en-US" sz="4400" kern="1200" dirty="0">
                <a:solidFill>
                  <a:schemeClr val="accent1"/>
                </a:solidFill>
                <a:latin typeface="+mj-lt"/>
                <a:ea typeface="+mj-ea"/>
                <a:cs typeface="+mj-cs"/>
              </a:rPr>
              <a:t>Data Correlation</a:t>
            </a:r>
          </a:p>
        </p:txBody>
      </p:sp>
      <p:sp>
        <p:nvSpPr>
          <p:cNvPr id="37" name="Isosceles Triangle 36">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close up of text on a white background&#10;&#10;Description automatically generated">
            <a:extLst>
              <a:ext uri="{FF2B5EF4-FFF2-40B4-BE49-F238E27FC236}">
                <a16:creationId xmlns:a16="http://schemas.microsoft.com/office/drawing/2014/main" id="{CCD91BF1-6727-4153-B79B-2E98448B3D7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012"/>
          <a:stretch/>
        </p:blipFill>
        <p:spPr>
          <a:xfrm>
            <a:off x="667302" y="807396"/>
            <a:ext cx="6243291" cy="5442519"/>
          </a:xfrm>
          <a:prstGeom prst="rect">
            <a:avLst/>
          </a:prstGeom>
        </p:spPr>
      </p:pic>
    </p:spTree>
    <p:extLst>
      <p:ext uri="{BB962C8B-B14F-4D97-AF65-F5344CB8AC3E}">
        <p14:creationId xmlns:p14="http://schemas.microsoft.com/office/powerpoint/2010/main" val="35889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838F-BEA3-4B3A-8B66-3D05A85EAEA2}"/>
              </a:ext>
            </a:extLst>
          </p:cNvPr>
          <p:cNvSpPr>
            <a:spLocks noGrp="1"/>
          </p:cNvSpPr>
          <p:nvPr>
            <p:ph type="title"/>
          </p:nvPr>
        </p:nvSpPr>
        <p:spPr/>
        <p:txBody>
          <a:bodyPr/>
          <a:lstStyle/>
          <a:p>
            <a:r>
              <a:rPr lang="en-US" dirty="0"/>
              <a:t>Build Models</a:t>
            </a:r>
            <a:br>
              <a:rPr lang="en-US" dirty="0"/>
            </a:br>
            <a:endParaRPr lang="en-US" dirty="0"/>
          </a:p>
        </p:txBody>
      </p:sp>
      <p:sp>
        <p:nvSpPr>
          <p:cNvPr id="3" name="Content Placeholder 2">
            <a:extLst>
              <a:ext uri="{FF2B5EF4-FFF2-40B4-BE49-F238E27FC236}">
                <a16:creationId xmlns:a16="http://schemas.microsoft.com/office/drawing/2014/main" id="{5F7941F6-7543-4B5C-8F0A-B9F6A683662D}"/>
              </a:ext>
            </a:extLst>
          </p:cNvPr>
          <p:cNvSpPr>
            <a:spLocks noGrp="1"/>
          </p:cNvSpPr>
          <p:nvPr>
            <p:ph idx="1"/>
          </p:nvPr>
        </p:nvSpPr>
        <p:spPr>
          <a:xfrm>
            <a:off x="536184" y="1270000"/>
            <a:ext cx="6955106" cy="563950"/>
          </a:xfrm>
        </p:spPr>
        <p:txBody>
          <a:bodyPr/>
          <a:lstStyle/>
          <a:p>
            <a:r>
              <a:rPr lang="en-US" dirty="0"/>
              <a:t>Backward Elimination - Linear Regression Model - Model 1 </a:t>
            </a:r>
          </a:p>
          <a:p>
            <a:endParaRPr lang="en-US" dirty="0"/>
          </a:p>
          <a:p>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2C1F225D-0814-4019-91CB-35C881208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610" y="1833950"/>
            <a:ext cx="5761219" cy="4496190"/>
          </a:xfrm>
          <a:prstGeom prst="rect">
            <a:avLst/>
          </a:prstGeom>
        </p:spPr>
      </p:pic>
      <p:sp>
        <p:nvSpPr>
          <p:cNvPr id="6" name="TextBox 5">
            <a:extLst>
              <a:ext uri="{FF2B5EF4-FFF2-40B4-BE49-F238E27FC236}">
                <a16:creationId xmlns:a16="http://schemas.microsoft.com/office/drawing/2014/main" id="{0ECCD456-DE40-4F81-B9A6-5EB3A3AE2469}"/>
              </a:ext>
            </a:extLst>
          </p:cNvPr>
          <p:cNvSpPr txBox="1"/>
          <p:nvPr/>
        </p:nvSpPr>
        <p:spPr>
          <a:xfrm>
            <a:off x="7072007" y="2590800"/>
            <a:ext cx="4610911" cy="2062103"/>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Variables will be removed until every predictor has a p value below 0.05.</a:t>
            </a:r>
          </a:p>
          <a:p>
            <a:endParaRPr lang="en-US" sz="1600" dirty="0"/>
          </a:p>
          <a:p>
            <a:pPr marL="285750" indent="-285750">
              <a:buFont typeface="Wingdings" panose="05000000000000000000" pitchFamily="2" charset="2"/>
              <a:buChar char="Ø"/>
            </a:pPr>
            <a:r>
              <a:rPr lang="en-US" sz="1600" dirty="0"/>
              <a:t>Prediction from Model 1</a:t>
            </a:r>
          </a:p>
          <a:p>
            <a:endParaRPr lang="en-US" sz="1600" dirty="0"/>
          </a:p>
          <a:p>
            <a:endParaRPr lang="en-US" sz="1600" dirty="0"/>
          </a:p>
          <a:p>
            <a:r>
              <a:rPr lang="en-US" sz="1600" dirty="0"/>
              <a:t>On average, the prediction for the fertility rate, is off by 1.15.</a:t>
            </a:r>
          </a:p>
        </p:txBody>
      </p:sp>
      <p:pic>
        <p:nvPicPr>
          <p:cNvPr id="9" name="Picture 8">
            <a:extLst>
              <a:ext uri="{FF2B5EF4-FFF2-40B4-BE49-F238E27FC236}">
                <a16:creationId xmlns:a16="http://schemas.microsoft.com/office/drawing/2014/main" id="{0DC7A596-30F6-4204-BFDE-5C3258C3D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3370" y="3787340"/>
            <a:ext cx="1295512" cy="228620"/>
          </a:xfrm>
          <a:prstGeom prst="rect">
            <a:avLst/>
          </a:prstGeom>
        </p:spPr>
      </p:pic>
    </p:spTree>
    <p:extLst>
      <p:ext uri="{BB962C8B-B14F-4D97-AF65-F5344CB8AC3E}">
        <p14:creationId xmlns:p14="http://schemas.microsoft.com/office/powerpoint/2010/main" val="19515190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48</TotalTime>
  <Words>868</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Trebuchet MS</vt:lpstr>
      <vt:lpstr>Wingdings</vt:lpstr>
      <vt:lpstr>Wingdings 3</vt:lpstr>
      <vt:lpstr>Facet</vt:lpstr>
      <vt:lpstr>Data 621 Final Project: Predicting Fertility Rates </vt:lpstr>
      <vt:lpstr>Introduction</vt:lpstr>
      <vt:lpstr>Literature Review</vt:lpstr>
      <vt:lpstr>Literature Review</vt:lpstr>
      <vt:lpstr>Data Source</vt:lpstr>
      <vt:lpstr>Data Exploration</vt:lpstr>
      <vt:lpstr>Challenge </vt:lpstr>
      <vt:lpstr>Data Correlation</vt:lpstr>
      <vt:lpstr>Build Models </vt:lpstr>
      <vt:lpstr>Model 1  </vt:lpstr>
      <vt:lpstr>Model 1 </vt:lpstr>
      <vt:lpstr>Model 2 - Principal Component Analysis </vt:lpstr>
      <vt:lpstr>Model 2 - Principal Component Analysis</vt:lpstr>
      <vt:lpstr>Model 3 - Principal Component Analysis (With only the variables correlated with fertility rate) </vt:lpstr>
      <vt:lpstr>PowerPoint Presentation</vt:lpstr>
      <vt:lpstr>Model 4 - Regression Subset Selection </vt:lpstr>
      <vt:lpstr>Model 4 - Regression Subset Selection</vt:lpstr>
      <vt:lpstr>Model 4 - Regression Subset Selection</vt:lpstr>
      <vt:lpstr>Model 5- Count Models (Poisson, Negative Binomial, Zero Inflated)  </vt:lpstr>
      <vt:lpstr>Model 5- Count Models (Poisson, Negative Binomial, Zero Inflated)  </vt:lpstr>
      <vt:lpstr>Model 5- Count Models (Poisson, Negative Binomial, Zero Inflated)  </vt:lpstr>
      <vt:lpstr>Model 5- Count Models (Poisson, Negative Binomial, Zero Inflated)  </vt:lpstr>
      <vt:lpstr>Discussion and Conclusion </vt:lpstr>
      <vt:lpstr>What to do next?</vt:lpstr>
      <vt:lpstr>References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621 Final Project: Predicting Fertility Rates </dc:title>
  <dc:creator>Jenny Xie</dc:creator>
  <cp:lastModifiedBy>Jenny Xie</cp:lastModifiedBy>
  <cp:revision>12</cp:revision>
  <dcterms:created xsi:type="dcterms:W3CDTF">2018-12-19T03:08:30Z</dcterms:created>
  <dcterms:modified xsi:type="dcterms:W3CDTF">2018-12-19T03:57:26Z</dcterms:modified>
</cp:coreProperties>
</file>