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8E8FFE-6A5E-4C84-9EAC-C93B09ADC9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BFFEB19-FCF7-4C3F-83C3-27CF305F41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BC59FD5-4D52-4160-8C93-62D2F8C4B8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39A8A0-9A66-4C1C-9CD6-F28D908E54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81853B-5080-49E4-8859-2C43E894E3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5A6BE2B-FDD2-43E1-9C62-9B7F3F0B95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74684DE-4F08-481A-B6C4-5F040ED47D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C42101-43AA-41F9-AEB4-5A41F3EEBC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578F31F-1779-442C-ACED-CCF34040A5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379D5DB-3174-468B-B570-B8995DE5272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8E85ABC-7796-4BE7-81C8-F286496D67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20ECB26-F64A-416F-9DA6-76565FBE757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7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E1E0B7-BDE8-4645-8D5A-3880A32E6D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F168318-C026-4585-B7E5-BCB27B2260B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2636947-8AAC-405E-A273-0433A0E1487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6589AD6-C35B-48E7-8232-7E02A90DD4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2C8181A-1050-4122-B175-BC1E5714BA4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E2F1AFF-C9D7-4086-B049-AB35F46C289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3880" y="1600200"/>
            <a:ext cx="4015080" cy="452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9235360-CBE8-464A-B03D-9199D0FC89F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5CFE7E1-A6F5-4994-A8AF-0815795841F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43D57DC-1C22-44D9-BECE-6538B6B21B6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ED5C647-A1A6-41C1-A177-F65D4AC515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96000" y="2346480"/>
            <a:ext cx="845712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Arial"/>
              </a:rPr>
              <a:t>Landfills Fire &amp; Air Quality Monitor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80000" y="4246200"/>
            <a:ext cx="8639640" cy="230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1c1c1c"/>
                </a:solidFill>
                <a:latin typeface="Arial"/>
              </a:rPr>
              <a:t>Team Orque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1c1c1c"/>
                </a:solidFill>
                <a:latin typeface="Arial"/>
              </a:rPr>
              <a:t>Jennifer Dybman &amp; Sampieru Simeoni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rgbClr val="1c1c1c"/>
                </a:solidFill>
                <a:latin typeface="Arial"/>
              </a:rPr>
              <a:t>Challenge: From Earth data to action — Cloud computing with EO Data for Predicting Cleaner, Safer Skies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164000" y="6552360"/>
            <a:ext cx="21596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Background image AI-generated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Arial"/>
              </a:rPr>
              <a:t>The Problem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80000" y="2340000"/>
            <a:ext cx="8819640" cy="181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algn="just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Landfill fires degrade air quality and threaten communities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0" algn="just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0" algn="just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  <a:ea typeface="Noto Sans CJK SC"/>
              </a:rPr>
              <a:t>Fast and reliable situational awareness is needed so that actions can be taken in time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Arial"/>
              </a:rPr>
              <a:t>Our Solution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Detect fires (NASA FIRMS) near landfill coordinates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Trigger satellite (TEMPO) + ground (OpenAQ / PurpleAir) data ingestion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Compute a current “fused” AQI + forecast 72 hours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Alert notification to users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TextBox 3"/>
          <p:cNvSpPr/>
          <p:nvPr/>
        </p:nvSpPr>
        <p:spPr>
          <a:xfrm>
            <a:off x="2545560" y="6035040"/>
            <a:ext cx="40514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787878"/>
                </a:solidFill>
                <a:latin typeface="Calibri"/>
              </a:rPr>
              <a:t>Keep words minimal • Emphasize flow • Show visuals next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Arial"/>
              </a:rPr>
              <a:t>Workflow Overview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Rounded Rectangle 2"/>
          <p:cNvSpPr/>
          <p:nvPr/>
        </p:nvSpPr>
        <p:spPr>
          <a:xfrm>
            <a:off x="144720" y="1284480"/>
            <a:ext cx="2467800" cy="100476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1c1c1c"/>
                </a:solidFill>
                <a:latin typeface="Calibri"/>
              </a:rPr>
              <a:t>Pipeline 1: FIRMS Fire Check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ounded Rectangle 3"/>
          <p:cNvSpPr/>
          <p:nvPr/>
        </p:nvSpPr>
        <p:spPr>
          <a:xfrm>
            <a:off x="2114640" y="2520000"/>
            <a:ext cx="2925000" cy="91332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1c1c1c"/>
                </a:solidFill>
                <a:latin typeface="Calibri"/>
              </a:rPr>
              <a:t>Pipeline 2: TEMPO (Harmony)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Rounded Rectangle 4"/>
          <p:cNvSpPr/>
          <p:nvPr/>
        </p:nvSpPr>
        <p:spPr>
          <a:xfrm>
            <a:off x="3060000" y="3600000"/>
            <a:ext cx="2925000" cy="91332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1c1c1c"/>
                </a:solidFill>
                <a:latin typeface="Calibri"/>
              </a:rPr>
              <a:t>Pipeline 3: OpenAQ / PurpleAir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ounded Rectangle 5"/>
          <p:cNvSpPr/>
          <p:nvPr/>
        </p:nvSpPr>
        <p:spPr>
          <a:xfrm>
            <a:off x="4094640" y="4680000"/>
            <a:ext cx="2925000" cy="100476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1c1c1c"/>
                </a:solidFill>
                <a:latin typeface="Calibri"/>
              </a:rPr>
              <a:t>Pipeline 4: AQI (Sat / Ground / Fused)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Rounded Rectangle 6"/>
          <p:cNvSpPr/>
          <p:nvPr/>
        </p:nvSpPr>
        <p:spPr>
          <a:xfrm>
            <a:off x="6074640" y="5760000"/>
            <a:ext cx="2925000" cy="100476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1c1c1c"/>
                </a:solidFill>
                <a:latin typeface="Calibri"/>
              </a:rPr>
              <a:t>Pipelines 5–6: Meteo + 72h Forecast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1"/>
          <p:cNvSpPr/>
          <p:nvPr/>
        </p:nvSpPr>
        <p:spPr>
          <a:xfrm>
            <a:off x="498600" y="6120000"/>
            <a:ext cx="4541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i="1" lang="en-US" sz="1200" spc="-1" strike="noStrike">
                <a:solidFill>
                  <a:srgbClr val="ffffff"/>
                </a:solidFill>
                <a:latin typeface="Calibri"/>
              </a:rPr>
              <a:t>Fire gate: Pipelines 2–6 run only when a fire is detected in P1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0" y="2700000"/>
            <a:ext cx="215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400" spc="-1" strike="noStrike">
                <a:solidFill>
                  <a:srgbClr val="ffffff"/>
                </a:solidFill>
                <a:latin typeface="Arial"/>
                <a:ea typeface="Noto Sans CJK SC"/>
              </a:rPr>
              <a:t>YES  = TRIGGER </a:t>
            </a:r>
            <a:r>
              <a:rPr b="1" lang="fr-FR" sz="2600" spc="-1" strike="noStrike">
                <a:solidFill>
                  <a:srgbClr val="ffffff"/>
                </a:solidFill>
                <a:latin typeface="Arial"/>
                <a:ea typeface="Noto Sans CJK SC"/>
              </a:rPr>
              <a:t>→</a:t>
            </a:r>
            <a:endParaRPr b="0" lang="fr-FR" sz="2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Arial"/>
              </a:rPr>
              <a:t>User Experience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Rounded Rectangle 2"/>
          <p:cNvSpPr/>
          <p:nvPr/>
        </p:nvSpPr>
        <p:spPr>
          <a:xfrm>
            <a:off x="180000" y="1260000"/>
            <a:ext cx="2742120" cy="164484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HOME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App name &amp; purpose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ounded Rectangle 3"/>
          <p:cNvSpPr/>
          <p:nvPr/>
        </p:nvSpPr>
        <p:spPr>
          <a:xfrm>
            <a:off x="3197880" y="1260000"/>
            <a:ext cx="2742120" cy="179964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MONITOR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• Choose landfill or enter coords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• FIRMS check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ounded Rectangle 4"/>
          <p:cNvSpPr/>
          <p:nvPr/>
        </p:nvSpPr>
        <p:spPr>
          <a:xfrm>
            <a:off x="6120000" y="1260000"/>
            <a:ext cx="2742120" cy="164484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RESULTS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• Fire? AQI now + 72h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+ alert</a:t>
            </a:r>
            <a:br>
              <a:rPr sz="1800"/>
            </a:br>
            <a:r>
              <a:rPr b="1" lang="en-US" sz="1800" spc="-1" strike="noStrike">
                <a:solidFill>
                  <a:srgbClr val="000000"/>
                </a:solidFill>
                <a:latin typeface="Calibri"/>
              </a:rPr>
              <a:t>• No fire? Clean message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5"/>
          <p:cNvSpPr/>
          <p:nvPr/>
        </p:nvSpPr>
        <p:spPr>
          <a:xfrm>
            <a:off x="2932200" y="6035040"/>
            <a:ext cx="32785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i="1" lang="en-US" sz="1200" spc="-1" strike="noStrike">
                <a:solidFill>
                  <a:srgbClr val="787878"/>
                </a:solidFill>
                <a:latin typeface="Calibri"/>
              </a:rPr>
              <a:t>Replace these with Streamlit screenshots later.</a:t>
            </a:r>
            <a:endParaRPr b="0" lang="fr-FR" sz="1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 rot="9600">
            <a:off x="75240" y="3606120"/>
            <a:ext cx="4492800" cy="260136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4680000" y="4110120"/>
            <a:ext cx="4285080" cy="192492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 flipH="1">
            <a:off x="3420000" y="3059640"/>
            <a:ext cx="1080000" cy="540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7200000" y="2904840"/>
            <a:ext cx="180000" cy="1205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Arial"/>
              </a:rPr>
              <a:t>Open Data &amp; Space Tech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ounded Rectangle 2"/>
          <p:cNvSpPr/>
          <p:nvPr/>
        </p:nvSpPr>
        <p:spPr>
          <a:xfrm>
            <a:off x="468000" y="1565280"/>
            <a:ext cx="4113720" cy="70236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NASA FIRMS — Active fire detections (open)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ounded Rectangle 3"/>
          <p:cNvSpPr/>
          <p:nvPr/>
        </p:nvSpPr>
        <p:spPr>
          <a:xfrm>
            <a:off x="468000" y="2427120"/>
            <a:ext cx="4113720" cy="66852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NASA TEMPO via Harmony 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Rounded Rectangle 4"/>
          <p:cNvSpPr/>
          <p:nvPr/>
        </p:nvSpPr>
        <p:spPr>
          <a:xfrm>
            <a:off x="468000" y="3276000"/>
            <a:ext cx="4113720" cy="61164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OpenAQ v3 - (API)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ounded Rectangle 5"/>
          <p:cNvSpPr/>
          <p:nvPr/>
        </p:nvSpPr>
        <p:spPr>
          <a:xfrm>
            <a:off x="468000" y="4104000"/>
            <a:ext cx="4113720" cy="65268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PurpleAir — PM2.5 community sensors (API)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ounded Rectangle 6"/>
          <p:cNvSpPr/>
          <p:nvPr/>
        </p:nvSpPr>
        <p:spPr>
          <a:xfrm>
            <a:off x="468000" y="5001120"/>
            <a:ext cx="4113720" cy="61452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OpenWeatherMap — Current weather (API)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Rounded Rectangle 1"/>
          <p:cNvSpPr/>
          <p:nvPr/>
        </p:nvSpPr>
        <p:spPr>
          <a:xfrm>
            <a:off x="4896720" y="1548000"/>
            <a:ext cx="4113720" cy="136188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Cloud-Native Integration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Harmony subsetting on-demand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• REST APIs for ground &amp; weather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• Streamlit for rapid UI &amp; sharing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Rounded Rectangle 7"/>
          <p:cNvSpPr/>
          <p:nvPr/>
        </p:nvSpPr>
        <p:spPr>
          <a:xfrm>
            <a:off x="4870800" y="3641760"/>
            <a:ext cx="4113720" cy="168588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Languages &amp; Libraries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Python (main language)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• HarmonyPy (for satellite data)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• LightGBM (forecasting model)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• </a:t>
            </a: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requests, pandas, numpy, matplotlib etc.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457200"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ounded Rectangle 8"/>
          <p:cNvSpPr/>
          <p:nvPr/>
        </p:nvSpPr>
        <p:spPr>
          <a:xfrm>
            <a:off x="478800" y="5837760"/>
            <a:ext cx="4113720" cy="461880"/>
          </a:xfrm>
          <a:prstGeom prst="roundRect">
            <a:avLst>
              <a:gd name="adj" fmla="val 16667"/>
            </a:avLst>
          </a:prstGeom>
          <a:solidFill>
            <a:srgbClr val="e6f0ff"/>
          </a:solidFill>
          <a:ln>
            <a:solidFill>
              <a:srgbClr val="325aa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US EPA (AQI reference scale)</a:t>
            </a:r>
            <a:endParaRPr b="0" lang="fr-FR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70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Arial"/>
              </a:rPr>
              <a:t>Impact &amp; Next Steps</a:t>
            </a:r>
            <a:endParaRPr b="0" lang="fr-F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Impact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Timely alerts for sensitive sites (e.g., landfills) leading to increased population safety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Next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Increase the number of sites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Improve data pipelines  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Robust notifications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fr-FR</dc:language>
  <cp:lastModifiedBy/>
  <dcterms:modified xsi:type="dcterms:W3CDTF">2025-10-05T23:19:29Z</dcterms:modified>
  <cp:revision>36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