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8" Type="http://schemas.openxmlformats.org/officeDocument/2006/relationships/viewProps" Target="viewProps.xml" /><Relationship Id="rId47" Type="http://schemas.openxmlformats.org/officeDocument/2006/relationships/presProps" Target="presProps.xml" /><Relationship Id="rId1" Type="http://schemas.openxmlformats.org/officeDocument/2006/relationships/slideMaster" Target="slideMasters/slideMaster1.xml" /><Relationship Id="rId50" Type="http://schemas.openxmlformats.org/officeDocument/2006/relationships/tableStyles" Target="tableStyles.xml" /><Relationship Id="rId4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Borrador</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Jennifer</a:t>
            </a:r>
            <a:r>
              <a:rPr/>
              <a:t> </a:t>
            </a:r>
            <a:r>
              <a:rPr/>
              <a:t>Salazar</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el periodograma muestra la asociacion de la serie con cinco componentes periodicas (por valor alto del periodograma en esas frecuencias): en las frecuencias 1/12 y 2/12, 3/12, 4/12, 6/12.</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justifique</a:t>
            </a:r>
            <a:r>
              <a:rPr/>
              <a:t> </a:t>
            </a:r>
            <a:r>
              <a:rPr/>
              <a:t>por</a:t>
            </a:r>
            <a:r>
              <a:rPr/>
              <a:t> </a:t>
            </a:r>
            <a:r>
              <a:rPr/>
              <a:t>que</a:t>
            </a:r>
            <a:r>
              <a:rPr/>
              <a:t> </a:t>
            </a:r>
            <a:r>
              <a:rPr/>
              <a:t>existe</a:t>
            </a:r>
            <a:r>
              <a:rPr/>
              <a:t> </a:t>
            </a:r>
            <a:r>
              <a:rPr/>
              <a:t>componente</a:t>
            </a:r>
            <a:r>
              <a:rPr/>
              <a:t> </a:t>
            </a:r>
            <a:r>
              <a:rPr/>
              <a:t>estacional</a:t>
            </a:r>
            <a:r>
              <a:rPr/>
              <a:t> </a:t>
            </a:r>
            <a:r>
              <a:rPr/>
              <a:t>y</a:t>
            </a:r>
            <a:r>
              <a:rPr/>
              <a:t> </a:t>
            </a:r>
            <a:r>
              <a:rPr/>
              <a:t>si</a:t>
            </a:r>
            <a:r>
              <a:rPr/>
              <a:t> </a:t>
            </a:r>
            <a:r>
              <a:rPr/>
              <a:t>su</a:t>
            </a:r>
            <a:r>
              <a:rPr/>
              <a:t> </a:t>
            </a:r>
            <a:r>
              <a:rPr/>
              <a:t>forma</a:t>
            </a:r>
            <a:r>
              <a:rPr/>
              <a:t> </a:t>
            </a:r>
            <a:r>
              <a:rPr/>
              <a:t>es</a:t>
            </a:r>
            <a:r>
              <a:rPr/>
              <a:t> </a:t>
            </a:r>
            <a:r>
              <a:rPr/>
              <a:t>constante</a:t>
            </a:r>
            <a:r>
              <a:rPr/>
              <a:t> </a:t>
            </a:r>
            <a:r>
              <a:rPr/>
              <a:t>o</a:t>
            </a:r>
            <a:r>
              <a:rPr/>
              <a:t> </a:t>
            </a:r>
            <a:r>
              <a:rPr/>
              <a:t>no</a:t>
            </a:r>
            <a:r>
              <a:rPr/>
              <a:t> </a:t>
            </a:r>
            <a:r>
              <a:rPr/>
              <a:t>en</a:t>
            </a:r>
            <a:r>
              <a:rPr/>
              <a:t> </a:t>
            </a:r>
            <a:r>
              <a:rPr/>
              <a:t>el</a:t>
            </a:r>
            <a:r>
              <a:rPr/>
              <a:t> </a:t>
            </a:r>
            <a:r>
              <a:rPr/>
              <a:t>tiempo.</a:t>
            </a:r>
          </a:p>
        </p:txBody>
      </p:sp>
      <p:sp>
        <p:nvSpPr>
          <p:cNvPr id="3" name="Content Placeholder 2"/>
          <p:cNvSpPr>
            <a:spLocks noGrp="1"/>
          </p:cNvSpPr>
          <p:nvPr>
            <p:ph idx="1"/>
          </p:nvPr>
        </p:nvSpPr>
        <p:spPr/>
        <p:txBody>
          <a:bodyPr/>
          <a:lstStyle/>
          <a:p>
            <a:pPr lvl="1"/>
            <a:r>
              <a:rPr/>
              <a:t>Mediante el gráfico de la serie vs el tiempo se ve un patrón que se repite cada año; pues en cada año se observa que en los meses del inicio y del final el índice de producción nominal es bajo y tiene aproximadamente 2 picos de decaimiento en el transcurso del año.</a:t>
            </a:r>
          </a:p>
          <a:p>
            <a:pPr lvl="1"/>
            <a:r>
              <a:rPr/>
              <a:t>Dado que en el gráfico de boxplot al menos una de las medias de los meses cambia respecto al resto de los meses del año calendario, por lo tanto se concluye que cada periodo en que se divide el año calendario determina una estación, la cual tiene incidencia sobre el valor medio de la serie, por ellos se dice que existe la componente estacional.</a:t>
            </a:r>
          </a:p>
          <a:p>
            <a:pPr lvl="1"/>
            <a:r>
              <a:rPr/>
              <a:t>Mediante el periodograma se resalta que hay una asociación de la serie con fenomenos periodicos, indicando la existencia de una componente estacional.</a:t>
            </a:r>
          </a:p>
          <a:p>
            <a:pPr lvl="0" marL="0" indent="0">
              <a:spcBef>
                <a:spcPts val="3000"/>
              </a:spcBef>
              <a:buNone/>
            </a:pPr>
            <a:r>
              <a:rPr b="1"/>
              <a:t>Es la estacionalidad constante o no en el tiempo:</a:t>
            </a:r>
          </a:p>
          <a:p>
            <a:pPr lvl="0" marL="1270000" indent="0">
              <a:buNone/>
            </a:pPr>
            <a:r>
              <a:rPr sz="1800" b="1">
                <a:solidFill>
                  <a:srgbClr val="007020"/>
                </a:solidFill>
                <a:latin typeface="Courier"/>
              </a:rPr>
              <a:t>par</a:t>
            </a:r>
            <a:r>
              <a:rPr sz="1800">
                <a:latin typeface="Courier"/>
              </a:rPr>
              <a:t>(</a:t>
            </a:r>
            <a:r>
              <a:rPr sz="1800">
                <a:solidFill>
                  <a:srgbClr val="902000"/>
                </a:solidFill>
                <a:latin typeface="Courier"/>
              </a:rPr>
              <a:t>mfrow=</a:t>
            </a:r>
            <a:r>
              <a:rPr sz="1800" b="1">
                <a:solidFill>
                  <a:srgbClr val="007020"/>
                </a:solidFill>
                <a:latin typeface="Courier"/>
              </a:rPr>
              <a:t>c</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2</a:t>
            </a:r>
            <a:r>
              <a:rPr sz="1800">
                <a:latin typeface="Courier"/>
              </a:rPr>
              <a:t>))</a:t>
            </a:r>
            <a:br/>
            <a:r>
              <a:rPr sz="1800" b="1">
                <a:solidFill>
                  <a:srgbClr val="007020"/>
                </a:solidFill>
                <a:latin typeface="Courier"/>
              </a:rPr>
              <a:t>plot</a:t>
            </a:r>
            <a:r>
              <a:rPr sz="1800">
                <a:latin typeface="Courier"/>
              </a:rPr>
              <a:t>(Datos20, </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2001</a:t>
            </a:r>
            <a:r>
              <a:rPr sz="1800">
                <a:latin typeface="Courier"/>
              </a:rPr>
              <a:t>,</a:t>
            </a:r>
            <a:r>
              <a:rPr sz="1800">
                <a:solidFill>
                  <a:srgbClr val="40A070"/>
                </a:solidFill>
                <a:latin typeface="Courier"/>
              </a:rPr>
              <a:t>2005</a:t>
            </a:r>
            <a:r>
              <a:rPr sz="1800">
                <a:latin typeface="Courier"/>
              </a:rPr>
              <a:t>))</a:t>
            </a:r>
            <a:br/>
            <a:r>
              <a:rPr sz="1800" b="1">
                <a:solidFill>
                  <a:srgbClr val="007020"/>
                </a:solidFill>
                <a:latin typeface="Courier"/>
              </a:rPr>
              <a:t>plot</a:t>
            </a:r>
            <a:r>
              <a:rPr sz="1800">
                <a:latin typeface="Courier"/>
              </a:rPr>
              <a:t>(Datos20, </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2006</a:t>
            </a:r>
            <a:r>
              <a:rPr sz="1800">
                <a:latin typeface="Courier"/>
              </a:rPr>
              <a:t>,</a:t>
            </a:r>
            <a:r>
              <a:rPr sz="1800">
                <a:solidFill>
                  <a:srgbClr val="40A070"/>
                </a:solidFill>
                <a:latin typeface="Courier"/>
              </a:rPr>
              <a:t>2010</a:t>
            </a:r>
            <a:r>
              <a:rPr sz="1800">
                <a:latin typeface="Courier"/>
              </a:rPr>
              <a:t>))</a:t>
            </a:r>
            <a:br/>
            <a:r>
              <a:rPr sz="1800" b="1">
                <a:solidFill>
                  <a:srgbClr val="007020"/>
                </a:solidFill>
                <a:latin typeface="Courier"/>
              </a:rPr>
              <a:t>plot</a:t>
            </a:r>
            <a:r>
              <a:rPr sz="1800">
                <a:latin typeface="Courier"/>
              </a:rPr>
              <a:t>(Datos20, </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2011</a:t>
            </a:r>
            <a:r>
              <a:rPr sz="1800">
                <a:latin typeface="Courier"/>
              </a:rPr>
              <a:t>,</a:t>
            </a:r>
            <a:r>
              <a:rPr sz="1800">
                <a:solidFill>
                  <a:srgbClr val="40A070"/>
                </a:solidFill>
                <a:latin typeface="Courier"/>
              </a:rPr>
              <a:t>2015</a:t>
            </a:r>
            <a:r>
              <a:rPr sz="1800">
                <a:latin typeface="Courier"/>
              </a:rPr>
              <a:t>))</a:t>
            </a:r>
            <a:br/>
            <a:r>
              <a:rPr sz="1800" b="1">
                <a:solidFill>
                  <a:srgbClr val="007020"/>
                </a:solidFill>
                <a:latin typeface="Courier"/>
              </a:rPr>
              <a:t>plot</a:t>
            </a:r>
            <a:r>
              <a:rPr sz="1800">
                <a:latin typeface="Courier"/>
              </a:rPr>
              <a:t>(Datos20, </a:t>
            </a:r>
            <a:r>
              <a:rPr sz="1800">
                <a:solidFill>
                  <a:srgbClr val="902000"/>
                </a:solidFill>
                <a:latin typeface="Courier"/>
              </a:rPr>
              <a:t>xlim=</a:t>
            </a:r>
            <a:r>
              <a:rPr sz="1800" b="1">
                <a:solidFill>
                  <a:srgbClr val="007020"/>
                </a:solidFill>
                <a:latin typeface="Courier"/>
              </a:rPr>
              <a:t>c</a:t>
            </a:r>
            <a:r>
              <a:rPr sz="1800">
                <a:latin typeface="Courier"/>
              </a:rPr>
              <a:t>(</a:t>
            </a:r>
            <a:r>
              <a:rPr sz="1800">
                <a:solidFill>
                  <a:srgbClr val="40A070"/>
                </a:solidFill>
                <a:latin typeface="Courier"/>
              </a:rPr>
              <a:t>2016</a:t>
            </a:r>
            <a:r>
              <a:rPr sz="1800">
                <a:latin typeface="Courier"/>
              </a:rPr>
              <a:t>,</a:t>
            </a:r>
            <a:r>
              <a:rPr sz="1800">
                <a:solidFill>
                  <a:srgbClr val="40A070"/>
                </a:solidFill>
                <a:latin typeface="Courier"/>
              </a:rPr>
              <a:t>2019</a:t>
            </a:r>
            <a:r>
              <a:rPr sz="1800">
                <a:latin typeface="Courie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Estamos en desacuerdo, lo respondemos más tarde.</a:t>
            </a:r>
          </a:p>
          <a:p>
            <a:pPr lvl="0" marL="0" indent="0">
              <a:spcBef>
                <a:spcPts val="3000"/>
              </a:spcBef>
              <a:buNone/>
            </a:pPr>
            <a:r>
              <a:rPr b="1"/>
              <a:t>la tendencia se puede ajustar globalmente o si es local.</a:t>
            </a:r>
          </a:p>
          <a:p>
            <a:pPr lvl="1"/>
            <a:r>
              <a:rPr/>
              <a:t>La tendencia de la serie es global ya que se puede ajustar una curva suave creciente en todos los tiempos de la serie, También se puede ajustar modelos locales para comparar los ajustes y pronosticos respecto a la ajuste global.</a:t>
            </a:r>
          </a:p>
          <a:p>
            <a:pPr lvl="0" marL="0" indent="0">
              <a:spcBef>
                <a:spcPts val="3000"/>
              </a:spcBef>
              <a:buNone/>
            </a:pPr>
            <a:r>
              <a:rPr b="1"/>
              <a:t>identificacion de posibles ciclos y cambios estructurales.</a:t>
            </a:r>
          </a:p>
          <a:p>
            <a:pPr lvl="1"/>
            <a:r>
              <a:rPr/>
              <a:t>Hay presencia de ciclos en la serie a tráves del tiempo ya que al aplicar la descomposición aditiva y obtener la tendencia, no se observa una curva suave que describa la tendencia de la serie.</a:t>
            </a:r>
          </a:p>
          <a:p>
            <a:pPr lvl="1"/>
            <a:r>
              <a:rPr/>
              <a:t>Hay aproximadamente entre 4 y 5 ciclos en la serie a través del tiempo (montañas).</a:t>
            </a:r>
          </a:p>
          <a:p>
            <a:pPr lvl="1"/>
            <a:r>
              <a:rPr/>
              <a:t>No hay presencia de cambios estructurales en la serie.</a:t>
            </a:r>
          </a:p>
          <a:p>
            <a:pPr lvl="0" marL="0" indent="0">
              <a:spcBef>
                <a:spcPts val="3000"/>
              </a:spcBef>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Modelos</a:t>
            </a:r>
            <a:r>
              <a:rPr/>
              <a:t> </a:t>
            </a:r>
            <a:r>
              <a:rPr/>
              <a:t>propuestos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Por el análisis descriptivo, para los modelos globales la tendencia puede ser ajustada por un polinomio de grado </a:t>
                </a:r>
                <a14:m>
                  <m:oMath xmlns:m="http://schemas.openxmlformats.org/officeDocument/2006/math">
                    <m:r>
                      <m:t>p</m:t>
                    </m:r>
                    <m:r>
                      <m:t>=</m:t>
                    </m:r>
                    <m:r>
                      <m:t>2</m:t>
                    </m:r>
                    <m:r>
                      <m:t>,</m:t>
                    </m:r>
                    <m:r>
                      <m:t>3</m:t>
                    </m:r>
                  </m:oMath>
                </a14:m>
                <a:r>
                  <a:rPr/>
                  <a:t> y la componente estacional puede representarse como un factor y por tanto usar variables indicadoras en los modelos globales. Se proponen los siguientes modelos de regresión, donde t es el índice de tiempo y </a:t>
                </a:r>
                <a14:m>
                  <m:oMath xmlns:m="http://schemas.openxmlformats.org/officeDocument/2006/math">
                    <m:sSub>
                      <m:e>
                        <m:r>
                          <m:t>I</m:t>
                        </m:r>
                      </m:e>
                      <m:sub>
                        <m:r>
                          <m:t>i</m:t>
                        </m:r>
                        <m:r>
                          <m:t>,</m:t>
                        </m:r>
                        <m:r>
                          <m:t>t</m:t>
                        </m:r>
                      </m:sub>
                    </m:sSub>
                  </m:oMath>
                </a14:m>
                <a:r>
                  <a:rPr/>
                  <a:t> es la indicadora del trimestre i en el tiempo t.</a:t>
                </a:r>
              </a:p>
              <a:p>
                <a:pPr lvl="0" marL="0" indent="0">
                  <a:spcBef>
                    <a:spcPts val="3000"/>
                  </a:spcBef>
                  <a:buNone/>
                </a:pPr>
                <a:r>
                  <a:rPr b="1"/>
                  <a:t>Modelo 1: Modelo cuadrático estacional con indicadoras, mes de referencia diciembre</a:t>
                </a:r>
              </a:p>
              <a:p>
                <a:pPr lvl="0" marL="0" indent="0">
                  <a:buNone/>
                </a:pPr>
                <a14:m>
                  <m:oMathPara xmlns:m="http://schemas.openxmlformats.org/officeDocument/2006/math">
                    <m:oMathParaPr>
                      <m:jc m:val="center"/>
                    </m:oMathParaPr>
                    <m:oMath>
                      <m:sSub>
                        <m:e>
                          <m:r>
                            <m:t>Y</m:t>
                          </m:r>
                        </m:e>
                        <m:sub>
                          <m:r>
                            <m:t>t</m:t>
                          </m:r>
                        </m:sub>
                      </m:sSub>
                      <m:r>
                        <m:t>=</m:t>
                      </m:r>
                      <m:sSub>
                        <m:e>
                          <m:r>
                            <m:t>β</m:t>
                          </m:r>
                        </m:e>
                        <m:sub>
                          <m:r>
                            <m:t>0</m:t>
                          </m:r>
                        </m:sub>
                      </m:sSub>
                      <m:r>
                        <m:t>+</m:t>
                      </m:r>
                      <m:sSub>
                        <m:e>
                          <m:r>
                            <m:t>β</m:t>
                          </m:r>
                        </m:e>
                        <m:sub>
                          <m:r>
                            <m:t>1</m:t>
                          </m:r>
                        </m:sub>
                      </m:sSub>
                      <m:r>
                        <m:t>t</m:t>
                      </m:r>
                      <m:r>
                        <m:t>+</m:t>
                      </m:r>
                      <m:sSub>
                        <m:e>
                          <m:r>
                            <m:t>β</m:t>
                          </m:r>
                        </m:e>
                        <m:sub>
                          <m:r>
                            <m:t>2</m:t>
                          </m:r>
                        </m:sub>
                      </m:sSub>
                      <m:sSup>
                        <m:e>
                          <m:r>
                            <m:t>t</m:t>
                          </m:r>
                        </m:e>
                        <m:sup>
                          <m:r>
                            <m:t>2</m:t>
                          </m:r>
                        </m:sup>
                      </m:sSup>
                      <m:r>
                        <m:t>+</m:t>
                      </m:r>
                      <m:nary>
                        <m:naryPr>
                          <m:chr m:val="∑"/>
                          <m:limLoc m:val="undOvr"/>
                          <m:subHide m:val="0"/>
                          <m:supHide m:val="0"/>
                        </m:naryPr>
                        <m:sub>
                          <m:r>
                            <m:t>i</m:t>
                          </m:r>
                          <m:r>
                            <m:t>=</m:t>
                          </m:r>
                          <m:r>
                            <m:t>1</m:t>
                          </m:r>
                        </m:sub>
                        <m:sup>
                          <m:r>
                            <m:t>11</m:t>
                          </m:r>
                        </m:sup>
                        <m:e>
                          <m:sSub>
                            <m:e>
                              <m:r>
                                <m:t>δ</m:t>
                              </m:r>
                            </m:e>
                            <m:sub>
                              <m:r>
                                <m:t>i</m:t>
                              </m:r>
                            </m:sub>
                          </m:sSub>
                        </m:e>
                      </m:nary>
                      <m:sSub>
                        <m:e>
                          <m:r>
                            <m:t>I</m:t>
                          </m:r>
                        </m:e>
                        <m:sub>
                          <m:r>
                            <m:t>i</m:t>
                          </m:r>
                          <m:r>
                            <m:t>,</m:t>
                          </m:r>
                          <m:r>
                            <m:t>t</m:t>
                          </m:r>
                        </m:sub>
                      </m:sSub>
                      <m:r>
                        <m:t>+</m:t>
                      </m:r>
                      <m:sSub>
                        <m:e>
                          <m:r>
                            <m:t>E</m:t>
                          </m:r>
                        </m:e>
                        <m:sub>
                          <m:r>
                            <m:t>t</m:t>
                          </m:r>
                        </m:sub>
                      </m:sSub>
                      <m:r>
                        <m:t>,</m:t>
                      </m:r>
                      <m:r>
                        <m:t> </m:t>
                      </m:r>
                      <m:r>
                        <m:t> </m:t>
                      </m:r>
                      <m:r>
                        <m:t> </m:t>
                      </m:r>
                      <m:sSub>
                        <m:e>
                          <m:r>
                            <m:t>E</m:t>
                          </m:r>
                        </m:e>
                        <m:sub>
                          <m:r>
                            <m:t>t</m:t>
                          </m:r>
                        </m:sub>
                      </m:sSub>
                      <m:r>
                        <m:t>∼</m:t>
                      </m:r>
                      <m:r>
                        <m:t>i</m:t>
                      </m:r>
                      <m:r>
                        <m:t>i</m:t>
                      </m:r>
                      <m:r>
                        <m:t>d</m:t>
                      </m:r>
                      <m:r>
                        <m:t>N</m:t>
                      </m:r>
                      <m:r>
                        <m:t>(</m:t>
                      </m:r>
                      <m:r>
                        <m:t>0</m:t>
                      </m:r>
                      <m:r>
                        <m:t>,</m:t>
                      </m:r>
                      <m:sSup>
                        <m:e>
                          <m:r>
                            <m:t>σ</m:t>
                          </m:r>
                        </m:e>
                        <m:sup>
                          <m:r>
                            <m:t>2</m:t>
                          </m:r>
                        </m:sup>
                      </m:sSup>
                      <m:r>
                        <m:t>)</m:t>
                      </m:r>
                    </m:oMath>
                  </m:oMathPara>
                </a14:m>
              </a:p>
              <a:p>
                <a:pPr lvl="0" marL="0" indent="0">
                  <a:spcBef>
                    <a:spcPts val="3000"/>
                  </a:spcBef>
                  <a:buNone/>
                </a:pPr>
                <a:r>
                  <a:rPr b="1"/>
                  <a:t>Modelo 2: Modelo cúbico estacional con indicadoras, mes de referencia diciembre</a:t>
                </a:r>
              </a:p>
              <a:p>
                <a:pPr lvl="0" marL="0" indent="0">
                  <a:buNone/>
                </a:pPr>
                <a14:m>
                  <m:oMathPara xmlns:m="http://schemas.openxmlformats.org/officeDocument/2006/math">
                    <m:oMathParaPr>
                      <m:jc m:val="center"/>
                    </m:oMathParaPr>
                    <m:oMath>
                      <m:sSub>
                        <m:e>
                          <m:r>
                            <m:t>Y</m:t>
                          </m:r>
                        </m:e>
                        <m:sub>
                          <m:r>
                            <m:t>t</m:t>
                          </m:r>
                        </m:sub>
                      </m:sSub>
                      <m:r>
                        <m:t>=</m:t>
                      </m:r>
                      <m:sSub>
                        <m:e>
                          <m:r>
                            <m:t>β</m:t>
                          </m:r>
                        </m:e>
                        <m:sub>
                          <m:r>
                            <m:t>0</m:t>
                          </m:r>
                        </m:sub>
                      </m:sSub>
                      <m:r>
                        <m:t>+</m:t>
                      </m:r>
                      <m:sSub>
                        <m:e>
                          <m:r>
                            <m:t>β</m:t>
                          </m:r>
                        </m:e>
                        <m:sub>
                          <m:r>
                            <m:t>1</m:t>
                          </m:r>
                        </m:sub>
                      </m:sSub>
                      <m:r>
                        <m:t>t</m:t>
                      </m:r>
                      <m:r>
                        <m:t>+</m:t>
                      </m:r>
                      <m:sSub>
                        <m:e>
                          <m:r>
                            <m:t>β</m:t>
                          </m:r>
                        </m:e>
                        <m:sub>
                          <m:r>
                            <m:t>2</m:t>
                          </m:r>
                        </m:sub>
                      </m:sSub>
                      <m:sSup>
                        <m:e>
                          <m:r>
                            <m:t>t</m:t>
                          </m:r>
                        </m:e>
                        <m:sup>
                          <m:r>
                            <m:t>2</m:t>
                          </m:r>
                        </m:sup>
                      </m:sSup>
                      <m:r>
                        <m:t>+</m:t>
                      </m:r>
                      <m:sSub>
                        <m:e>
                          <m:r>
                            <m:t>β</m:t>
                          </m:r>
                        </m:e>
                        <m:sub>
                          <m:r>
                            <m:t>3</m:t>
                          </m:r>
                        </m:sub>
                      </m:sSub>
                      <m:sSup>
                        <m:e>
                          <m:r>
                            <m:t>t</m:t>
                          </m:r>
                        </m:e>
                        <m:sup>
                          <m:r>
                            <m:t>3</m:t>
                          </m:r>
                        </m:sup>
                      </m:sSup>
                      <m:r>
                        <m:t>+</m:t>
                      </m:r>
                      <m:nary>
                        <m:naryPr>
                          <m:chr m:val="∑"/>
                          <m:limLoc m:val="undOvr"/>
                          <m:subHide m:val="0"/>
                          <m:supHide m:val="0"/>
                        </m:naryPr>
                        <m:sub>
                          <m:r>
                            <m:t>i</m:t>
                          </m:r>
                          <m:r>
                            <m:t>=</m:t>
                          </m:r>
                          <m:r>
                            <m:t>1</m:t>
                          </m:r>
                        </m:sub>
                        <m:sup>
                          <m:r>
                            <m:t>11</m:t>
                          </m:r>
                        </m:sup>
                        <m:e>
                          <m:sSub>
                            <m:e>
                              <m:r>
                                <m:t>δ</m:t>
                              </m:r>
                            </m:e>
                            <m:sub>
                              <m:r>
                                <m:t>i</m:t>
                              </m:r>
                            </m:sub>
                          </m:sSub>
                        </m:e>
                      </m:nary>
                      <m:sSub>
                        <m:e>
                          <m:r>
                            <m:t>I</m:t>
                          </m:r>
                        </m:e>
                        <m:sub>
                          <m:r>
                            <m:t>i</m:t>
                          </m:r>
                          <m:r>
                            <m:t>,</m:t>
                          </m:r>
                          <m:r>
                            <m:t>t</m:t>
                          </m:r>
                        </m:sub>
                      </m:sSub>
                      <m:r>
                        <m:t>+</m:t>
                      </m:r>
                      <m:sSub>
                        <m:e>
                          <m:r>
                            <m:t>E</m:t>
                          </m:r>
                        </m:e>
                        <m:sub>
                          <m:r>
                            <m:t>t</m:t>
                          </m:r>
                        </m:sub>
                      </m:sSub>
                      <m:r>
                        <m:t>,</m:t>
                      </m:r>
                      <m:r>
                        <m:t> </m:t>
                      </m:r>
                      <m:r>
                        <m:t> </m:t>
                      </m:r>
                      <m:r>
                        <m:t> </m:t>
                      </m:r>
                      <m:sSub>
                        <m:e>
                          <m:r>
                            <m:t>E</m:t>
                          </m:r>
                        </m:e>
                        <m:sub>
                          <m:r>
                            <m:t>t</m:t>
                          </m:r>
                        </m:sub>
                      </m:sSub>
                      <m:r>
                        <m:t>∼</m:t>
                      </m:r>
                      <m:r>
                        <m:t>i</m:t>
                      </m:r>
                      <m:r>
                        <m:t>i</m:t>
                      </m:r>
                      <m:r>
                        <m:t>d</m:t>
                      </m:r>
                      <m:r>
                        <m:t>N</m:t>
                      </m:r>
                      <m:r>
                        <m:t>(</m:t>
                      </m:r>
                      <m:r>
                        <m:t>0</m:t>
                      </m:r>
                      <m:r>
                        <m:t>,</m:t>
                      </m:r>
                      <m:sSup>
                        <m:e>
                          <m:r>
                            <m:t>σ</m:t>
                          </m:r>
                        </m:e>
                        <m:sup>
                          <m:r>
                            <m:t>2</m:t>
                          </m:r>
                        </m:sup>
                      </m:sSup>
                      <m:r>
                        <m:t>)</m:t>
                      </m:r>
                    </m:oMath>
                  </m:oMathPara>
                </a14:m>
              </a:p>
              <a:p>
                <a:pPr lvl="0" marL="0" indent="0">
                  <a:spcBef>
                    <a:spcPts val="3000"/>
                  </a:spcBef>
                  <a:buNone/>
                </a:pPr>
                <a:r>
                  <a:rPr b="1"/>
                  <a:t>Modelos 3: Descomposición aditiva &amp; Loess cuadrático</a:t>
                </a:r>
              </a:p>
              <a:p>
                <a:pPr lvl="0" marL="0" indent="0">
                  <a:buNone/>
                </a:pPr>
                <a:r>
                  <a:rPr/>
                  <a:t>En la vecindad de un tiempo </a:t>
                </a:r>
                <a14:m>
                  <m:oMath xmlns:m="http://schemas.openxmlformats.org/officeDocument/2006/math">
                    <m:sSub>
                      <m:e>
                        <m:r>
                          <m:t>t</m:t>
                        </m:r>
                      </m:e>
                      <m:sub>
                        <m:r>
                          <m:t>k</m:t>
                        </m:r>
                      </m:sub>
                    </m:sSub>
                  </m:oMath>
                </a14:m>
                <a:r>
                  <a:rPr/>
                  <a:t> donde se quiere ajustar, </a:t>
                </a:r>
                <a14:m>
                  <m:oMath xmlns:m="http://schemas.openxmlformats.org/officeDocument/2006/math">
                    <m:sSub>
                      <m:e>
                        <m:r>
                          <m:t>Y</m:t>
                        </m:r>
                      </m:e>
                      <m:sub>
                        <m:r>
                          <m:t>t</m:t>
                        </m:r>
                      </m:sub>
                    </m:sSub>
                    <m:r>
                      <m:t>=</m:t>
                    </m:r>
                    <m:sSub>
                      <m:e>
                        <m:r>
                          <m:t>β</m:t>
                        </m:r>
                      </m:e>
                      <m:sub>
                        <m:r>
                          <m:t>0</m:t>
                        </m:r>
                        <m:r>
                          <m:t>,</m:t>
                        </m:r>
                        <m:r>
                          <m:t>k</m:t>
                        </m:r>
                      </m:sub>
                    </m:sSub>
                    <m:r>
                      <m:t>+</m:t>
                    </m:r>
                    <m:sSub>
                      <m:e>
                        <m:r>
                          <m:t>β</m:t>
                        </m:r>
                      </m:e>
                      <m:sub>
                        <m:r>
                          <m:t>1</m:t>
                        </m:r>
                        <m:r>
                          <m:t>,</m:t>
                        </m:r>
                        <m:r>
                          <m:t>k</m:t>
                        </m:r>
                      </m:sub>
                    </m:sSub>
                    <m:r>
                      <m:t>t</m:t>
                    </m:r>
                    <m:r>
                      <m:t>+</m:t>
                    </m:r>
                    <m:sSub>
                      <m:e>
                        <m:r>
                          <m:t>β</m:t>
                        </m:r>
                      </m:e>
                      <m:sub>
                        <m:r>
                          <m:t>2</m:t>
                        </m:r>
                        <m:r>
                          <m:t>,</m:t>
                        </m:r>
                        <m:r>
                          <m:t>k</m:t>
                        </m:r>
                      </m:sub>
                    </m:sSub>
                    <m:sSup>
                      <m:e>
                        <m:r>
                          <m:t>t</m:t>
                        </m:r>
                      </m:e>
                      <m:sup>
                        <m:r>
                          <m:t>2</m:t>
                        </m:r>
                      </m:sup>
                    </m:sSup>
                    <m:r>
                      <m:t>+</m:t>
                    </m:r>
                    <m:nary>
                      <m:naryPr>
                        <m:chr m:val="∑"/>
                        <m:limLoc m:val="undOvr"/>
                        <m:subHide m:val="0"/>
                        <m:supHide m:val="0"/>
                      </m:naryPr>
                      <m:sub>
                        <m:r>
                          <m:t>i</m:t>
                        </m:r>
                        <m:r>
                          <m:t>=</m:t>
                        </m:r>
                        <m:r>
                          <m:t>1</m:t>
                        </m:r>
                      </m:sub>
                      <m:sup>
                        <m:r>
                          <m:t>12</m:t>
                        </m:r>
                      </m:sup>
                      <m:e>
                        <m:sSub>
                          <m:e>
                            <m:r>
                              <m:t>δ</m:t>
                            </m:r>
                          </m:e>
                          <m:sub>
                            <m:r>
                              <m:t>i</m:t>
                            </m:r>
                          </m:sub>
                        </m:sSub>
                      </m:e>
                    </m:nary>
                    <m:sSub>
                      <m:e>
                        <m:r>
                          <m:t>I</m:t>
                        </m:r>
                      </m:e>
                      <m:sub>
                        <m:r>
                          <m:t>i</m:t>
                        </m:r>
                        <m:r>
                          <m:t>,</m:t>
                        </m:r>
                        <m:r>
                          <m:t>t</m:t>
                        </m:r>
                      </m:sub>
                    </m:sSub>
                    <m:r>
                      <m:t>+</m:t>
                    </m:r>
                    <m:sSub>
                      <m:e>
                        <m:r>
                          <m:t>E</m:t>
                        </m:r>
                      </m:e>
                      <m:sub>
                        <m:r>
                          <m:t>t</m:t>
                        </m:r>
                      </m:sub>
                    </m:sSub>
                    <m:r>
                      <m:t>,</m:t>
                    </m:r>
                    <m:r>
                      <m:t> </m:t>
                    </m:r>
                    <m:r>
                      <m:t> </m:t>
                    </m:r>
                    <m:sSub>
                      <m:e>
                        <m:r>
                          <m:t>E</m:t>
                        </m:r>
                      </m:e>
                      <m:sub>
                        <m:r>
                          <m:t>t</m:t>
                        </m:r>
                      </m:sub>
                    </m:sSub>
                    <m:r>
                      <m:t>∼</m:t>
                    </m:r>
                    <m:r>
                      <m:t>i</m:t>
                    </m:r>
                    <m:r>
                      <m:t>i</m:t>
                    </m:r>
                    <m:r>
                      <m:t>d</m:t>
                    </m:r>
                    <m:r>
                      <m:t>N</m:t>
                    </m:r>
                    <m:r>
                      <m:t>(</m:t>
                    </m:r>
                    <m:r>
                      <m:t>0</m:t>
                    </m:r>
                    <m:r>
                      <m:t>,</m:t>
                    </m:r>
                    <m:sSup>
                      <m:e>
                        <m:r>
                          <m:t>σ</m:t>
                        </m:r>
                      </m:e>
                      <m:sup>
                        <m:r>
                          <m:t>2</m:t>
                        </m:r>
                      </m:sup>
                    </m:sSup>
                    <m:r>
                      <m:t>)</m:t>
                    </m:r>
                  </m:oMath>
                </a14:m>
                <a:r>
                  <a:rPr/>
                  <a:t> para todo t vecino a </a:t>
                </a:r>
                <a14:m>
                  <m:oMath xmlns:m="http://schemas.openxmlformats.org/officeDocument/2006/math">
                    <m:sSub>
                      <m:e>
                        <m:r>
                          <m:t>t</m:t>
                        </m:r>
                      </m:e>
                      <m:sub>
                        <m:r>
                          <m:t>k</m:t>
                        </m:r>
                      </m:sub>
                    </m:sSub>
                  </m:oMath>
                </a14:m>
                <a:r>
                  <a:rPr/>
                  <a:t>, con </a:t>
                </a:r>
                <a14:m>
                  <m:oMath xmlns:m="http://schemas.openxmlformats.org/officeDocument/2006/math">
                    <m:nary>
                      <m:naryPr>
                        <m:chr m:val="∑"/>
                        <m:limLoc m:val="undOvr"/>
                        <m:subHide m:val="0"/>
                        <m:supHide m:val="0"/>
                      </m:naryPr>
                      <m:sub>
                        <m:r>
                          <m:t>i</m:t>
                        </m:r>
                        <m:r>
                          <m:t>=</m:t>
                        </m:r>
                        <m:r>
                          <m:t>1</m:t>
                        </m:r>
                      </m:sub>
                      <m:sup>
                        <m:r>
                          <m:t>12</m:t>
                        </m:r>
                      </m:sup>
                      <m:e>
                        <m:sSub>
                          <m:e>
                            <m:r>
                              <m:t>δ</m:t>
                            </m:r>
                          </m:e>
                          <m:sub>
                            <m:r>
                              <m:t>i</m:t>
                            </m:r>
                          </m:sub>
                        </m:sSub>
                      </m:e>
                    </m:nary>
                    <m:r>
                      <m:t>=</m:t>
                    </m:r>
                    <m:r>
                      <m:t>0</m:t>
                    </m:r>
                    <m:r>
                      <m:t>,</m:t>
                    </m:r>
                    <m:r>
                      <m:t> </m:t>
                    </m:r>
                    <m:r>
                      <m:t> </m:t>
                    </m:r>
                    <m:r>
                      <m:t> </m:t>
                    </m:r>
                    <m:sSub>
                      <m:e>
                        <m:r>
                          <m:t>β</m:t>
                        </m:r>
                      </m:e>
                      <m:sub>
                        <m:r>
                          <m:t>0</m:t>
                        </m:r>
                        <m:r>
                          <m:t>,</m:t>
                        </m:r>
                        <m:r>
                          <m:t>k</m:t>
                        </m:r>
                      </m:sub>
                    </m:sSub>
                    <m:r>
                      <m:t>,</m:t>
                    </m:r>
                    <m:r>
                      <m:t> </m:t>
                    </m:r>
                    <m:sSub>
                      <m:e>
                        <m:r>
                          <m:t>β</m:t>
                        </m:r>
                      </m:e>
                      <m:sub>
                        <m:r>
                          <m:t>1</m:t>
                        </m:r>
                        <m:r>
                          <m:t>,</m:t>
                        </m:r>
                        <m:r>
                          <m:t>k</m:t>
                        </m:r>
                      </m:sub>
                    </m:sSub>
                    <m:r>
                      <m:t> </m:t>
                    </m:r>
                    <m:r>
                      <m:t>y</m:t>
                    </m:r>
                    <m:r>
                      <m:t> </m:t>
                    </m:r>
                    <m:sSub>
                      <m:e>
                        <m:r>
                          <m:t>β</m:t>
                        </m:r>
                      </m:e>
                      <m:sub>
                        <m:r>
                          <m:t>2</m:t>
                        </m:r>
                        <m:r>
                          <m:t>,</m:t>
                        </m:r>
                        <m:r>
                          <m:t>k</m:t>
                        </m:r>
                      </m:sub>
                    </m:sSub>
                  </m:oMath>
                </a14:m>
                <a:r>
                  <a:rPr/>
                  <a:t> los parametros de la parabola local en la vecindad de </a:t>
                </a:r>
                <a14:m>
                  <m:oMath xmlns:m="http://schemas.openxmlformats.org/officeDocument/2006/math">
                    <m:sSub>
                      <m:e>
                        <m:r>
                          <m:t>t</m:t>
                        </m:r>
                      </m:e>
                      <m:sub>
                        <m:r>
                          <m:t>k</m:t>
                        </m:r>
                      </m:sub>
                    </m:sSub>
                  </m:oMath>
                </a14:m>
              </a:p>
              <a:p>
                <a:pPr lvl="0" marL="0" indent="0">
                  <a:spcBef>
                    <a:spcPts val="3000"/>
                  </a:spcBef>
                  <a:buNone/>
                </a:pPr>
                <a:r>
                  <a:rPr b="1"/>
                  <a:t>Modelo 4: Suavizamiento exponencial Holt-Winters aditivo</a:t>
                </a:r>
              </a:p>
              <a:p>
                <a:pPr lvl="0" marL="0" indent="0">
                  <a:buNone/>
                </a:pPr>
                <a14:m>
                  <m:oMath xmlns:m="http://schemas.openxmlformats.org/officeDocument/2006/math">
                    <m:sSub>
                      <m:e>
                        <m:r>
                          <m:t>Y</m:t>
                        </m:r>
                      </m:e>
                      <m:sub>
                        <m:r>
                          <m:t>t</m:t>
                        </m:r>
                        <m:r>
                          <m:t>+</m:t>
                        </m:r>
                        <m:r>
                          <m:t>h</m:t>
                        </m:r>
                      </m:sub>
                    </m:sSub>
                    <m:r>
                      <m:t>=</m:t>
                    </m:r>
                    <m:sSub>
                      <m:e>
                        <m:r>
                          <m:t>β</m:t>
                        </m:r>
                      </m:e>
                      <m:sub>
                        <m:r>
                          <m:t>0</m:t>
                        </m:r>
                        <m:r>
                          <m:t>,</m:t>
                        </m:r>
                        <m:r>
                          <m:t>t</m:t>
                        </m:r>
                      </m:sub>
                    </m:sSub>
                    <m:r>
                      <m:t>+</m:t>
                    </m:r>
                    <m:sSub>
                      <m:e>
                        <m:r>
                          <m:t>β</m:t>
                        </m:r>
                      </m:e>
                      <m:sub>
                        <m:r>
                          <m:t>1</m:t>
                        </m:r>
                        <m:r>
                          <m:t>,</m:t>
                        </m:r>
                        <m:r>
                          <m:t>t</m:t>
                        </m:r>
                      </m:sub>
                    </m:sSub>
                    <m:r>
                      <m:t>×</m:t>
                    </m:r>
                    <m:r>
                      <m:t>h</m:t>
                    </m:r>
                    <m:r>
                      <m:t>+</m:t>
                    </m:r>
                    <m:nary>
                      <m:naryPr>
                        <m:chr m:val="∑"/>
                        <m:limLoc m:val="undOvr"/>
                        <m:subHide m:val="0"/>
                        <m:supHide m:val="0"/>
                      </m:naryPr>
                      <m:sub>
                        <m:r>
                          <m:t>i</m:t>
                        </m:r>
                        <m:r>
                          <m:t>=</m:t>
                        </m:r>
                        <m:r>
                          <m:t>1</m:t>
                        </m:r>
                      </m:sub>
                      <m:sup>
                        <m:r>
                          <m:t>12</m:t>
                        </m:r>
                      </m:sup>
                      <m:e>
                        <m:sSub>
                          <m:e>
                            <m:r>
                              <m:t>δ</m:t>
                            </m:r>
                          </m:e>
                          <m:sub>
                            <m:r>
                              <m:t>i</m:t>
                            </m:r>
                            <m:r>
                              <m:t>,</m:t>
                            </m:r>
                            <m:r>
                              <m:t>t</m:t>
                            </m:r>
                          </m:sub>
                        </m:sSub>
                      </m:e>
                    </m:nary>
                    <m:sSub>
                      <m:e>
                        <m:r>
                          <m:t>I</m:t>
                        </m:r>
                      </m:e>
                      <m:sub>
                        <m:r>
                          <m:t>i</m:t>
                        </m:r>
                        <m:r>
                          <m:t>,</m:t>
                        </m:r>
                        <m:r>
                          <m:t>t</m:t>
                        </m:r>
                        <m:r>
                          <m:t>+</m:t>
                        </m:r>
                        <m:r>
                          <m:t>h</m:t>
                        </m:r>
                      </m:sub>
                    </m:sSub>
                    <m:r>
                      <m:t>+</m:t>
                    </m:r>
                    <m:sSub>
                      <m:e>
                        <m:r>
                          <m:t>E</m:t>
                        </m:r>
                      </m:e>
                      <m:sub>
                        <m:r>
                          <m:t>t</m:t>
                        </m:r>
                        <m:r>
                          <m:t>+</m:t>
                        </m:r>
                        <m:r>
                          <m:t>h</m:t>
                        </m:r>
                      </m:sub>
                    </m:sSub>
                    <m:r>
                      <m:t>,</m:t>
                    </m:r>
                    <m:r>
                      <m:t> </m:t>
                    </m:r>
                    <m:r>
                      <m:t> </m:t>
                    </m:r>
                    <m:sSub>
                      <m:e>
                        <m:r>
                          <m:t>E</m:t>
                        </m:r>
                      </m:e>
                      <m:sub>
                        <m:r>
                          <m:t>t</m:t>
                        </m:r>
                      </m:sub>
                    </m:sSub>
                    <m:r>
                      <m:t>∼</m:t>
                    </m:r>
                    <m:r>
                      <m:t>i</m:t>
                    </m:r>
                    <m:r>
                      <m:t>i</m:t>
                    </m:r>
                    <m:r>
                      <m:t>d</m:t>
                    </m:r>
                    <m:r>
                      <m:t>N</m:t>
                    </m:r>
                    <m:r>
                      <m:t>(</m:t>
                    </m:r>
                    <m:r>
                      <m:t>0</m:t>
                    </m:r>
                    <m:r>
                      <m:t>,</m:t>
                    </m:r>
                    <m:sSup>
                      <m:e>
                        <m:r>
                          <m:t>σ</m:t>
                        </m:r>
                      </m:e>
                      <m:sup>
                        <m:r>
                          <m:t>2</m:t>
                        </m:r>
                      </m:sup>
                    </m:sSup>
                    <m:r>
                      <m:t>)</m:t>
                    </m:r>
                  </m:oMath>
                </a14:m>
                <a:r>
                  <a:rPr/>
                  <a:t>, con </a:t>
                </a:r>
                <a14:m>
                  <m:oMath xmlns:m="http://schemas.openxmlformats.org/officeDocument/2006/math">
                    <m:nary>
                      <m:naryPr>
                        <m:chr m:val="∑"/>
                        <m:limLoc m:val="undOvr"/>
                        <m:subHide m:val="0"/>
                        <m:supHide m:val="0"/>
                      </m:naryPr>
                      <m:sub>
                        <m:r>
                          <m:t>i</m:t>
                        </m:r>
                        <m:r>
                          <m:t>=</m:t>
                        </m:r>
                        <m:r>
                          <m:t>1</m:t>
                        </m:r>
                      </m:sub>
                      <m:sup>
                        <m:r>
                          <m:t>12</m:t>
                        </m:r>
                      </m:sup>
                      <m:e>
                        <m:sSub>
                          <m:e>
                            <m:r>
                              <m:t>δ</m:t>
                            </m:r>
                          </m:e>
                          <m:sub>
                            <m:r>
                              <m:t>i</m:t>
                            </m:r>
                            <m:r>
                              <m:t>,</m:t>
                            </m:r>
                            <m:r>
                              <m:t>t</m:t>
                            </m:r>
                          </m:sub>
                        </m:sSub>
                      </m:e>
                    </m:nary>
                    <m:r>
                      <m:t>=</m:t>
                    </m:r>
                    <m:r>
                      <m:t>0</m:t>
                    </m:r>
                    <m:r>
                      <m:t>,</m:t>
                    </m:r>
                    <m:r>
                      <m:t> </m:t>
                    </m:r>
                    <m:r>
                      <m:t> </m:t>
                    </m:r>
                    <m:sSub>
                      <m:e>
                        <m:r>
                          <m:t>β</m:t>
                        </m:r>
                      </m:e>
                      <m:sub>
                        <m:r>
                          <m:t>0</m:t>
                        </m:r>
                        <m:r>
                          <m:t>,</m:t>
                        </m:r>
                        <m:r>
                          <m:t>t</m:t>
                        </m:r>
                      </m:sub>
                    </m:sSub>
                    <m:r>
                      <m:t> </m:t>
                    </m:r>
                    <m:r>
                      <m:t>y</m:t>
                    </m:r>
                    <m:r>
                      <m:t> </m:t>
                    </m:r>
                    <m:sSub>
                      <m:e>
                        <m:r>
                          <m:t>β</m:t>
                        </m:r>
                      </m:e>
                      <m:sub>
                        <m:r>
                          <m:t>1</m:t>
                        </m:r>
                        <m:r>
                          <m:t>,</m:t>
                        </m:r>
                        <m:r>
                          <m:t>t</m:t>
                        </m:r>
                      </m:sub>
                    </m:sSub>
                    <m:r>
                      <m:t> </m:t>
                    </m:r>
                    <m:r>
                      <m:t>y</m:t>
                    </m:r>
                    <m:r>
                      <m:t> </m:t>
                    </m:r>
                    <m:sSub>
                      <m:e>
                        <m:r>
                          <m:t>δ</m:t>
                        </m:r>
                      </m:e>
                      <m:sub>
                        <m:r>
                          <m:t>i</m:t>
                        </m:r>
                        <m:r>
                          <m:t>,</m:t>
                        </m:r>
                        <m:r>
                          <m:t>t</m:t>
                        </m:r>
                      </m:sub>
                    </m:sSub>
                  </m:oMath>
                </a14:m>
                <a:r>
                  <a:rPr/>
                  <a:t>, el nivel en </a:t>
                </a:r>
                <a14:m>
                  <m:oMath xmlns:m="http://schemas.openxmlformats.org/officeDocument/2006/math">
                    <m:r>
                      <m:t>t</m:t>
                    </m:r>
                  </m:oMath>
                </a14:m>
                <a:r>
                  <a:rPr/>
                  <a:t>, la pendiente en </a:t>
                </a:r>
                <a14:m>
                  <m:oMath xmlns:m="http://schemas.openxmlformats.org/officeDocument/2006/math">
                    <m:r>
                      <m:t>t</m:t>
                    </m:r>
                  </m:oMath>
                </a14:m>
                <a:r>
                  <a:rPr/>
                  <a:t> y los efectos estacionales en </a:t>
                </a:r>
                <a14:m>
                  <m:oMath xmlns:m="http://schemas.openxmlformats.org/officeDocument/2006/math">
                    <m:r>
                      <m:t>t</m:t>
                    </m:r>
                  </m:oMath>
                </a14:m>
                <a:r>
                  <a:rPr/>
                  <a:t>, respectivamente, cambiando lentamente en el tiempo.</a:t>
                </a:r>
              </a:p>
              <a:p>
                <a:pPr lvl="0" marL="0" indent="0">
                  <a:spcBef>
                    <a:spcPts val="3000"/>
                  </a:spcBef>
                  <a:buNone/>
                </a:pPr>
                <a:r>
                  <a:rPr b="1"/>
                  <a:t>Ajuste de los modelos con validación cruzada</a:t>
                </a:r>
              </a:p>
              <a:p>
                <a:pPr lvl="0" marL="1270000" indent="0">
                  <a:buNone/>
                </a:pPr>
                <a:r>
                  <a:rPr sz="1800">
                    <a:latin typeface="Courier"/>
                  </a:rPr>
                  <a:t>m &lt;-</a:t>
                </a:r>
                <a:r>
                  <a:rPr sz="1800">
                    <a:solidFill>
                      <a:srgbClr val="4070A0"/>
                    </a:solidFill>
                    <a:latin typeface="Courier"/>
                  </a:rPr>
                  <a:t> </a:t>
                </a:r>
                <a:r>
                  <a:rPr sz="1800">
                    <a:solidFill>
                      <a:srgbClr val="40A070"/>
                    </a:solidFill>
                    <a:latin typeface="Courier"/>
                  </a:rPr>
                  <a:t>12</a:t>
                </a:r>
                <a:r>
                  <a:rPr sz="1800">
                    <a:latin typeface="Courier"/>
                  </a:rPr>
                  <a:t> </a:t>
                </a:r>
                <a:r>
                  <a:rPr sz="1800" i="1">
                    <a:solidFill>
                      <a:srgbClr val="60A0B0"/>
                    </a:solidFill>
                    <a:latin typeface="Courier"/>
                  </a:rPr>
                  <a:t># numero de periodos a pronosticar dentro de la muestra</a:t>
                </a:r>
                <a:br/>
                <a:r>
                  <a:rPr sz="1800">
                    <a:latin typeface="Courier"/>
                  </a:rPr>
                  <a:t>n &lt;-</a:t>
                </a:r>
                <a:r>
                  <a:rPr sz="1800" b="1">
                    <a:solidFill>
                      <a:srgbClr val="007020"/>
                    </a:solidFill>
                    <a:latin typeface="Courier"/>
                  </a:rPr>
                  <a:t>length</a:t>
                </a:r>
                <a:r>
                  <a:rPr sz="1800">
                    <a:latin typeface="Courier"/>
                  </a:rPr>
                  <a:t>(Datos20)</a:t>
                </a:r>
                <a:r>
                  <a:rPr sz="1800">
                    <a:solidFill>
                      <a:srgbClr val="666666"/>
                    </a:solidFill>
                    <a:latin typeface="Courier"/>
                  </a:rPr>
                  <a:t>-</a:t>
                </a:r>
                <a:r>
                  <a:rPr sz="1800">
                    <a:latin typeface="Courier"/>
                  </a:rPr>
                  <a:t>m </a:t>
                </a:r>
                <a:r>
                  <a:rPr sz="1800" i="1">
                    <a:solidFill>
                      <a:srgbClr val="60A0B0"/>
                    </a:solidFill>
                    <a:latin typeface="Courier"/>
                  </a:rPr>
                  <a:t># tamaño de la muestra para el ajuste</a:t>
                </a:r>
                <a:br/>
                <a:r>
                  <a:rPr sz="1800">
                    <a:latin typeface="Courier"/>
                  </a:rPr>
                  <a:t>t &lt;-</a:t>
                </a:r>
                <a:r>
                  <a:rPr sz="1800">
                    <a:solidFill>
                      <a:srgbClr val="4070A0"/>
                    </a:solidFill>
                    <a:latin typeface="Courier"/>
                  </a:rPr>
                  <a:t> </a:t>
                </a:r>
                <a:r>
                  <a:rPr sz="1800">
                    <a:solidFill>
                      <a:srgbClr val="40A070"/>
                    </a:solidFill>
                    <a:latin typeface="Courier"/>
                  </a:rPr>
                  <a:t>1</a:t>
                </a:r>
                <a:r>
                  <a:rPr sz="1800">
                    <a:solidFill>
                      <a:srgbClr val="666666"/>
                    </a:solidFill>
                    <a:latin typeface="Courier"/>
                  </a:rPr>
                  <a:t>:</a:t>
                </a:r>
                <a:r>
                  <a:rPr sz="1800">
                    <a:latin typeface="Courier"/>
                  </a:rPr>
                  <a:t>n </a:t>
                </a:r>
                <a:r>
                  <a:rPr sz="1800" i="1">
                    <a:solidFill>
                      <a:srgbClr val="60A0B0"/>
                    </a:solidFill>
                    <a:latin typeface="Courier"/>
                  </a:rPr>
                  <a:t>#Indice de tiempo en los periodos de ajuste</a:t>
                </a:r>
              </a:p>
              <a:p>
                <a:pPr lvl="1"/>
                <a:r>
                  <a:rPr/>
                  <a:t>Datos para el ajuste:</a:t>
                </a:r>
              </a:p>
              <a:p>
                <a:pPr lvl="0" marL="1270000" indent="0">
                  <a:buNone/>
                </a:pPr>
                <a:r>
                  <a:rPr sz="1800">
                    <a:latin typeface="Courier"/>
                  </a:rPr>
                  <a:t>yt &lt;-</a:t>
                </a:r>
                <a:r>
                  <a:rPr sz="1800">
                    <a:solidFill>
                      <a:srgbClr val="4070A0"/>
                    </a:solidFill>
                    <a:latin typeface="Courier"/>
                  </a:rPr>
                  <a:t> </a:t>
                </a:r>
                <a:r>
                  <a:rPr sz="1800" b="1">
                    <a:solidFill>
                      <a:srgbClr val="007020"/>
                    </a:solidFill>
                    <a:latin typeface="Courier"/>
                  </a:rPr>
                  <a:t>ts</a:t>
                </a:r>
                <a:r>
                  <a:rPr sz="1800">
                    <a:latin typeface="Courier"/>
                  </a:rPr>
                  <a:t>(Datos20[t], </a:t>
                </a:r>
                <a:r>
                  <a:rPr sz="1800">
                    <a:solidFill>
                      <a:srgbClr val="902000"/>
                    </a:solidFill>
                    <a:latin typeface="Courier"/>
                  </a:rPr>
                  <a:t>frequency =</a:t>
                </a:r>
                <a:r>
                  <a:rPr sz="1800">
                    <a:latin typeface="Courier"/>
                  </a:rPr>
                  <a:t> </a:t>
                </a:r>
                <a:r>
                  <a:rPr sz="1800">
                    <a:solidFill>
                      <a:srgbClr val="40A070"/>
                    </a:solidFill>
                    <a:latin typeface="Courier"/>
                  </a:rPr>
                  <a:t>12</a:t>
                </a:r>
                <a:r>
                  <a:rPr sz="1800">
                    <a:latin typeface="Courier"/>
                  </a:rPr>
                  <a:t>, </a:t>
                </a:r>
                <a:r>
                  <a:rPr sz="1800">
                    <a:solidFill>
                      <a:srgbClr val="902000"/>
                    </a:solidFill>
                    <a:latin typeface="Courier"/>
                  </a:rPr>
                  <a:t>start=</a:t>
                </a:r>
                <a:r>
                  <a:rPr sz="1800" b="1">
                    <a:solidFill>
                      <a:srgbClr val="007020"/>
                    </a:solidFill>
                    <a:latin typeface="Courier"/>
                  </a:rPr>
                  <a:t>c</a:t>
                </a:r>
                <a:r>
                  <a:rPr sz="1800">
                    <a:latin typeface="Courier"/>
                  </a:rPr>
                  <a:t>(</a:t>
                </a:r>
                <a:r>
                  <a:rPr sz="1800">
                    <a:solidFill>
                      <a:srgbClr val="40A070"/>
                    </a:solidFill>
                    <a:latin typeface="Courier"/>
                  </a:rPr>
                  <a:t>2001</a:t>
                </a:r>
                <a:r>
                  <a:rPr sz="1800">
                    <a:latin typeface="Courier"/>
                  </a:rPr>
                  <a:t>, </a:t>
                </a:r>
                <a:r>
                  <a:rPr sz="1800">
                    <a:solidFill>
                      <a:srgbClr val="40A070"/>
                    </a:solidFill>
                    <a:latin typeface="Courier"/>
                  </a:rPr>
                  <a:t>1</a:t>
                </a:r>
                <a:r>
                  <a:rPr sz="1800">
                    <a:latin typeface="Courier"/>
                  </a:rPr>
                  <a:t>))</a:t>
                </a:r>
              </a:p>
              <a:p>
                <a:pPr lvl="1"/>
                <a:r>
                  <a:rPr/>
                  <a:t>Definiendo factor para estacionalidad pero solo para la regresion lineal modelo 1</a:t>
                </a:r>
              </a:p>
              <a:p>
                <a:pPr lvl="1"/>
                <a:r>
                  <a:rPr/>
                  <a:t>Creación de las variables indicadoras para los datos de muestra</a:t>
                </a:r>
              </a:p>
              <a:p>
                <a:pPr lvl="0" marL="1270000" indent="0">
                  <a:buNone/>
                </a:pPr>
                <a:r>
                  <a:rPr sz="1800">
                    <a:latin typeface="Courier"/>
                  </a:rPr>
                  <a:t>mes &lt;-</a:t>
                </a:r>
                <a:r>
                  <a:rPr sz="1800">
                    <a:solidFill>
                      <a:srgbClr val="4070A0"/>
                    </a:solidFill>
                    <a:latin typeface="Courier"/>
                  </a:rPr>
                  <a:t> </a:t>
                </a:r>
                <a:r>
                  <a:rPr sz="1800" b="1">
                    <a:solidFill>
                      <a:srgbClr val="007020"/>
                    </a:solidFill>
                    <a:latin typeface="Courier"/>
                  </a:rPr>
                  <a:t>seasonaldummy</a:t>
                </a:r>
                <a:r>
                  <a:rPr sz="1800">
                    <a:latin typeface="Courier"/>
                  </a:rPr>
                  <a:t>(yt) </a:t>
                </a:r>
                <a:r>
                  <a:rPr sz="1800" i="1">
                    <a:solidFill>
                      <a:srgbClr val="60A0B0"/>
                    </a:solidFill>
                    <a:latin typeface="Courier"/>
                  </a:rPr>
                  <a:t>#Matriz con las 11 primeras variables Indicadoras mes</a:t>
                </a:r>
                <a:br/>
                <a:br/>
                <a:br/>
                <a:r>
                  <a:rPr sz="1800" i="1">
                    <a:solidFill>
                      <a:srgbClr val="60A0B0"/>
                    </a:solidFill>
                    <a:latin typeface="Courier"/>
                  </a:rPr>
                  <a:t>#Separando una a una las 11 variables indicadoras</a:t>
                </a:r>
                <a:br/>
                <a:br/>
                <a:r>
                  <a:rPr sz="1800">
                    <a:latin typeface="Courier"/>
                  </a:rPr>
                  <a:t>I1 &lt;-</a:t>
                </a:r>
                <a:r>
                  <a:rPr sz="1800">
                    <a:solidFill>
                      <a:srgbClr val="4070A0"/>
                    </a:solidFill>
                    <a:latin typeface="Courier"/>
                  </a:rPr>
                  <a:t> </a:t>
                </a:r>
                <a:r>
                  <a:rPr sz="1800">
                    <a:latin typeface="Courier"/>
                  </a:rPr>
                  <a:t>mes[,</a:t>
                </a:r>
                <a:r>
                  <a:rPr sz="1800">
                    <a:solidFill>
                      <a:srgbClr val="40A070"/>
                    </a:solidFill>
                    <a:latin typeface="Courier"/>
                  </a:rPr>
                  <a:t>1</a:t>
                </a:r>
                <a:r>
                  <a:rPr sz="1800">
                    <a:latin typeface="Courier"/>
                  </a:rPr>
                  <a:t>]</a:t>
                </a:r>
                <a:br/>
                <a:r>
                  <a:rPr sz="1800">
                    <a:latin typeface="Courier"/>
                  </a:rPr>
                  <a:t>I2 &lt;-</a:t>
                </a:r>
                <a:r>
                  <a:rPr sz="1800">
                    <a:solidFill>
                      <a:srgbClr val="4070A0"/>
                    </a:solidFill>
                    <a:latin typeface="Courier"/>
                  </a:rPr>
                  <a:t> </a:t>
                </a:r>
                <a:r>
                  <a:rPr sz="1800">
                    <a:latin typeface="Courier"/>
                  </a:rPr>
                  <a:t>mes[,</a:t>
                </a:r>
                <a:r>
                  <a:rPr sz="1800">
                    <a:solidFill>
                      <a:srgbClr val="40A070"/>
                    </a:solidFill>
                    <a:latin typeface="Courier"/>
                  </a:rPr>
                  <a:t>2</a:t>
                </a:r>
                <a:r>
                  <a:rPr sz="1800">
                    <a:latin typeface="Courier"/>
                  </a:rPr>
                  <a:t>]</a:t>
                </a:r>
                <a:br/>
                <a:r>
                  <a:rPr sz="1800">
                    <a:latin typeface="Courier"/>
                  </a:rPr>
                  <a:t>I3 &lt;-</a:t>
                </a:r>
                <a:r>
                  <a:rPr sz="1800">
                    <a:solidFill>
                      <a:srgbClr val="4070A0"/>
                    </a:solidFill>
                    <a:latin typeface="Courier"/>
                  </a:rPr>
                  <a:t> </a:t>
                </a:r>
                <a:r>
                  <a:rPr sz="1800">
                    <a:latin typeface="Courier"/>
                  </a:rPr>
                  <a:t>mes[,</a:t>
                </a:r>
                <a:r>
                  <a:rPr sz="1800">
                    <a:solidFill>
                      <a:srgbClr val="40A070"/>
                    </a:solidFill>
                    <a:latin typeface="Courier"/>
                  </a:rPr>
                  <a:t>3</a:t>
                </a:r>
                <a:r>
                  <a:rPr sz="1800">
                    <a:latin typeface="Courier"/>
                  </a:rPr>
                  <a:t>]</a:t>
                </a:r>
                <a:br/>
                <a:r>
                  <a:rPr sz="1800">
                    <a:latin typeface="Courier"/>
                  </a:rPr>
                  <a:t>I4 &lt;-</a:t>
                </a:r>
                <a:r>
                  <a:rPr sz="1800">
                    <a:solidFill>
                      <a:srgbClr val="4070A0"/>
                    </a:solidFill>
                    <a:latin typeface="Courier"/>
                  </a:rPr>
                  <a:t> </a:t>
                </a:r>
                <a:r>
                  <a:rPr sz="1800">
                    <a:latin typeface="Courier"/>
                  </a:rPr>
                  <a:t>mes[,</a:t>
                </a:r>
                <a:r>
                  <a:rPr sz="1800">
                    <a:solidFill>
                      <a:srgbClr val="40A070"/>
                    </a:solidFill>
                    <a:latin typeface="Courier"/>
                  </a:rPr>
                  <a:t>4</a:t>
                </a:r>
                <a:r>
                  <a:rPr sz="1800">
                    <a:latin typeface="Courier"/>
                  </a:rPr>
                  <a:t>]</a:t>
                </a:r>
                <a:br/>
                <a:r>
                  <a:rPr sz="1800">
                    <a:latin typeface="Courier"/>
                  </a:rPr>
                  <a:t>I5 &lt;-</a:t>
                </a:r>
                <a:r>
                  <a:rPr sz="1800">
                    <a:solidFill>
                      <a:srgbClr val="4070A0"/>
                    </a:solidFill>
                    <a:latin typeface="Courier"/>
                  </a:rPr>
                  <a:t> </a:t>
                </a:r>
                <a:r>
                  <a:rPr sz="1800">
                    <a:latin typeface="Courier"/>
                  </a:rPr>
                  <a:t>mes[,</a:t>
                </a:r>
                <a:r>
                  <a:rPr sz="1800">
                    <a:solidFill>
                      <a:srgbClr val="40A070"/>
                    </a:solidFill>
                    <a:latin typeface="Courier"/>
                  </a:rPr>
                  <a:t>5</a:t>
                </a:r>
                <a:r>
                  <a:rPr sz="1800">
                    <a:latin typeface="Courier"/>
                  </a:rPr>
                  <a:t>]</a:t>
                </a:r>
                <a:br/>
                <a:r>
                  <a:rPr sz="1800">
                    <a:latin typeface="Courier"/>
                  </a:rPr>
                  <a:t>I6 &lt;-</a:t>
                </a:r>
                <a:r>
                  <a:rPr sz="1800">
                    <a:solidFill>
                      <a:srgbClr val="4070A0"/>
                    </a:solidFill>
                    <a:latin typeface="Courier"/>
                  </a:rPr>
                  <a:t> </a:t>
                </a:r>
                <a:r>
                  <a:rPr sz="1800">
                    <a:latin typeface="Courier"/>
                  </a:rPr>
                  <a:t>mes[,</a:t>
                </a:r>
                <a:r>
                  <a:rPr sz="1800">
                    <a:solidFill>
                      <a:srgbClr val="40A070"/>
                    </a:solidFill>
                    <a:latin typeface="Courier"/>
                  </a:rPr>
                  <a:t>6</a:t>
                </a:r>
                <a:r>
                  <a:rPr sz="1800">
                    <a:latin typeface="Courier"/>
                  </a:rPr>
                  <a:t>]</a:t>
                </a:r>
                <a:br/>
                <a:r>
                  <a:rPr sz="1800">
                    <a:latin typeface="Courier"/>
                  </a:rPr>
                  <a:t>I7 &lt;-</a:t>
                </a:r>
                <a:r>
                  <a:rPr sz="1800">
                    <a:solidFill>
                      <a:srgbClr val="4070A0"/>
                    </a:solidFill>
                    <a:latin typeface="Courier"/>
                  </a:rPr>
                  <a:t> </a:t>
                </a:r>
                <a:r>
                  <a:rPr sz="1800">
                    <a:latin typeface="Courier"/>
                  </a:rPr>
                  <a:t>mes[,</a:t>
                </a:r>
                <a:r>
                  <a:rPr sz="1800">
                    <a:solidFill>
                      <a:srgbClr val="40A070"/>
                    </a:solidFill>
                    <a:latin typeface="Courier"/>
                  </a:rPr>
                  <a:t>7</a:t>
                </a:r>
                <a:r>
                  <a:rPr sz="1800">
                    <a:latin typeface="Courier"/>
                  </a:rPr>
                  <a:t>]</a:t>
                </a:r>
                <a:br/>
                <a:r>
                  <a:rPr sz="1800">
                    <a:latin typeface="Courier"/>
                  </a:rPr>
                  <a:t>I8 &lt;-</a:t>
                </a:r>
                <a:r>
                  <a:rPr sz="1800">
                    <a:solidFill>
                      <a:srgbClr val="4070A0"/>
                    </a:solidFill>
                    <a:latin typeface="Courier"/>
                  </a:rPr>
                  <a:t> </a:t>
                </a:r>
                <a:r>
                  <a:rPr sz="1800">
                    <a:latin typeface="Courier"/>
                  </a:rPr>
                  <a:t>mes[,</a:t>
                </a:r>
                <a:r>
                  <a:rPr sz="1800">
                    <a:solidFill>
                      <a:srgbClr val="40A070"/>
                    </a:solidFill>
                    <a:latin typeface="Courier"/>
                  </a:rPr>
                  <a:t>8</a:t>
                </a:r>
                <a:r>
                  <a:rPr sz="1800">
                    <a:latin typeface="Courier"/>
                  </a:rPr>
                  <a:t>]</a:t>
                </a:r>
                <a:br/>
                <a:r>
                  <a:rPr sz="1800">
                    <a:latin typeface="Courier"/>
                  </a:rPr>
                  <a:t>I9 &lt;-</a:t>
                </a:r>
                <a:r>
                  <a:rPr sz="1800">
                    <a:solidFill>
                      <a:srgbClr val="4070A0"/>
                    </a:solidFill>
                    <a:latin typeface="Courier"/>
                  </a:rPr>
                  <a:t> </a:t>
                </a:r>
                <a:r>
                  <a:rPr sz="1800">
                    <a:latin typeface="Courier"/>
                  </a:rPr>
                  <a:t>mes[,</a:t>
                </a:r>
                <a:r>
                  <a:rPr sz="1800">
                    <a:solidFill>
                      <a:srgbClr val="40A070"/>
                    </a:solidFill>
                    <a:latin typeface="Courier"/>
                  </a:rPr>
                  <a:t>9</a:t>
                </a:r>
                <a:r>
                  <a:rPr sz="1800">
                    <a:latin typeface="Courier"/>
                  </a:rPr>
                  <a:t>]</a:t>
                </a:r>
                <a:br/>
                <a:r>
                  <a:rPr sz="1800">
                    <a:latin typeface="Courier"/>
                  </a:rPr>
                  <a:t>I10 &lt;-</a:t>
                </a:r>
                <a:r>
                  <a:rPr sz="1800">
                    <a:solidFill>
                      <a:srgbClr val="4070A0"/>
                    </a:solidFill>
                    <a:latin typeface="Courier"/>
                  </a:rPr>
                  <a:t> </a:t>
                </a:r>
                <a:r>
                  <a:rPr sz="1800">
                    <a:latin typeface="Courier"/>
                  </a:rPr>
                  <a:t>mes[,</a:t>
                </a:r>
                <a:r>
                  <a:rPr sz="1800">
                    <a:solidFill>
                      <a:srgbClr val="40A070"/>
                    </a:solidFill>
                    <a:latin typeface="Courier"/>
                  </a:rPr>
                  <a:t>10</a:t>
                </a:r>
                <a:r>
                  <a:rPr sz="1800">
                    <a:latin typeface="Courier"/>
                  </a:rPr>
                  <a:t>]</a:t>
                </a:r>
                <a:br/>
                <a:r>
                  <a:rPr sz="1800">
                    <a:latin typeface="Courier"/>
                  </a:rPr>
                  <a:t>I11 &lt;-</a:t>
                </a:r>
                <a:r>
                  <a:rPr sz="1800">
                    <a:solidFill>
                      <a:srgbClr val="4070A0"/>
                    </a:solidFill>
                    <a:latin typeface="Courier"/>
                  </a:rPr>
                  <a:t> </a:t>
                </a:r>
                <a:r>
                  <a:rPr sz="1800">
                    <a:latin typeface="Courier"/>
                  </a:rPr>
                  <a:t>mes[,</a:t>
                </a:r>
                <a:r>
                  <a:rPr sz="1800">
                    <a:solidFill>
                      <a:srgbClr val="40A070"/>
                    </a:solidFill>
                    <a:latin typeface="Courier"/>
                  </a:rPr>
                  <a:t>11</a:t>
                </a:r>
                <a:r>
                  <a:rPr sz="1800">
                    <a:latin typeface="Courier"/>
                  </a:rPr>
                  <a:t>]</a:t>
                </a:r>
              </a:p>
              <a:p>
                <a:pPr lvl="1"/>
                <a:r>
                  <a:rPr/>
                  <a:t>Creación de las variables indicadoras para los datos de validación cruzada</a:t>
                </a:r>
              </a:p>
              <a:p>
                <a:pPr lvl="0" marL="1270000" indent="0">
                  <a:buNone/>
                </a:pPr>
                <a:r>
                  <a:rPr sz="1800">
                    <a:latin typeface="Courier"/>
                  </a:rPr>
                  <a:t>tnuevo &lt;-</a:t>
                </a:r>
                <a:r>
                  <a:rPr sz="1800">
                    <a:solidFill>
                      <a:srgbClr val="4070A0"/>
                    </a:solidFill>
                    <a:latin typeface="Courier"/>
                  </a:rPr>
                  <a:t> </a:t>
                </a:r>
                <a:r>
                  <a:rPr sz="1800">
                    <a:latin typeface="Courier"/>
                  </a:rPr>
                  <a:t>(n</a:t>
                </a:r>
                <a:r>
                  <a:rPr sz="1800">
                    <a:solidFill>
                      <a:srgbClr val="666666"/>
                    </a:solidFill>
                    <a:latin typeface="Courier"/>
                  </a:rPr>
                  <a:t>+</a:t>
                </a:r>
                <a:r>
                  <a:rPr sz="1800">
                    <a:solidFill>
                      <a:srgbClr val="40A070"/>
                    </a:solidFill>
                    <a:latin typeface="Courier"/>
                  </a:rPr>
                  <a:t>1</a:t>
                </a:r>
                <a:r>
                  <a:rPr sz="1800">
                    <a:latin typeface="Courier"/>
                  </a:rPr>
                  <a:t>)</a:t>
                </a:r>
                <a:r>
                  <a:rPr sz="1800">
                    <a:solidFill>
                      <a:srgbClr val="666666"/>
                    </a:solidFill>
                    <a:latin typeface="Courier"/>
                  </a:rPr>
                  <a:t>:</a:t>
                </a:r>
                <a:r>
                  <a:rPr sz="1800" b="1">
                    <a:solidFill>
                      <a:srgbClr val="007020"/>
                    </a:solidFill>
                    <a:latin typeface="Courier"/>
                  </a:rPr>
                  <a:t>length</a:t>
                </a:r>
                <a:r>
                  <a:rPr sz="1800">
                    <a:latin typeface="Courier"/>
                  </a:rPr>
                  <a:t>(Datos20)</a:t>
                </a:r>
                <a:br/>
                <a:r>
                  <a:rPr sz="1800">
                    <a:latin typeface="Courier"/>
                  </a:rPr>
                  <a:t>ytnuevo &lt;-</a:t>
                </a:r>
                <a:r>
                  <a:rPr sz="1800">
                    <a:solidFill>
                      <a:srgbClr val="4070A0"/>
                    </a:solidFill>
                    <a:latin typeface="Courier"/>
                  </a:rPr>
                  <a:t> </a:t>
                </a:r>
                <a:r>
                  <a:rPr sz="1800" b="1">
                    <a:solidFill>
                      <a:srgbClr val="007020"/>
                    </a:solidFill>
                    <a:latin typeface="Courier"/>
                  </a:rPr>
                  <a:t>ts</a:t>
                </a:r>
                <a:r>
                  <a:rPr sz="1800">
                    <a:latin typeface="Courier"/>
                  </a:rPr>
                  <a:t>(Datos20[tnuevo], </a:t>
                </a:r>
                <a:r>
                  <a:rPr sz="1800">
                    <a:solidFill>
                      <a:srgbClr val="902000"/>
                    </a:solidFill>
                    <a:latin typeface="Courier"/>
                  </a:rPr>
                  <a:t>frequency =</a:t>
                </a:r>
                <a:r>
                  <a:rPr sz="1800">
                    <a:latin typeface="Courier"/>
                  </a:rPr>
                  <a:t> </a:t>
                </a:r>
                <a:r>
                  <a:rPr sz="1800">
                    <a:solidFill>
                      <a:srgbClr val="40A070"/>
                    </a:solidFill>
                    <a:latin typeface="Courier"/>
                  </a:rPr>
                  <a:t>12</a:t>
                </a:r>
                <a:r>
                  <a:rPr sz="1800">
                    <a:latin typeface="Courier"/>
                  </a:rPr>
                  <a:t>, </a:t>
                </a:r>
                <a:r>
                  <a:rPr sz="1800">
                    <a:solidFill>
                      <a:srgbClr val="902000"/>
                    </a:solidFill>
                    <a:latin typeface="Courier"/>
                  </a:rPr>
                  <a:t>start =</a:t>
                </a:r>
                <a:r>
                  <a:rPr sz="1800">
                    <a:latin typeface="Courier"/>
                  </a:rPr>
                  <a:t> </a:t>
                </a:r>
                <a:r>
                  <a:rPr sz="1800" b="1">
                    <a:solidFill>
                      <a:srgbClr val="007020"/>
                    </a:solidFill>
                    <a:latin typeface="Courier"/>
                  </a:rPr>
                  <a:t>c</a:t>
                </a:r>
                <a:r>
                  <a:rPr sz="1800">
                    <a:latin typeface="Courier"/>
                  </a:rPr>
                  <a:t>(</a:t>
                </a:r>
                <a:r>
                  <a:rPr sz="1800">
                    <a:solidFill>
                      <a:srgbClr val="40A070"/>
                    </a:solidFill>
                    <a:latin typeface="Courier"/>
                  </a:rPr>
                  <a:t>2019</a:t>
                </a:r>
                <a:r>
                  <a:rPr sz="1800">
                    <a:latin typeface="Courier"/>
                  </a:rPr>
                  <a:t>, </a:t>
                </a:r>
                <a:r>
                  <a:rPr sz="1800">
                    <a:solidFill>
                      <a:srgbClr val="40A070"/>
                    </a:solidFill>
                    <a:latin typeface="Courier"/>
                  </a:rPr>
                  <a:t>1</a:t>
                </a:r>
                <a:r>
                  <a:rPr sz="1800">
                    <a:latin typeface="Courier"/>
                  </a:rPr>
                  <a:t>))</a:t>
                </a:r>
                <a:br/>
                <a:br/>
                <a:br/>
                <a:r>
                  <a:rPr sz="1800">
                    <a:latin typeface="Courier"/>
                  </a:rPr>
                  <a:t>mesnuevo &lt;-</a:t>
                </a:r>
                <a:r>
                  <a:rPr sz="1800">
                    <a:solidFill>
                      <a:srgbClr val="4070A0"/>
                    </a:solidFill>
                    <a:latin typeface="Courier"/>
                  </a:rPr>
                  <a:t> </a:t>
                </a:r>
                <a:r>
                  <a:rPr sz="1800" b="1">
                    <a:solidFill>
                      <a:srgbClr val="007020"/>
                    </a:solidFill>
                    <a:latin typeface="Courier"/>
                  </a:rPr>
                  <a:t>seasonaldummy</a:t>
                </a:r>
                <a:r>
                  <a:rPr sz="1800">
                    <a:latin typeface="Courier"/>
                  </a:rPr>
                  <a:t>(yt, </a:t>
                </a:r>
                <a:r>
                  <a:rPr sz="1800">
                    <a:solidFill>
                      <a:srgbClr val="902000"/>
                    </a:solidFill>
                    <a:latin typeface="Courier"/>
                  </a:rPr>
                  <a:t>h=</a:t>
                </a:r>
                <a:r>
                  <a:rPr sz="1800">
                    <a:solidFill>
                      <a:srgbClr val="40A070"/>
                    </a:solidFill>
                    <a:latin typeface="Courier"/>
                  </a:rPr>
                  <a:t>12</a:t>
                </a:r>
                <a:r>
                  <a:rPr sz="1800">
                    <a:latin typeface="Courier"/>
                  </a:rPr>
                  <a:t>)</a:t>
                </a:r>
                <a:br/>
                <a:r>
                  <a:rPr sz="1800" i="1">
                    <a:solidFill>
                      <a:srgbClr val="60A0B0"/>
                    </a:solidFill>
                    <a:latin typeface="Courier"/>
                  </a:rPr>
                  <a:t>#Separando una a una las 11 indicadoras para los tiempos de pron?stico</a:t>
                </a:r>
                <a:br/>
                <a:r>
                  <a:rPr sz="1800">
                    <a:latin typeface="Courier"/>
                  </a:rPr>
                  <a:t>I1n=mesnuevo[,</a:t>
                </a:r>
                <a:r>
                  <a:rPr sz="1800">
                    <a:solidFill>
                      <a:srgbClr val="40A070"/>
                    </a:solidFill>
                    <a:latin typeface="Courier"/>
                  </a:rPr>
                  <a:t>1</a:t>
                </a:r>
                <a:r>
                  <a:rPr sz="1800">
                    <a:latin typeface="Courier"/>
                  </a:rPr>
                  <a:t>]</a:t>
                </a:r>
                <a:br/>
                <a:r>
                  <a:rPr sz="1800">
                    <a:latin typeface="Courier"/>
                  </a:rPr>
                  <a:t>I2n=mesnuevo[,</a:t>
                </a:r>
                <a:r>
                  <a:rPr sz="1800">
                    <a:solidFill>
                      <a:srgbClr val="40A070"/>
                    </a:solidFill>
                    <a:latin typeface="Courier"/>
                  </a:rPr>
                  <a:t>2</a:t>
                </a:r>
                <a:r>
                  <a:rPr sz="1800">
                    <a:latin typeface="Courier"/>
                  </a:rPr>
                  <a:t>]</a:t>
                </a:r>
                <a:br/>
                <a:r>
                  <a:rPr sz="1800">
                    <a:latin typeface="Courier"/>
                  </a:rPr>
                  <a:t>I3n=mesnuevo[,</a:t>
                </a:r>
                <a:r>
                  <a:rPr sz="1800">
                    <a:solidFill>
                      <a:srgbClr val="40A070"/>
                    </a:solidFill>
                    <a:latin typeface="Courier"/>
                  </a:rPr>
                  <a:t>3</a:t>
                </a:r>
                <a:r>
                  <a:rPr sz="1800">
                    <a:latin typeface="Courier"/>
                  </a:rPr>
                  <a:t>]</a:t>
                </a:r>
                <a:br/>
                <a:r>
                  <a:rPr sz="1800">
                    <a:latin typeface="Courier"/>
                  </a:rPr>
                  <a:t>I4n=mesnuevo[,</a:t>
                </a:r>
                <a:r>
                  <a:rPr sz="1800">
                    <a:solidFill>
                      <a:srgbClr val="40A070"/>
                    </a:solidFill>
                    <a:latin typeface="Courier"/>
                  </a:rPr>
                  <a:t>4</a:t>
                </a:r>
                <a:r>
                  <a:rPr sz="1800">
                    <a:latin typeface="Courier"/>
                  </a:rPr>
                  <a:t>]</a:t>
                </a:r>
                <a:br/>
                <a:r>
                  <a:rPr sz="1800">
                    <a:latin typeface="Courier"/>
                  </a:rPr>
                  <a:t>I5n=mesnuevo[,</a:t>
                </a:r>
                <a:r>
                  <a:rPr sz="1800">
                    <a:solidFill>
                      <a:srgbClr val="40A070"/>
                    </a:solidFill>
                    <a:latin typeface="Courier"/>
                  </a:rPr>
                  <a:t>5</a:t>
                </a:r>
                <a:r>
                  <a:rPr sz="1800">
                    <a:latin typeface="Courier"/>
                  </a:rPr>
                  <a:t>]</a:t>
                </a:r>
                <a:br/>
                <a:r>
                  <a:rPr sz="1800">
                    <a:latin typeface="Courier"/>
                  </a:rPr>
                  <a:t>I6n=mesnuevo[,</a:t>
                </a:r>
                <a:r>
                  <a:rPr sz="1800">
                    <a:solidFill>
                      <a:srgbClr val="40A070"/>
                    </a:solidFill>
                    <a:latin typeface="Courier"/>
                  </a:rPr>
                  <a:t>6</a:t>
                </a:r>
                <a:r>
                  <a:rPr sz="1800">
                    <a:latin typeface="Courier"/>
                  </a:rPr>
                  <a:t>]</a:t>
                </a:r>
                <a:br/>
                <a:r>
                  <a:rPr sz="1800">
                    <a:latin typeface="Courier"/>
                  </a:rPr>
                  <a:t>I7n=mesnuevo[,</a:t>
                </a:r>
                <a:r>
                  <a:rPr sz="1800">
                    <a:solidFill>
                      <a:srgbClr val="40A070"/>
                    </a:solidFill>
                    <a:latin typeface="Courier"/>
                  </a:rPr>
                  <a:t>7</a:t>
                </a:r>
                <a:r>
                  <a:rPr sz="1800">
                    <a:latin typeface="Courier"/>
                  </a:rPr>
                  <a:t>]</a:t>
                </a:r>
                <a:br/>
                <a:r>
                  <a:rPr sz="1800">
                    <a:latin typeface="Courier"/>
                  </a:rPr>
                  <a:t>I8n=mesnuevo[,</a:t>
                </a:r>
                <a:r>
                  <a:rPr sz="1800">
                    <a:solidFill>
                      <a:srgbClr val="40A070"/>
                    </a:solidFill>
                    <a:latin typeface="Courier"/>
                  </a:rPr>
                  <a:t>8</a:t>
                </a:r>
                <a:r>
                  <a:rPr sz="1800">
                    <a:latin typeface="Courier"/>
                  </a:rPr>
                  <a:t>]</a:t>
                </a:r>
                <a:br/>
                <a:r>
                  <a:rPr sz="1800">
                    <a:latin typeface="Courier"/>
                  </a:rPr>
                  <a:t>I9n=mesnuevo[,</a:t>
                </a:r>
                <a:r>
                  <a:rPr sz="1800">
                    <a:solidFill>
                      <a:srgbClr val="40A070"/>
                    </a:solidFill>
                    <a:latin typeface="Courier"/>
                  </a:rPr>
                  <a:t>9</a:t>
                </a:r>
                <a:r>
                  <a:rPr sz="1800">
                    <a:latin typeface="Courier"/>
                  </a:rPr>
                  <a:t>]</a:t>
                </a:r>
                <a:br/>
                <a:r>
                  <a:rPr sz="1800">
                    <a:latin typeface="Courier"/>
                  </a:rPr>
                  <a:t>I10n=mesnuevo[,</a:t>
                </a:r>
                <a:r>
                  <a:rPr sz="1800">
                    <a:solidFill>
                      <a:srgbClr val="40A070"/>
                    </a:solidFill>
                    <a:latin typeface="Courier"/>
                  </a:rPr>
                  <a:t>10</a:t>
                </a:r>
                <a:r>
                  <a:rPr sz="1800">
                    <a:latin typeface="Courier"/>
                  </a:rPr>
                  <a:t>]</a:t>
                </a:r>
                <a:br/>
                <a:r>
                  <a:rPr sz="1800">
                    <a:latin typeface="Courier"/>
                  </a:rPr>
                  <a:t>I11n=mesnuevo[,</a:t>
                </a:r>
                <a:r>
                  <a:rPr sz="1800">
                    <a:solidFill>
                      <a:srgbClr val="40A070"/>
                    </a:solidFill>
                    <a:latin typeface="Courier"/>
                  </a:rPr>
                  <a:t>11</a:t>
                </a:r>
                <a:r>
                  <a:rPr sz="1800">
                    <a:latin typeface="Courier"/>
                  </a:rPr>
                  <a:t>]</a:t>
                </a:r>
              </a:p>
              <a:p>
                <a:pPr lvl="0" marL="0" indent="0">
                  <a:spcBef>
                    <a:spcPts val="3000"/>
                  </a:spcBef>
                  <a:buNone/>
                </a:pPr>
                <a:r>
                  <a:rPr b="1"/>
                  <a:t>Ajuste del modelo 1 Modelo cuadrático estacional con indicadoras</a:t>
                </a:r>
              </a:p>
              <a:p>
                <a:pPr lvl="0" marL="1270000" indent="0">
                  <a:buNone/>
                </a:pPr>
                <a:r>
                  <a:rPr sz="1800">
                    <a:latin typeface="Courier"/>
                  </a:rPr>
                  <a:t>mod1 &lt;-</a:t>
                </a:r>
                <a:r>
                  <a:rPr sz="1800">
                    <a:solidFill>
                      <a:srgbClr val="4070A0"/>
                    </a:solidFill>
                    <a:latin typeface="Courier"/>
                  </a:rPr>
                  <a:t> </a:t>
                </a:r>
                <a:r>
                  <a:rPr sz="1800" b="1">
                    <a:solidFill>
                      <a:srgbClr val="007020"/>
                    </a:solidFill>
                    <a:latin typeface="Courier"/>
                  </a:rPr>
                  <a:t>lm</a:t>
                </a:r>
                <a:r>
                  <a:rPr sz="1800">
                    <a:latin typeface="Courier"/>
                  </a:rPr>
                  <a:t>(yt</a:t>
                </a:r>
                <a:r>
                  <a:rPr sz="1800">
                    <a:solidFill>
                      <a:srgbClr val="666666"/>
                    </a:solidFill>
                    <a:latin typeface="Courier"/>
                  </a:rPr>
                  <a:t>~</a:t>
                </a:r>
                <a:r>
                  <a:rPr sz="1800">
                    <a:latin typeface="Courier"/>
                  </a:rPr>
                  <a:t>t</a:t>
                </a:r>
                <a:r>
                  <a:rPr sz="1800">
                    <a:solidFill>
                      <a:srgbClr val="666666"/>
                    </a:solidFill>
                    <a:latin typeface="Courier"/>
                  </a:rPr>
                  <a:t>+</a:t>
                </a:r>
                <a:r>
                  <a:rPr sz="1800" b="1">
                    <a:solidFill>
                      <a:srgbClr val="007020"/>
                    </a:solidFill>
                    <a:latin typeface="Courier"/>
                  </a:rPr>
                  <a:t>I</a:t>
                </a:r>
                <a:r>
                  <a:rPr sz="1800">
                    <a:latin typeface="Courier"/>
                  </a:rPr>
                  <a:t>(t</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I1</a:t>
                </a:r>
                <a:r>
                  <a:rPr sz="1800">
                    <a:solidFill>
                      <a:srgbClr val="666666"/>
                    </a:solidFill>
                    <a:latin typeface="Courier"/>
                  </a:rPr>
                  <a:t>+</a:t>
                </a:r>
                <a:r>
                  <a:rPr sz="1800">
                    <a:latin typeface="Courier"/>
                  </a:rPr>
                  <a:t>I2</a:t>
                </a:r>
                <a:r>
                  <a:rPr sz="1800">
                    <a:solidFill>
                      <a:srgbClr val="666666"/>
                    </a:solidFill>
                    <a:latin typeface="Courier"/>
                  </a:rPr>
                  <a:t>+</a:t>
                </a:r>
                <a:r>
                  <a:rPr sz="1800">
                    <a:latin typeface="Courier"/>
                  </a:rPr>
                  <a:t>I3</a:t>
                </a:r>
                <a:r>
                  <a:rPr sz="1800">
                    <a:solidFill>
                      <a:srgbClr val="666666"/>
                    </a:solidFill>
                    <a:latin typeface="Courier"/>
                  </a:rPr>
                  <a:t>+</a:t>
                </a:r>
                <a:r>
                  <a:rPr sz="1800">
                    <a:latin typeface="Courier"/>
                  </a:rPr>
                  <a:t>I4</a:t>
                </a:r>
                <a:r>
                  <a:rPr sz="1800">
                    <a:solidFill>
                      <a:srgbClr val="666666"/>
                    </a:solidFill>
                    <a:latin typeface="Courier"/>
                  </a:rPr>
                  <a:t>+</a:t>
                </a:r>
                <a:r>
                  <a:rPr sz="1800">
                    <a:latin typeface="Courier"/>
                  </a:rPr>
                  <a:t>I5</a:t>
                </a:r>
                <a:r>
                  <a:rPr sz="1800">
                    <a:solidFill>
                      <a:srgbClr val="666666"/>
                    </a:solidFill>
                    <a:latin typeface="Courier"/>
                  </a:rPr>
                  <a:t>+</a:t>
                </a:r>
                <a:r>
                  <a:rPr sz="1800">
                    <a:latin typeface="Courier"/>
                  </a:rPr>
                  <a:t>I6</a:t>
                </a:r>
                <a:r>
                  <a:rPr sz="1800">
                    <a:solidFill>
                      <a:srgbClr val="666666"/>
                    </a:solidFill>
                    <a:latin typeface="Courier"/>
                  </a:rPr>
                  <a:t>+</a:t>
                </a:r>
                <a:r>
                  <a:rPr sz="1800">
                    <a:latin typeface="Courier"/>
                  </a:rPr>
                  <a:t>I7</a:t>
                </a:r>
                <a:r>
                  <a:rPr sz="1800">
                    <a:solidFill>
                      <a:srgbClr val="666666"/>
                    </a:solidFill>
                    <a:latin typeface="Courier"/>
                  </a:rPr>
                  <a:t>+</a:t>
                </a:r>
                <a:r>
                  <a:rPr sz="1800">
                    <a:latin typeface="Courier"/>
                  </a:rPr>
                  <a:t>I8</a:t>
                </a:r>
                <a:r>
                  <a:rPr sz="1800">
                    <a:solidFill>
                      <a:srgbClr val="666666"/>
                    </a:solidFill>
                    <a:latin typeface="Courier"/>
                  </a:rPr>
                  <a:t>+</a:t>
                </a:r>
                <a:r>
                  <a:rPr sz="1800">
                    <a:latin typeface="Courier"/>
                  </a:rPr>
                  <a:t>I9</a:t>
                </a:r>
                <a:r>
                  <a:rPr sz="1800">
                    <a:solidFill>
                      <a:srgbClr val="666666"/>
                    </a:solidFill>
                    <a:latin typeface="Courier"/>
                  </a:rPr>
                  <a:t>+</a:t>
                </a:r>
                <a:r>
                  <a:rPr sz="1800">
                    <a:latin typeface="Courier"/>
                  </a:rPr>
                  <a:t>I10</a:t>
                </a:r>
                <a:r>
                  <a:rPr sz="1800">
                    <a:solidFill>
                      <a:srgbClr val="666666"/>
                    </a:solidFill>
                    <a:latin typeface="Courier"/>
                  </a:rPr>
                  <a:t>+</a:t>
                </a:r>
                <a:r>
                  <a:rPr sz="1800">
                    <a:latin typeface="Courier"/>
                  </a:rPr>
                  <a:t>I11)</a:t>
                </a:r>
                <a:br/>
                <a:r>
                  <a:rPr sz="1800" b="1">
                    <a:solidFill>
                      <a:srgbClr val="007020"/>
                    </a:solidFill>
                    <a:latin typeface="Courier"/>
                  </a:rPr>
                  <a:t>summary</a:t>
                </a:r>
                <a:r>
                  <a:rPr sz="1800">
                    <a:latin typeface="Courier"/>
                  </a:rPr>
                  <a:t>(mod1)</a:t>
                </a:r>
              </a:p>
              <a:p>
                <a:pPr lvl="0" marL="1270000" indent="0">
                  <a:buNone/>
                </a:pPr>
                <a:r>
                  <a:rPr sz="1800">
                    <a:latin typeface="Courier"/>
                  </a:rPr>
                  <a:t>## 
## Call:
## lm(formula = yt ~ t + I(t^2) + I1 + I2 + I3 + I4 + I5 + I6 + 
##     I7 + I8 + I9 + I10 + I11)
## 
## Residuals:
##      Min       1Q   Median       3Q      Max 
## -11.2796  -2.4057  -0.1672   2.2769  11.0489 
## 
## Coefficients:
##               Estimate Std. Error t value Pr(&gt;|t|)    
## (Intercept)  3.582e+01  1.225e+00  29.243  &lt; 2e-16 ***
## t            1.320e-01  1.745e-02   7.564 1.35e-12 ***
## I(t^2)       7.051e-04  7.787e-05   9.055  &lt; 2e-16 ***
## I1          -3.182e+00  1.327e+00  -2.397   0.0174 *  
## I2           5.307e+00  1.327e+00   3.999 8.93e-05 ***
## I3           1.202e+01  1.327e+00   9.059  &lt; 2e-16 ***
## I4           7.269e+00  1.327e+00   5.478 1.27e-07 ***
## I5           1.211e+01  1.327e+00   9.130  &lt; 2e-16 ***
## I6           9.826e+00  1.327e+00   7.406 3.47e-12 ***
## I7           8.429e+00  1.327e+00   6.354 1.37e-09 ***
## I8           9.093e+00  1.327e+00   6.854 8.50e-11 ***
## I9           1.252e+01  1.327e+00   9.435  &lt; 2e-16 ***
## I10          1.055e+01  1.327e+00   7.953 1.28e-13 ***
## I11          8.948e+00  1.326e+00   6.745 1.57e-10 ***
## ---
## Signif. codes:  0 '***' 0.001 '**' 0.01 '*' 0.05 '.' 0.1 ' ' 1
## 
## Residual standard error: 3.979 on 202 degrees of freedom
## Multiple R-squared:  0.9589, Adjusted R-squared:  0.9562 
## F-statistic: 362.3 on 13 and 202 DF,  p-value: &lt; 2.2e-16</a:t>
                </a:r>
              </a:p>
              <a:p>
                <a:pPr lvl="0" marL="0" indent="0">
                  <a:spcBef>
                    <a:spcPts val="3000"/>
                  </a:spcBef>
                  <a:buNone/>
                </a:pPr>
                <a:r>
                  <a:rPr b="1"/>
                  <a:t>Ajuste del modelo 2 Modelo cúbico estacional con indicadoras</a:t>
                </a:r>
              </a:p>
              <a:p>
                <a:pPr lvl="0" marL="1270000" indent="0">
                  <a:buNone/>
                </a:pPr>
                <a:r>
                  <a:rPr sz="1800">
                    <a:latin typeface="Courier"/>
                  </a:rPr>
                  <a:t>mod2 &lt;-</a:t>
                </a:r>
                <a:r>
                  <a:rPr sz="1800">
                    <a:solidFill>
                      <a:srgbClr val="4070A0"/>
                    </a:solidFill>
                    <a:latin typeface="Courier"/>
                  </a:rPr>
                  <a:t> </a:t>
                </a:r>
                <a:r>
                  <a:rPr sz="1800" b="1">
                    <a:solidFill>
                      <a:srgbClr val="007020"/>
                    </a:solidFill>
                    <a:latin typeface="Courier"/>
                  </a:rPr>
                  <a:t>lm</a:t>
                </a:r>
                <a:r>
                  <a:rPr sz="1800">
                    <a:latin typeface="Courier"/>
                  </a:rPr>
                  <a:t>(yt</a:t>
                </a:r>
                <a:r>
                  <a:rPr sz="1800">
                    <a:solidFill>
                      <a:srgbClr val="666666"/>
                    </a:solidFill>
                    <a:latin typeface="Courier"/>
                  </a:rPr>
                  <a:t>~</a:t>
                </a:r>
                <a:r>
                  <a:rPr sz="1800">
                    <a:latin typeface="Courier"/>
                  </a:rPr>
                  <a:t>t</a:t>
                </a:r>
                <a:r>
                  <a:rPr sz="1800">
                    <a:solidFill>
                      <a:srgbClr val="666666"/>
                    </a:solidFill>
                    <a:latin typeface="Courier"/>
                  </a:rPr>
                  <a:t>+</a:t>
                </a:r>
                <a:r>
                  <a:rPr sz="1800" b="1">
                    <a:solidFill>
                      <a:srgbClr val="007020"/>
                    </a:solidFill>
                    <a:latin typeface="Courier"/>
                  </a:rPr>
                  <a:t>I</a:t>
                </a:r>
                <a:r>
                  <a:rPr sz="1800">
                    <a:latin typeface="Courier"/>
                  </a:rPr>
                  <a:t>(t</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666666"/>
                    </a:solidFill>
                    <a:latin typeface="Courier"/>
                  </a:rPr>
                  <a:t>+</a:t>
                </a:r>
                <a:r>
                  <a:rPr sz="1800" b="1">
                    <a:solidFill>
                      <a:srgbClr val="007020"/>
                    </a:solidFill>
                    <a:latin typeface="Courier"/>
                  </a:rPr>
                  <a:t>I</a:t>
                </a:r>
                <a:r>
                  <a:rPr sz="1800">
                    <a:latin typeface="Courier"/>
                  </a:rPr>
                  <a:t>(t</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666666"/>
                    </a:solidFill>
                    <a:latin typeface="Courier"/>
                  </a:rPr>
                  <a:t>+</a:t>
                </a:r>
                <a:r>
                  <a:rPr sz="1800">
                    <a:latin typeface="Courier"/>
                  </a:rPr>
                  <a:t>I1</a:t>
                </a:r>
                <a:r>
                  <a:rPr sz="1800">
                    <a:solidFill>
                      <a:srgbClr val="666666"/>
                    </a:solidFill>
                    <a:latin typeface="Courier"/>
                  </a:rPr>
                  <a:t>+</a:t>
                </a:r>
                <a:r>
                  <a:rPr sz="1800">
                    <a:latin typeface="Courier"/>
                  </a:rPr>
                  <a:t>I2</a:t>
                </a:r>
                <a:r>
                  <a:rPr sz="1800">
                    <a:solidFill>
                      <a:srgbClr val="666666"/>
                    </a:solidFill>
                    <a:latin typeface="Courier"/>
                  </a:rPr>
                  <a:t>+</a:t>
                </a:r>
                <a:r>
                  <a:rPr sz="1800">
                    <a:latin typeface="Courier"/>
                  </a:rPr>
                  <a:t>I3</a:t>
                </a:r>
                <a:r>
                  <a:rPr sz="1800">
                    <a:solidFill>
                      <a:srgbClr val="666666"/>
                    </a:solidFill>
                    <a:latin typeface="Courier"/>
                  </a:rPr>
                  <a:t>+</a:t>
                </a:r>
                <a:r>
                  <a:rPr sz="1800">
                    <a:latin typeface="Courier"/>
                  </a:rPr>
                  <a:t>I4</a:t>
                </a:r>
                <a:r>
                  <a:rPr sz="1800">
                    <a:solidFill>
                      <a:srgbClr val="666666"/>
                    </a:solidFill>
                    <a:latin typeface="Courier"/>
                  </a:rPr>
                  <a:t>+</a:t>
                </a:r>
                <a:r>
                  <a:rPr sz="1800">
                    <a:latin typeface="Courier"/>
                  </a:rPr>
                  <a:t>I5</a:t>
                </a:r>
                <a:r>
                  <a:rPr sz="1800">
                    <a:solidFill>
                      <a:srgbClr val="666666"/>
                    </a:solidFill>
                    <a:latin typeface="Courier"/>
                  </a:rPr>
                  <a:t>+</a:t>
                </a:r>
                <a:r>
                  <a:rPr sz="1800">
                    <a:latin typeface="Courier"/>
                  </a:rPr>
                  <a:t>I6</a:t>
                </a:r>
                <a:r>
                  <a:rPr sz="1800">
                    <a:solidFill>
                      <a:srgbClr val="666666"/>
                    </a:solidFill>
                    <a:latin typeface="Courier"/>
                  </a:rPr>
                  <a:t>+</a:t>
                </a:r>
                <a:r>
                  <a:rPr sz="1800">
                    <a:latin typeface="Courier"/>
                  </a:rPr>
                  <a:t>I7</a:t>
                </a:r>
                <a:r>
                  <a:rPr sz="1800">
                    <a:solidFill>
                      <a:srgbClr val="666666"/>
                    </a:solidFill>
                    <a:latin typeface="Courier"/>
                  </a:rPr>
                  <a:t>+</a:t>
                </a:r>
                <a:r>
                  <a:rPr sz="1800">
                    <a:latin typeface="Courier"/>
                  </a:rPr>
                  <a:t>I8</a:t>
                </a:r>
                <a:r>
                  <a:rPr sz="1800">
                    <a:solidFill>
                      <a:srgbClr val="666666"/>
                    </a:solidFill>
                    <a:latin typeface="Courier"/>
                  </a:rPr>
                  <a:t>+</a:t>
                </a:r>
                <a:r>
                  <a:rPr sz="1800">
                    <a:latin typeface="Courier"/>
                  </a:rPr>
                  <a:t>I9</a:t>
                </a:r>
                <a:r>
                  <a:rPr sz="1800">
                    <a:solidFill>
                      <a:srgbClr val="666666"/>
                    </a:solidFill>
                    <a:latin typeface="Courier"/>
                  </a:rPr>
                  <a:t>+</a:t>
                </a:r>
                <a:r>
                  <a:rPr sz="1800">
                    <a:latin typeface="Courier"/>
                  </a:rPr>
                  <a:t>I10</a:t>
                </a:r>
                <a:r>
                  <a:rPr sz="1800">
                    <a:solidFill>
                      <a:srgbClr val="666666"/>
                    </a:solidFill>
                    <a:latin typeface="Courier"/>
                  </a:rPr>
                  <a:t>+</a:t>
                </a:r>
                <a:r>
                  <a:rPr sz="1800">
                    <a:latin typeface="Courier"/>
                  </a:rPr>
                  <a:t>I11)</a:t>
                </a:r>
                <a:br/>
                <a:r>
                  <a:rPr sz="1800" b="1">
                    <a:solidFill>
                      <a:srgbClr val="007020"/>
                    </a:solidFill>
                    <a:latin typeface="Courier"/>
                  </a:rPr>
                  <a:t>summary</a:t>
                </a:r>
                <a:r>
                  <a:rPr sz="1800">
                    <a:latin typeface="Courier"/>
                  </a:rPr>
                  <a:t>(mod2)</a:t>
                </a:r>
              </a:p>
              <a:p>
                <a:pPr lvl="0" marL="1270000" indent="0">
                  <a:buNone/>
                </a:pPr>
                <a:r>
                  <a:rPr sz="1800">
                    <a:latin typeface="Courier"/>
                  </a:rPr>
                  <a:t>## 
## Call:
## lm(formula = yt ~ t + I(t^2) + I(t^3) + I1 + I2 + I3 + I4 + I5 + 
##     I6 + I7 + I8 + I9 + I10 + I11)
## 
## Residuals:
##      Min       1Q   Median       3Q      Max 
## -11.6505  -2.3126  -0.1508   2.1501  11.1269 
## 
## Coefficients:
##               Estimate Std. Error t value Pr(&gt;|t|)    
## (Intercept)  3.511e+01  1.452e+00  24.184  &lt; 2e-16 ***
## t            1.690e-01  4.405e-02   3.836 0.000168 ***
## I(t^2)       2.800e-04  4.712e-04   0.594 0.552936    
## I(t^3)       1.306e-06  1.428e-06   0.915 0.361432    
## I1          -3.115e+00  1.330e+00  -2.342 0.020160 *  
## I2           5.368e+00  1.329e+00   4.038 7.67e-05 ***
## I3           1.208e+01  1.329e+00   9.088  &lt; 2e-16 ***
## I4           7.318e+00  1.329e+00   5.508 1.10e-07 ***
## I5           1.216e+01  1.328e+00   9.153  &lt; 2e-16 ***
## I6           9.862e+00  1.328e+00   7.427 3.10e-12 ***
## I7           8.460e+00  1.328e+00   6.372 1.25e-09 ***
## I8           9.118e+00  1.327e+00   6.869 7.93e-11 ***
## I9           1.253e+01  1.327e+00   9.444  &lt; 2e-16 ***
## I10          1.056e+01  1.327e+00   7.958 1.25e-13 ***
## I11          8.954e+00  1.327e+00   6.747 1.57e-10 ***
## ---
## Signif. codes:  0 '***' 0.001 '**' 0.01 '*' 0.05 '.' 0.1 ' ' 1
## 
## Residual standard error: 3.981 on 201 degrees of freedom
## Multiple R-squared:  0.959,  Adjusted R-squared:  0.9562 
## F-statistic: 336.2 on 14 and 201 DF,  p-value: &lt; 2.2e-16</a:t>
                </a:r>
              </a:p>
              <a:p>
                <a:pPr lvl="0" marL="0" indent="0">
                  <a:spcBef>
                    <a:spcPts val="3000"/>
                  </a:spcBef>
                  <a:buNone/>
                </a:pPr>
                <a:r>
                  <a:rPr b="1"/>
                  <a:t>Funciones a utilizar:</a:t>
                </a:r>
              </a:p>
              <a:p>
                <a:pPr lvl="0" marL="1270000" indent="0">
                  <a:buNone/>
                </a:pPr>
                <a:r>
                  <a:rPr sz="1800" i="1">
                    <a:solidFill>
                      <a:srgbClr val="60A0B0"/>
                    </a:solidFill>
                    <a:latin typeface="Courier"/>
                  </a:rPr>
                  <a:t>#Creando función para extraer correctamente estimaciones de los efectos estacionales 𝜹𝒊 por filtro de descomposición</a:t>
                </a:r>
                <a:br/>
                <a:r>
                  <a:rPr sz="1800">
                    <a:latin typeface="Courier"/>
                  </a:rPr>
                  <a:t>factoresdeltai=</a:t>
                </a:r>
                <a:r>
                  <a:rPr sz="1800" b="1">
                    <a:solidFill>
                      <a:srgbClr val="007020"/>
                    </a:solidFill>
                    <a:latin typeface="Courier"/>
                  </a:rPr>
                  <a:t>function</a:t>
                </a:r>
                <a:r>
                  <a:rPr sz="1800">
                    <a:latin typeface="Courier"/>
                  </a:rPr>
                  <a:t>(descom,s,estacionini){</a:t>
                </a:r>
                <a:br/>
                <a:r>
                  <a:rPr sz="1800" b="1">
                    <a:solidFill>
                      <a:srgbClr val="007020"/>
                    </a:solidFill>
                    <a:latin typeface="Courier"/>
                  </a:rPr>
                  <a:t>if</a:t>
                </a:r>
                <a:r>
                  <a:rPr sz="1800">
                    <a:latin typeface="Courier"/>
                  </a:rPr>
                  <a:t>(estacionini</a:t>
                </a:r>
                <a:r>
                  <a:rPr sz="1800">
                    <a:solidFill>
                      <a:srgbClr val="666666"/>
                    </a:solidFill>
                    <a:latin typeface="Courier"/>
                  </a:rPr>
                  <a:t>==</a:t>
                </a:r>
                <a:r>
                  <a:rPr sz="1800">
                    <a:solidFill>
                      <a:srgbClr val="40A070"/>
                    </a:solidFill>
                    <a:latin typeface="Courier"/>
                  </a:rPr>
                  <a:t>1</a:t>
                </a:r>
                <a:r>
                  <a:rPr sz="1800">
                    <a:latin typeface="Courier"/>
                  </a:rPr>
                  <a:t>){</a:t>
                </a:r>
                <a:br/>
                <a:r>
                  <a:rPr sz="1800">
                    <a:latin typeface="Courier"/>
                  </a:rPr>
                  <a:t>deltasi=descom</a:t>
                </a:r>
                <a:r>
                  <a:rPr sz="1800">
                    <a:solidFill>
                      <a:srgbClr val="666666"/>
                    </a:solidFill>
                    <a:latin typeface="Courier"/>
                  </a:rPr>
                  <a:t>$</a:t>
                </a:r>
                <a:r>
                  <a:rPr sz="1800">
                    <a:latin typeface="Courier"/>
                  </a:rPr>
                  <a:t>figure</a:t>
                </a:r>
                <a:br/>
                <a:r>
                  <a:rPr sz="1800">
                    <a:latin typeface="Courier"/>
                  </a:rPr>
                  <a:t>}</a:t>
                </a:r>
                <a:br/>
                <a:r>
                  <a:rPr sz="1800" b="1">
                    <a:solidFill>
                      <a:srgbClr val="007020"/>
                    </a:solidFill>
                    <a:latin typeface="Courier"/>
                  </a:rPr>
                  <a:t>if</a:t>
                </a:r>
                <a:r>
                  <a:rPr sz="1800">
                    <a:latin typeface="Courier"/>
                  </a:rPr>
                  <a:t>(estacionini</a:t>
                </a:r>
                <a:r>
                  <a:rPr sz="1800">
                    <a:solidFill>
                      <a:srgbClr val="666666"/>
                    </a:solidFill>
                    <a:latin typeface="Courier"/>
                  </a:rPr>
                  <a:t>!=</a:t>
                </a:r>
                <a:r>
                  <a:rPr sz="1800">
                    <a:solidFill>
                      <a:srgbClr val="40A070"/>
                    </a:solidFill>
                    <a:latin typeface="Courier"/>
                  </a:rPr>
                  <a:t>1</a:t>
                </a:r>
                <a:r>
                  <a:rPr sz="1800">
                    <a:latin typeface="Courier"/>
                  </a:rPr>
                  <a:t>){</a:t>
                </a:r>
                <a:br/>
                <a:r>
                  <a:rPr sz="1800">
                    <a:latin typeface="Courier"/>
                  </a:rPr>
                  <a:t>j=estacionini;deltasi=</a:t>
                </a:r>
                <a:r>
                  <a:rPr sz="1800" b="1">
                    <a:solidFill>
                      <a:srgbClr val="007020"/>
                    </a:solidFill>
                    <a:latin typeface="Courier"/>
                  </a:rPr>
                  <a:t>c</a:t>
                </a:r>
                <a:r>
                  <a:rPr sz="1800">
                    <a:latin typeface="Courier"/>
                  </a:rPr>
                  <a:t>(descom</a:t>
                </a:r>
                <a:r>
                  <a:rPr sz="1800">
                    <a:solidFill>
                      <a:srgbClr val="666666"/>
                    </a:solidFill>
                    <a:latin typeface="Courier"/>
                  </a:rPr>
                  <a:t>$</a:t>
                </a:r>
                <a:r>
                  <a:rPr sz="1800">
                    <a:latin typeface="Courier"/>
                  </a:rPr>
                  <a:t>figure[(s</a:t>
                </a:r>
                <a:r>
                  <a:rPr sz="1800">
                    <a:solidFill>
                      <a:srgbClr val="666666"/>
                    </a:solidFill>
                    <a:latin typeface="Courier"/>
                  </a:rPr>
                  <a:t>-</a:t>
                </a:r>
                <a:r>
                  <a:rPr sz="1800">
                    <a:latin typeface="Courier"/>
                  </a:rPr>
                  <a:t>j</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s],descom</a:t>
                </a:r>
                <a:r>
                  <a:rPr sz="1800">
                    <a:solidFill>
                      <a:srgbClr val="666666"/>
                    </a:solidFill>
                    <a:latin typeface="Courier"/>
                  </a:rPr>
                  <a:t>$</a:t>
                </a:r>
                <a:r>
                  <a:rPr sz="1800">
                    <a:latin typeface="Courier"/>
                  </a:rPr>
                  <a:t>figure[</a:t>
                </a:r>
                <a:r>
                  <a:rPr sz="1800">
                    <a:solidFill>
                      <a:srgbClr val="40A070"/>
                    </a:solidFill>
                    <a:latin typeface="Courier"/>
                  </a:rPr>
                  <a:t>1</a:t>
                </a:r>
                <a:r>
                  <a:rPr sz="1800">
                    <a:solidFill>
                      <a:srgbClr val="666666"/>
                    </a:solidFill>
                    <a:latin typeface="Courier"/>
                  </a:rPr>
                  <a:t>:</a:t>
                </a:r>
                <a:r>
                  <a:rPr sz="1800">
                    <a:latin typeface="Courier"/>
                  </a:rPr>
                  <a:t>(s</a:t>
                </a:r>
                <a:r>
                  <a:rPr sz="1800">
                    <a:solidFill>
                      <a:srgbClr val="666666"/>
                    </a:solidFill>
                    <a:latin typeface="Courier"/>
                  </a:rPr>
                  <a:t>-</a:t>
                </a:r>
                <a:r>
                  <a:rPr sz="1800">
                    <a:latin typeface="Courier"/>
                  </a:rPr>
                  <a:t>j</a:t>
                </a:r>
                <a:r>
                  <a:rPr sz="1800">
                    <a:solidFill>
                      <a:srgbClr val="666666"/>
                    </a:solidFill>
                    <a:latin typeface="Courier"/>
                  </a:rPr>
                  <a:t>+</a:t>
                </a:r>
                <a:r>
                  <a:rPr sz="1800">
                    <a:solidFill>
                      <a:srgbClr val="40A070"/>
                    </a:solidFill>
                    <a:latin typeface="Courier"/>
                  </a:rPr>
                  <a:t>1</a:t>
                </a:r>
                <a:r>
                  <a:rPr sz="1800">
                    <a:latin typeface="Courier"/>
                  </a:rPr>
                  <a:t>)])</a:t>
                </a:r>
                <a:br/>
                <a:r>
                  <a:rPr sz="1800">
                    <a:latin typeface="Courier"/>
                  </a:rPr>
                  <a:t>}</a:t>
                </a:r>
                <a:br/>
                <a:r>
                  <a:rPr sz="1800">
                    <a:latin typeface="Courier"/>
                  </a:rPr>
                  <a:t>deltasi</a:t>
                </a:r>
                <a:br/>
                <a:r>
                  <a:rPr sz="1800">
                    <a:latin typeface="Courier"/>
                  </a:rPr>
                  <a:t>}</a:t>
                </a:r>
              </a:p>
              <a:p>
                <a:pPr lvl="0" marL="0" indent="0">
                  <a:spcBef>
                    <a:spcPts val="3000"/>
                  </a:spcBef>
                  <a:buNone/>
                </a:pPr>
                <a:r>
                  <a:rPr b="1"/>
                  <a:t>Ajuste modelo 3 Descomposición aditiva &amp; Loess cuadrático</a:t>
                </a:r>
              </a:p>
              <a:p>
                <a:pPr lvl="0" marL="1270000" indent="0">
                  <a:buNone/>
                </a:pPr>
                <a:r>
                  <a:rPr sz="1800" i="1">
                    <a:solidFill>
                      <a:srgbClr val="60A0B0"/>
                    </a:solidFill>
                    <a:latin typeface="Courier"/>
                  </a:rPr>
                  <a:t>#Descomposición aditiva de la serie recortada</a:t>
                </a:r>
                <a:br/>
                <a:r>
                  <a:rPr sz="1800">
                    <a:latin typeface="Courier"/>
                  </a:rPr>
                  <a:t>descom=</a:t>
                </a:r>
                <a:r>
                  <a:rPr sz="1800" b="1">
                    <a:solidFill>
                      <a:srgbClr val="007020"/>
                    </a:solidFill>
                    <a:latin typeface="Courier"/>
                  </a:rPr>
                  <a:t>decompose</a:t>
                </a:r>
                <a:r>
                  <a:rPr sz="1800">
                    <a:latin typeface="Courier"/>
                  </a:rPr>
                  <a:t>(yt,</a:t>
                </a:r>
                <a:r>
                  <a:rPr sz="1800">
                    <a:solidFill>
                      <a:srgbClr val="902000"/>
                    </a:solidFill>
                    <a:latin typeface="Courier"/>
                  </a:rPr>
                  <a:t>type=</a:t>
                </a:r>
                <a:r>
                  <a:rPr sz="1800">
                    <a:solidFill>
                      <a:srgbClr val="4070A0"/>
                    </a:solidFill>
                    <a:latin typeface="Courier"/>
                  </a:rPr>
                  <a:t>"additive"</a:t>
                </a:r>
                <a:r>
                  <a:rPr sz="1800">
                    <a:latin typeface="Courier"/>
                  </a:rPr>
                  <a:t>)</a:t>
                </a:r>
              </a:p>
              <a:p>
                <a:pPr lvl="0" marL="1270000" indent="0">
                  <a:buNone/>
                </a:pPr>
                <a:r>
                  <a:rPr sz="1800">
                    <a:latin typeface="Courier"/>
                  </a:rPr>
                  <a:t>s=</a:t>
                </a:r>
                <a:r>
                  <a:rPr sz="1800">
                    <a:solidFill>
                      <a:srgbClr val="40A070"/>
                    </a:solidFill>
                    <a:latin typeface="Courier"/>
                  </a:rPr>
                  <a:t>12</a:t>
                </a:r>
                <a:r>
                  <a:rPr sz="1800">
                    <a:latin typeface="Courier"/>
                  </a:rPr>
                  <a:t> </a:t>
                </a:r>
                <a:r>
                  <a:rPr sz="1800" i="1">
                    <a:solidFill>
                      <a:srgbClr val="60A0B0"/>
                    </a:solidFill>
                    <a:latin typeface="Courier"/>
                  </a:rPr>
                  <a:t>#Longitud del periodo estacional</a:t>
                </a:r>
              </a:p>
              <a:p>
                <a:pPr lvl="0" marL="1270000" indent="0">
                  <a:buNone/>
                </a:pPr>
                <a:r>
                  <a:rPr sz="1800" i="1">
                    <a:solidFill>
                      <a:srgbClr val="60A0B0"/>
                    </a:solidFill>
                    <a:latin typeface="Courier"/>
                  </a:rPr>
                  <a:t>#Componente estacional estimada de la descomposición de la serie recortada</a:t>
                </a:r>
                <a:br/>
                <a:r>
                  <a:rPr sz="1800">
                    <a:latin typeface="Courier"/>
                  </a:rPr>
                  <a:t>St=descom</a:t>
                </a:r>
                <a:r>
                  <a:rPr sz="1800">
                    <a:solidFill>
                      <a:srgbClr val="666666"/>
                    </a:solidFill>
                    <a:latin typeface="Courier"/>
                  </a:rPr>
                  <a:t>$</a:t>
                </a:r>
                <a:r>
                  <a:rPr sz="1800">
                    <a:latin typeface="Courier"/>
                  </a:rPr>
                  <a:t>seasonal</a:t>
                </a:r>
                <a:br/>
                <a:br/>
                <a:br/>
                <a:r>
                  <a:rPr sz="1800">
                    <a:latin typeface="Courier"/>
                  </a:rPr>
                  <a:t>deltas_i=</a:t>
                </a:r>
                <a:r>
                  <a:rPr sz="1800" b="1">
                    <a:solidFill>
                      <a:srgbClr val="007020"/>
                    </a:solidFill>
                    <a:latin typeface="Courier"/>
                  </a:rPr>
                  <a:t>factoresdeltai</a:t>
                </a:r>
                <a:r>
                  <a:rPr sz="1800">
                    <a:latin typeface="Courier"/>
                  </a:rPr>
                  <a:t>(</a:t>
                </a:r>
                <a:r>
                  <a:rPr sz="1800">
                    <a:solidFill>
                      <a:srgbClr val="902000"/>
                    </a:solidFill>
                    <a:latin typeface="Courier"/>
                  </a:rPr>
                  <a:t>descom=</a:t>
                </a:r>
                <a:r>
                  <a:rPr sz="1800">
                    <a:latin typeface="Courier"/>
                  </a:rPr>
                  <a:t>descom,</a:t>
                </a:r>
                <a:r>
                  <a:rPr sz="1800">
                    <a:solidFill>
                      <a:srgbClr val="902000"/>
                    </a:solidFill>
                    <a:latin typeface="Courier"/>
                  </a:rPr>
                  <a:t>s=</a:t>
                </a:r>
                <a:r>
                  <a:rPr sz="1800">
                    <a:solidFill>
                      <a:srgbClr val="40A070"/>
                    </a:solidFill>
                    <a:latin typeface="Courier"/>
                  </a:rPr>
                  <a:t>12</a:t>
                </a:r>
                <a:r>
                  <a:rPr sz="1800">
                    <a:latin typeface="Courier"/>
                  </a:rPr>
                  <a:t>,</a:t>
                </a:r>
                <a:r>
                  <a:rPr sz="1800">
                    <a:solidFill>
                      <a:srgbClr val="902000"/>
                    </a:solidFill>
                    <a:latin typeface="Courier"/>
                  </a:rPr>
                  <a:t>estacionini=</a:t>
                </a:r>
                <a:r>
                  <a:rPr sz="1800">
                    <a:solidFill>
                      <a:srgbClr val="40A070"/>
                    </a:solidFill>
                    <a:latin typeface="Courier"/>
                  </a:rPr>
                  <a:t>1</a:t>
                </a:r>
                <a:r>
                  <a:rPr sz="1800">
                    <a:latin typeface="Courier"/>
                  </a:rPr>
                  <a:t>) </a:t>
                </a:r>
                <a:r>
                  <a:rPr sz="1800" i="1">
                    <a:solidFill>
                      <a:srgbClr val="60A0B0"/>
                    </a:solidFill>
                    <a:latin typeface="Courier"/>
                  </a:rPr>
                  <a:t>#Obteniendo los s factores estacionales estimados</a:t>
                </a:r>
                <a:br/>
                <a:br/>
                <a:br/>
                <a:r>
                  <a:rPr sz="1800" i="1">
                    <a:solidFill>
                      <a:srgbClr val="60A0B0"/>
                    </a:solidFill>
                    <a:latin typeface="Courier"/>
                  </a:rPr>
                  <a:t>#el período es s=12 y la serie arranca en estación 1</a:t>
                </a:r>
                <a:br/>
                <a:r>
                  <a:rPr sz="1800" b="1">
                    <a:solidFill>
                      <a:srgbClr val="007020"/>
                    </a:solidFill>
                    <a:latin typeface="Courier"/>
                  </a:rPr>
                  <a:t>data.frame</a:t>
                </a:r>
                <a:r>
                  <a:rPr sz="1800">
                    <a:latin typeface="Courier"/>
                  </a:rPr>
                  <a:t>(deltas_i)</a:t>
                </a:r>
              </a:p>
              <a:p>
                <a:pPr lvl="0" marL="1270000" indent="0">
                  <a:buNone/>
                </a:pPr>
                <a:r>
                  <a:rPr sz="1800">
                    <a:latin typeface="Courier"/>
                  </a:rPr>
                  <a:t>##       deltas_i
## 1  -10.8780433
## 2   -2.3143178
## 3    4.3650940
## 4   -0.5319649
## 5    4.3979371
## 6    2.0783292
## 7    0.7969567
## 8    1.2373979
## 9    4.6148489
## 10   2.5229371
## 11   1.0633783
## 12  -7.3525531</a:t>
                </a:r>
              </a:p>
              <a:p>
                <a:pPr lvl="0" marL="1270000" indent="0">
                  <a:buNone/>
                </a:pPr>
                <a:r>
                  <a:rPr sz="1800" i="1">
                    <a:solidFill>
                      <a:srgbClr val="60A0B0"/>
                    </a:solidFill>
                    <a:latin typeface="Courier"/>
                  </a:rPr>
                  <a:t>#Pronósticos para la componente estacional usando estimaciones del filtro de descomposición clásica</a:t>
                </a:r>
                <a:br/>
                <a:br/>
                <a:r>
                  <a:rPr sz="1800" i="1">
                    <a:solidFill>
                      <a:srgbClr val="60A0B0"/>
                    </a:solidFill>
                    <a:latin typeface="Courier"/>
                  </a:rPr>
                  <a:t>#los pronósticos inician en enero 2019 y terminan en diciembre 2019</a:t>
                </a:r>
                <a:br/>
                <a:br/>
                <a:r>
                  <a:rPr sz="1800">
                    <a:latin typeface="Courier"/>
                  </a:rPr>
                  <a:t>i=</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4</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6</a:t>
                </a:r>
                <a:r>
                  <a:rPr sz="1800">
                    <a:latin typeface="Courier"/>
                  </a:rPr>
                  <a:t>,</a:t>
                </a:r>
                <a:r>
                  <a:rPr sz="1800">
                    <a:solidFill>
                      <a:srgbClr val="40A070"/>
                    </a:solidFill>
                    <a:latin typeface="Courier"/>
                  </a:rPr>
                  <a:t>7</a:t>
                </a:r>
                <a:r>
                  <a:rPr sz="1800">
                    <a:latin typeface="Courier"/>
                  </a:rPr>
                  <a:t>,</a:t>
                </a:r>
                <a:r>
                  <a:rPr sz="1800">
                    <a:solidFill>
                      <a:srgbClr val="40A070"/>
                    </a:solidFill>
                    <a:latin typeface="Courier"/>
                  </a:rPr>
                  <a:t>8</a:t>
                </a:r>
                <a:r>
                  <a:rPr sz="1800">
                    <a:latin typeface="Courier"/>
                  </a:rPr>
                  <a:t>,</a:t>
                </a:r>
                <a:r>
                  <a:rPr sz="1800">
                    <a:solidFill>
                      <a:srgbClr val="40A070"/>
                    </a:solidFill>
                    <a:latin typeface="Courier"/>
                  </a:rPr>
                  <a:t>9</a:t>
                </a:r>
                <a:r>
                  <a:rPr sz="1800">
                    <a:latin typeface="Courier"/>
                  </a:rPr>
                  <a:t>,</a:t>
                </a:r>
                <a:r>
                  <a:rPr sz="1800">
                    <a:solidFill>
                      <a:srgbClr val="40A070"/>
                    </a:solidFill>
                    <a:latin typeface="Courier"/>
                  </a:rPr>
                  <a:t>10</a:t>
                </a:r>
                <a:r>
                  <a:rPr sz="1800">
                    <a:latin typeface="Courier"/>
                  </a:rPr>
                  <a:t>,</a:t>
                </a:r>
                <a:r>
                  <a:rPr sz="1800">
                    <a:solidFill>
                      <a:srgbClr val="40A070"/>
                    </a:solidFill>
                    <a:latin typeface="Courier"/>
                  </a:rPr>
                  <a:t>11</a:t>
                </a:r>
                <a:r>
                  <a:rPr sz="1800">
                    <a:latin typeface="Courier"/>
                  </a:rPr>
                  <a:t>,</a:t>
                </a:r>
                <a:r>
                  <a:rPr sz="1800">
                    <a:solidFill>
                      <a:srgbClr val="40A070"/>
                    </a:solidFill>
                    <a:latin typeface="Courier"/>
                  </a:rPr>
                  <a:t>12</a:t>
                </a:r>
                <a:r>
                  <a:rPr sz="1800">
                    <a:latin typeface="Courier"/>
                  </a:rPr>
                  <a:t>) </a:t>
                </a:r>
                <a:r>
                  <a:rPr sz="1800" i="1">
                    <a:solidFill>
                      <a:srgbClr val="60A0B0"/>
                    </a:solidFill>
                    <a:latin typeface="Courier"/>
                  </a:rPr>
                  <a:t>#identificando la estación correspondiente a los m=12 períodos de pronósticos</a:t>
                </a:r>
              </a:p>
              <a:p>
                <a:pPr lvl="0" marL="1270000" indent="0">
                  <a:buNone/>
                </a:pPr>
                <a:r>
                  <a:rPr sz="1800">
                    <a:latin typeface="Courier"/>
                  </a:rPr>
                  <a:t>Stnuevo=deltas_i[i] </a:t>
                </a:r>
                <a:r>
                  <a:rPr sz="1800" i="1">
                    <a:solidFill>
                      <a:srgbClr val="60A0B0"/>
                    </a:solidFill>
                    <a:latin typeface="Courier"/>
                  </a:rPr>
                  <a:t>#Asignando el valor de St a los periodos a pronosticar</a:t>
                </a:r>
                <a:br/>
                <a:r>
                  <a:rPr sz="1800">
                    <a:latin typeface="Courier"/>
                  </a:rPr>
                  <a:t>Stnuevo=</a:t>
                </a:r>
                <a:r>
                  <a:rPr sz="1800" b="1">
                    <a:solidFill>
                      <a:srgbClr val="007020"/>
                    </a:solidFill>
                    <a:latin typeface="Courier"/>
                  </a:rPr>
                  <a:t>ts</a:t>
                </a:r>
                <a:r>
                  <a:rPr sz="1800">
                    <a:latin typeface="Courier"/>
                  </a:rPr>
                  <a:t>(Stnuevo,</a:t>
                </a:r>
                <a:r>
                  <a:rPr sz="1800">
                    <a:solidFill>
                      <a:srgbClr val="902000"/>
                    </a:solidFill>
                    <a:latin typeface="Courier"/>
                  </a:rPr>
                  <a:t>frequency=</a:t>
                </a:r>
                <a:r>
                  <a:rPr sz="1800">
                    <a:solidFill>
                      <a:srgbClr val="40A070"/>
                    </a:solidFill>
                    <a:latin typeface="Courier"/>
                  </a:rPr>
                  <a:t>12</a:t>
                </a:r>
                <a:r>
                  <a:rPr sz="1800">
                    <a:latin typeface="Courier"/>
                  </a:rPr>
                  <a:t>,</a:t>
                </a:r>
                <a:r>
                  <a:rPr sz="1800">
                    <a:solidFill>
                      <a:srgbClr val="902000"/>
                    </a:solidFill>
                    <a:latin typeface="Courier"/>
                  </a:rPr>
                  <a:t>start=</a:t>
                </a:r>
                <a:r>
                  <a:rPr sz="1800" b="1">
                    <a:solidFill>
                      <a:srgbClr val="007020"/>
                    </a:solidFill>
                    <a:latin typeface="Courier"/>
                  </a:rPr>
                  <a:t>c</a:t>
                </a:r>
                <a:r>
                  <a:rPr sz="1800">
                    <a:latin typeface="Courier"/>
                  </a:rPr>
                  <a:t>(</a:t>
                </a:r>
                <a:r>
                  <a:rPr sz="1800">
                    <a:solidFill>
                      <a:srgbClr val="40A070"/>
                    </a:solidFill>
                    <a:latin typeface="Courier"/>
                  </a:rPr>
                  <a:t>2019</a:t>
                </a:r>
                <a:r>
                  <a:rPr sz="1800">
                    <a:latin typeface="Courier"/>
                  </a:rPr>
                  <a:t>,</a:t>
                </a:r>
                <a:r>
                  <a:rPr sz="1800">
                    <a:solidFill>
                      <a:srgbClr val="40A070"/>
                    </a:solidFill>
                    <a:latin typeface="Courier"/>
                  </a:rPr>
                  <a:t>1</a:t>
                </a:r>
                <a:r>
                  <a:rPr sz="1800">
                    <a:latin typeface="Courier"/>
                  </a:rPr>
                  <a:t>)) </a:t>
                </a:r>
                <a:r>
                  <a:rPr sz="1800" i="1">
                    <a:solidFill>
                      <a:srgbClr val="60A0B0"/>
                    </a:solidFill>
                    <a:latin typeface="Courier"/>
                  </a:rPr>
                  <a:t>#convirtiendo en serie de tiempo al pronóstico de St</a:t>
                </a:r>
                <a:br/>
                <a:r>
                  <a:rPr sz="1800">
                    <a:latin typeface="Courier"/>
                  </a:rPr>
                  <a:t>Stnuevo</a:t>
                </a:r>
              </a:p>
              <a:p>
                <a:pPr lvl="0" marL="1270000" indent="0">
                  <a:buNone/>
                </a:pPr>
                <a:r>
                  <a:rPr sz="1800">
                    <a:latin typeface="Courier"/>
                  </a:rPr>
                  <a:t>##              Jan         Feb         Mar         Apr         May         Jun
## 2019 -10.8780433  -2.3143178   4.3650940  -0.5319649   4.3979371   2.0783292
##              Jul         Aug         Sep         Oct         Nov         Dec
## 2019   0.7969567   1.2373979   4.6148489   2.5229371   1.0633783  -7.3525531</a:t>
                </a:r>
              </a:p>
              <a:p>
                <a:pPr lvl="0" marL="1270000" indent="0">
                  <a:buNone/>
                </a:pPr>
                <a:r>
                  <a:rPr sz="1800" i="1">
                    <a:solidFill>
                      <a:srgbClr val="60A0B0"/>
                    </a:solidFill>
                    <a:latin typeface="Courier"/>
                  </a:rPr>
                  <a:t>#Desestacionalizando o ajustando estacionalmente a la serie recortada, según modelo aditivo</a:t>
                </a:r>
                <a:br/>
                <a:r>
                  <a:rPr sz="1800">
                    <a:latin typeface="Courier"/>
                  </a:rPr>
                  <a:t>ytd=yt</a:t>
                </a:r>
                <a:r>
                  <a:rPr sz="1800">
                    <a:solidFill>
                      <a:srgbClr val="666666"/>
                    </a:solidFill>
                    <a:latin typeface="Courier"/>
                  </a:rPr>
                  <a:t>-</a:t>
                </a:r>
                <a:r>
                  <a:rPr sz="1800">
                    <a:latin typeface="Courier"/>
                  </a:rPr>
                  <a:t>St</a:t>
                </a:r>
              </a:p>
              <a:p>
                <a:pPr lvl="0" marL="1270000" indent="0">
                  <a:buNone/>
                </a:pPr>
                <a:r>
                  <a:rPr sz="1800" i="1">
                    <a:solidFill>
                      <a:srgbClr val="60A0B0"/>
                    </a:solidFill>
                    <a:latin typeface="Courier"/>
                  </a:rPr>
                  <a:t>#LOESS cuadrático (AICC) sobre serie desestacionalizada</a:t>
                </a:r>
                <a:br/>
                <a:r>
                  <a:rPr sz="1800">
                    <a:latin typeface="Courier"/>
                  </a:rPr>
                  <a:t>mod3=</a:t>
                </a:r>
                <a:r>
                  <a:rPr sz="1800" b="1">
                    <a:solidFill>
                      <a:srgbClr val="007020"/>
                    </a:solidFill>
                    <a:latin typeface="Courier"/>
                  </a:rPr>
                  <a:t>loess.as</a:t>
                </a:r>
                <a:r>
                  <a:rPr sz="1800">
                    <a:latin typeface="Courier"/>
                  </a:rPr>
                  <a:t>(t,ytd,</a:t>
                </a:r>
                <a:r>
                  <a:rPr sz="1800">
                    <a:solidFill>
                      <a:srgbClr val="902000"/>
                    </a:solidFill>
                    <a:latin typeface="Courier"/>
                  </a:rPr>
                  <a:t>degree=</a:t>
                </a:r>
                <a:r>
                  <a:rPr sz="1800">
                    <a:solidFill>
                      <a:srgbClr val="40A070"/>
                    </a:solidFill>
                    <a:latin typeface="Courier"/>
                  </a:rPr>
                  <a:t>2</a:t>
                </a:r>
                <a:r>
                  <a:rPr sz="1800">
                    <a:latin typeface="Courier"/>
                  </a:rPr>
                  <a:t>,</a:t>
                </a:r>
                <a:r>
                  <a:rPr sz="1800">
                    <a:solidFill>
                      <a:srgbClr val="902000"/>
                    </a:solidFill>
                    <a:latin typeface="Courier"/>
                  </a:rPr>
                  <a:t>criterion=</a:t>
                </a:r>
                <a:r>
                  <a:rPr sz="1800">
                    <a:solidFill>
                      <a:srgbClr val="4070A0"/>
                    </a:solidFill>
                    <a:latin typeface="Courier"/>
                  </a:rPr>
                  <a:t>"aicc"</a:t>
                </a:r>
                <a:r>
                  <a:rPr sz="1800">
                    <a:latin typeface="Courier"/>
                  </a:rPr>
                  <a:t>,</a:t>
                </a:r>
                <a:r>
                  <a:rPr sz="1800">
                    <a:solidFill>
                      <a:srgbClr val="902000"/>
                    </a:solidFill>
                    <a:latin typeface="Courier"/>
                  </a:rPr>
                  <a:t>family=</a:t>
                </a:r>
                <a:r>
                  <a:rPr sz="1800">
                    <a:solidFill>
                      <a:srgbClr val="4070A0"/>
                    </a:solidFill>
                    <a:latin typeface="Courier"/>
                  </a:rPr>
                  <a:t>"gaussian"</a:t>
                </a:r>
                <a:r>
                  <a:rPr sz="1800">
                    <a:latin typeface="Courier"/>
                  </a:rPr>
                  <a:t>,</a:t>
                </a:r>
                <a:r>
                  <a:rPr sz="1800">
                    <a:solidFill>
                      <a:srgbClr val="902000"/>
                    </a:solidFill>
                    <a:latin typeface="Courier"/>
                  </a:rPr>
                  <a:t>plot=</a:t>
                </a:r>
                <a:r>
                  <a:rPr sz="1800">
                    <a:latin typeface="Courier"/>
                  </a:rPr>
                  <a:t>F)</a:t>
                </a:r>
                <a:br/>
                <a:r>
                  <a:rPr sz="1800" b="1">
                    <a:solidFill>
                      <a:srgbClr val="007020"/>
                    </a:solidFill>
                    <a:latin typeface="Courier"/>
                  </a:rPr>
                  <a:t>summary</a:t>
                </a:r>
                <a:r>
                  <a:rPr sz="1800">
                    <a:latin typeface="Courier"/>
                  </a:rPr>
                  <a:t>(mod3)</a:t>
                </a:r>
              </a:p>
              <a:p>
                <a:pPr lvl="0" marL="1270000" indent="0">
                  <a:buNone/>
                </a:pPr>
                <a:r>
                  <a:rPr sz="1800">
                    <a:latin typeface="Courier"/>
                  </a:rPr>
                  <a:t>## Call:
## loess(formula = y ~ x, data = data.bind, span = span1, degree = degree, 
##     family = family)
## 
## Number of Observations: 216 
## Equivalent Number of Parameters: 13.21 
## Residual Standard Error: 3.11 
## Trace of smoother matrix: 14.61  (exact)
## 
## Control settings:
##   span     :  0.2244775 
##   degree   :  2 
##   family   :  gaussian
##   surface  :  interpolate      cell = 0.2
##   normalize:  TRUE
##  parametric:  FALSE
## drop.square:  FALSE</a:t>
                </a:r>
              </a:p>
              <a:p>
                <a:pPr lvl="0" marL="1270000" indent="0">
                  <a:buNone/>
                </a:pPr>
                <a:r>
                  <a:rPr sz="1800">
                    <a:latin typeface="Courier"/>
                  </a:rPr>
                  <a:t>alfa.optim2=mod3</a:t>
                </a:r>
                <a:r>
                  <a:rPr sz="1800">
                    <a:solidFill>
                      <a:srgbClr val="666666"/>
                    </a:solidFill>
                    <a:latin typeface="Courier"/>
                  </a:rPr>
                  <a:t>$</a:t>
                </a:r>
                <a:r>
                  <a:rPr sz="1800">
                    <a:latin typeface="Courier"/>
                  </a:rPr>
                  <a:t>pars</a:t>
                </a:r>
                <a:r>
                  <a:rPr sz="1800">
                    <a:solidFill>
                      <a:srgbClr val="666666"/>
                    </a:solidFill>
                    <a:latin typeface="Courier"/>
                  </a:rPr>
                  <a:t>$</a:t>
                </a:r>
                <a:r>
                  <a:rPr sz="1800">
                    <a:latin typeface="Courier"/>
                  </a:rPr>
                  <a:t>span </a:t>
                </a:r>
                <a:r>
                  <a:rPr sz="1800" i="1">
                    <a:solidFill>
                      <a:srgbClr val="60A0B0"/>
                    </a:solidFill>
                    <a:latin typeface="Courier"/>
                  </a:rPr>
                  <a:t>#guardando el valor óptimo del parámetro alfa</a:t>
                </a:r>
              </a:p>
              <a:p>
                <a:pPr lvl="0" marL="0" indent="0">
                  <a:spcBef>
                    <a:spcPts val="3000"/>
                  </a:spcBef>
                  <a:buNone/>
                </a:pPr>
                <a:r>
                  <a:rPr b="1"/>
                  <a:t>Ajuste modelo 4 con método Suavizamiento exponencial Holt-Winters aditivo</a:t>
                </a:r>
              </a:p>
              <a:p>
                <a:pPr lvl="0" marL="0" indent="0">
                  <a:spcBef>
                    <a:spcPts val="3000"/>
                  </a:spcBef>
                  <a:buNone/>
                </a:pPr>
                <a:r>
                  <a:rPr b="1"/>
                  <a:t>Modelo de tendencia con cambio de nivel y pendiente, aditiva a factor estacional con efectos que evolucionan lentamente en el tiempo</a:t>
                </a:r>
              </a:p>
              <a:p>
                <a:pPr lvl="0" marL="1270000" indent="0">
                  <a:buNone/>
                </a:pPr>
                <a:r>
                  <a:rPr sz="1800">
                    <a:latin typeface="Courier"/>
                  </a:rPr>
                  <a:t>mod4=</a:t>
                </a:r>
                <a:r>
                  <a:rPr sz="1800" b="1">
                    <a:solidFill>
                      <a:srgbClr val="007020"/>
                    </a:solidFill>
                    <a:latin typeface="Courier"/>
                  </a:rPr>
                  <a:t>HoltWinters</a:t>
                </a:r>
                <a:r>
                  <a:rPr sz="1800">
                    <a:latin typeface="Courier"/>
                  </a:rPr>
                  <a:t>(yt,</a:t>
                </a:r>
                <a:r>
                  <a:rPr sz="1800">
                    <a:solidFill>
                      <a:srgbClr val="902000"/>
                    </a:solidFill>
                    <a:latin typeface="Courier"/>
                  </a:rPr>
                  <a:t>seasonal=</a:t>
                </a:r>
                <a:r>
                  <a:rPr sz="1800">
                    <a:solidFill>
                      <a:srgbClr val="4070A0"/>
                    </a:solidFill>
                    <a:latin typeface="Courier"/>
                  </a:rPr>
                  <a:t>"additive"</a:t>
                </a:r>
                <a:r>
                  <a:rPr sz="1800">
                    <a:latin typeface="Courier"/>
                  </a:rPr>
                  <a:t>) </a:t>
                </a:r>
                <a:r>
                  <a:rPr sz="1800" i="1">
                    <a:solidFill>
                      <a:srgbClr val="60A0B0"/>
                    </a:solidFill>
                    <a:latin typeface="Courier"/>
                  </a:rPr>
                  <a:t>#Suavizamiento con valores ?ptimos en par?metros 𝜶, 𝜷, 𝜸</a:t>
                </a:r>
                <a:br/>
                <a:r>
                  <a:rPr sz="1800">
                    <a:latin typeface="Courier"/>
                  </a:rPr>
                  <a:t>mod4</a:t>
                </a:r>
              </a:p>
              <a:p>
                <a:pPr lvl="0" marL="1270000" indent="0">
                  <a:buNone/>
                </a:pPr>
                <a:r>
                  <a:rPr sz="1800">
                    <a:latin typeface="Courier"/>
                  </a:rPr>
                  <a:t>## Holt-Winters exponential smoothing with trend and additive seasonal component.
## 
## Call:
## HoltWinters(x = yt, seasonal = "additive")
## 
## Smoothing parameters:
##  alpha: 0.2279994
##  beta : 0.010042
##  gamma: 0.397323
## 
## Coefficients:
##            [,1]
## a   101.9644720
## b     0.2949128
## s1  -12.3938476
## s2   -2.0117762
## s3    3.6989236
## s4    0.1017724
## s5    6.8427850
## s6    4.2348284
## s7    2.7412904
## s8    6.6698440
## s9   10.1574426
## s10   6.3504048
## s11   4.5463245
## s12  -9.2424032</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Valores</a:t>
            </a:r>
            <a:r>
              <a:rPr/>
              <a:t> </a:t>
            </a:r>
            <a:r>
              <a:rPr/>
              <a:t>ajustados</a:t>
            </a:r>
            <a:r>
              <a:rPr/>
              <a:t> </a:t>
            </a:r>
            <a:r>
              <a:rPr/>
              <a:t>de</a:t>
            </a:r>
            <a:r>
              <a:rPr/>
              <a:t> </a:t>
            </a:r>
            <a:r>
              <a:rPr/>
              <a:t>los</a:t>
            </a:r>
            <a:r>
              <a:rPr/>
              <a:t> </a:t>
            </a:r>
            <a:r>
              <a:rPr/>
              <a:t>modelos</a:t>
            </a:r>
          </a:p>
        </p:txBody>
      </p:sp>
      <p:sp>
        <p:nvSpPr>
          <p:cNvPr id="3" name="Content Placeholder 2"/>
          <p:cNvSpPr>
            <a:spLocks noGrp="1"/>
          </p:cNvSpPr>
          <p:nvPr>
            <p:ph idx="1"/>
          </p:nvPr>
        </p:nvSpPr>
        <p:spPr/>
        <p:txBody>
          <a:bodyPr/>
          <a:lstStyle/>
          <a:p>
            <a:pPr lvl="0" marL="0" indent="0">
              <a:buNone/>
            </a:pPr>
            <a:r>
              <a:rPr/>
              <a:t>Modelo 1</a:t>
            </a:r>
          </a:p>
          <a:p>
            <a:pPr lvl="0" marL="1270000" indent="0">
              <a:buNone/>
            </a:pPr>
            <a:r>
              <a:rPr sz="1800">
                <a:latin typeface="Courier"/>
              </a:rPr>
              <a:t>mod1_ajust &lt;-</a:t>
            </a:r>
            <a:r>
              <a:rPr sz="1800">
                <a:solidFill>
                  <a:srgbClr val="4070A0"/>
                </a:solidFill>
                <a:latin typeface="Courier"/>
              </a:rPr>
              <a:t> </a:t>
            </a:r>
            <a:r>
              <a:rPr sz="1800" b="1">
                <a:solidFill>
                  <a:srgbClr val="007020"/>
                </a:solidFill>
                <a:latin typeface="Courier"/>
              </a:rPr>
              <a:t>ts</a:t>
            </a:r>
            <a:r>
              <a:rPr sz="1800">
                <a:latin typeface="Courier"/>
              </a:rPr>
              <a:t>(</a:t>
            </a:r>
            <a:r>
              <a:rPr sz="1800" b="1">
                <a:solidFill>
                  <a:srgbClr val="007020"/>
                </a:solidFill>
                <a:latin typeface="Courier"/>
              </a:rPr>
              <a:t>fitted</a:t>
            </a:r>
            <a:r>
              <a:rPr sz="1800">
                <a:latin typeface="Courier"/>
              </a:rPr>
              <a:t>(mod1), </a:t>
            </a:r>
            <a:r>
              <a:rPr sz="1800">
                <a:solidFill>
                  <a:srgbClr val="902000"/>
                </a:solidFill>
                <a:latin typeface="Courier"/>
              </a:rPr>
              <a:t>start  =</a:t>
            </a:r>
            <a:r>
              <a:rPr sz="1800">
                <a:latin typeface="Courier"/>
              </a:rPr>
              <a:t> </a:t>
            </a:r>
            <a:r>
              <a:rPr sz="1800" b="1">
                <a:solidFill>
                  <a:srgbClr val="007020"/>
                </a:solidFill>
                <a:latin typeface="Courier"/>
              </a:rPr>
              <a:t>c</a:t>
            </a:r>
            <a:r>
              <a:rPr sz="1800">
                <a:latin typeface="Courier"/>
              </a:rPr>
              <a:t>(</a:t>
            </a:r>
            <a:r>
              <a:rPr sz="1800">
                <a:solidFill>
                  <a:srgbClr val="40A070"/>
                </a:solidFill>
                <a:latin typeface="Courier"/>
              </a:rPr>
              <a:t>2001</a:t>
            </a:r>
            <a:r>
              <a:rPr sz="1800">
                <a:latin typeface="Courier"/>
              </a:rPr>
              <a:t>,</a:t>
            </a:r>
            <a:r>
              <a:rPr sz="1800">
                <a:solidFill>
                  <a:srgbClr val="40A070"/>
                </a:solidFill>
                <a:latin typeface="Courier"/>
              </a:rPr>
              <a:t>1</a:t>
            </a:r>
            <a:r>
              <a:rPr sz="1800">
                <a:latin typeface="Courier"/>
              </a:rPr>
              <a:t>), </a:t>
            </a:r>
            <a:r>
              <a:rPr sz="1800">
                <a:solidFill>
                  <a:srgbClr val="902000"/>
                </a:solidFill>
                <a:latin typeface="Courier"/>
              </a:rPr>
              <a:t>frequency =</a:t>
            </a:r>
            <a:r>
              <a:rPr sz="1800">
                <a:latin typeface="Courier"/>
              </a:rPr>
              <a:t> </a:t>
            </a:r>
            <a:r>
              <a:rPr sz="1800">
                <a:solidFill>
                  <a:srgbClr val="40A070"/>
                </a:solidFill>
                <a:latin typeface="Courier"/>
              </a:rPr>
              <a:t>12</a:t>
            </a:r>
            <a:r>
              <a:rPr sz="1800">
                <a:latin typeface="Courier"/>
              </a:rPr>
              <a:t>)</a:t>
            </a:r>
          </a:p>
          <a:p>
            <a:pPr lvl="0" marL="1270000" indent="0">
              <a:buNone/>
            </a:pPr>
            <a:r>
              <a:rPr sz="1800" b="1">
                <a:solidFill>
                  <a:srgbClr val="007020"/>
                </a:solidFill>
                <a:latin typeface="Courier"/>
              </a:rPr>
              <a:t>plot</a:t>
            </a:r>
            <a:r>
              <a:rPr sz="1800">
                <a:latin typeface="Courier"/>
              </a:rPr>
              <a:t>(Datos20)</a:t>
            </a:r>
            <a:br/>
            <a:r>
              <a:rPr sz="1800" b="1">
                <a:solidFill>
                  <a:srgbClr val="007020"/>
                </a:solidFill>
                <a:latin typeface="Courier"/>
              </a:rPr>
              <a:t>lines</a:t>
            </a:r>
            <a:r>
              <a:rPr sz="1800">
                <a:latin typeface="Courier"/>
              </a:rPr>
              <a:t>(mod1_ajust, </a:t>
            </a:r>
            <a:r>
              <a:rPr sz="1800">
                <a:solidFill>
                  <a:srgbClr val="902000"/>
                </a:solidFill>
                <a:latin typeface="Courier"/>
              </a:rPr>
              <a:t>col=</a:t>
            </a:r>
            <a:r>
              <a:rPr sz="1800">
                <a:solidFill>
                  <a:srgbClr val="40A070"/>
                </a:solidFill>
                <a:latin typeface="Courier"/>
              </a:rPr>
              <a:t>2</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 =</a:t>
            </a:r>
            <a:r>
              <a:rPr sz="1800">
                <a:latin typeface="Courier"/>
              </a:rPr>
              <a:t> </a:t>
            </a:r>
            <a:r>
              <a:rPr sz="1800" b="1">
                <a:solidFill>
                  <a:srgbClr val="007020"/>
                </a:solidFill>
                <a:latin typeface="Courier"/>
              </a:rPr>
              <a:t>c</a:t>
            </a:r>
            <a:r>
              <a:rPr sz="1800">
                <a:latin typeface="Courier"/>
              </a:rPr>
              <a:t>(</a:t>
            </a:r>
            <a:r>
              <a:rPr sz="1800">
                <a:solidFill>
                  <a:srgbClr val="4070A0"/>
                </a:solidFill>
                <a:latin typeface="Courier"/>
              </a:rPr>
              <a:t>"Original"</a:t>
            </a:r>
            <a:r>
              <a:rPr sz="1800">
                <a:latin typeface="Courier"/>
              </a:rPr>
              <a:t>, </a:t>
            </a:r>
            <a:r>
              <a:rPr sz="1800">
                <a:solidFill>
                  <a:srgbClr val="4070A0"/>
                </a:solidFill>
                <a:latin typeface="Courier"/>
              </a:rPr>
              <a:t>"Ajuste del modelo1"</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2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Modelo 2</a:t>
            </a:r>
          </a:p>
          <a:p>
            <a:pPr lvl="0" marL="1270000" indent="0">
              <a:buNone/>
            </a:pPr>
            <a:r>
              <a:rPr sz="1800">
                <a:latin typeface="Courier"/>
              </a:rPr>
              <a:t>mod2_ajust &lt;-</a:t>
            </a:r>
            <a:r>
              <a:rPr sz="1800">
                <a:solidFill>
                  <a:srgbClr val="4070A0"/>
                </a:solidFill>
                <a:latin typeface="Courier"/>
              </a:rPr>
              <a:t> </a:t>
            </a:r>
            <a:r>
              <a:rPr sz="1800" b="1">
                <a:solidFill>
                  <a:srgbClr val="007020"/>
                </a:solidFill>
                <a:latin typeface="Courier"/>
              </a:rPr>
              <a:t>ts</a:t>
            </a:r>
            <a:r>
              <a:rPr sz="1800">
                <a:latin typeface="Courier"/>
              </a:rPr>
              <a:t>(</a:t>
            </a:r>
            <a:r>
              <a:rPr sz="1800" b="1">
                <a:solidFill>
                  <a:srgbClr val="007020"/>
                </a:solidFill>
                <a:latin typeface="Courier"/>
              </a:rPr>
              <a:t>fitted</a:t>
            </a:r>
            <a:r>
              <a:rPr sz="1800">
                <a:latin typeface="Courier"/>
              </a:rPr>
              <a:t>(mod2), </a:t>
            </a:r>
            <a:r>
              <a:rPr sz="1800">
                <a:solidFill>
                  <a:srgbClr val="902000"/>
                </a:solidFill>
                <a:latin typeface="Courier"/>
              </a:rPr>
              <a:t>start  =</a:t>
            </a:r>
            <a:r>
              <a:rPr sz="1800">
                <a:latin typeface="Courier"/>
              </a:rPr>
              <a:t> </a:t>
            </a:r>
            <a:r>
              <a:rPr sz="1800" b="1">
                <a:solidFill>
                  <a:srgbClr val="007020"/>
                </a:solidFill>
                <a:latin typeface="Courier"/>
              </a:rPr>
              <a:t>c</a:t>
            </a:r>
            <a:r>
              <a:rPr sz="1800">
                <a:latin typeface="Courier"/>
              </a:rPr>
              <a:t>(</a:t>
            </a:r>
            <a:r>
              <a:rPr sz="1800">
                <a:solidFill>
                  <a:srgbClr val="40A070"/>
                </a:solidFill>
                <a:latin typeface="Courier"/>
              </a:rPr>
              <a:t>2001</a:t>
            </a:r>
            <a:r>
              <a:rPr sz="1800">
                <a:latin typeface="Courier"/>
              </a:rPr>
              <a:t>,</a:t>
            </a:r>
            <a:r>
              <a:rPr sz="1800">
                <a:solidFill>
                  <a:srgbClr val="40A070"/>
                </a:solidFill>
                <a:latin typeface="Courier"/>
              </a:rPr>
              <a:t>1</a:t>
            </a:r>
            <a:r>
              <a:rPr sz="1800">
                <a:latin typeface="Courier"/>
              </a:rPr>
              <a:t>), </a:t>
            </a:r>
            <a:r>
              <a:rPr sz="1800">
                <a:solidFill>
                  <a:srgbClr val="902000"/>
                </a:solidFill>
                <a:latin typeface="Courier"/>
              </a:rPr>
              <a:t>frequency =</a:t>
            </a:r>
            <a:r>
              <a:rPr sz="1800">
                <a:latin typeface="Courier"/>
              </a:rPr>
              <a:t> </a:t>
            </a:r>
            <a:r>
              <a:rPr sz="1800">
                <a:solidFill>
                  <a:srgbClr val="40A070"/>
                </a:solidFill>
                <a:latin typeface="Courier"/>
              </a:rPr>
              <a:t>12</a:t>
            </a:r>
            <a:r>
              <a:rPr sz="1800">
                <a:latin typeface="Courier"/>
              </a:rPr>
              <a:t>)</a:t>
            </a:r>
          </a:p>
          <a:p>
            <a:pPr lvl="0" marL="1270000" indent="0">
              <a:buNone/>
            </a:pPr>
            <a:r>
              <a:rPr sz="1800" b="1">
                <a:solidFill>
                  <a:srgbClr val="007020"/>
                </a:solidFill>
                <a:latin typeface="Courier"/>
              </a:rPr>
              <a:t>plot</a:t>
            </a:r>
            <a:r>
              <a:rPr sz="1800">
                <a:latin typeface="Courier"/>
              </a:rPr>
              <a:t>(Datos20)</a:t>
            </a:r>
            <a:br/>
            <a:r>
              <a:rPr sz="1800" b="1">
                <a:solidFill>
                  <a:srgbClr val="007020"/>
                </a:solidFill>
                <a:latin typeface="Courier"/>
              </a:rPr>
              <a:t>lines</a:t>
            </a:r>
            <a:r>
              <a:rPr sz="1800">
                <a:latin typeface="Courier"/>
              </a:rPr>
              <a:t>(mod2_ajust, </a:t>
            </a:r>
            <a:r>
              <a:rPr sz="1800">
                <a:solidFill>
                  <a:srgbClr val="902000"/>
                </a:solidFill>
                <a:latin typeface="Courier"/>
              </a:rPr>
              <a:t>col=</a:t>
            </a:r>
            <a:r>
              <a:rPr sz="1800">
                <a:solidFill>
                  <a:srgbClr val="40A070"/>
                </a:solidFill>
                <a:latin typeface="Courier"/>
              </a:rPr>
              <a:t>2</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 =</a:t>
            </a:r>
            <a:r>
              <a:rPr sz="1800">
                <a:latin typeface="Courier"/>
              </a:rPr>
              <a:t> </a:t>
            </a:r>
            <a:r>
              <a:rPr sz="1800" b="1">
                <a:solidFill>
                  <a:srgbClr val="007020"/>
                </a:solidFill>
                <a:latin typeface="Courier"/>
              </a:rPr>
              <a:t>c</a:t>
            </a:r>
            <a:r>
              <a:rPr sz="1800">
                <a:latin typeface="Courier"/>
              </a:rPr>
              <a:t>(</a:t>
            </a:r>
            <a:r>
              <a:rPr sz="1800">
                <a:solidFill>
                  <a:srgbClr val="4070A0"/>
                </a:solidFill>
                <a:latin typeface="Courier"/>
              </a:rPr>
              <a:t>"Original"</a:t>
            </a:r>
            <a:r>
              <a:rPr sz="1800">
                <a:latin typeface="Courier"/>
              </a:rPr>
              <a:t>, </a:t>
            </a:r>
            <a:r>
              <a:rPr sz="1800">
                <a:solidFill>
                  <a:srgbClr val="4070A0"/>
                </a:solidFill>
                <a:latin typeface="Courier"/>
              </a:rPr>
              <a:t>"Ajuste del modelo2"</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2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modelo 3</a:t>
            </a:r>
          </a:p>
          <a:p>
            <a:pPr lvl="0" marL="1270000" indent="0">
              <a:buNone/>
            </a:pPr>
            <a:r>
              <a:rPr sz="1800">
                <a:latin typeface="Courier"/>
              </a:rPr>
              <a:t>mod3_Tt &lt;-</a:t>
            </a:r>
            <a:r>
              <a:rPr sz="1800">
                <a:solidFill>
                  <a:srgbClr val="4070A0"/>
                </a:solidFill>
                <a:latin typeface="Courier"/>
              </a:rPr>
              <a:t> </a:t>
            </a:r>
            <a:r>
              <a:rPr sz="1800" b="1">
                <a:solidFill>
                  <a:srgbClr val="007020"/>
                </a:solidFill>
                <a:latin typeface="Courier"/>
              </a:rPr>
              <a:t>ts</a:t>
            </a:r>
            <a:r>
              <a:rPr sz="1800">
                <a:latin typeface="Courier"/>
              </a:rPr>
              <a:t>(</a:t>
            </a:r>
            <a:r>
              <a:rPr sz="1800" b="1">
                <a:solidFill>
                  <a:srgbClr val="007020"/>
                </a:solidFill>
                <a:latin typeface="Courier"/>
              </a:rPr>
              <a:t>fitted</a:t>
            </a:r>
            <a:r>
              <a:rPr sz="1800">
                <a:latin typeface="Courier"/>
              </a:rPr>
              <a:t>(mod3), </a:t>
            </a:r>
            <a:r>
              <a:rPr sz="1800">
                <a:solidFill>
                  <a:srgbClr val="902000"/>
                </a:solidFill>
                <a:latin typeface="Courier"/>
              </a:rPr>
              <a:t>start  =</a:t>
            </a:r>
            <a:r>
              <a:rPr sz="1800">
                <a:latin typeface="Courier"/>
              </a:rPr>
              <a:t> </a:t>
            </a:r>
            <a:r>
              <a:rPr sz="1800" b="1">
                <a:solidFill>
                  <a:srgbClr val="007020"/>
                </a:solidFill>
                <a:latin typeface="Courier"/>
              </a:rPr>
              <a:t>c</a:t>
            </a:r>
            <a:r>
              <a:rPr sz="1800">
                <a:latin typeface="Courier"/>
              </a:rPr>
              <a:t>(</a:t>
            </a:r>
            <a:r>
              <a:rPr sz="1800">
                <a:solidFill>
                  <a:srgbClr val="40A070"/>
                </a:solidFill>
                <a:latin typeface="Courier"/>
              </a:rPr>
              <a:t>2001</a:t>
            </a:r>
            <a:r>
              <a:rPr sz="1800">
                <a:latin typeface="Courier"/>
              </a:rPr>
              <a:t>,</a:t>
            </a:r>
            <a:r>
              <a:rPr sz="1800">
                <a:solidFill>
                  <a:srgbClr val="40A070"/>
                </a:solidFill>
                <a:latin typeface="Courier"/>
              </a:rPr>
              <a:t>1</a:t>
            </a:r>
            <a:r>
              <a:rPr sz="1800">
                <a:latin typeface="Courier"/>
              </a:rPr>
              <a:t>), </a:t>
            </a:r>
            <a:r>
              <a:rPr sz="1800">
                <a:solidFill>
                  <a:srgbClr val="902000"/>
                </a:solidFill>
                <a:latin typeface="Courier"/>
              </a:rPr>
              <a:t>frequency =</a:t>
            </a:r>
            <a:r>
              <a:rPr sz="1800">
                <a:latin typeface="Courier"/>
              </a:rPr>
              <a:t> </a:t>
            </a:r>
            <a:r>
              <a:rPr sz="1800">
                <a:solidFill>
                  <a:srgbClr val="40A070"/>
                </a:solidFill>
                <a:latin typeface="Courier"/>
              </a:rPr>
              <a:t>12</a:t>
            </a:r>
            <a:r>
              <a:rPr sz="1800">
                <a:latin typeface="Courier"/>
              </a:rPr>
              <a:t>)</a:t>
            </a:r>
            <a:br/>
            <a:r>
              <a:rPr sz="1800">
                <a:latin typeface="Courier"/>
              </a:rPr>
              <a:t>mod3_ajust &lt;-</a:t>
            </a:r>
            <a:r>
              <a:rPr sz="1800">
                <a:solidFill>
                  <a:srgbClr val="4070A0"/>
                </a:solidFill>
                <a:latin typeface="Courier"/>
              </a:rPr>
              <a:t> </a:t>
            </a:r>
            <a:r>
              <a:rPr sz="1800">
                <a:latin typeface="Courier"/>
              </a:rPr>
              <a:t>mod3_Tt </a:t>
            </a:r>
            <a:r>
              <a:rPr sz="1800">
                <a:solidFill>
                  <a:srgbClr val="666666"/>
                </a:solidFill>
                <a:latin typeface="Courier"/>
              </a:rPr>
              <a:t>+</a:t>
            </a:r>
            <a:r>
              <a:rPr sz="1800">
                <a:solidFill>
                  <a:srgbClr val="4070A0"/>
                </a:solidFill>
                <a:latin typeface="Courier"/>
              </a:rPr>
              <a:t> </a:t>
            </a:r>
            <a:r>
              <a:rPr sz="1800">
                <a:latin typeface="Courier"/>
              </a:rPr>
              <a:t>St </a:t>
            </a:r>
            <a:r>
              <a:rPr sz="1800" i="1">
                <a:solidFill>
                  <a:srgbClr val="60A0B0"/>
                </a:solidFill>
                <a:latin typeface="Courier"/>
              </a:rPr>
              <a:t># Ajuste D&amp;LC(AICC)</a:t>
            </a:r>
          </a:p>
          <a:p>
            <a:pPr lvl="0" marL="1270000" indent="0">
              <a:buNone/>
            </a:pPr>
            <a:r>
              <a:rPr sz="1800" b="1">
                <a:solidFill>
                  <a:srgbClr val="007020"/>
                </a:solidFill>
                <a:latin typeface="Courier"/>
              </a:rPr>
              <a:t>plot</a:t>
            </a:r>
            <a:r>
              <a:rPr sz="1800">
                <a:latin typeface="Courier"/>
              </a:rPr>
              <a:t>(Datos20)</a:t>
            </a:r>
            <a:br/>
            <a:r>
              <a:rPr sz="1800" b="1">
                <a:solidFill>
                  <a:srgbClr val="007020"/>
                </a:solidFill>
                <a:latin typeface="Courier"/>
              </a:rPr>
              <a:t>lines</a:t>
            </a:r>
            <a:r>
              <a:rPr sz="1800">
                <a:latin typeface="Courier"/>
              </a:rPr>
              <a:t>(mod3_ajust, </a:t>
            </a:r>
            <a:r>
              <a:rPr sz="1800">
                <a:solidFill>
                  <a:srgbClr val="902000"/>
                </a:solidFill>
                <a:latin typeface="Courier"/>
              </a:rPr>
              <a:t>col=</a:t>
            </a:r>
            <a:r>
              <a:rPr sz="1800">
                <a:solidFill>
                  <a:srgbClr val="40A070"/>
                </a:solidFill>
                <a:latin typeface="Courier"/>
              </a:rPr>
              <a:t>2</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 =</a:t>
            </a:r>
            <a:r>
              <a:rPr sz="1800">
                <a:latin typeface="Courier"/>
              </a:rPr>
              <a:t> </a:t>
            </a:r>
            <a:r>
              <a:rPr sz="1800" b="1">
                <a:solidFill>
                  <a:srgbClr val="007020"/>
                </a:solidFill>
                <a:latin typeface="Courier"/>
              </a:rPr>
              <a:t>c</a:t>
            </a:r>
            <a:r>
              <a:rPr sz="1800">
                <a:latin typeface="Courier"/>
              </a:rPr>
              <a:t>(</a:t>
            </a:r>
            <a:r>
              <a:rPr sz="1800">
                <a:solidFill>
                  <a:srgbClr val="4070A0"/>
                </a:solidFill>
                <a:latin typeface="Courier"/>
              </a:rPr>
              <a:t>"Original"</a:t>
            </a:r>
            <a:r>
              <a:rPr sz="1800">
                <a:latin typeface="Courier"/>
              </a:rPr>
              <a:t>, </a:t>
            </a:r>
            <a:r>
              <a:rPr sz="1800">
                <a:solidFill>
                  <a:srgbClr val="4070A0"/>
                </a:solidFill>
                <a:latin typeface="Courier"/>
              </a:rPr>
              <a:t>"Ajuste D&amp;LC(AICC)"</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Falta</a:t>
            </a:r>
            <a:r>
              <a:rPr/>
              <a:t> </a:t>
            </a:r>
            <a:r>
              <a:rPr/>
              <a:t>hacer</a:t>
            </a:r>
            <a:r>
              <a:rPr/>
              <a:t> </a:t>
            </a:r>
            <a:r>
              <a:rPr/>
              <a:t>esto</a:t>
            </a:r>
          </a:p>
        </p:txBody>
      </p:sp>
      <p:sp>
        <p:nvSpPr>
          <p:cNvPr id="3" name="Content Placeholder 2"/>
          <p:cNvSpPr>
            <a:spLocks noGrp="1"/>
          </p:cNvSpPr>
          <p:nvPr>
            <p:ph idx="1"/>
          </p:nvPr>
        </p:nvSpPr>
        <p:spPr/>
        <p:txBody>
          <a:bodyPr/>
          <a:lstStyle/>
          <a:p>
            <a:pPr lvl="0" marL="0" indent="0">
              <a:buNone/>
            </a:pPr>
            <a:r>
              <a:rPr/>
              <a:t>Defina la variable de la serie, su unidad de medida, su construcción e interpretacion de sus cifras, per´ıodos observados, frecuencia de observaci´on, total de observaciones y fuente de los datos.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2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Modelo 4</a:t>
            </a:r>
          </a:p>
          <a:p>
            <a:pPr lvl="0" marL="1270000" indent="0">
              <a:buNone/>
            </a:pPr>
            <a:r>
              <a:rPr sz="1800">
                <a:latin typeface="Courier"/>
              </a:rPr>
              <a:t>mod4_ajust &lt;-</a:t>
            </a:r>
            <a:r>
              <a:rPr sz="1800">
                <a:solidFill>
                  <a:srgbClr val="4070A0"/>
                </a:solidFill>
                <a:latin typeface="Courier"/>
              </a:rPr>
              <a:t> </a:t>
            </a:r>
            <a:r>
              <a:rPr sz="1800" b="1">
                <a:solidFill>
                  <a:srgbClr val="007020"/>
                </a:solidFill>
                <a:latin typeface="Courier"/>
              </a:rPr>
              <a:t>fitted</a:t>
            </a:r>
            <a:r>
              <a:rPr sz="1800">
                <a:latin typeface="Courier"/>
              </a:rPr>
              <a:t>(mod4)[,</a:t>
            </a:r>
            <a:r>
              <a:rPr sz="1800">
                <a:solidFill>
                  <a:srgbClr val="40A070"/>
                </a:solidFill>
                <a:latin typeface="Courier"/>
              </a:rPr>
              <a:t>1</a:t>
            </a:r>
            <a:r>
              <a:rPr sz="1800">
                <a:latin typeface="Courier"/>
              </a:rPr>
              <a:t>]</a:t>
            </a:r>
            <a:br/>
            <a:r>
              <a:rPr sz="1800" b="1">
                <a:solidFill>
                  <a:srgbClr val="007020"/>
                </a:solidFill>
                <a:latin typeface="Courier"/>
              </a:rPr>
              <a:t>plot</a:t>
            </a:r>
            <a:r>
              <a:rPr sz="1800">
                <a:latin typeface="Courier"/>
              </a:rPr>
              <a:t>(Datos20)</a:t>
            </a:r>
            <a:br/>
            <a:r>
              <a:rPr sz="1800" b="1">
                <a:solidFill>
                  <a:srgbClr val="007020"/>
                </a:solidFill>
                <a:latin typeface="Courier"/>
              </a:rPr>
              <a:t>lines</a:t>
            </a:r>
            <a:r>
              <a:rPr sz="1800">
                <a:latin typeface="Courier"/>
              </a:rPr>
              <a:t>(mod4_ajust, </a:t>
            </a:r>
            <a:r>
              <a:rPr sz="1800">
                <a:solidFill>
                  <a:srgbClr val="902000"/>
                </a:solidFill>
                <a:latin typeface="Courier"/>
              </a:rPr>
              <a:t>col=</a:t>
            </a:r>
            <a:r>
              <a:rPr sz="1800">
                <a:solidFill>
                  <a:srgbClr val="40A070"/>
                </a:solidFill>
                <a:latin typeface="Courier"/>
              </a:rPr>
              <a:t>2</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"Original"</a:t>
            </a:r>
            <a:r>
              <a:rPr sz="1800">
                <a:latin typeface="Courier"/>
              </a:rPr>
              <a:t>,</a:t>
            </a:r>
            <a:r>
              <a:rPr sz="1800">
                <a:solidFill>
                  <a:srgbClr val="4070A0"/>
                </a:solidFill>
                <a:latin typeface="Courier"/>
              </a:rPr>
              <a:t>"Ajuste H-W"</a:t>
            </a:r>
            <a:r>
              <a:rPr sz="1800">
                <a:latin typeface="Courier"/>
              </a:rPr>
              <a:t>), </a:t>
            </a:r>
            <a:r>
              <a:rPr sz="1800">
                <a:solidFill>
                  <a:srgbClr val="902000"/>
                </a:solidFill>
                <a:latin typeface="Courier"/>
              </a:rPr>
              <a:t>col=</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2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Calculo</a:t>
            </a:r>
            <a:r>
              <a:rPr/>
              <a:t> </a:t>
            </a:r>
            <a:r>
              <a:rPr/>
              <a:t>del</a:t>
            </a:r>
            <a:r>
              <a:rPr/>
              <a:t> </a:t>
            </a:r>
            <a:r>
              <a:rPr/>
              <a:t>AIC</a:t>
            </a:r>
            <a:r>
              <a:rPr/>
              <a:t> </a:t>
            </a:r>
            <a:r>
              <a:rPr/>
              <a:t>y</a:t>
            </a:r>
            <a:r>
              <a:rPr/>
              <a:t> </a:t>
            </a:r>
            <a:r>
              <a:rPr/>
              <a:t>BIC</a:t>
            </a:r>
          </a:p>
        </p:txBody>
      </p:sp>
      <p:sp>
        <p:nvSpPr>
          <p:cNvPr id="3" name="Content Placeholder 2"/>
          <p:cNvSpPr>
            <a:spLocks noGrp="1"/>
          </p:cNvSpPr>
          <p:nvPr>
            <p:ph idx="1"/>
          </p:nvPr>
        </p:nvSpPr>
        <p:spPr/>
        <p:txBody>
          <a:bodyPr/>
          <a:lstStyle/>
          <a:p>
            <a:pPr lvl="0" marL="1270000" indent="0">
              <a:buNone/>
            </a:pPr>
            <a:r>
              <a:rPr sz="1800" i="1">
                <a:solidFill>
                  <a:srgbClr val="60A0B0"/>
                </a:solidFill>
                <a:latin typeface="Courier"/>
              </a:rPr>
              <a:t>#Creando funci?n usuario crit.inf.resid() para calcular C^*_n(p)</a:t>
            </a:r>
            <a:br/>
            <a:r>
              <a:rPr sz="1800">
                <a:latin typeface="Courier"/>
              </a:rPr>
              <a:t>crit.inf.resid &lt;-</a:t>
            </a:r>
            <a:r>
              <a:rPr sz="1800">
                <a:solidFill>
                  <a:srgbClr val="4070A0"/>
                </a:solidFill>
                <a:latin typeface="Courier"/>
              </a:rPr>
              <a:t> </a:t>
            </a:r>
            <a:r>
              <a:rPr sz="1800" b="1">
                <a:solidFill>
                  <a:srgbClr val="007020"/>
                </a:solidFill>
                <a:latin typeface="Courier"/>
              </a:rPr>
              <a:t>function</a:t>
            </a:r>
            <a:r>
              <a:rPr sz="1800">
                <a:latin typeface="Courier"/>
              </a:rPr>
              <a:t>(residuales,n.par,</a:t>
            </a:r>
            <a:r>
              <a:rPr sz="1800">
                <a:solidFill>
                  <a:srgbClr val="902000"/>
                </a:solidFill>
                <a:latin typeface="Courier"/>
              </a:rPr>
              <a:t>AIC=</a:t>
            </a:r>
            <a:r>
              <a:rPr sz="1800">
                <a:solidFill>
                  <a:srgbClr val="4070A0"/>
                </a:solidFill>
                <a:latin typeface="Courier"/>
              </a:rPr>
              <a:t>"TRUE"</a:t>
            </a:r>
            <a:r>
              <a:rPr sz="1800">
                <a:latin typeface="Courier"/>
              </a:rPr>
              <a:t>){</a:t>
            </a:r>
            <a:br/>
            <a:r>
              <a:rPr sz="1800" b="1">
                <a:solidFill>
                  <a:srgbClr val="007020"/>
                </a:solidFill>
                <a:latin typeface="Courier"/>
              </a:rPr>
              <a:t>if</a:t>
            </a:r>
            <a:r>
              <a:rPr sz="1800">
                <a:latin typeface="Courier"/>
              </a:rPr>
              <a:t>(AIC</a:t>
            </a:r>
            <a:r>
              <a:rPr sz="1800">
                <a:solidFill>
                  <a:srgbClr val="666666"/>
                </a:solidFill>
                <a:latin typeface="Courier"/>
              </a:rPr>
              <a:t>==</a:t>
            </a:r>
            <a:r>
              <a:rPr sz="1800">
                <a:solidFill>
                  <a:srgbClr val="4070A0"/>
                </a:solidFill>
                <a:latin typeface="Courier"/>
              </a:rPr>
              <a:t>"TRUE"</a:t>
            </a:r>
            <a:r>
              <a:rPr sz="1800">
                <a:latin typeface="Courier"/>
              </a:rPr>
              <a:t>){</a:t>
            </a:r>
            <a:br/>
            <a:r>
              <a:rPr sz="1800" i="1">
                <a:solidFill>
                  <a:srgbClr val="60A0B0"/>
                </a:solidFill>
                <a:latin typeface="Courier"/>
              </a:rPr>
              <a:t>#Calcula AIC</a:t>
            </a:r>
            <a:br/>
            <a:r>
              <a:rPr sz="1800">
                <a:latin typeface="Courier"/>
              </a:rPr>
              <a:t>CI=</a:t>
            </a:r>
            <a:r>
              <a:rPr sz="1800" b="1">
                <a:solidFill>
                  <a:srgbClr val="007020"/>
                </a:solidFill>
                <a:latin typeface="Courier"/>
              </a:rPr>
              <a:t>log</a:t>
            </a:r>
            <a:r>
              <a:rPr sz="1800">
                <a:latin typeface="Courier"/>
              </a:rPr>
              <a:t>(</a:t>
            </a:r>
            <a:r>
              <a:rPr sz="1800" b="1">
                <a:solidFill>
                  <a:srgbClr val="007020"/>
                </a:solidFill>
                <a:latin typeface="Courier"/>
              </a:rPr>
              <a:t>mean</a:t>
            </a:r>
            <a:r>
              <a:rPr sz="1800">
                <a:latin typeface="Courier"/>
              </a:rPr>
              <a:t>(residuales</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a:latin typeface="Courier"/>
              </a:rPr>
              <a:t>n.par</a:t>
            </a:r>
            <a:r>
              <a:rPr sz="1800">
                <a:solidFill>
                  <a:srgbClr val="666666"/>
                </a:solidFill>
                <a:latin typeface="Courier"/>
              </a:rPr>
              <a:t>/</a:t>
            </a:r>
            <a:r>
              <a:rPr sz="1800" b="1">
                <a:solidFill>
                  <a:srgbClr val="007020"/>
                </a:solidFill>
                <a:latin typeface="Courier"/>
              </a:rPr>
              <a:t>length</a:t>
            </a:r>
            <a:r>
              <a:rPr sz="1800">
                <a:latin typeface="Courier"/>
              </a:rPr>
              <a:t>(residuales)</a:t>
            </a:r>
            <a:br/>
            <a:r>
              <a:rPr sz="1800">
                <a:latin typeface="Courier"/>
              </a:rPr>
              <a:t>}</a:t>
            </a:r>
            <a:br/>
            <a:r>
              <a:rPr sz="1800" b="1">
                <a:solidFill>
                  <a:srgbClr val="007020"/>
                </a:solidFill>
                <a:latin typeface="Courier"/>
              </a:rPr>
              <a:t>if</a:t>
            </a:r>
            <a:r>
              <a:rPr sz="1800">
                <a:latin typeface="Courier"/>
              </a:rPr>
              <a:t>(AIC</a:t>
            </a:r>
            <a:r>
              <a:rPr sz="1800">
                <a:solidFill>
                  <a:srgbClr val="666666"/>
                </a:solidFill>
                <a:latin typeface="Courier"/>
              </a:rPr>
              <a:t>==</a:t>
            </a:r>
            <a:r>
              <a:rPr sz="1800">
                <a:solidFill>
                  <a:srgbClr val="4070A0"/>
                </a:solidFill>
                <a:latin typeface="Courier"/>
              </a:rPr>
              <a:t>"FALSE"</a:t>
            </a:r>
            <a:r>
              <a:rPr sz="1800">
                <a:latin typeface="Courier"/>
              </a:rPr>
              <a:t>){</a:t>
            </a:r>
            <a:br/>
            <a:r>
              <a:rPr sz="1800" i="1">
                <a:solidFill>
                  <a:srgbClr val="60A0B0"/>
                </a:solidFill>
                <a:latin typeface="Courier"/>
              </a:rPr>
              <a:t>#Calcula BIC</a:t>
            </a:r>
            <a:br/>
            <a:r>
              <a:rPr sz="1800">
                <a:latin typeface="Courier"/>
              </a:rPr>
              <a:t>CI=</a:t>
            </a:r>
            <a:r>
              <a:rPr sz="1800" b="1">
                <a:solidFill>
                  <a:srgbClr val="007020"/>
                </a:solidFill>
                <a:latin typeface="Courier"/>
              </a:rPr>
              <a:t>log</a:t>
            </a:r>
            <a:r>
              <a:rPr sz="1800">
                <a:latin typeface="Courier"/>
              </a:rPr>
              <a:t>(</a:t>
            </a:r>
            <a:r>
              <a:rPr sz="1800" b="1">
                <a:solidFill>
                  <a:srgbClr val="007020"/>
                </a:solidFill>
                <a:latin typeface="Courier"/>
              </a:rPr>
              <a:t>mean</a:t>
            </a:r>
            <a:r>
              <a:rPr sz="1800">
                <a:latin typeface="Courier"/>
              </a:rPr>
              <a:t>(residuales</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n.par</a:t>
            </a:r>
            <a:r>
              <a:rPr sz="1800">
                <a:solidFill>
                  <a:srgbClr val="666666"/>
                </a:solidFill>
                <a:latin typeface="Courier"/>
              </a:rPr>
              <a:t>*</a:t>
            </a:r>
            <a:r>
              <a:rPr sz="1800" b="1">
                <a:solidFill>
                  <a:srgbClr val="007020"/>
                </a:solidFill>
                <a:latin typeface="Courier"/>
              </a:rPr>
              <a:t>log</a:t>
            </a:r>
            <a:r>
              <a:rPr sz="1800">
                <a:latin typeface="Courier"/>
              </a:rPr>
              <a:t>(</a:t>
            </a:r>
            <a:r>
              <a:rPr sz="1800" b="1">
                <a:solidFill>
                  <a:srgbClr val="007020"/>
                </a:solidFill>
                <a:latin typeface="Courier"/>
              </a:rPr>
              <a:t>length</a:t>
            </a:r>
            <a:r>
              <a:rPr sz="1800">
                <a:latin typeface="Courier"/>
              </a:rPr>
              <a:t>(residuales))</a:t>
            </a:r>
            <a:r>
              <a:rPr sz="1800">
                <a:solidFill>
                  <a:srgbClr val="666666"/>
                </a:solidFill>
                <a:latin typeface="Courier"/>
              </a:rPr>
              <a:t>/</a:t>
            </a:r>
            <a:r>
              <a:rPr sz="1800" b="1">
                <a:solidFill>
                  <a:srgbClr val="007020"/>
                </a:solidFill>
                <a:latin typeface="Courier"/>
              </a:rPr>
              <a:t>length</a:t>
            </a:r>
            <a:r>
              <a:rPr sz="1800">
                <a:latin typeface="Courier"/>
              </a:rPr>
              <a:t>(residuales)</a:t>
            </a:r>
            <a:br/>
            <a:r>
              <a:rPr sz="1800">
                <a:latin typeface="Courier"/>
              </a:rPr>
              <a:t>}</a:t>
            </a:r>
            <a:br/>
            <a:r>
              <a:rPr sz="1800">
                <a:latin typeface="Courier"/>
              </a:rPr>
              <a:t>CI</a:t>
            </a:r>
            <a:br/>
            <a:r>
              <a:rPr sz="1800">
                <a:latin typeface="Courier"/>
              </a:rPr>
              <a:t>}  </a:t>
            </a:r>
          </a:p>
          <a:p>
            <a:pPr lvl="0" marL="0" indent="0">
              <a:buNone/>
            </a:pPr>
            <a:r>
              <a:rPr/>
              <a:t>modelo 1</a:t>
            </a:r>
          </a:p>
          <a:p>
            <a:pPr lvl="0" marL="1270000" indent="0">
              <a:buNone/>
            </a:pPr>
            <a:r>
              <a:rPr sz="1800">
                <a:latin typeface="Courier"/>
              </a:rPr>
              <a:t>resmod1.orig &lt;-</a:t>
            </a:r>
            <a:r>
              <a:rPr sz="1800">
                <a:solidFill>
                  <a:srgbClr val="4070A0"/>
                </a:solidFill>
                <a:latin typeface="Courier"/>
              </a:rPr>
              <a:t> </a:t>
            </a:r>
            <a:r>
              <a:rPr sz="1800" b="1">
                <a:solidFill>
                  <a:srgbClr val="007020"/>
                </a:solidFill>
                <a:latin typeface="Courier"/>
              </a:rPr>
              <a:t>residuals</a:t>
            </a:r>
            <a:r>
              <a:rPr sz="1800">
                <a:latin typeface="Courier"/>
              </a:rPr>
              <a:t>(mod1) </a:t>
            </a:r>
            <a:r>
              <a:rPr sz="1800" i="1">
                <a:solidFill>
                  <a:srgbClr val="60A0B0"/>
                </a:solidFill>
                <a:latin typeface="Courier"/>
              </a:rPr>
              <a:t>#seudo-residuos en la escala original. Usados s?lo para calcular AIC y BIC</a:t>
            </a:r>
            <a:br/>
            <a:br/>
            <a:r>
              <a:rPr sz="1800">
                <a:latin typeface="Courier"/>
              </a:rPr>
              <a:t>npar1 &lt;-</a:t>
            </a:r>
            <a:r>
              <a:rPr sz="1800">
                <a:solidFill>
                  <a:srgbClr val="4070A0"/>
                </a:solidFill>
                <a:latin typeface="Courier"/>
              </a:rPr>
              <a:t> </a:t>
            </a:r>
            <a:r>
              <a:rPr sz="1800" b="1">
                <a:solidFill>
                  <a:srgbClr val="007020"/>
                </a:solidFill>
                <a:latin typeface="Courier"/>
              </a:rPr>
              <a:t>length</a:t>
            </a:r>
            <a:r>
              <a:rPr sz="1800">
                <a:latin typeface="Courier"/>
              </a:rPr>
              <a:t>(</a:t>
            </a:r>
            <a:r>
              <a:rPr sz="1800" b="1">
                <a:solidFill>
                  <a:srgbClr val="007020"/>
                </a:solidFill>
                <a:latin typeface="Courier"/>
              </a:rPr>
              <a:t>coef</a:t>
            </a:r>
            <a:r>
              <a:rPr sz="1800">
                <a:latin typeface="Courier"/>
              </a:rPr>
              <a:t>(mod1)[</a:t>
            </a:r>
            <a:r>
              <a:rPr sz="1800" b="1">
                <a:solidFill>
                  <a:srgbClr val="007020"/>
                </a:solidFill>
                <a:latin typeface="Courier"/>
              </a:rPr>
              <a:t>coef</a:t>
            </a:r>
            <a:r>
              <a:rPr sz="1800">
                <a:latin typeface="Courier"/>
              </a:rPr>
              <a:t>(mod1)</a:t>
            </a:r>
            <a:r>
              <a:rPr sz="1800">
                <a:solidFill>
                  <a:srgbClr val="666666"/>
                </a:solidFill>
                <a:latin typeface="Courier"/>
              </a:rPr>
              <a:t>!=</a:t>
            </a:r>
            <a:r>
              <a:rPr sz="1800">
                <a:solidFill>
                  <a:srgbClr val="40A070"/>
                </a:solidFill>
                <a:latin typeface="Courier"/>
              </a:rPr>
              <a:t>0</a:t>
            </a:r>
            <a:r>
              <a:rPr sz="1800">
                <a:latin typeface="Courier"/>
              </a:rPr>
              <a:t>]) </a:t>
            </a:r>
            <a:r>
              <a:rPr sz="1800" i="1">
                <a:solidFill>
                  <a:srgbClr val="60A0B0"/>
                </a:solidFill>
                <a:latin typeface="Courier"/>
              </a:rPr>
              <a:t>#n?mero par?metros modelo 1</a:t>
            </a:r>
            <a:br/>
            <a:br/>
            <a:r>
              <a:rPr sz="1800">
                <a:latin typeface="Courier"/>
              </a:rPr>
              <a:t>aic1 &lt;-</a:t>
            </a:r>
            <a:r>
              <a:rPr sz="1800">
                <a:solidFill>
                  <a:srgbClr val="4070A0"/>
                </a:solidFill>
                <a:latin typeface="Courier"/>
              </a:rPr>
              <a:t> </a:t>
            </a:r>
            <a:r>
              <a:rPr sz="1800" b="1">
                <a:solidFill>
                  <a:srgbClr val="007020"/>
                </a:solidFill>
                <a:latin typeface="Courier"/>
              </a:rPr>
              <a:t>exp</a:t>
            </a:r>
            <a:r>
              <a:rPr sz="1800">
                <a:latin typeface="Courier"/>
              </a:rPr>
              <a:t>(</a:t>
            </a:r>
            <a:r>
              <a:rPr sz="1800" b="1">
                <a:solidFill>
                  <a:srgbClr val="007020"/>
                </a:solidFill>
                <a:latin typeface="Courier"/>
              </a:rPr>
              <a:t>crit.inf.resid</a:t>
            </a:r>
            <a:r>
              <a:rPr sz="1800">
                <a:latin typeface="Courier"/>
              </a:rPr>
              <a:t>(resmod1.orig,</a:t>
            </a:r>
            <a:r>
              <a:rPr sz="1800">
                <a:solidFill>
                  <a:srgbClr val="902000"/>
                </a:solidFill>
                <a:latin typeface="Courier"/>
              </a:rPr>
              <a:t>n.par=</a:t>
            </a:r>
            <a:r>
              <a:rPr sz="1800">
                <a:latin typeface="Courier"/>
              </a:rPr>
              <a:t>npar1))</a:t>
            </a:r>
            <a:br/>
            <a:r>
              <a:rPr sz="1800">
                <a:latin typeface="Courier"/>
              </a:rPr>
              <a:t>bic1 &lt;-</a:t>
            </a:r>
            <a:r>
              <a:rPr sz="1800">
                <a:solidFill>
                  <a:srgbClr val="4070A0"/>
                </a:solidFill>
                <a:latin typeface="Courier"/>
              </a:rPr>
              <a:t> </a:t>
            </a:r>
            <a:r>
              <a:rPr sz="1800" b="1">
                <a:solidFill>
                  <a:srgbClr val="007020"/>
                </a:solidFill>
                <a:latin typeface="Courier"/>
              </a:rPr>
              <a:t>exp</a:t>
            </a:r>
            <a:r>
              <a:rPr sz="1800">
                <a:latin typeface="Courier"/>
              </a:rPr>
              <a:t>(</a:t>
            </a:r>
            <a:r>
              <a:rPr sz="1800" b="1">
                <a:solidFill>
                  <a:srgbClr val="007020"/>
                </a:solidFill>
                <a:latin typeface="Courier"/>
              </a:rPr>
              <a:t>crit.inf.resid</a:t>
            </a:r>
            <a:r>
              <a:rPr sz="1800">
                <a:latin typeface="Courier"/>
              </a:rPr>
              <a:t>(resmod1.orig ,</a:t>
            </a:r>
            <a:r>
              <a:rPr sz="1800">
                <a:solidFill>
                  <a:srgbClr val="902000"/>
                </a:solidFill>
                <a:latin typeface="Courier"/>
              </a:rPr>
              <a:t>n.par=</a:t>
            </a:r>
            <a:r>
              <a:rPr sz="1800">
                <a:latin typeface="Courier"/>
              </a:rPr>
              <a:t>npar1, </a:t>
            </a:r>
            <a:r>
              <a:rPr sz="1800">
                <a:solidFill>
                  <a:srgbClr val="902000"/>
                </a:solidFill>
                <a:latin typeface="Courier"/>
              </a:rPr>
              <a:t>AIC=</a:t>
            </a:r>
            <a:r>
              <a:rPr sz="1800">
                <a:solidFill>
                  <a:srgbClr val="4070A0"/>
                </a:solidFill>
                <a:latin typeface="Courier"/>
              </a:rPr>
              <a:t>"FALSE"</a:t>
            </a:r>
            <a:r>
              <a:rPr sz="1800">
                <a:latin typeface="Courier"/>
              </a:rPr>
              <a:t>))</a:t>
            </a:r>
          </a:p>
          <a:p>
            <a:pPr lvl="0" marL="0" indent="0">
              <a:buNone/>
            </a:pPr>
            <a:r>
              <a:rPr/>
              <a:t>modelo 2</a:t>
            </a:r>
          </a:p>
          <a:p>
            <a:pPr lvl="0" marL="1270000" indent="0">
              <a:buNone/>
            </a:pPr>
            <a:r>
              <a:rPr sz="1800">
                <a:latin typeface="Courier"/>
              </a:rPr>
              <a:t>resmod2.orig &lt;-</a:t>
            </a:r>
            <a:r>
              <a:rPr sz="1800">
                <a:solidFill>
                  <a:srgbClr val="4070A0"/>
                </a:solidFill>
                <a:latin typeface="Courier"/>
              </a:rPr>
              <a:t> </a:t>
            </a:r>
            <a:r>
              <a:rPr sz="1800" b="1">
                <a:solidFill>
                  <a:srgbClr val="007020"/>
                </a:solidFill>
                <a:latin typeface="Courier"/>
              </a:rPr>
              <a:t>residuals</a:t>
            </a:r>
            <a:r>
              <a:rPr sz="1800">
                <a:latin typeface="Courier"/>
              </a:rPr>
              <a:t>(mod2) </a:t>
            </a:r>
            <a:r>
              <a:rPr sz="1800" i="1">
                <a:solidFill>
                  <a:srgbClr val="60A0B0"/>
                </a:solidFill>
                <a:latin typeface="Courier"/>
              </a:rPr>
              <a:t>#seudo-residuos en la escala original. Usados s?lo para calcular AIC y BIC</a:t>
            </a:r>
            <a:br/>
            <a:br/>
            <a:r>
              <a:rPr sz="1800">
                <a:latin typeface="Courier"/>
              </a:rPr>
              <a:t>npar2 &lt;-</a:t>
            </a:r>
            <a:r>
              <a:rPr sz="1800">
                <a:solidFill>
                  <a:srgbClr val="4070A0"/>
                </a:solidFill>
                <a:latin typeface="Courier"/>
              </a:rPr>
              <a:t> </a:t>
            </a:r>
            <a:r>
              <a:rPr sz="1800" b="1">
                <a:solidFill>
                  <a:srgbClr val="007020"/>
                </a:solidFill>
                <a:latin typeface="Courier"/>
              </a:rPr>
              <a:t>length</a:t>
            </a:r>
            <a:r>
              <a:rPr sz="1800">
                <a:latin typeface="Courier"/>
              </a:rPr>
              <a:t>(</a:t>
            </a:r>
            <a:r>
              <a:rPr sz="1800" b="1">
                <a:solidFill>
                  <a:srgbClr val="007020"/>
                </a:solidFill>
                <a:latin typeface="Courier"/>
              </a:rPr>
              <a:t>coef</a:t>
            </a:r>
            <a:r>
              <a:rPr sz="1800">
                <a:latin typeface="Courier"/>
              </a:rPr>
              <a:t>(mod2)[</a:t>
            </a:r>
            <a:r>
              <a:rPr sz="1800" b="1">
                <a:solidFill>
                  <a:srgbClr val="007020"/>
                </a:solidFill>
                <a:latin typeface="Courier"/>
              </a:rPr>
              <a:t>coef</a:t>
            </a:r>
            <a:r>
              <a:rPr sz="1800">
                <a:latin typeface="Courier"/>
              </a:rPr>
              <a:t>(mod2)</a:t>
            </a:r>
            <a:r>
              <a:rPr sz="1800">
                <a:solidFill>
                  <a:srgbClr val="666666"/>
                </a:solidFill>
                <a:latin typeface="Courier"/>
              </a:rPr>
              <a:t>!=</a:t>
            </a:r>
            <a:r>
              <a:rPr sz="1800">
                <a:solidFill>
                  <a:srgbClr val="40A070"/>
                </a:solidFill>
                <a:latin typeface="Courier"/>
              </a:rPr>
              <a:t>0</a:t>
            </a:r>
            <a:r>
              <a:rPr sz="1800">
                <a:latin typeface="Courier"/>
              </a:rPr>
              <a:t>]) </a:t>
            </a:r>
            <a:r>
              <a:rPr sz="1800" i="1">
                <a:solidFill>
                  <a:srgbClr val="60A0B0"/>
                </a:solidFill>
                <a:latin typeface="Courier"/>
              </a:rPr>
              <a:t>#n?mero par?metros modelo 1</a:t>
            </a:r>
            <a:br/>
            <a:br/>
            <a:r>
              <a:rPr sz="1800">
                <a:latin typeface="Courier"/>
              </a:rPr>
              <a:t>aic2 &lt;-</a:t>
            </a:r>
            <a:r>
              <a:rPr sz="1800">
                <a:solidFill>
                  <a:srgbClr val="4070A0"/>
                </a:solidFill>
                <a:latin typeface="Courier"/>
              </a:rPr>
              <a:t> </a:t>
            </a:r>
            <a:r>
              <a:rPr sz="1800" b="1">
                <a:solidFill>
                  <a:srgbClr val="007020"/>
                </a:solidFill>
                <a:latin typeface="Courier"/>
              </a:rPr>
              <a:t>exp</a:t>
            </a:r>
            <a:r>
              <a:rPr sz="1800">
                <a:latin typeface="Courier"/>
              </a:rPr>
              <a:t>(</a:t>
            </a:r>
            <a:r>
              <a:rPr sz="1800" b="1">
                <a:solidFill>
                  <a:srgbClr val="007020"/>
                </a:solidFill>
                <a:latin typeface="Courier"/>
              </a:rPr>
              <a:t>crit.inf.resid</a:t>
            </a:r>
            <a:r>
              <a:rPr sz="1800">
                <a:latin typeface="Courier"/>
              </a:rPr>
              <a:t>(resmod1.orig,</a:t>
            </a:r>
            <a:r>
              <a:rPr sz="1800">
                <a:solidFill>
                  <a:srgbClr val="902000"/>
                </a:solidFill>
                <a:latin typeface="Courier"/>
              </a:rPr>
              <a:t>n.par=</a:t>
            </a:r>
            <a:r>
              <a:rPr sz="1800">
                <a:latin typeface="Courier"/>
              </a:rPr>
              <a:t>npar2))</a:t>
            </a:r>
            <a:br/>
            <a:r>
              <a:rPr sz="1800">
                <a:latin typeface="Courier"/>
              </a:rPr>
              <a:t>bic2 &lt;-</a:t>
            </a:r>
            <a:r>
              <a:rPr sz="1800">
                <a:solidFill>
                  <a:srgbClr val="4070A0"/>
                </a:solidFill>
                <a:latin typeface="Courier"/>
              </a:rPr>
              <a:t> </a:t>
            </a:r>
            <a:r>
              <a:rPr sz="1800" b="1">
                <a:solidFill>
                  <a:srgbClr val="007020"/>
                </a:solidFill>
                <a:latin typeface="Courier"/>
              </a:rPr>
              <a:t>exp</a:t>
            </a:r>
            <a:r>
              <a:rPr sz="1800">
                <a:latin typeface="Courier"/>
              </a:rPr>
              <a:t>(</a:t>
            </a:r>
            <a:r>
              <a:rPr sz="1800" b="1">
                <a:solidFill>
                  <a:srgbClr val="007020"/>
                </a:solidFill>
                <a:latin typeface="Courier"/>
              </a:rPr>
              <a:t>crit.inf.resid</a:t>
            </a:r>
            <a:r>
              <a:rPr sz="1800">
                <a:latin typeface="Courier"/>
              </a:rPr>
              <a:t>(resmod1.orig ,</a:t>
            </a:r>
            <a:r>
              <a:rPr sz="1800">
                <a:solidFill>
                  <a:srgbClr val="902000"/>
                </a:solidFill>
                <a:latin typeface="Courier"/>
              </a:rPr>
              <a:t>n.par=</a:t>
            </a:r>
            <a:r>
              <a:rPr sz="1800">
                <a:latin typeface="Courier"/>
              </a:rPr>
              <a:t>npar2, </a:t>
            </a:r>
            <a:r>
              <a:rPr sz="1800">
                <a:solidFill>
                  <a:srgbClr val="902000"/>
                </a:solidFill>
                <a:latin typeface="Courier"/>
              </a:rPr>
              <a:t>AIC=</a:t>
            </a:r>
            <a:r>
              <a:rPr sz="1800">
                <a:solidFill>
                  <a:srgbClr val="4070A0"/>
                </a:solidFill>
                <a:latin typeface="Courier"/>
              </a:rPr>
              <a:t>"FALSE"</a:t>
            </a:r>
            <a:r>
              <a:rPr sz="1800">
                <a:latin typeface="Courier"/>
              </a:rPr>
              <a:t>))</a:t>
            </a:r>
          </a:p>
          <a:p>
            <a:pPr lvl="0" marL="0" indent="0">
              <a:buNone/>
            </a:pPr>
            <a:r>
              <a:rPr/>
              <a:t>modelo 3</a:t>
            </a:r>
          </a:p>
          <a:p>
            <a:pPr lvl="0" marL="1270000" indent="0">
              <a:buNone/>
            </a:pPr>
            <a:r>
              <a:rPr sz="1800">
                <a:latin typeface="Courier"/>
              </a:rPr>
              <a:t>et3 &lt;-</a:t>
            </a:r>
            <a:r>
              <a:rPr sz="1800">
                <a:solidFill>
                  <a:srgbClr val="4070A0"/>
                </a:solidFill>
                <a:latin typeface="Courier"/>
              </a:rPr>
              <a:t> </a:t>
            </a:r>
            <a:r>
              <a:rPr sz="1800">
                <a:latin typeface="Courier"/>
              </a:rPr>
              <a:t>yt </a:t>
            </a:r>
            <a:r>
              <a:rPr sz="1800">
                <a:solidFill>
                  <a:srgbClr val="666666"/>
                </a:solidFill>
                <a:latin typeface="Courier"/>
              </a:rPr>
              <a:t>-</a:t>
            </a:r>
            <a:r>
              <a:rPr sz="1800">
                <a:solidFill>
                  <a:srgbClr val="4070A0"/>
                </a:solidFill>
                <a:latin typeface="Courier"/>
              </a:rPr>
              <a:t> </a:t>
            </a:r>
            <a:r>
              <a:rPr sz="1800">
                <a:latin typeface="Courier"/>
              </a:rPr>
              <a:t>mod3_ajust</a:t>
            </a:r>
            <a:br/>
            <a:br/>
            <a:r>
              <a:rPr sz="1800">
                <a:latin typeface="Courier"/>
              </a:rPr>
              <a:t>p3 &lt;-</a:t>
            </a:r>
            <a:r>
              <a:rPr sz="1800">
                <a:solidFill>
                  <a:srgbClr val="4070A0"/>
                </a:solidFill>
                <a:latin typeface="Courier"/>
              </a:rPr>
              <a:t> </a:t>
            </a:r>
            <a:r>
              <a:rPr sz="1800" b="1">
                <a:solidFill>
                  <a:srgbClr val="007020"/>
                </a:solidFill>
                <a:latin typeface="Courier"/>
              </a:rPr>
              <a:t>round</a:t>
            </a:r>
            <a:r>
              <a:rPr sz="1800">
                <a:latin typeface="Courier"/>
              </a:rPr>
              <a:t>(mod3</a:t>
            </a:r>
            <a:r>
              <a:rPr sz="1800">
                <a:solidFill>
                  <a:srgbClr val="666666"/>
                </a:solidFill>
                <a:latin typeface="Courier"/>
              </a:rPr>
              <a:t>$</a:t>
            </a:r>
            <a:r>
              <a:rPr sz="1800">
                <a:latin typeface="Courier"/>
              </a:rPr>
              <a:t>enp)</a:t>
            </a:r>
            <a:r>
              <a:rPr sz="1800">
                <a:solidFill>
                  <a:srgbClr val="666666"/>
                </a:solidFill>
                <a:latin typeface="Courier"/>
              </a:rPr>
              <a:t>+</a:t>
            </a:r>
            <a:r>
              <a:rPr sz="1800">
                <a:latin typeface="Courier"/>
              </a:rPr>
              <a:t>s</a:t>
            </a:r>
            <a:r>
              <a:rPr sz="1800">
                <a:solidFill>
                  <a:srgbClr val="40A070"/>
                </a:solidFill>
                <a:latin typeface="Courier"/>
              </a:rPr>
              <a:t>-1</a:t>
            </a:r>
            <a:br/>
            <a:r>
              <a:rPr sz="1800">
                <a:latin typeface="Courier"/>
              </a:rPr>
              <a:t>AIC3 &lt;-</a:t>
            </a:r>
            <a:r>
              <a:rPr sz="1800">
                <a:solidFill>
                  <a:srgbClr val="4070A0"/>
                </a:solidFill>
                <a:latin typeface="Courier"/>
              </a:rPr>
              <a:t> </a:t>
            </a:r>
            <a:r>
              <a:rPr sz="1800" b="1">
                <a:solidFill>
                  <a:srgbClr val="007020"/>
                </a:solidFill>
                <a:latin typeface="Courier"/>
              </a:rPr>
              <a:t>exp</a:t>
            </a:r>
            <a:r>
              <a:rPr sz="1800">
                <a:latin typeface="Courier"/>
              </a:rPr>
              <a:t>(</a:t>
            </a:r>
            <a:r>
              <a:rPr sz="1800" b="1">
                <a:solidFill>
                  <a:srgbClr val="007020"/>
                </a:solidFill>
                <a:latin typeface="Courier"/>
              </a:rPr>
              <a:t>crit.inf.resid</a:t>
            </a:r>
            <a:r>
              <a:rPr sz="1800">
                <a:latin typeface="Courier"/>
              </a:rPr>
              <a:t>(</a:t>
            </a:r>
            <a:r>
              <a:rPr sz="1800">
                <a:solidFill>
                  <a:srgbClr val="902000"/>
                </a:solidFill>
                <a:latin typeface="Courier"/>
              </a:rPr>
              <a:t>residuales=</a:t>
            </a:r>
            <a:r>
              <a:rPr sz="1800">
                <a:latin typeface="Courier"/>
              </a:rPr>
              <a:t>et3,</a:t>
            </a:r>
            <a:r>
              <a:rPr sz="1800">
                <a:solidFill>
                  <a:srgbClr val="902000"/>
                </a:solidFill>
                <a:latin typeface="Courier"/>
              </a:rPr>
              <a:t>n.par=</a:t>
            </a:r>
            <a:r>
              <a:rPr sz="1800">
                <a:latin typeface="Courier"/>
              </a:rPr>
              <a:t>p3))</a:t>
            </a:r>
            <a:br/>
            <a:r>
              <a:rPr sz="1800">
                <a:latin typeface="Courier"/>
              </a:rPr>
              <a:t>BIC3 &lt;-</a:t>
            </a:r>
            <a:r>
              <a:rPr sz="1800">
                <a:solidFill>
                  <a:srgbClr val="4070A0"/>
                </a:solidFill>
                <a:latin typeface="Courier"/>
              </a:rPr>
              <a:t> </a:t>
            </a:r>
            <a:r>
              <a:rPr sz="1800" b="1">
                <a:solidFill>
                  <a:srgbClr val="007020"/>
                </a:solidFill>
                <a:latin typeface="Courier"/>
              </a:rPr>
              <a:t>exp</a:t>
            </a:r>
            <a:r>
              <a:rPr sz="1800">
                <a:latin typeface="Courier"/>
              </a:rPr>
              <a:t>(</a:t>
            </a:r>
            <a:r>
              <a:rPr sz="1800" b="1">
                <a:solidFill>
                  <a:srgbClr val="007020"/>
                </a:solidFill>
                <a:latin typeface="Courier"/>
              </a:rPr>
              <a:t>crit.inf.resid</a:t>
            </a:r>
            <a:r>
              <a:rPr sz="1800">
                <a:latin typeface="Courier"/>
              </a:rPr>
              <a:t>(</a:t>
            </a:r>
            <a:r>
              <a:rPr sz="1800">
                <a:solidFill>
                  <a:srgbClr val="902000"/>
                </a:solidFill>
                <a:latin typeface="Courier"/>
              </a:rPr>
              <a:t>residuales=</a:t>
            </a:r>
            <a:r>
              <a:rPr sz="1800">
                <a:latin typeface="Courier"/>
              </a:rPr>
              <a:t>et3,</a:t>
            </a:r>
            <a:r>
              <a:rPr sz="1800">
                <a:solidFill>
                  <a:srgbClr val="902000"/>
                </a:solidFill>
                <a:latin typeface="Courier"/>
              </a:rPr>
              <a:t>n.par=</a:t>
            </a:r>
            <a:r>
              <a:rPr sz="1800">
                <a:latin typeface="Courier"/>
              </a:rPr>
              <a:t>p3,</a:t>
            </a:r>
            <a:r>
              <a:rPr sz="1800">
                <a:solidFill>
                  <a:srgbClr val="902000"/>
                </a:solidFill>
                <a:latin typeface="Courier"/>
              </a:rPr>
              <a:t>AIC=</a:t>
            </a:r>
            <a:r>
              <a:rPr sz="1800">
                <a:solidFill>
                  <a:srgbClr val="4070A0"/>
                </a:solidFill>
                <a:latin typeface="Courier"/>
              </a:rPr>
              <a:t>"FALSE"</a:t>
            </a:r>
            <a:r>
              <a:rPr sz="1800">
                <a:latin typeface="Courier"/>
              </a:rPr>
              <a:t>))</a:t>
            </a:r>
          </a:p>
          <a:p>
            <a:pPr lvl="0" marL="0" indent="0">
              <a:buNone/>
            </a:pPr>
            <a:r>
              <a:rPr/>
              <a:t>modelo 4</a:t>
            </a:r>
          </a:p>
          <a:p>
            <a:pPr lvl="0" marL="1270000" indent="0">
              <a:buNone/>
            </a:pPr>
            <a:r>
              <a:rPr sz="1800">
                <a:latin typeface="Courier"/>
              </a:rPr>
              <a:t>p4 &lt;-</a:t>
            </a:r>
            <a:r>
              <a:rPr sz="1800">
                <a:solidFill>
                  <a:srgbClr val="4070A0"/>
                </a:solidFill>
                <a:latin typeface="Courier"/>
              </a:rPr>
              <a:t> </a:t>
            </a:r>
            <a:r>
              <a:rPr sz="1800">
                <a:latin typeface="Courier"/>
              </a:rPr>
              <a:t>(s</a:t>
            </a:r>
            <a:r>
              <a:rPr sz="1800">
                <a:solidFill>
                  <a:srgbClr val="40A070"/>
                </a:solidFill>
                <a:latin typeface="Courier"/>
              </a:rPr>
              <a:t>-1</a:t>
            </a:r>
            <a:r>
              <a:rPr sz="1800">
                <a:latin typeface="Courier"/>
              </a:rPr>
              <a:t>)</a:t>
            </a:r>
            <a:r>
              <a:rPr sz="1800">
                <a:solidFill>
                  <a:srgbClr val="666666"/>
                </a:solidFill>
                <a:latin typeface="Courier"/>
              </a:rPr>
              <a:t>+</a:t>
            </a:r>
            <a:r>
              <a:rPr sz="1800">
                <a:solidFill>
                  <a:srgbClr val="40A070"/>
                </a:solidFill>
                <a:latin typeface="Courier"/>
              </a:rPr>
              <a:t>2</a:t>
            </a:r>
            <a:r>
              <a:rPr sz="1800">
                <a:latin typeface="Courier"/>
              </a:rPr>
              <a:t> </a:t>
            </a:r>
            <a:r>
              <a:rPr sz="1800" i="1">
                <a:solidFill>
                  <a:srgbClr val="60A0B0"/>
                </a:solidFill>
                <a:latin typeface="Courier"/>
              </a:rPr>
              <a:t>#Aprox. del n?mero de par?metros del suavizamiento</a:t>
            </a:r>
            <a:br/>
            <a:r>
              <a:rPr sz="1800">
                <a:latin typeface="Courier"/>
              </a:rPr>
              <a:t>AIC4 &lt;-</a:t>
            </a:r>
            <a:r>
              <a:rPr sz="1800">
                <a:solidFill>
                  <a:srgbClr val="4070A0"/>
                </a:solidFill>
                <a:latin typeface="Courier"/>
              </a:rPr>
              <a:t> </a:t>
            </a:r>
            <a:r>
              <a:rPr sz="1800" b="1">
                <a:solidFill>
                  <a:srgbClr val="007020"/>
                </a:solidFill>
                <a:latin typeface="Courier"/>
              </a:rPr>
              <a:t>exp</a:t>
            </a:r>
            <a:r>
              <a:rPr sz="1800">
                <a:latin typeface="Courier"/>
              </a:rPr>
              <a:t>(</a:t>
            </a:r>
            <a:r>
              <a:rPr sz="1800" b="1">
                <a:solidFill>
                  <a:srgbClr val="007020"/>
                </a:solidFill>
                <a:latin typeface="Courier"/>
              </a:rPr>
              <a:t>crit.inf.resid</a:t>
            </a:r>
            <a:r>
              <a:rPr sz="1800">
                <a:latin typeface="Courier"/>
              </a:rPr>
              <a:t>(</a:t>
            </a:r>
            <a:r>
              <a:rPr sz="1800">
                <a:solidFill>
                  <a:srgbClr val="902000"/>
                </a:solidFill>
                <a:latin typeface="Courier"/>
              </a:rPr>
              <a:t>residuales=</a:t>
            </a:r>
            <a:r>
              <a:rPr sz="1800" b="1">
                <a:solidFill>
                  <a:srgbClr val="007020"/>
                </a:solidFill>
                <a:latin typeface="Courier"/>
              </a:rPr>
              <a:t>residuals</a:t>
            </a:r>
            <a:r>
              <a:rPr sz="1800">
                <a:latin typeface="Courier"/>
              </a:rPr>
              <a:t>(mod4),</a:t>
            </a:r>
            <a:r>
              <a:rPr sz="1800">
                <a:solidFill>
                  <a:srgbClr val="902000"/>
                </a:solidFill>
                <a:latin typeface="Courier"/>
              </a:rPr>
              <a:t>n.par=</a:t>
            </a:r>
            <a:r>
              <a:rPr sz="1800">
                <a:latin typeface="Courier"/>
              </a:rPr>
              <a:t>p4))</a:t>
            </a:r>
            <a:br/>
            <a:r>
              <a:rPr sz="1800">
                <a:latin typeface="Courier"/>
              </a:rPr>
              <a:t>BIC4 &lt;-</a:t>
            </a:r>
            <a:r>
              <a:rPr sz="1800">
                <a:solidFill>
                  <a:srgbClr val="4070A0"/>
                </a:solidFill>
                <a:latin typeface="Courier"/>
              </a:rPr>
              <a:t> </a:t>
            </a:r>
            <a:r>
              <a:rPr sz="1800" b="1">
                <a:solidFill>
                  <a:srgbClr val="007020"/>
                </a:solidFill>
                <a:latin typeface="Courier"/>
              </a:rPr>
              <a:t>exp</a:t>
            </a:r>
            <a:r>
              <a:rPr sz="1800">
                <a:latin typeface="Courier"/>
              </a:rPr>
              <a:t>(</a:t>
            </a:r>
            <a:r>
              <a:rPr sz="1800" b="1">
                <a:solidFill>
                  <a:srgbClr val="007020"/>
                </a:solidFill>
                <a:latin typeface="Courier"/>
              </a:rPr>
              <a:t>crit.inf.resid</a:t>
            </a:r>
            <a:r>
              <a:rPr sz="1800">
                <a:latin typeface="Courier"/>
              </a:rPr>
              <a:t>(</a:t>
            </a:r>
            <a:r>
              <a:rPr sz="1800">
                <a:solidFill>
                  <a:srgbClr val="902000"/>
                </a:solidFill>
                <a:latin typeface="Courier"/>
              </a:rPr>
              <a:t>residuales=</a:t>
            </a:r>
            <a:r>
              <a:rPr sz="1800" b="1">
                <a:solidFill>
                  <a:srgbClr val="007020"/>
                </a:solidFill>
                <a:latin typeface="Courier"/>
              </a:rPr>
              <a:t>residuals</a:t>
            </a:r>
            <a:r>
              <a:rPr sz="1800">
                <a:latin typeface="Courier"/>
              </a:rPr>
              <a:t>(mod4),</a:t>
            </a:r>
            <a:r>
              <a:rPr sz="1800">
                <a:solidFill>
                  <a:srgbClr val="902000"/>
                </a:solidFill>
                <a:latin typeface="Courier"/>
              </a:rPr>
              <a:t>n.par=</a:t>
            </a:r>
            <a:r>
              <a:rPr sz="1800">
                <a:latin typeface="Courier"/>
              </a:rPr>
              <a:t>p4,</a:t>
            </a:r>
            <a:r>
              <a:rPr sz="1800">
                <a:solidFill>
                  <a:srgbClr val="902000"/>
                </a:solidFill>
                <a:latin typeface="Courier"/>
              </a:rPr>
              <a:t>AIC=</a:t>
            </a:r>
            <a:r>
              <a:rPr sz="1800">
                <a:solidFill>
                  <a:srgbClr val="4070A0"/>
                </a:solidFill>
                <a:latin typeface="Courier"/>
              </a:rPr>
              <a:t>"FALSE"</a:t>
            </a:r>
            <a:r>
              <a:rPr sz="1800">
                <a:latin typeface="Courier"/>
              </a:rPr>
              <a: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Preguntas</a:t>
            </a:r>
            <a:r>
              <a:rPr/>
              <a:t> </a:t>
            </a:r>
            <a:r>
              <a:rPr/>
              <a:t>orientadas</a:t>
            </a:r>
            <a:r>
              <a:rPr/>
              <a:t> </a:t>
            </a:r>
            <a:r>
              <a:rPr/>
              <a:t>para</a:t>
            </a:r>
            <a:r>
              <a:rPr/>
              <a:t> </a:t>
            </a:r>
            <a:r>
              <a:rPr/>
              <a:t>los</a:t>
            </a:r>
            <a:r>
              <a:rPr/>
              <a:t> </a:t>
            </a:r>
            <a:r>
              <a:rPr/>
              <a:t>analisis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spcBef>
                    <a:spcPts val="3000"/>
                  </a:spcBef>
                  <a:buNone/>
                </a:pPr>
                <a:r>
                  <a:rPr b="1"/>
                  <a:t>hacer tablas de los summary</a:t>
                </a:r>
              </a:p>
              <a:p>
                <a:pPr lvl="1"/>
                <a:r>
                  <a:rPr/>
                  <a:t>En los modelos globales ¿Son significativos el polinomio considerado y la componente estacional con la representación que fue usada?</a:t>
                </a:r>
              </a:p>
              <a:p>
                <a:pPr lvl="0" marL="0" indent="0">
                  <a:buNone/>
                </a:pPr>
                <a:r>
                  <a:rPr/>
                  <a:t>Modelo 1</a:t>
                </a:r>
              </a:p>
              <a:p>
                <a:pPr lvl="0" marL="0" indent="0">
                  <a:buNone/>
                </a:pPr>
                <a:r>
                  <a:rPr/>
                  <a:t>Debido a que el valor ajustado para el coeficiente correspondiente al grado 2 del polinomio tiene un p-valor muy peque?o(menor a 0.05), se dice que es significativo y por lo tanto la estructura del polinomio cuadratico es significativa. Por otro lado, ya que al menos uno de los coeficientes estimados asociados a las variables indicadoras, son significativos(p-valor menor a 0.05), en este caso todos, se concluye que la componente estacional es significativa.</a:t>
                </a:r>
              </a:p>
              <a:p>
                <a:pPr lvl="0" marL="0" indent="0">
                  <a:buNone/>
                </a:pPr>
                <a:r>
                  <a:rPr/>
                  <a:t>Modelo 2</a:t>
                </a:r>
              </a:p>
              <a:p>
                <a:pPr lvl="0" marL="0" indent="0">
                  <a:buNone/>
                </a:pPr>
                <a:r>
                  <a:rPr/>
                  <a:t>Debido a que el valor ajustado para el coeficiente correspondiente al grado 3 del polinomio tiene un p-valor grande(mayor a 0.05), se dice que no es significativo y por lo tanto la estructura del polinomio cubico no es significativa. Por otro lado, ya que al menos uno de los coeficientes estimados asociados a las variables indicadoras, son significativos(p-valor menor a 0.05), en este caso todos, se concluye que la componente estacional es significativa.</a:t>
                </a:r>
              </a:p>
              <a:p>
                <a:pPr lvl="0" marL="0" indent="0">
                  <a:buNone/>
                </a:pPr>
                <a:r>
                  <a:rPr/>
                  <a:t>En los modelos globales ¿Cuál es la interpretación de las estimaciones de los parámetros estacionales?, ¿difieren mucho estas estimaciones entre los modelos globales? Además, si se modelo con variables indicadoras, grafique en un mismo plano y en la escala original de la serie, el patrón estacional estimado ¿Estas estimaciones aproximan apropiadamente el patrón estacional? Esta gráfica puede realizarse de la siguiente manera: Suponga que los modelos son ajustados en R bajo los objetos de nombre mod1 y mod2 respectivamente. Sean p1 y p2 los ordenes de los respectivos polinomios, nparmod1 y nparmod2 el número de parámetros, de cada modelo, respectivamente. En el caso aditivo, proceda así:</a:t>
                </a:r>
              </a:p>
              <a:p>
                <a:pPr lvl="0" marL="0" indent="0">
                  <a:buNone/>
                </a:pPr>
                <a:r>
                  <a:rPr/>
                  <a:t>Ya que la serie es aditiva, los </a:t>
                </a:r>
                <a14:m>
                  <m:oMath xmlns:m="http://schemas.openxmlformats.org/officeDocument/2006/math">
                    <m:sSub>
                      <m:e>
                        <m:r>
                          <m:t>δ</m:t>
                        </m:r>
                      </m:e>
                      <m:sub>
                        <m:r>
                          <m:t>i</m:t>
                        </m:r>
                      </m:sub>
                    </m:sSub>
                  </m:oMath>
                </a14:m>
                <a:r>
                  <a:rPr/>
                  <a:t> es la diferencia entre la media de la serie en el mes i del año menos la media en el periodo de referencia, es decir, diciembre.</a:t>
                </a:r>
              </a:p>
              <a:p>
                <a:pPr lvl="0" marL="0" indent="0">
                  <a:buNone/>
                </a:pPr>
                <a:r>
                  <a:rPr/>
                  <a:t>(………….Hacer tabla con las estimaciones de los delta_i y dar más conclusiones…..)</a:t>
                </a:r>
              </a:p>
              <a:p>
                <a:pPr lvl="0" marL="1270000" indent="0">
                  <a:buNone/>
                </a:pPr>
                <a:r>
                  <a:rPr sz="1800" b="1">
                    <a:solidFill>
                      <a:srgbClr val="007020"/>
                    </a:solidFill>
                    <a:latin typeface="Courier"/>
                  </a:rPr>
                  <a:t>summary</a:t>
                </a:r>
                <a:r>
                  <a:rPr sz="1800">
                    <a:latin typeface="Courier"/>
                  </a:rPr>
                  <a:t>(mod1)</a:t>
                </a:r>
              </a:p>
              <a:p>
                <a:pPr lvl="0" marL="1270000" indent="0">
                  <a:buNone/>
                </a:pPr>
                <a:r>
                  <a:rPr sz="1800">
                    <a:latin typeface="Courier"/>
                  </a:rPr>
                  <a:t>## 
## Call:
## lm(formula = yt ~ t + I(t^2) + I1 + I2 + I3 + I4 + I5 + I6 + 
##     I7 + I8 + I9 + I10 + I11)
## 
## Residuals:
##      Min       1Q   Median       3Q      Max 
## -11.2796  -2.4057  -0.1672   2.2769  11.0489 
## 
## Coefficients:
##               Estimate Std. Error t value Pr(&gt;|t|)    
## (Intercept)  3.582e+01  1.225e+00  29.243  &lt; 2e-16 ***
## t            1.320e-01  1.745e-02   7.564 1.35e-12 ***
## I(t^2)       7.051e-04  7.787e-05   9.055  &lt; 2e-16 ***
## I1          -3.182e+00  1.327e+00  -2.397   0.0174 *  
## I2           5.307e+00  1.327e+00   3.999 8.93e-05 ***
## I3           1.202e+01  1.327e+00   9.059  &lt; 2e-16 ***
## I4           7.269e+00  1.327e+00   5.478 1.27e-07 ***
## I5           1.211e+01  1.327e+00   9.130  &lt; 2e-16 ***
## I6           9.826e+00  1.327e+00   7.406 3.47e-12 ***
## I7           8.429e+00  1.327e+00   6.354 1.37e-09 ***
## I8           9.093e+00  1.327e+00   6.854 8.50e-11 ***
## I9           1.252e+01  1.327e+00   9.435  &lt; 2e-16 ***
## I10          1.055e+01  1.327e+00   7.953 1.28e-13 ***
## I11          8.948e+00  1.326e+00   6.745 1.57e-10 ***
## ---
## Signif. codes:  0 '***' 0.001 '**' 0.01 '*' 0.05 '.' 0.1 ' ' 1
## 
## Residual standard error: 3.979 on 202 degrees of freedom
## Multiple R-squared:  0.9589, Adjusted R-squared:  0.9562 
## F-statistic: 362.3 on 13 and 202 DF,  p-value: &lt; 2.2e-16</a:t>
                </a:r>
              </a:p>
              <a:p>
                <a:pPr lvl="0" marL="1270000" indent="0">
                  <a:buNone/>
                </a:pPr>
                <a:r>
                  <a:rPr sz="1800" b="1">
                    <a:solidFill>
                      <a:srgbClr val="007020"/>
                    </a:solidFill>
                    <a:latin typeface="Courier"/>
                  </a:rPr>
                  <a:t>summary</a:t>
                </a:r>
                <a:r>
                  <a:rPr sz="1800">
                    <a:latin typeface="Courier"/>
                  </a:rPr>
                  <a:t>(mod2)</a:t>
                </a:r>
              </a:p>
              <a:p>
                <a:pPr lvl="0" marL="1270000" indent="0">
                  <a:buNone/>
                </a:pPr>
                <a:r>
                  <a:rPr sz="1800">
                    <a:latin typeface="Courier"/>
                  </a:rPr>
                  <a:t>## 
## Call:
## lm(formula = yt ~ t + I(t^2) + I(t^3) + I1 + I2 + I3 + I4 + I5 + 
##     I6 + I7 + I8 + I9 + I10 + I11)
## 
## Residuals:
##      Min       1Q   Median       3Q      Max 
## -11.6505  -2.3126  -0.1508   2.1501  11.1269 
## 
## Coefficients:
##               Estimate Std. Error t value Pr(&gt;|t|)    
## (Intercept)  3.511e+01  1.452e+00  24.184  &lt; 2e-16 ***
## t            1.690e-01  4.405e-02   3.836 0.000168 ***
## I(t^2)       2.800e-04  4.712e-04   0.594 0.552936    
## I(t^3)       1.306e-06  1.428e-06   0.915 0.361432    
## I1          -3.115e+00  1.330e+00  -2.342 0.020160 *  
## I2           5.368e+00  1.329e+00   4.038 7.67e-05 ***
## I3           1.208e+01  1.329e+00   9.088  &lt; 2e-16 ***
## I4           7.318e+00  1.329e+00   5.508 1.10e-07 ***
## I5           1.216e+01  1.328e+00   9.153  &lt; 2e-16 ***
## I6           9.862e+00  1.328e+00   7.427 3.10e-12 ***
## I7           8.460e+00  1.328e+00   6.372 1.25e-09 ***
## I8           9.118e+00  1.327e+00   6.869 7.93e-11 ***
## I9           1.253e+01  1.327e+00   9.444  &lt; 2e-16 ***
## I10          1.056e+01  1.327e+00   7.958 1.25e-13 ***
## I11          8.954e+00  1.327e+00   6.747 1.57e-10 ***
## ---
## Signif. codes:  0 '***' 0.001 '**' 0.01 '*' 0.05 '.' 0.1 ' ' 1
## 
## Residual standard error: 3.981 on 201 degrees of freedom
## Multiple R-squared:  0.959,  Adjusted R-squared:  0.9562 
## F-statistic: 336.2 on 14 and 201 DF,  p-value: &lt; 2.2e-16</a:t>
                </a:r>
              </a:p>
              <a:p>
                <a:pPr lvl="0" marL="1270000" indent="0">
                  <a:buNone/>
                </a:pPr>
                <a:r>
                  <a:rPr sz="1800">
                    <a:latin typeface="Courier"/>
                  </a:rPr>
                  <a:t>p1 &lt;-</a:t>
                </a:r>
                <a:r>
                  <a:rPr sz="1800">
                    <a:solidFill>
                      <a:srgbClr val="4070A0"/>
                    </a:solidFill>
                    <a:latin typeface="Courier"/>
                  </a:rPr>
                  <a:t> </a:t>
                </a:r>
                <a:r>
                  <a:rPr sz="1800">
                    <a:solidFill>
                      <a:srgbClr val="40A070"/>
                    </a:solidFill>
                    <a:latin typeface="Courier"/>
                  </a:rPr>
                  <a:t>2</a:t>
                </a:r>
                <a:r>
                  <a:rPr sz="1800">
                    <a:latin typeface="Courier"/>
                  </a:rPr>
                  <a:t> </a:t>
                </a:r>
                <a:r>
                  <a:rPr sz="1800" i="1">
                    <a:solidFill>
                      <a:srgbClr val="60A0B0"/>
                    </a:solidFill>
                    <a:latin typeface="Courier"/>
                  </a:rPr>
                  <a:t># grado del polinomio modelo 1</a:t>
                </a:r>
                <a:br/>
                <a:r>
                  <a:rPr sz="1800">
                    <a:latin typeface="Courier"/>
                  </a:rPr>
                  <a:t>p2 &lt;-</a:t>
                </a:r>
                <a:r>
                  <a:rPr sz="1800">
                    <a:solidFill>
                      <a:srgbClr val="4070A0"/>
                    </a:solidFill>
                    <a:latin typeface="Courier"/>
                  </a:rPr>
                  <a:t> </a:t>
                </a:r>
                <a:r>
                  <a:rPr sz="1800">
                    <a:solidFill>
                      <a:srgbClr val="40A070"/>
                    </a:solidFill>
                    <a:latin typeface="Courier"/>
                  </a:rPr>
                  <a:t>3</a:t>
                </a:r>
                <a:r>
                  <a:rPr sz="1800">
                    <a:latin typeface="Courier"/>
                  </a:rPr>
                  <a:t> </a:t>
                </a:r>
                <a:r>
                  <a:rPr sz="1800" i="1">
                    <a:solidFill>
                      <a:srgbClr val="60A0B0"/>
                    </a:solidFill>
                    <a:latin typeface="Courier"/>
                  </a:rPr>
                  <a:t># grado del polinomio modelo 2</a:t>
                </a:r>
                <a:br/>
                <a:br/>
                <a:br/>
                <a:r>
                  <a:rPr sz="1800">
                    <a:latin typeface="Courier"/>
                  </a:rPr>
                  <a:t>efectosestac1 &lt;-</a:t>
                </a:r>
                <a:r>
                  <a:rPr sz="1800">
                    <a:solidFill>
                      <a:srgbClr val="4070A0"/>
                    </a:solidFill>
                    <a:latin typeface="Courier"/>
                  </a:rPr>
                  <a:t> </a:t>
                </a:r>
                <a:r>
                  <a:rPr sz="1800" b="1">
                    <a:solidFill>
                      <a:srgbClr val="007020"/>
                    </a:solidFill>
                    <a:latin typeface="Courier"/>
                  </a:rPr>
                  <a:t>ts</a:t>
                </a:r>
                <a:r>
                  <a:rPr sz="1800">
                    <a:latin typeface="Courier"/>
                  </a:rPr>
                  <a:t>(</a:t>
                </a:r>
                <a:r>
                  <a:rPr sz="1800" b="1">
                    <a:solidFill>
                      <a:srgbClr val="007020"/>
                    </a:solidFill>
                    <a:latin typeface="Courier"/>
                  </a:rPr>
                  <a:t>c</a:t>
                </a:r>
                <a:r>
                  <a:rPr sz="1800">
                    <a:latin typeface="Courier"/>
                  </a:rPr>
                  <a:t>(</a:t>
                </a:r>
                <a:r>
                  <a:rPr sz="1800" b="1">
                    <a:solidFill>
                      <a:srgbClr val="007020"/>
                    </a:solidFill>
                    <a:latin typeface="Courier"/>
                  </a:rPr>
                  <a:t>coef</a:t>
                </a:r>
                <a:r>
                  <a:rPr sz="1800">
                    <a:latin typeface="Courier"/>
                  </a:rPr>
                  <a:t>(mod1)[(p1</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npar1],</a:t>
                </a:r>
                <a:r>
                  <a:rPr sz="1800">
                    <a:solidFill>
                      <a:srgbClr val="40A070"/>
                    </a:solidFill>
                    <a:latin typeface="Courier"/>
                  </a:rPr>
                  <a:t>0</a:t>
                </a:r>
                <a:r>
                  <a:rPr sz="1800">
                    <a:latin typeface="Courier"/>
                  </a:rPr>
                  <a:t>),</a:t>
                </a:r>
                <a:r>
                  <a:rPr sz="1800">
                    <a:solidFill>
                      <a:srgbClr val="902000"/>
                    </a:solidFill>
                    <a:latin typeface="Courier"/>
                  </a:rPr>
                  <a:t>freq=</a:t>
                </a:r>
                <a:r>
                  <a:rPr sz="1800">
                    <a:solidFill>
                      <a:srgbClr val="40A070"/>
                    </a:solidFill>
                    <a:latin typeface="Courier"/>
                  </a:rPr>
                  <a:t>1</a:t>
                </a:r>
                <a:r>
                  <a:rPr sz="1800">
                    <a:latin typeface="Courier"/>
                  </a:rPr>
                  <a:t>,</a:t>
                </a:r>
                <a:r>
                  <a:rPr sz="1800">
                    <a:solidFill>
                      <a:srgbClr val="902000"/>
                    </a:solidFill>
                    <a:latin typeface="Courier"/>
                  </a:rPr>
                  <a:t>start=</a:t>
                </a:r>
                <a:r>
                  <a:rPr sz="1800">
                    <a:solidFill>
                      <a:srgbClr val="40A070"/>
                    </a:solidFill>
                    <a:latin typeface="Courier"/>
                  </a:rPr>
                  <a:t>1</a:t>
                </a:r>
                <a:r>
                  <a:rPr sz="1800">
                    <a:latin typeface="Courier"/>
                  </a:rPr>
                  <a:t>)</a:t>
                </a:r>
                <a:br/>
                <a:r>
                  <a:rPr sz="1800">
                    <a:latin typeface="Courier"/>
                  </a:rPr>
                  <a:t>efectosestac2 &lt;-</a:t>
                </a:r>
                <a:r>
                  <a:rPr sz="1800">
                    <a:solidFill>
                      <a:srgbClr val="4070A0"/>
                    </a:solidFill>
                    <a:latin typeface="Courier"/>
                  </a:rPr>
                  <a:t> </a:t>
                </a:r>
                <a:r>
                  <a:rPr sz="1800" b="1">
                    <a:solidFill>
                      <a:srgbClr val="007020"/>
                    </a:solidFill>
                    <a:latin typeface="Courier"/>
                  </a:rPr>
                  <a:t>ts</a:t>
                </a:r>
                <a:r>
                  <a:rPr sz="1800">
                    <a:latin typeface="Courier"/>
                  </a:rPr>
                  <a:t>(</a:t>
                </a:r>
                <a:r>
                  <a:rPr sz="1800" b="1">
                    <a:solidFill>
                      <a:srgbClr val="007020"/>
                    </a:solidFill>
                    <a:latin typeface="Courier"/>
                  </a:rPr>
                  <a:t>c</a:t>
                </a:r>
                <a:r>
                  <a:rPr sz="1800">
                    <a:latin typeface="Courier"/>
                  </a:rPr>
                  <a:t>(</a:t>
                </a:r>
                <a:r>
                  <a:rPr sz="1800" b="1">
                    <a:solidFill>
                      <a:srgbClr val="007020"/>
                    </a:solidFill>
                    <a:latin typeface="Courier"/>
                  </a:rPr>
                  <a:t>coef</a:t>
                </a:r>
                <a:r>
                  <a:rPr sz="1800">
                    <a:latin typeface="Courier"/>
                  </a:rPr>
                  <a:t>(mod2)[(p2</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npar2],</a:t>
                </a:r>
                <a:r>
                  <a:rPr sz="1800">
                    <a:solidFill>
                      <a:srgbClr val="40A070"/>
                    </a:solidFill>
                    <a:latin typeface="Courier"/>
                  </a:rPr>
                  <a:t>0</a:t>
                </a:r>
                <a:r>
                  <a:rPr sz="1800">
                    <a:latin typeface="Courier"/>
                  </a:rPr>
                  <a:t>),</a:t>
                </a:r>
                <a:r>
                  <a:rPr sz="1800">
                    <a:solidFill>
                      <a:srgbClr val="902000"/>
                    </a:solidFill>
                    <a:latin typeface="Courier"/>
                  </a:rPr>
                  <a:t>freq=</a:t>
                </a:r>
                <a:r>
                  <a:rPr sz="1800">
                    <a:solidFill>
                      <a:srgbClr val="40A070"/>
                    </a:solidFill>
                    <a:latin typeface="Courier"/>
                  </a:rPr>
                  <a:t>1</a:t>
                </a:r>
                <a:r>
                  <a:rPr sz="1800">
                    <a:latin typeface="Courier"/>
                  </a:rPr>
                  <a:t>,</a:t>
                </a:r>
                <a:r>
                  <a:rPr sz="1800">
                    <a:solidFill>
                      <a:srgbClr val="902000"/>
                    </a:solidFill>
                    <a:latin typeface="Courier"/>
                  </a:rPr>
                  <a:t>start=</a:t>
                </a:r>
                <a:r>
                  <a:rPr sz="1800">
                    <a:solidFill>
                      <a:srgbClr val="40A070"/>
                    </a:solidFill>
                    <a:latin typeface="Courier"/>
                  </a:rPr>
                  <a:t>1</a:t>
                </a:r>
                <a:r>
                  <a:rPr sz="1800">
                    <a:latin typeface="Courier"/>
                  </a:rPr>
                  <a:t>)</a:t>
                </a:r>
                <a:br/>
                <a:r>
                  <a:rPr sz="1800" i="1">
                    <a:solidFill>
                      <a:srgbClr val="60A0B0"/>
                    </a:solidFill>
                    <a:latin typeface="Courier"/>
                  </a:rPr>
                  <a:t>#win.graph()</a:t>
                </a:r>
                <a:br/>
                <a:r>
                  <a:rPr sz="1800" b="1">
                    <a:solidFill>
                      <a:srgbClr val="007020"/>
                    </a:solidFill>
                    <a:latin typeface="Courier"/>
                  </a:rPr>
                  <a:t>plot</a:t>
                </a:r>
                <a:r>
                  <a:rPr sz="1800">
                    <a:latin typeface="Courier"/>
                  </a:rPr>
                  <a:t>(efectosestac1,</a:t>
                </a:r>
                <a:r>
                  <a:rPr sz="1800">
                    <a:solidFill>
                      <a:srgbClr val="902000"/>
                    </a:solidFill>
                    <a:latin typeface="Courier"/>
                  </a:rPr>
                  <a:t>lwd=</a:t>
                </a:r>
                <a:r>
                  <a:rPr sz="1800">
                    <a:solidFill>
                      <a:srgbClr val="40A070"/>
                    </a:solidFill>
                    <a:latin typeface="Courier"/>
                  </a:rPr>
                  <a:t>4</a:t>
                </a:r>
                <a:r>
                  <a:rPr sz="1800">
                    <a:latin typeface="Courier"/>
                  </a:rPr>
                  <a:t>,</a:t>
                </a:r>
                <a:r>
                  <a:rPr sz="1800">
                    <a:solidFill>
                      <a:srgbClr val="902000"/>
                    </a:solidFill>
                    <a:latin typeface="Courier"/>
                  </a:rPr>
                  <a:t>ylab=</a:t>
                </a:r>
                <a:r>
                  <a:rPr sz="1800">
                    <a:solidFill>
                      <a:srgbClr val="4070A0"/>
                    </a:solidFill>
                    <a:latin typeface="Courier"/>
                  </a:rPr>
                  <a:t>""</a:t>
                </a:r>
                <a:r>
                  <a:rPr sz="1800">
                    <a:latin typeface="Courier"/>
                  </a:rPr>
                  <a:t>,</a:t>
                </a:r>
                <a:r>
                  <a:rPr sz="1800">
                    <a:solidFill>
                      <a:srgbClr val="902000"/>
                    </a:solidFill>
                    <a:latin typeface="Courier"/>
                  </a:rPr>
                  <a:t>xlab=</a:t>
                </a:r>
                <a:r>
                  <a:rPr sz="1800">
                    <a:solidFill>
                      <a:srgbClr val="4070A0"/>
                    </a:solidFill>
                    <a:latin typeface="Courier"/>
                  </a:rPr>
                  <a:t>"Periodo del año"</a:t>
                </a:r>
                <a:r>
                  <a:rPr sz="1800">
                    <a:latin typeface="Courier"/>
                  </a:rPr>
                  <a:t>)</a:t>
                </a:r>
                <a:br/>
                <a:r>
                  <a:rPr sz="1800" b="1">
                    <a:solidFill>
                      <a:srgbClr val="007020"/>
                    </a:solidFill>
                    <a:latin typeface="Courier"/>
                  </a:rPr>
                  <a:t>lines</a:t>
                </a:r>
                <a:r>
                  <a:rPr sz="1800">
                    <a:latin typeface="Courier"/>
                  </a:rPr>
                  <a:t>(efectosestac2,</a:t>
                </a:r>
                <a:r>
                  <a:rPr sz="1800">
                    <a:solidFill>
                      <a:srgbClr val="902000"/>
                    </a:solidFill>
                    <a:latin typeface="Courier"/>
                  </a:rPr>
                  <a:t>lty=</a:t>
                </a:r>
                <a:r>
                  <a:rPr sz="1800">
                    <a:solidFill>
                      <a:srgbClr val="40A070"/>
                    </a:solidFill>
                    <a:latin typeface="Courier"/>
                  </a:rPr>
                  <a:t>2</a:t>
                </a:r>
                <a:r>
                  <a:rPr sz="1800">
                    <a:latin typeface="Courier"/>
                  </a:rPr>
                  <a:t>,</a:t>
                </a:r>
                <a:r>
                  <a:rPr sz="1800">
                    <a:solidFill>
                      <a:srgbClr val="902000"/>
                    </a:solidFill>
                    <a:latin typeface="Courier"/>
                  </a:rPr>
                  <a:t>col=</a:t>
                </a:r>
                <a:r>
                  <a:rPr sz="1800">
                    <a:solidFill>
                      <a:srgbClr val="40A070"/>
                    </a:solidFill>
                    <a:latin typeface="Courier"/>
                  </a:rPr>
                  <a:t>2</a:t>
                </a:r>
                <a:r>
                  <a:rPr sz="1800">
                    <a:latin typeface="Courier"/>
                  </a:rPr>
                  <a:t>,</a:t>
                </a:r>
                <a:r>
                  <a:rPr sz="1800">
                    <a:solidFill>
                      <a:srgbClr val="902000"/>
                    </a:solidFill>
                    <a:latin typeface="Courier"/>
                  </a:rPr>
                  <a:t>lwd=</a:t>
                </a:r>
                <a:r>
                  <a:rPr sz="1800">
                    <a:solidFill>
                      <a:srgbClr val="40A070"/>
                    </a:solidFill>
                    <a:latin typeface="Courier"/>
                  </a:rPr>
                  <a:t>4</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"Modelo 1"</a:t>
                </a:r>
                <a:r>
                  <a:rPr sz="1800">
                    <a:latin typeface="Courier"/>
                  </a:rPr>
                  <a:t>,</a:t>
                </a:r>
                <a:r>
                  <a:rPr sz="1800">
                    <a:solidFill>
                      <a:srgbClr val="4070A0"/>
                    </a:solidFill>
                    <a:latin typeface="Courier"/>
                  </a:rPr>
                  <a:t>"Modelo 2"</a:t>
                </a:r>
                <a:r>
                  <a:rPr sz="1800">
                    <a:latin typeface="Courier"/>
                  </a:rPr>
                  <a:t>),</a:t>
                </a:r>
                <a:r>
                  <a:rPr sz="1800">
                    <a:solidFill>
                      <a:srgbClr val="902000"/>
                    </a:solidFill>
                    <a:latin typeface="Courier"/>
                  </a:rPr>
                  <a:t>col=</a:t>
                </a:r>
                <a:r>
                  <a:rPr sz="1800">
                    <a:solidFill>
                      <a:srgbClr val="40A070"/>
                    </a:solidFill>
                    <a:latin typeface="Courier"/>
                  </a:rPr>
                  <a:t>1</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902000"/>
                    </a:solidFill>
                    <a:latin typeface="Courier"/>
                  </a:rPr>
                  <a:t>lty=</a:t>
                </a:r>
                <a:r>
                  <a:rPr sz="1800">
                    <a:solidFill>
                      <a:srgbClr val="40A070"/>
                    </a:solidFill>
                    <a:latin typeface="Courier"/>
                  </a:rPr>
                  <a:t>1</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3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r>
                  <a:rPr/>
                  <a:t>Vemos que el mod1 y el mod2 estiman la misma forma para </a:t>
                </a:r>
                <a14:m>
                  <m:oMath xmlns:m="http://schemas.openxmlformats.org/officeDocument/2006/math">
                    <m:sSub>
                      <m:e>
                        <m:r>
                          <m:t>S</m:t>
                        </m:r>
                      </m:e>
                      <m:sub>
                        <m:r>
                          <m:t>t</m:t>
                        </m:r>
                      </m:sub>
                    </m:sSub>
                  </m:oMath>
                </a14:m>
                <a:r>
                  <a:rPr/>
                  <a:t> además de que sus valores son muy similares para los efectos estacionales (no son iguales pero tinen diferencias muy pequeñas en las estimaciones de los </a:t>
                </a:r>
                <a14:m>
                  <m:oMath xmlns:m="http://schemas.openxmlformats.org/officeDocument/2006/math">
                    <m:sSub>
                      <m:e>
                        <m:r>
                          <m:t>δ</m:t>
                        </m:r>
                      </m:e>
                      <m:sub>
                        <m:r>
                          <m:t>i</m:t>
                        </m:r>
                      </m:sub>
                    </m:sSub>
                  </m:oMath>
                </a14:m>
                <a:r>
                  <a:rPr/>
                  <a:t>)</a:t>
                </a:r>
              </a:p>
              <a:p>
                <a:pPr lvl="0" marL="0" indent="0">
                  <a:buNone/>
                </a:pPr>
                <a:r>
                  <a:rPr/>
                  <a:t>Como se interpreta??? (…comentar……..)</a:t>
                </a:r>
              </a:p>
              <a:p>
                <a:pPr lvl="1"/>
                <a:r>
                  <a:rPr/>
                  <a:t>Compare gráficamente la forma de la estimación de la componente estacional entre los dos modelos locales(en Holt-Winters se toma el último valor suavizado para cada uno de los 12 efectos estacionales) ¿difieren mucho? Además, si en los modelos globales se usaron indicadoras, compare la forma del patrón estacional estimado por estos vs. los locales ¿qué se interpreta a partir de la similaridad o diferencia entre estas estimaciones?</a:t>
                </a:r>
              </a:p>
              <a:p>
                <a:pPr lvl="0" marL="1270000" indent="0">
                  <a:buNone/>
                </a:pPr>
                <a:r>
                  <a:rPr sz="1800" i="1">
                    <a:solidFill>
                      <a:srgbClr val="60A0B0"/>
                    </a:solidFill>
                    <a:latin typeface="Courier"/>
                  </a:rPr>
                  <a:t>#extracción estimaciones en t=216 de efectos estacionales segun Holt-Winters.</a:t>
                </a:r>
                <a:br/>
                <a:br/>
                <a:r>
                  <a:rPr sz="1800">
                    <a:latin typeface="Courier"/>
                  </a:rPr>
                  <a:t>deltasiHW=</a:t>
                </a:r>
                <a:r>
                  <a:rPr sz="1800" b="1">
                    <a:solidFill>
                      <a:srgbClr val="007020"/>
                    </a:solidFill>
                    <a:latin typeface="Courier"/>
                  </a:rPr>
                  <a:t>ts</a:t>
                </a:r>
                <a:r>
                  <a:rPr sz="1800">
                    <a:latin typeface="Courier"/>
                  </a:rPr>
                  <a:t>(mod4</a:t>
                </a:r>
                <a:r>
                  <a:rPr sz="1800">
                    <a:solidFill>
                      <a:srgbClr val="666666"/>
                    </a:solidFill>
                    <a:latin typeface="Courier"/>
                  </a:rPr>
                  <a:t>$</a:t>
                </a:r>
                <a:r>
                  <a:rPr sz="1800">
                    <a:latin typeface="Courier"/>
                  </a:rPr>
                  <a:t>coef[</a:t>
                </a:r>
                <a:r>
                  <a:rPr sz="1800" b="1">
                    <a:solidFill>
                      <a:srgbClr val="007020"/>
                    </a:solidFill>
                    <a:latin typeface="Courier"/>
                  </a:rPr>
                  <a:t>c</a:t>
                </a:r>
                <a:r>
                  <a:rPr sz="1800">
                    <a:latin typeface="Courier"/>
                  </a:rPr>
                  <a:t>(</a:t>
                </a:r>
                <a:r>
                  <a:rPr sz="1800">
                    <a:solidFill>
                      <a:srgbClr val="40A070"/>
                    </a:solidFill>
                    <a:latin typeface="Courier"/>
                  </a:rPr>
                  <a:t>3</a:t>
                </a:r>
                <a:r>
                  <a:rPr sz="1800">
                    <a:solidFill>
                      <a:srgbClr val="666666"/>
                    </a:solidFill>
                    <a:latin typeface="Courier"/>
                  </a:rPr>
                  <a:t>:</a:t>
                </a:r>
                <a:r>
                  <a:rPr sz="1800">
                    <a:solidFill>
                      <a:srgbClr val="40A070"/>
                    </a:solidFill>
                    <a:latin typeface="Courier"/>
                  </a:rPr>
                  <a:t>14</a:t>
                </a:r>
                <a:r>
                  <a:rPr sz="1800">
                    <a:latin typeface="Courier"/>
                  </a:rPr>
                  <a:t>)],</a:t>
                </a:r>
                <a:r>
                  <a:rPr sz="1800">
                    <a:solidFill>
                      <a:srgbClr val="902000"/>
                    </a:solidFill>
                    <a:latin typeface="Courier"/>
                  </a:rPr>
                  <a:t>freq=</a:t>
                </a:r>
                <a:r>
                  <a:rPr sz="1800">
                    <a:solidFill>
                      <a:srgbClr val="40A070"/>
                    </a:solidFill>
                    <a:latin typeface="Courier"/>
                  </a:rPr>
                  <a:t>1</a:t>
                </a:r>
                <a:r>
                  <a:rPr sz="1800">
                    <a:latin typeface="Courier"/>
                  </a:rPr>
                  <a:t>,</a:t>
                </a:r>
                <a:r>
                  <a:rPr sz="1800">
                    <a:solidFill>
                      <a:srgbClr val="902000"/>
                    </a:solidFill>
                    <a:latin typeface="Courier"/>
                  </a:rPr>
                  <a:t>start=</a:t>
                </a:r>
                <a:r>
                  <a:rPr sz="1800">
                    <a:solidFill>
                      <a:srgbClr val="40A070"/>
                    </a:solidFill>
                    <a:latin typeface="Courier"/>
                  </a:rPr>
                  <a:t>1</a:t>
                </a:r>
                <a:r>
                  <a:rPr sz="1800">
                    <a:latin typeface="Courier"/>
                  </a:rPr>
                  <a:t>)</a:t>
                </a:r>
                <a:r>
                  <a:rPr sz="1800" i="1">
                    <a:solidFill>
                      <a:srgbClr val="60A0B0"/>
                    </a:solidFill>
                    <a:latin typeface="Courier"/>
                  </a:rPr>
                  <a:t>#Estimaciones de los efectos estacionales segun filtro de descomposicióon</a:t>
                </a:r>
                <a:br/>
                <a:br/>
                <a:r>
                  <a:rPr sz="1800">
                    <a:latin typeface="Courier"/>
                  </a:rPr>
                  <a:t>deltasDescomp=</a:t>
                </a:r>
                <a:r>
                  <a:rPr sz="1800" b="1">
                    <a:solidFill>
                      <a:srgbClr val="007020"/>
                    </a:solidFill>
                    <a:latin typeface="Courier"/>
                  </a:rPr>
                  <a:t>ts</a:t>
                </a:r>
                <a:r>
                  <a:rPr sz="1800">
                    <a:latin typeface="Courier"/>
                  </a:rPr>
                  <a:t>(deltas_i,</a:t>
                </a:r>
                <a:r>
                  <a:rPr sz="1800">
                    <a:solidFill>
                      <a:srgbClr val="902000"/>
                    </a:solidFill>
                    <a:latin typeface="Courier"/>
                  </a:rPr>
                  <a:t>freq=</a:t>
                </a:r>
                <a:r>
                  <a:rPr sz="1800">
                    <a:solidFill>
                      <a:srgbClr val="40A070"/>
                    </a:solidFill>
                    <a:latin typeface="Courier"/>
                  </a:rPr>
                  <a:t>1</a:t>
                </a:r>
                <a:r>
                  <a:rPr sz="1800">
                    <a:latin typeface="Courier"/>
                  </a:rPr>
                  <a:t>,</a:t>
                </a:r>
                <a:r>
                  <a:rPr sz="1800">
                    <a:solidFill>
                      <a:srgbClr val="902000"/>
                    </a:solidFill>
                    <a:latin typeface="Courier"/>
                  </a:rPr>
                  <a:t>start=</a:t>
                </a:r>
                <a:r>
                  <a:rPr sz="1800">
                    <a:solidFill>
                      <a:srgbClr val="40A070"/>
                    </a:solidFill>
                    <a:latin typeface="Courier"/>
                  </a:rPr>
                  <a:t>1</a:t>
                </a:r>
                <a:r>
                  <a:rPr sz="1800">
                    <a:latin typeface="Courier"/>
                  </a:rPr>
                  <a:t>)</a:t>
                </a:r>
                <a:br/>
                <a:r>
                  <a:rPr sz="1800">
                    <a:latin typeface="Courier"/>
                  </a:rPr>
                  <a:t>deltasilocales=</a:t>
                </a:r>
                <a:r>
                  <a:rPr sz="1800" b="1">
                    <a:solidFill>
                      <a:srgbClr val="007020"/>
                    </a:solidFill>
                    <a:latin typeface="Courier"/>
                  </a:rPr>
                  <a:t>data.frame</a:t>
                </a:r>
                <a:r>
                  <a:rPr sz="1800">
                    <a:latin typeface="Courier"/>
                  </a:rPr>
                  <a:t>(</a:t>
                </a:r>
                <a:r>
                  <a:rPr sz="1800" b="1">
                    <a:solidFill>
                      <a:srgbClr val="007020"/>
                    </a:solidFill>
                    <a:latin typeface="Courier"/>
                  </a:rPr>
                  <a:t>rbind</a:t>
                </a:r>
                <a:r>
                  <a:rPr sz="1800">
                    <a:latin typeface="Courier"/>
                  </a:rPr>
                  <a:t>(deltasiHW,deltasDescomp),</a:t>
                </a:r>
                <a:r>
                  <a:rPr sz="1800">
                    <a:solidFill>
                      <a:srgbClr val="902000"/>
                    </a:solidFill>
                    <a:latin typeface="Courier"/>
                  </a:rPr>
                  <a:t>row.names=</a:t>
                </a:r>
                <a:r>
                  <a:rPr sz="1800" b="1">
                    <a:solidFill>
                      <a:srgbClr val="007020"/>
                    </a:solidFill>
                    <a:latin typeface="Courier"/>
                  </a:rPr>
                  <a:t>c</a:t>
                </a:r>
                <a:r>
                  <a:rPr sz="1800">
                    <a:latin typeface="Courier"/>
                  </a:rPr>
                  <a:t>(</a:t>
                </a:r>
                <a:r>
                  <a:rPr sz="1800">
                    <a:solidFill>
                      <a:srgbClr val="4070A0"/>
                    </a:solidFill>
                    <a:latin typeface="Courier"/>
                  </a:rPr>
                  <a:t>"HW"</a:t>
                </a:r>
                <a:r>
                  <a:rPr sz="1800">
                    <a:latin typeface="Courier"/>
                  </a:rPr>
                  <a:t>,</a:t>
                </a:r>
                <a:r>
                  <a:rPr sz="1800">
                    <a:solidFill>
                      <a:srgbClr val="4070A0"/>
                    </a:solidFill>
                    <a:latin typeface="Courier"/>
                  </a:rPr>
                  <a:t>"Descomp&amp;loess"</a:t>
                </a:r>
                <a:r>
                  <a:rPr sz="1800">
                    <a:latin typeface="Courier"/>
                  </a:rPr>
                  <a:t>))</a:t>
                </a:r>
                <a:br/>
                <a:r>
                  <a:rPr sz="1800" b="1">
                    <a:solidFill>
                      <a:srgbClr val="007020"/>
                    </a:solidFill>
                    <a:latin typeface="Courier"/>
                  </a:rPr>
                  <a:t>names</a:t>
                </a:r>
                <a:r>
                  <a:rPr sz="1800">
                    <a:latin typeface="Courier"/>
                  </a:rPr>
                  <a:t>(deltasilocales)=</a:t>
                </a:r>
                <a:r>
                  <a:rPr sz="1800" b="1">
                    <a:solidFill>
                      <a:srgbClr val="007020"/>
                    </a:solidFill>
                    <a:latin typeface="Courier"/>
                  </a:rPr>
                  <a:t>c</a:t>
                </a:r>
                <a:r>
                  <a:rPr sz="1800">
                    <a:latin typeface="Courier"/>
                  </a:rPr>
                  <a:t>(</a:t>
                </a:r>
                <a:r>
                  <a:rPr sz="1800">
                    <a:solidFill>
                      <a:srgbClr val="40A070"/>
                    </a:solidFill>
                    <a:latin typeface="Courier"/>
                  </a:rPr>
                  <a:t>1</a:t>
                </a:r>
                <a:r>
                  <a:rPr sz="1800">
                    <a:solidFill>
                      <a:srgbClr val="666666"/>
                    </a:solidFill>
                    <a:latin typeface="Courier"/>
                  </a:rPr>
                  <a:t>:</a:t>
                </a:r>
                <a:r>
                  <a:rPr sz="1800">
                    <a:solidFill>
                      <a:srgbClr val="40A070"/>
                    </a:solidFill>
                    <a:latin typeface="Courier"/>
                  </a:rPr>
                  <a:t>12</a:t>
                </a:r>
                <a:r>
                  <a:rPr sz="1800">
                    <a:latin typeface="Courier"/>
                  </a:rPr>
                  <a:t>)</a:t>
                </a:r>
                <a:r>
                  <a:rPr sz="1800" i="1">
                    <a:solidFill>
                      <a:srgbClr val="60A0B0"/>
                    </a:solidFill>
                    <a:latin typeface="Courier"/>
                  </a:rPr>
                  <a:t>#Gráfico de los efectos estacionales estimados</a:t>
                </a:r>
                <a:br/>
                <a:br/>
                <a:br/>
                <a:r>
                  <a:rPr sz="1800" b="1">
                    <a:solidFill>
                      <a:srgbClr val="007020"/>
                    </a:solidFill>
                    <a:latin typeface="Courier"/>
                  </a:rPr>
                  <a:t>plot</a:t>
                </a:r>
                <a:r>
                  <a:rPr sz="1800">
                    <a:latin typeface="Courier"/>
                  </a:rPr>
                  <a:t>(deltasiHW,</a:t>
                </a:r>
                <a:r>
                  <a:rPr sz="1800">
                    <a:solidFill>
                      <a:srgbClr val="902000"/>
                    </a:solidFill>
                    <a:latin typeface="Courier"/>
                  </a:rPr>
                  <a:t>lwd=</a:t>
                </a:r>
                <a:r>
                  <a:rPr sz="1800">
                    <a:solidFill>
                      <a:srgbClr val="40A070"/>
                    </a:solidFill>
                    <a:latin typeface="Courier"/>
                  </a:rPr>
                  <a:t>4</a:t>
                </a:r>
                <a:r>
                  <a:rPr sz="1800">
                    <a:latin typeface="Courier"/>
                  </a:rPr>
                  <a:t>,</a:t>
                </a:r>
                <a:r>
                  <a:rPr sz="1800">
                    <a:solidFill>
                      <a:srgbClr val="902000"/>
                    </a:solidFill>
                    <a:latin typeface="Courier"/>
                  </a:rPr>
                  <a:t>ylim=</a:t>
                </a:r>
                <a:r>
                  <a:rPr sz="1800" b="1">
                    <a:solidFill>
                      <a:srgbClr val="007020"/>
                    </a:solidFill>
                    <a:latin typeface="Courier"/>
                  </a:rPr>
                  <a:t>c</a:t>
                </a:r>
                <a:r>
                  <a:rPr sz="1800">
                    <a:latin typeface="Courier"/>
                  </a:rPr>
                  <a:t>(</a:t>
                </a:r>
                <a:r>
                  <a:rPr sz="1800" b="1">
                    <a:solidFill>
                      <a:srgbClr val="007020"/>
                    </a:solidFill>
                    <a:latin typeface="Courier"/>
                  </a:rPr>
                  <a:t>min</a:t>
                </a:r>
                <a:r>
                  <a:rPr sz="1800">
                    <a:latin typeface="Courier"/>
                  </a:rPr>
                  <a:t>(deltasiHW,deltasDescomp),</a:t>
                </a:r>
                <a:r>
                  <a:rPr sz="1800" b="1">
                    <a:solidFill>
                      <a:srgbClr val="007020"/>
                    </a:solidFill>
                    <a:latin typeface="Courier"/>
                  </a:rPr>
                  <a:t>max</a:t>
                </a:r>
                <a:r>
                  <a:rPr sz="1800">
                    <a:latin typeface="Courier"/>
                  </a:rPr>
                  <a:t>(deltasiHW,deltasDescomp)</a:t>
                </a:r>
                <a:r>
                  <a:rPr sz="1800">
                    <a:solidFill>
                      <a:srgbClr val="666666"/>
                    </a:solidFill>
                    <a:latin typeface="Courier"/>
                  </a:rPr>
                  <a:t>+</a:t>
                </a:r>
                <a:r>
                  <a:rPr sz="1800">
                    <a:solidFill>
                      <a:srgbClr val="40A070"/>
                    </a:solidFill>
                    <a:latin typeface="Courier"/>
                  </a:rPr>
                  <a:t>0.05</a:t>
                </a:r>
                <a:r>
                  <a:rPr sz="1800">
                    <a:latin typeface="Courier"/>
                  </a:rPr>
                  <a:t>),</a:t>
                </a:r>
                <a:r>
                  <a:rPr sz="1800">
                    <a:solidFill>
                      <a:srgbClr val="902000"/>
                    </a:solidFill>
                    <a:latin typeface="Courier"/>
                  </a:rPr>
                  <a:t>ylab=</a:t>
                </a:r>
                <a:r>
                  <a:rPr sz="1800">
                    <a:solidFill>
                      <a:srgbClr val="4070A0"/>
                    </a:solidFill>
                    <a:latin typeface="Courier"/>
                  </a:rPr>
                  <a:t>""</a:t>
                </a:r>
                <a:r>
                  <a:rPr sz="1800">
                    <a:latin typeface="Courier"/>
                  </a:rPr>
                  <a:t>,</a:t>
                </a:r>
                <a:r>
                  <a:rPr sz="1800">
                    <a:solidFill>
                      <a:srgbClr val="902000"/>
                    </a:solidFill>
                    <a:latin typeface="Courier"/>
                  </a:rPr>
                  <a:t>xlab=</a:t>
                </a:r>
                <a:r>
                  <a:rPr sz="1800">
                    <a:solidFill>
                      <a:srgbClr val="4070A0"/>
                    </a:solidFill>
                    <a:latin typeface="Courier"/>
                  </a:rPr>
                  <a:t>"Mes del año"</a:t>
                </a:r>
                <a:r>
                  <a:rPr sz="1800">
                    <a:latin typeface="Courier"/>
                  </a:rPr>
                  <a:t>)</a:t>
                </a:r>
                <a:br/>
                <a:r>
                  <a:rPr sz="1800" b="1">
                    <a:solidFill>
                      <a:srgbClr val="007020"/>
                    </a:solidFill>
                    <a:latin typeface="Courier"/>
                  </a:rPr>
                  <a:t>lines</a:t>
                </a:r>
                <a:r>
                  <a:rPr sz="1800">
                    <a:latin typeface="Courier"/>
                  </a:rPr>
                  <a:t>(deltasDescomp,</a:t>
                </a:r>
                <a:r>
                  <a:rPr sz="1800">
                    <a:solidFill>
                      <a:srgbClr val="902000"/>
                    </a:solidFill>
                    <a:latin typeface="Courier"/>
                  </a:rPr>
                  <a:t>lty=</a:t>
                </a:r>
                <a:r>
                  <a:rPr sz="1800">
                    <a:solidFill>
                      <a:srgbClr val="40A070"/>
                    </a:solidFill>
                    <a:latin typeface="Courier"/>
                  </a:rPr>
                  <a:t>2</a:t>
                </a:r>
                <a:r>
                  <a:rPr sz="1800">
                    <a:latin typeface="Courier"/>
                  </a:rPr>
                  <a:t>,</a:t>
                </a:r>
                <a:r>
                  <a:rPr sz="1800">
                    <a:solidFill>
                      <a:srgbClr val="902000"/>
                    </a:solidFill>
                    <a:latin typeface="Courier"/>
                  </a:rPr>
                  <a:t>lwd=</a:t>
                </a:r>
                <a:r>
                  <a:rPr sz="1800">
                    <a:solidFill>
                      <a:srgbClr val="40A070"/>
                    </a:solidFill>
                    <a:latin typeface="Courier"/>
                  </a:rPr>
                  <a:t>4</a:t>
                </a:r>
                <a:r>
                  <a:rPr sz="1800">
                    <a:latin typeface="Courier"/>
                  </a:rPr>
                  <a:t>,</a:t>
                </a:r>
                <a:r>
                  <a:rPr sz="1800">
                    <a:solidFill>
                      <a:srgbClr val="902000"/>
                    </a:solidFill>
                    <a:latin typeface="Courier"/>
                  </a:rPr>
                  <a:t>col=</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"Efectos estacionales H-W en t=216"</a:t>
                </a:r>
                <a:r>
                  <a:rPr sz="1800">
                    <a:latin typeface="Courier"/>
                  </a:rPr>
                  <a:t>,</a:t>
                </a:r>
                <a:r>
                  <a:rPr sz="1800">
                    <a:solidFill>
                      <a:srgbClr val="4070A0"/>
                    </a:solidFill>
                    <a:latin typeface="Courier"/>
                  </a:rPr>
                  <a:t>"Efectos estacionales Filtro de descomposición"),col=1:2,lty=1:2,lwd=3)</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3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1"/>
                <a:r>
                  <a:rPr/>
                  <a:t>Se observa que hay algunas diferencias entre las estimaciones “globales” que da el filtro con respecto a “la última estimación local” que da SEHW; sin embargo, la “forma del patrón” estimado es igual. Por lo tanto, </a:t>
                </a:r>
                <a14:m>
                  <m:oMath xmlns:m="http://schemas.openxmlformats.org/officeDocument/2006/math">
                    <m:sSub>
                      <m:e>
                        <m:r>
                          <m:t>S</m:t>
                        </m:r>
                      </m:e>
                      <m:sub>
                        <m:r>
                          <m:t>t</m:t>
                        </m:r>
                      </m:sub>
                    </m:sSub>
                  </m:oMath>
                </a14:m>
                <a:r>
                  <a:rPr/>
                  <a:t> en </a:t>
                </a:r>
                <a14:m>
                  <m:oMath xmlns:m="http://schemas.openxmlformats.org/officeDocument/2006/math">
                    <m:sSub>
                      <m:e>
                        <m:r>
                          <m:t>Y</m:t>
                        </m:r>
                      </m:e>
                      <m:sub>
                        <m:r>
                          <m:t>t</m:t>
                        </m:r>
                      </m:sub>
                    </m:sSub>
                  </m:oMath>
                </a14:m>
                <a:r>
                  <a:rPr/>
                  <a:t> es más o menos estable en el tiempo.</a:t>
                </a:r>
              </a:p>
              <a:p>
                <a:pPr lvl="0" marL="1270000" indent="0">
                  <a:buNone/>
                </a:pPr>
                <a:r>
                  <a:rPr sz="1800" b="1">
                    <a:solidFill>
                      <a:srgbClr val="007020"/>
                    </a:solidFill>
                    <a:latin typeface="Courier"/>
                  </a:rPr>
                  <a:t>plot</a:t>
                </a:r>
                <a:r>
                  <a:rPr sz="1800">
                    <a:latin typeface="Courier"/>
                  </a:rPr>
                  <a:t>(efectosestac1,</a:t>
                </a:r>
                <a:r>
                  <a:rPr sz="1800">
                    <a:solidFill>
                      <a:srgbClr val="902000"/>
                    </a:solidFill>
                    <a:latin typeface="Courier"/>
                  </a:rPr>
                  <a:t>lwd=</a:t>
                </a:r>
                <a:r>
                  <a:rPr sz="1800">
                    <a:solidFill>
                      <a:srgbClr val="40A070"/>
                    </a:solidFill>
                    <a:latin typeface="Courier"/>
                  </a:rPr>
                  <a:t>4</a:t>
                </a:r>
                <a:r>
                  <a:rPr sz="1800">
                    <a:latin typeface="Courier"/>
                  </a:rPr>
                  <a:t>,</a:t>
                </a:r>
                <a:r>
                  <a:rPr sz="1800">
                    <a:solidFill>
                      <a:srgbClr val="902000"/>
                    </a:solidFill>
                    <a:latin typeface="Courier"/>
                  </a:rPr>
                  <a:t>xlab=</a:t>
                </a:r>
                <a:r>
                  <a:rPr sz="1800">
                    <a:solidFill>
                      <a:srgbClr val="4070A0"/>
                    </a:solidFill>
                    <a:latin typeface="Courier"/>
                  </a:rPr>
                  <a:t>"Periodo del año"</a:t>
                </a:r>
                <a:r>
                  <a:rPr sz="1800">
                    <a:latin typeface="Courier"/>
                  </a:rPr>
                  <a:t>, </a:t>
                </a:r>
                <a:r>
                  <a:rPr sz="1800">
                    <a:solidFill>
                      <a:srgbClr val="902000"/>
                    </a:solidFill>
                    <a:latin typeface="Courier"/>
                  </a:rPr>
                  <a:t>ylim =</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10</a:t>
                </a:r>
                <a:r>
                  <a:rPr sz="1800">
                    <a:latin typeface="Courier"/>
                  </a:rPr>
                  <a:t>, </a:t>
                </a:r>
                <a:r>
                  <a:rPr sz="1800">
                    <a:solidFill>
                      <a:srgbClr val="40A070"/>
                    </a:solidFill>
                    <a:latin typeface="Courier"/>
                  </a:rPr>
                  <a:t>23</a:t>
                </a:r>
                <a:r>
                  <a:rPr sz="1800">
                    <a:latin typeface="Courier"/>
                  </a:rPr>
                  <a:t>))</a:t>
                </a:r>
                <a:br/>
                <a:r>
                  <a:rPr sz="1800" b="1">
                    <a:solidFill>
                      <a:srgbClr val="007020"/>
                    </a:solidFill>
                    <a:latin typeface="Courier"/>
                  </a:rPr>
                  <a:t>lines</a:t>
                </a:r>
                <a:r>
                  <a:rPr sz="1800">
                    <a:latin typeface="Courier"/>
                  </a:rPr>
                  <a:t>(efectosestac2,</a:t>
                </a:r>
                <a:r>
                  <a:rPr sz="1800">
                    <a:solidFill>
                      <a:srgbClr val="902000"/>
                    </a:solidFill>
                    <a:latin typeface="Courier"/>
                  </a:rPr>
                  <a:t>lty=</a:t>
                </a:r>
                <a:r>
                  <a:rPr sz="1800">
                    <a:solidFill>
                      <a:srgbClr val="40A070"/>
                    </a:solidFill>
                    <a:latin typeface="Courier"/>
                  </a:rPr>
                  <a:t>2</a:t>
                </a:r>
                <a:r>
                  <a:rPr sz="1800">
                    <a:latin typeface="Courier"/>
                  </a:rPr>
                  <a:t>,</a:t>
                </a:r>
                <a:r>
                  <a:rPr sz="1800">
                    <a:solidFill>
                      <a:srgbClr val="902000"/>
                    </a:solidFill>
                    <a:latin typeface="Courier"/>
                  </a:rPr>
                  <a:t>col=</a:t>
                </a:r>
                <a:r>
                  <a:rPr sz="1800">
                    <a:solidFill>
                      <a:srgbClr val="40A070"/>
                    </a:solidFill>
                    <a:latin typeface="Courier"/>
                  </a:rPr>
                  <a:t>2</a:t>
                </a:r>
                <a:r>
                  <a:rPr sz="1800">
                    <a:latin typeface="Courier"/>
                  </a:rPr>
                  <a:t>,</a:t>
                </a:r>
                <a:r>
                  <a:rPr sz="1800">
                    <a:solidFill>
                      <a:srgbClr val="902000"/>
                    </a:solidFill>
                    <a:latin typeface="Courier"/>
                  </a:rPr>
                  <a:t>lwd=</a:t>
                </a:r>
                <a:r>
                  <a:rPr sz="1800">
                    <a:solidFill>
                      <a:srgbClr val="40A070"/>
                    </a:solidFill>
                    <a:latin typeface="Courier"/>
                  </a:rPr>
                  <a:t>4</a:t>
                </a:r>
                <a:r>
                  <a:rPr sz="1800">
                    <a:latin typeface="Courier"/>
                  </a:rPr>
                  <a:t>)</a:t>
                </a:r>
                <a:br/>
                <a:r>
                  <a:rPr sz="1800" b="1">
                    <a:solidFill>
                      <a:srgbClr val="007020"/>
                    </a:solidFill>
                    <a:latin typeface="Courier"/>
                  </a:rPr>
                  <a:t>lines</a:t>
                </a:r>
                <a:r>
                  <a:rPr sz="1800">
                    <a:latin typeface="Courier"/>
                  </a:rPr>
                  <a:t>(deltasiHW,</a:t>
                </a:r>
                <a:r>
                  <a:rPr sz="1800">
                    <a:solidFill>
                      <a:srgbClr val="902000"/>
                    </a:solidFill>
                    <a:latin typeface="Courier"/>
                  </a:rPr>
                  <a:t>lwd=</a:t>
                </a:r>
                <a:r>
                  <a:rPr sz="1800">
                    <a:solidFill>
                      <a:srgbClr val="40A070"/>
                    </a:solidFill>
                    <a:latin typeface="Courier"/>
                  </a:rPr>
                  <a:t>3</a:t>
                </a:r>
                <a:r>
                  <a:rPr sz="1800">
                    <a:latin typeface="Courier"/>
                  </a:rPr>
                  <a:t>, </a:t>
                </a:r>
                <a:r>
                  <a:rPr sz="1800">
                    <a:solidFill>
                      <a:srgbClr val="902000"/>
                    </a:solidFill>
                    <a:latin typeface="Courier"/>
                  </a:rPr>
                  <a:t>col=</a:t>
                </a:r>
                <a:r>
                  <a:rPr sz="1800">
                    <a:solidFill>
                      <a:srgbClr val="40A070"/>
                    </a:solidFill>
                    <a:latin typeface="Courier"/>
                  </a:rPr>
                  <a:t>3</a:t>
                </a:r>
                <a:r>
                  <a:rPr sz="1800">
                    <a:latin typeface="Courier"/>
                  </a:rPr>
                  <a:t>)</a:t>
                </a:r>
                <a:br/>
                <a:r>
                  <a:rPr sz="1800" b="1">
                    <a:solidFill>
                      <a:srgbClr val="007020"/>
                    </a:solidFill>
                    <a:latin typeface="Courier"/>
                  </a:rPr>
                  <a:t>lines</a:t>
                </a:r>
                <a:r>
                  <a:rPr sz="1800">
                    <a:latin typeface="Courier"/>
                  </a:rPr>
                  <a:t>(deltasDescomp,</a:t>
                </a:r>
                <a:r>
                  <a:rPr sz="1800">
                    <a:solidFill>
                      <a:srgbClr val="902000"/>
                    </a:solidFill>
                    <a:latin typeface="Courier"/>
                  </a:rPr>
                  <a:t>lty=</a:t>
                </a:r>
                <a:r>
                  <a:rPr sz="1800">
                    <a:solidFill>
                      <a:srgbClr val="40A070"/>
                    </a:solidFill>
                    <a:latin typeface="Courier"/>
                  </a:rPr>
                  <a:t>2</a:t>
                </a:r>
                <a:r>
                  <a:rPr sz="1800">
                    <a:latin typeface="Courier"/>
                  </a:rPr>
                  <a:t>,</a:t>
                </a:r>
                <a:r>
                  <a:rPr sz="1800">
                    <a:solidFill>
                      <a:srgbClr val="902000"/>
                    </a:solidFill>
                    <a:latin typeface="Courier"/>
                  </a:rPr>
                  <a:t>lwd=</a:t>
                </a:r>
                <a:r>
                  <a:rPr sz="1800">
                    <a:solidFill>
                      <a:srgbClr val="40A070"/>
                    </a:solidFill>
                    <a:latin typeface="Courier"/>
                  </a:rPr>
                  <a:t>4</a:t>
                </a:r>
                <a:r>
                  <a:rPr sz="1800">
                    <a:latin typeface="Courier"/>
                  </a:rPr>
                  <a:t>,</a:t>
                </a:r>
                <a:r>
                  <a:rPr sz="1800">
                    <a:solidFill>
                      <a:srgbClr val="902000"/>
                    </a:solidFill>
                    <a:latin typeface="Courier"/>
                  </a:rPr>
                  <a:t>col=</a:t>
                </a:r>
                <a:r>
                  <a:rPr sz="1800">
                    <a:solidFill>
                      <a:srgbClr val="40A070"/>
                    </a:solidFill>
                    <a:latin typeface="Courier"/>
                  </a:rPr>
                  <a:t>4</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"Polinomial cuadrático"</a:t>
                </a:r>
                <a:r>
                  <a:rPr sz="1800">
                    <a:latin typeface="Courier"/>
                  </a:rPr>
                  <a:t>,</a:t>
                </a:r>
                <a:r>
                  <a:rPr sz="1800">
                    <a:solidFill>
                      <a:srgbClr val="4070A0"/>
                    </a:solidFill>
                    <a:latin typeface="Courier"/>
                  </a:rPr>
                  <a:t>"Polinomial cúbico", "</a:t>
                </a:r>
                <a:r>
                  <a:rPr sz="1800">
                    <a:latin typeface="Courier"/>
                  </a:rPr>
                  <a:t>SEHW</a:t>
                </a:r>
                <a:r>
                  <a:rPr sz="1800">
                    <a:solidFill>
                      <a:srgbClr val="4070A0"/>
                    </a:solidFill>
                    <a:latin typeface="Courier"/>
                  </a:rPr>
                  <a:t>","</a:t>
                </a:r>
                <a:r>
                  <a:rPr sz="1800">
                    <a:latin typeface="Courier"/>
                  </a:rPr>
                  <a:t>DLC</a:t>
                </a:r>
                <a:r>
                  <a:rPr sz="1800">
                    <a:solidFill>
                      <a:srgbClr val="4070A0"/>
                    </a:solidFill>
                    <a:latin typeface="Courier"/>
                  </a:rPr>
                  <a:t>"),col=1:4,lwd=3, cex=0.8)</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3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Librerias</a:t>
            </a:r>
            <a:r>
              <a:rPr/>
              <a:t> </a:t>
            </a:r>
            <a:r>
              <a:rPr/>
              <a:t>utiles</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library</a:t>
            </a:r>
            <a:r>
              <a:rPr sz="1800">
                <a:latin typeface="Courier"/>
              </a:rPr>
              <a:t>(forecast)</a:t>
            </a:r>
          </a:p>
          <a:p>
            <a:pPr lvl="0" marL="1270000" indent="0">
              <a:buNone/>
            </a:pPr>
            <a:r>
              <a:rPr sz="1800">
                <a:latin typeface="Courier"/>
              </a:rPr>
              <a:t>## Registered S3 method overwritten by 'quantmod':
##   method            from
##   as.zoo.data.frame zoo</a:t>
            </a:r>
          </a:p>
          <a:p>
            <a:pPr lvl="0" marL="1270000" indent="0">
              <a:buNone/>
            </a:pPr>
            <a:r>
              <a:rPr sz="1800" b="1">
                <a:solidFill>
                  <a:srgbClr val="007020"/>
                </a:solidFill>
                <a:latin typeface="Courier"/>
              </a:rPr>
              <a:t>library</a:t>
            </a:r>
            <a:r>
              <a:rPr sz="1800">
                <a:latin typeface="Courier"/>
              </a:rPr>
              <a:t>(TSA)</a:t>
            </a:r>
          </a:p>
          <a:p>
            <a:pPr lvl="0" marL="1270000" indent="0">
              <a:buNone/>
            </a:pPr>
            <a:r>
              <a:rPr sz="1800">
                <a:latin typeface="Courier"/>
              </a:rPr>
              <a:t>## Registered S3 methods overwritten by 'TSA':
##   method       from    
##   fitted.Arima forecast
##   plot.Arima   forecast</a:t>
            </a:r>
          </a:p>
          <a:p>
            <a:pPr lvl="0" marL="1270000" indent="0">
              <a:buNone/>
            </a:pPr>
            <a:r>
              <a:rPr sz="1800">
                <a:latin typeface="Courier"/>
              </a:rPr>
              <a:t>## 
## Attaching package: 'TSA'</a:t>
            </a:r>
          </a:p>
          <a:p>
            <a:pPr lvl="0" marL="1270000" indent="0">
              <a:buNone/>
            </a:pPr>
            <a:r>
              <a:rPr sz="1800">
                <a:latin typeface="Courier"/>
              </a:rPr>
              <a:t>## The following objects are masked from 'package:stats':
## 
##     acf, arima</a:t>
            </a:r>
          </a:p>
          <a:p>
            <a:pPr lvl="0" marL="1270000" indent="0">
              <a:buNone/>
            </a:pPr>
            <a:r>
              <a:rPr sz="1800">
                <a:latin typeface="Courier"/>
              </a:rPr>
              <a:t>## The following object is masked from 'package:utils':
## 
##     tar</a:t>
            </a:r>
          </a:p>
          <a:p>
            <a:pPr lvl="0" marL="1270000" indent="0">
              <a:buNone/>
            </a:pPr>
            <a:r>
              <a:rPr sz="1800" b="1">
                <a:solidFill>
                  <a:srgbClr val="007020"/>
                </a:solidFill>
                <a:latin typeface="Courier"/>
              </a:rPr>
              <a:t>library</a:t>
            </a:r>
            <a:r>
              <a:rPr sz="1800">
                <a:latin typeface="Courier"/>
              </a:rPr>
              <a:t>(fANCOVA)</a:t>
            </a:r>
          </a:p>
          <a:p>
            <a:pPr lvl="0" marL="1270000" indent="0">
              <a:buNone/>
            </a:pPr>
            <a:r>
              <a:rPr sz="1800">
                <a:latin typeface="Courier"/>
              </a:rPr>
              <a:t>## fANCOVA 0.6-1 loaded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1"/>
                <a:r>
                  <a:rPr/>
                  <a:t>Vemo que los modelos globales estiman la misma forma de </a:t>
                </a:r>
                <a14:m>
                  <m:oMath xmlns:m="http://schemas.openxmlformats.org/officeDocument/2006/math">
                    <m:sSub>
                      <m:e>
                        <m:r>
                          <m:t>S</m:t>
                        </m:r>
                      </m:e>
                      <m:sub>
                        <m:r>
                          <m:t>t</m:t>
                        </m:r>
                      </m:sub>
                    </m:sSub>
                  </m:oMath>
                </a14:m>
                <a:r>
                  <a:rPr/>
                  <a:t> pero con valores diferentes de los efectos estacionales al no coindir los </a:t>
                </a:r>
                <a14:m>
                  <m:oMath xmlns:m="http://schemas.openxmlformats.org/officeDocument/2006/math">
                    <m:sSub>
                      <m:e>
                        <m:r>
                          <m:t>δ</m:t>
                        </m:r>
                      </m:e>
                      <m:sub>
                        <m:r>
                          <m:t>i</m:t>
                        </m:r>
                      </m:sub>
                    </m:sSub>
                  </m:oMath>
                </a14:m>
              </a:p>
              <a:p>
                <a:pPr lvl="0" marL="0" indent="0">
                  <a:buNone/>
                </a:pPr>
              </a:p>
              <a:p>
                <a:pPr lvl="0" marL="0" indent="0">
                  <a:buNone/>
                </a:pPr>
                <a:r>
                  <a:rPr/>
                  <a:t>Con relación al ajuste loess de la serie desestacionalizada ¿Qué se concluye de su gráfica y del número de parámetros equivalentes loess?</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GRÁFICOS</a:t>
            </a:r>
            <a:r>
              <a:rPr/>
              <a:t> </a:t>
            </a:r>
            <a:r>
              <a:rPr/>
              <a:t>DE</a:t>
            </a:r>
            <a:r>
              <a:rPr/>
              <a:t> </a:t>
            </a:r>
            <a:r>
              <a:rPr/>
              <a:t>LA</a:t>
            </a:r>
            <a:r>
              <a:rPr/>
              <a:t> </a:t>
            </a:r>
            <a:r>
              <a:rPr/>
              <a:t>SERIE</a:t>
            </a:r>
            <a:r>
              <a:rPr/>
              <a:t> </a:t>
            </a:r>
            <a:r>
              <a:rPr/>
              <a:t>DESESTACIONALIZADA</a:t>
            </a:r>
            <a:r>
              <a:rPr/>
              <a:t> </a:t>
            </a:r>
            <a:r>
              <a:rPr/>
              <a:t>Y</a:t>
            </a:r>
            <a:r>
              <a:rPr/>
              <a:t> </a:t>
            </a:r>
            <a:r>
              <a:rPr/>
              <a:t>SUS</a:t>
            </a:r>
            <a:r>
              <a:rPr/>
              <a:t> </a:t>
            </a:r>
            <a:r>
              <a:rPr/>
              <a:t>AJUSTES</a:t>
            </a:r>
            <a:r>
              <a:rPr/>
              <a:t> </a:t>
            </a:r>
            <a:r>
              <a:rPr/>
              <a:t>LOESS</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plot</a:t>
            </a:r>
            <a:r>
              <a:rPr sz="1800">
                <a:latin typeface="Courier"/>
              </a:rPr>
              <a:t>(ytd)</a:t>
            </a:r>
            <a:br/>
            <a:r>
              <a:rPr sz="1800" b="1">
                <a:solidFill>
                  <a:srgbClr val="007020"/>
                </a:solidFill>
                <a:latin typeface="Courier"/>
              </a:rPr>
              <a:t>lines</a:t>
            </a:r>
            <a:r>
              <a:rPr sz="1800">
                <a:latin typeface="Courier"/>
              </a:rPr>
              <a:t>(mod3_Tt, </a:t>
            </a:r>
            <a:r>
              <a:rPr sz="1800">
                <a:solidFill>
                  <a:srgbClr val="902000"/>
                </a:solidFill>
                <a:latin typeface="Courier"/>
              </a:rPr>
              <a:t>col=</a:t>
            </a:r>
            <a:r>
              <a:rPr sz="1800">
                <a:solidFill>
                  <a:srgbClr val="40A070"/>
                </a:solidFill>
                <a:latin typeface="Courier"/>
              </a:rPr>
              <a:t>2</a:t>
            </a:r>
            <a:r>
              <a:rPr sz="1800">
                <a:latin typeface="Courier"/>
              </a:rPr>
              <a:t>, </a:t>
            </a:r>
            <a:r>
              <a:rPr sz="1800">
                <a:solidFill>
                  <a:srgbClr val="902000"/>
                </a:solidFill>
                <a:latin typeface="Courier"/>
              </a:rPr>
              <a:t>lwd =</a:t>
            </a:r>
            <a:r>
              <a:rPr sz="1800">
                <a:latin typeface="Courier"/>
              </a:rPr>
              <a:t> </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"Serie ajustada estacionalmente"</a:t>
            </a:r>
            <a:r>
              <a:rPr sz="1800">
                <a:latin typeface="Courier"/>
              </a:rPr>
              <a:t>, </a:t>
            </a:r>
            <a:r>
              <a:rPr sz="1800">
                <a:solidFill>
                  <a:srgbClr val="4070A0"/>
                </a:solidFill>
                <a:latin typeface="Courier"/>
              </a:rPr>
              <a:t>"Tendencia LOESS cuadrático (AICC)"</a:t>
            </a:r>
            <a:r>
              <a:rPr sz="1800">
                <a:latin typeface="Courier"/>
              </a:rPr>
              <a:t>), </a:t>
            </a:r>
            <a:r>
              <a:rPr sz="1800">
                <a:solidFill>
                  <a:srgbClr val="902000"/>
                </a:solidFill>
                <a:latin typeface="Courier"/>
              </a:rPr>
              <a:t>col=</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3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Se observa que los valores ajustados se acercan a los valores que toma la serie; la componente ciclica que toma la serie esta presente ya que se puede observar que la tendencia no es una curva completamente suave.</a:t>
            </a:r>
          </a:p>
          <a:p>
            <a:pPr lvl="0" marL="0" indent="0">
              <a:buNone/>
            </a:pPr>
            <a:r>
              <a:rPr/>
              <a:t>Finalmente el ajuste que hace LOESS al final de la serie es creciente, aunque el valor real muestra una tendencia decreciente</a:t>
            </a:r>
          </a:p>
          <a:p>
            <a:pPr lvl="0" marL="0" indent="0">
              <a:buNone/>
            </a:pPr>
            <a:r>
              <a:rPr/>
              <a:t>Para un ajuste global polinomial alcanzando el mismo ajuste que LOESS, el modelo global deberia ser un polinomial con aproximadamente 13 parámetros.</a:t>
            </a:r>
          </a:p>
          <a:p>
            <a:pPr lvl="0" marL="0" indent="0">
              <a:buNone/>
            </a:pPr>
          </a:p>
          <a:p>
            <a:pPr lvl="0" marL="0" indent="0">
              <a:buNone/>
            </a:pPr>
            <a:r>
              <a:rPr/>
              <a:t>¿Qué se concluye sobre la calidad del ajuste de los modelos globales vs. locales? también determine entre los modelos globales cuál modelo recomendaría inicialmente como mejor modelo global para ajustar la serie. Tenga en cuenta no sólo los valores de los criterios de información, sino también los resultados gráficos.</a:t>
            </a:r>
          </a:p>
          <a:p>
            <a:pPr lvl="0" marL="1270000" indent="0">
              <a:buNone/>
            </a:pPr>
            <a:r>
              <a:rPr sz="1800" b="1">
                <a:solidFill>
                  <a:srgbClr val="007020"/>
                </a:solidFill>
                <a:latin typeface="Courier"/>
              </a:rPr>
              <a:t>par</a:t>
            </a:r>
            <a:r>
              <a:rPr sz="1800">
                <a:latin typeface="Courier"/>
              </a:rPr>
              <a:t>(</a:t>
            </a:r>
            <a:r>
              <a:rPr sz="1800">
                <a:solidFill>
                  <a:srgbClr val="902000"/>
                </a:solidFill>
                <a:latin typeface="Courier"/>
              </a:rPr>
              <a:t>mfrow=</a:t>
            </a:r>
            <a:r>
              <a:rPr sz="1800" b="1">
                <a:solidFill>
                  <a:srgbClr val="007020"/>
                </a:solidFill>
                <a:latin typeface="Courier"/>
              </a:rPr>
              <a:t>c</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2</a:t>
            </a:r>
            <a:r>
              <a:rPr sz="1800">
                <a:latin typeface="Courier"/>
              </a:rPr>
              <a:t>))</a:t>
            </a:r>
            <a:br/>
            <a:r>
              <a:rPr sz="1800" b="1">
                <a:solidFill>
                  <a:srgbClr val="007020"/>
                </a:solidFill>
                <a:latin typeface="Courier"/>
              </a:rPr>
              <a:t>plot</a:t>
            </a:r>
            <a:r>
              <a:rPr sz="1800">
                <a:latin typeface="Courier"/>
              </a:rPr>
              <a:t>(Datos20)</a:t>
            </a:r>
            <a:br/>
            <a:r>
              <a:rPr sz="1800" b="1">
                <a:solidFill>
                  <a:srgbClr val="007020"/>
                </a:solidFill>
                <a:latin typeface="Courier"/>
              </a:rPr>
              <a:t>lines</a:t>
            </a:r>
            <a:r>
              <a:rPr sz="1800">
                <a:latin typeface="Courier"/>
              </a:rPr>
              <a:t>(mod1_ajust, </a:t>
            </a:r>
            <a:r>
              <a:rPr sz="1800">
                <a:solidFill>
                  <a:srgbClr val="902000"/>
                </a:solidFill>
                <a:latin typeface="Courier"/>
              </a:rPr>
              <a:t>col=</a:t>
            </a:r>
            <a:r>
              <a:rPr sz="1800">
                <a:solidFill>
                  <a:srgbClr val="40A070"/>
                </a:solidFill>
                <a:latin typeface="Courier"/>
              </a:rPr>
              <a:t>2</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 =</a:t>
            </a:r>
            <a:r>
              <a:rPr sz="1800">
                <a:latin typeface="Courier"/>
              </a:rPr>
              <a:t> </a:t>
            </a:r>
            <a:r>
              <a:rPr sz="1800" b="1">
                <a:solidFill>
                  <a:srgbClr val="007020"/>
                </a:solidFill>
                <a:latin typeface="Courier"/>
              </a:rPr>
              <a:t>c</a:t>
            </a:r>
            <a:r>
              <a:rPr sz="1800">
                <a:latin typeface="Courier"/>
              </a:rPr>
              <a:t>(</a:t>
            </a:r>
            <a:r>
              <a:rPr sz="1800">
                <a:solidFill>
                  <a:srgbClr val="4070A0"/>
                </a:solidFill>
                <a:latin typeface="Courier"/>
              </a:rPr>
              <a:t>"Original"</a:t>
            </a:r>
            <a:r>
              <a:rPr sz="1800">
                <a:latin typeface="Courier"/>
              </a:rPr>
              <a:t>, </a:t>
            </a:r>
            <a:r>
              <a:rPr sz="1800">
                <a:solidFill>
                  <a:srgbClr val="4070A0"/>
                </a:solidFill>
                <a:latin typeface="Courier"/>
              </a:rPr>
              <a:t>"Ajuste del modelo1"</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 </a:t>
            </a:r>
            <a:r>
              <a:rPr sz="1800">
                <a:solidFill>
                  <a:srgbClr val="902000"/>
                </a:solidFill>
                <a:latin typeface="Courier"/>
              </a:rPr>
              <a:t>cex=</a:t>
            </a:r>
            <a:r>
              <a:rPr sz="1800">
                <a:solidFill>
                  <a:srgbClr val="40A070"/>
                </a:solidFill>
                <a:latin typeface="Courier"/>
              </a:rPr>
              <a:t>0.5</a:t>
            </a:r>
            <a:r>
              <a:rPr sz="1800">
                <a:latin typeface="Courier"/>
              </a:rPr>
              <a:t>)</a:t>
            </a:r>
            <a:br/>
            <a:br/>
            <a:r>
              <a:rPr sz="1800" b="1">
                <a:solidFill>
                  <a:srgbClr val="007020"/>
                </a:solidFill>
                <a:latin typeface="Courier"/>
              </a:rPr>
              <a:t>plot</a:t>
            </a:r>
            <a:r>
              <a:rPr sz="1800">
                <a:latin typeface="Courier"/>
              </a:rPr>
              <a:t>(Datos20)</a:t>
            </a:r>
            <a:br/>
            <a:r>
              <a:rPr sz="1800" b="1">
                <a:solidFill>
                  <a:srgbClr val="007020"/>
                </a:solidFill>
                <a:latin typeface="Courier"/>
              </a:rPr>
              <a:t>lines</a:t>
            </a:r>
            <a:r>
              <a:rPr sz="1800">
                <a:latin typeface="Courier"/>
              </a:rPr>
              <a:t>(mod2_ajust, </a:t>
            </a:r>
            <a:r>
              <a:rPr sz="1800">
                <a:solidFill>
                  <a:srgbClr val="902000"/>
                </a:solidFill>
                <a:latin typeface="Courier"/>
              </a:rPr>
              <a:t>col=</a:t>
            </a:r>
            <a:r>
              <a:rPr sz="1800">
                <a:solidFill>
                  <a:srgbClr val="40A070"/>
                </a:solidFill>
                <a:latin typeface="Courier"/>
              </a:rPr>
              <a:t>2</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 =</a:t>
            </a:r>
            <a:r>
              <a:rPr sz="1800">
                <a:latin typeface="Courier"/>
              </a:rPr>
              <a:t> </a:t>
            </a:r>
            <a:r>
              <a:rPr sz="1800" b="1">
                <a:solidFill>
                  <a:srgbClr val="007020"/>
                </a:solidFill>
                <a:latin typeface="Courier"/>
              </a:rPr>
              <a:t>c</a:t>
            </a:r>
            <a:r>
              <a:rPr sz="1800">
                <a:latin typeface="Courier"/>
              </a:rPr>
              <a:t>(</a:t>
            </a:r>
            <a:r>
              <a:rPr sz="1800">
                <a:solidFill>
                  <a:srgbClr val="4070A0"/>
                </a:solidFill>
                <a:latin typeface="Courier"/>
              </a:rPr>
              <a:t>"Original"</a:t>
            </a:r>
            <a:r>
              <a:rPr sz="1800">
                <a:latin typeface="Courier"/>
              </a:rPr>
              <a:t>, </a:t>
            </a:r>
            <a:r>
              <a:rPr sz="1800">
                <a:solidFill>
                  <a:srgbClr val="4070A0"/>
                </a:solidFill>
                <a:latin typeface="Courier"/>
              </a:rPr>
              <a:t>"Ajuste del modelo2"</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 </a:t>
            </a:r>
            <a:r>
              <a:rPr sz="1800">
                <a:solidFill>
                  <a:srgbClr val="902000"/>
                </a:solidFill>
                <a:latin typeface="Courier"/>
              </a:rPr>
              <a:t>cex=</a:t>
            </a:r>
            <a:r>
              <a:rPr sz="1800">
                <a:solidFill>
                  <a:srgbClr val="40A070"/>
                </a:solidFill>
                <a:latin typeface="Courier"/>
              </a:rPr>
              <a:t>0.5</a:t>
            </a:r>
            <a:r>
              <a:rPr sz="1800">
                <a:latin typeface="Courier"/>
              </a:rPr>
              <a:t>)</a:t>
            </a:r>
            <a:br/>
            <a:br/>
            <a:r>
              <a:rPr sz="1800" b="1">
                <a:solidFill>
                  <a:srgbClr val="007020"/>
                </a:solidFill>
                <a:latin typeface="Courier"/>
              </a:rPr>
              <a:t>plot</a:t>
            </a:r>
            <a:r>
              <a:rPr sz="1800">
                <a:latin typeface="Courier"/>
              </a:rPr>
              <a:t>(Datos20)</a:t>
            </a:r>
            <a:br/>
            <a:r>
              <a:rPr sz="1800" b="1">
                <a:solidFill>
                  <a:srgbClr val="007020"/>
                </a:solidFill>
                <a:latin typeface="Courier"/>
              </a:rPr>
              <a:t>lines</a:t>
            </a:r>
            <a:r>
              <a:rPr sz="1800">
                <a:latin typeface="Courier"/>
              </a:rPr>
              <a:t>(mod3_ajust, </a:t>
            </a:r>
            <a:r>
              <a:rPr sz="1800">
                <a:solidFill>
                  <a:srgbClr val="902000"/>
                </a:solidFill>
                <a:latin typeface="Courier"/>
              </a:rPr>
              <a:t>col=</a:t>
            </a:r>
            <a:r>
              <a:rPr sz="1800">
                <a:solidFill>
                  <a:srgbClr val="40A070"/>
                </a:solidFill>
                <a:latin typeface="Courier"/>
              </a:rPr>
              <a:t>2</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 =</a:t>
            </a:r>
            <a:r>
              <a:rPr sz="1800">
                <a:latin typeface="Courier"/>
              </a:rPr>
              <a:t> </a:t>
            </a:r>
            <a:r>
              <a:rPr sz="1800" b="1">
                <a:solidFill>
                  <a:srgbClr val="007020"/>
                </a:solidFill>
                <a:latin typeface="Courier"/>
              </a:rPr>
              <a:t>c</a:t>
            </a:r>
            <a:r>
              <a:rPr sz="1800">
                <a:latin typeface="Courier"/>
              </a:rPr>
              <a:t>(</a:t>
            </a:r>
            <a:r>
              <a:rPr sz="1800">
                <a:solidFill>
                  <a:srgbClr val="4070A0"/>
                </a:solidFill>
                <a:latin typeface="Courier"/>
              </a:rPr>
              <a:t>"Original"</a:t>
            </a:r>
            <a:r>
              <a:rPr sz="1800">
                <a:latin typeface="Courier"/>
              </a:rPr>
              <a:t>, </a:t>
            </a:r>
            <a:r>
              <a:rPr sz="1800">
                <a:solidFill>
                  <a:srgbClr val="4070A0"/>
                </a:solidFill>
                <a:latin typeface="Courier"/>
              </a:rPr>
              <a:t>"Ajuste D&amp;LC(AICC)"</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 </a:t>
            </a:r>
            <a:r>
              <a:rPr sz="1800">
                <a:solidFill>
                  <a:srgbClr val="902000"/>
                </a:solidFill>
                <a:latin typeface="Courier"/>
              </a:rPr>
              <a:t>cex=</a:t>
            </a:r>
            <a:r>
              <a:rPr sz="1800">
                <a:solidFill>
                  <a:srgbClr val="40A070"/>
                </a:solidFill>
                <a:latin typeface="Courier"/>
              </a:rPr>
              <a:t>0.5</a:t>
            </a:r>
            <a:r>
              <a:rPr sz="1800">
                <a:latin typeface="Courier"/>
              </a:rPr>
              <a:t>)</a:t>
            </a:r>
            <a:br/>
            <a:br/>
            <a:r>
              <a:rPr sz="1800" b="1">
                <a:solidFill>
                  <a:srgbClr val="007020"/>
                </a:solidFill>
                <a:latin typeface="Courier"/>
              </a:rPr>
              <a:t>plot</a:t>
            </a:r>
            <a:r>
              <a:rPr sz="1800">
                <a:latin typeface="Courier"/>
              </a:rPr>
              <a:t>(Datos20)</a:t>
            </a:r>
            <a:br/>
            <a:r>
              <a:rPr sz="1800" b="1">
                <a:solidFill>
                  <a:srgbClr val="007020"/>
                </a:solidFill>
                <a:latin typeface="Courier"/>
              </a:rPr>
              <a:t>lines</a:t>
            </a:r>
            <a:r>
              <a:rPr sz="1800">
                <a:latin typeface="Courier"/>
              </a:rPr>
              <a:t>(mod4_ajust, </a:t>
            </a:r>
            <a:r>
              <a:rPr sz="1800">
                <a:solidFill>
                  <a:srgbClr val="902000"/>
                </a:solidFill>
                <a:latin typeface="Courier"/>
              </a:rPr>
              <a:t>col=</a:t>
            </a:r>
            <a:r>
              <a:rPr sz="1800">
                <a:solidFill>
                  <a:srgbClr val="40A070"/>
                </a:solidFill>
                <a:latin typeface="Courier"/>
              </a:rPr>
              <a:t>2</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"Original"</a:t>
            </a:r>
            <a:r>
              <a:rPr sz="1800">
                <a:latin typeface="Courier"/>
              </a:rPr>
              <a:t>,</a:t>
            </a:r>
            <a:r>
              <a:rPr sz="1800">
                <a:solidFill>
                  <a:srgbClr val="4070A0"/>
                </a:solidFill>
                <a:latin typeface="Courier"/>
              </a:rPr>
              <a:t>"Ajuste H-W"</a:t>
            </a:r>
            <a:r>
              <a:rPr sz="1800">
                <a:latin typeface="Courier"/>
              </a:rPr>
              <a:t>), </a:t>
            </a:r>
            <a:r>
              <a:rPr sz="1800">
                <a:solidFill>
                  <a:srgbClr val="902000"/>
                </a:solidFill>
                <a:latin typeface="Courier"/>
              </a:rPr>
              <a:t>col=</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2</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cex=</a:t>
            </a:r>
            <a:r>
              <a:rPr sz="1800">
                <a:solidFill>
                  <a:srgbClr val="40A070"/>
                </a:solidFill>
                <a:latin typeface="Courier"/>
              </a:rPr>
              <a:t>0.5</a:t>
            </a:r>
            <a:r>
              <a:rPr sz="1800">
                <a:latin typeface="Courier"/>
              </a:rPr>
              <a: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3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 Colocar la tabla de los AIC y BIC de todos los modelos y sacar una conclusión a partir de el)</a:t>
            </a:r>
          </a:p>
          <a:p>
            <a:pPr lvl="1"/>
            <a:r>
              <a:rPr/>
              <a:t>En general mediante los gráficos tiene un mejor ajuste los modelos locales que los globales</a:t>
            </a:r>
          </a:p>
          <a:p>
            <a:pPr lvl="1"/>
            <a:r>
              <a:rPr/>
              <a:t>Entre los modelos globales se recomienda el modelo cuadrático con indicadoras ya que con un grado menos del polinomio ajusta igual de bien que el cúbico, por tanto se prefiere por ser un modelo más simple (parsimonioso) además que en los ajustes se noto que el grado 3 del polinomio del segundo modelo no es significativo.</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4.</a:t>
            </a:r>
            <a:r>
              <a:rPr/>
              <a:t> </a:t>
            </a:r>
            <a:r>
              <a:rPr/>
              <a:t>Análisis</a:t>
            </a:r>
            <a:r>
              <a:rPr/>
              <a:t> </a:t>
            </a:r>
            <a:r>
              <a:rPr/>
              <a:t>de</a:t>
            </a:r>
            <a:r>
              <a:rPr/>
              <a:t> </a:t>
            </a:r>
            <a:r>
              <a:rPr/>
              <a:t>residuales</a:t>
            </a:r>
            <a:r>
              <a:rPr/>
              <a:t> </a:t>
            </a:r>
            <a:r>
              <a:rPr/>
              <a:t>y</a:t>
            </a:r>
            <a:r>
              <a:rPr/>
              <a:t> </a:t>
            </a:r>
            <a:r>
              <a:rPr/>
              <a:t>validación</a:t>
            </a:r>
            <a:r>
              <a:rPr/>
              <a:t> </a:t>
            </a:r>
            <a:r>
              <a:rPr/>
              <a:t>de</a:t>
            </a:r>
            <a:r>
              <a:rPr/>
              <a:t> </a:t>
            </a:r>
            <a:r>
              <a:rPr/>
              <a:t>supuestos:</a:t>
            </a:r>
            <a:r>
              <a:rPr/>
              <a:t> </a:t>
            </a:r>
            <a:r>
              <a:rPr/>
              <a:t>Para</a:t>
            </a:r>
            <a:r>
              <a:rPr/>
              <a:t> </a:t>
            </a:r>
            <a:r>
              <a:rPr/>
              <a:t>todos</a:t>
            </a:r>
            <a:r>
              <a:rPr/>
              <a:t> </a:t>
            </a:r>
            <a:r>
              <a:rPr/>
              <a:t>los</a:t>
            </a:r>
            <a:r>
              <a:rPr/>
              <a:t> </a:t>
            </a:r>
            <a:r>
              <a:rPr/>
              <a:t>modelos</a:t>
            </a:r>
            <a:r>
              <a:rPr/>
              <a:t> </a:t>
            </a:r>
            <a:r>
              <a:rPr/>
              <a:t>ajustados,</a:t>
            </a:r>
            <a:r>
              <a:rPr/>
              <a:t> </a:t>
            </a:r>
            <a:r>
              <a:rPr/>
              <a:t>globales</a:t>
            </a:r>
            <a:r>
              <a:rPr/>
              <a:t> </a:t>
            </a:r>
            <a:r>
              <a:rPr/>
              <a:t>y</a:t>
            </a:r>
            <a:r>
              <a:rPr/>
              <a:t> </a:t>
            </a:r>
            <a:r>
              <a:rPr/>
              <a:t>locales,</a:t>
            </a:r>
            <a:r>
              <a:rPr/>
              <a:t> </a:t>
            </a:r>
            <a:r>
              <a:rPr/>
              <a:t>realice</a:t>
            </a:r>
            <a:r>
              <a:rPr/>
              <a:t> </a:t>
            </a:r>
            <a:r>
              <a:rPr/>
              <a:t>el</a:t>
            </a:r>
            <a:r>
              <a:rPr/>
              <a:t> </a:t>
            </a:r>
            <a:r>
              <a:rPr/>
              <a:t>análisis</a:t>
            </a:r>
            <a:r>
              <a:rPr/>
              <a:t> </a:t>
            </a:r>
            <a:r>
              <a:rPr/>
              <a:t>comparativo</a:t>
            </a:r>
            <a:r>
              <a:rPr/>
              <a:t> </a:t>
            </a:r>
            <a:r>
              <a:rPr/>
              <a:t>de</a:t>
            </a:r>
            <a:r>
              <a:rPr/>
              <a:t> </a:t>
            </a:r>
            <a:r>
              <a:rPr/>
              <a:t>residuales.</a:t>
            </a:r>
          </a:p>
        </p:txBody>
      </p:sp>
      <p:sp>
        <p:nvSpPr>
          <p:cNvPr id="3" name="Content Placeholder 2"/>
          <p:cNvSpPr>
            <a:spLocks noGrp="1"/>
          </p:cNvSpPr>
          <p:nvPr>
            <p:ph idx="1"/>
          </p:nvPr>
        </p:nvSpPr>
        <p:spPr/>
        <p:txBody>
          <a:bodyPr/>
          <a:lstStyle/>
          <a:p>
            <a:pPr lvl="0" marL="0" indent="0">
              <a:buNone/>
            </a:pPr>
            <a:r>
              <a:rPr/>
              <a:t>Gráfico de los residuales en el tiempo</a:t>
            </a:r>
          </a:p>
          <a:p>
            <a:pPr lvl="0" marL="1270000" indent="0">
              <a:buNone/>
            </a:pPr>
            <a:r>
              <a:rPr sz="1800" b="1">
                <a:solidFill>
                  <a:srgbClr val="007020"/>
                </a:solidFill>
                <a:latin typeface="Courier"/>
              </a:rPr>
              <a:t>par</a:t>
            </a:r>
            <a:r>
              <a:rPr sz="1800">
                <a:latin typeface="Courier"/>
              </a:rPr>
              <a:t>(</a:t>
            </a:r>
            <a:r>
              <a:rPr sz="1800">
                <a:solidFill>
                  <a:srgbClr val="902000"/>
                </a:solidFill>
                <a:latin typeface="Courier"/>
              </a:rPr>
              <a:t>mfrow=</a:t>
            </a:r>
            <a:r>
              <a:rPr sz="1800" b="1">
                <a:solidFill>
                  <a:srgbClr val="007020"/>
                </a:solidFill>
                <a:latin typeface="Courier"/>
              </a:rPr>
              <a:t>c</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2</a:t>
            </a:r>
            <a:r>
              <a:rPr sz="1800">
                <a:latin typeface="Courier"/>
              </a:rPr>
              <a:t>))</a:t>
            </a:r>
            <a:br/>
            <a:br/>
            <a:r>
              <a:rPr sz="1800" i="1">
                <a:solidFill>
                  <a:srgbClr val="60A0B0"/>
                </a:solidFill>
                <a:latin typeface="Courier"/>
              </a:rPr>
              <a:t># Residuales vs tiempo mod1</a:t>
            </a:r>
            <a:br/>
            <a:r>
              <a:rPr sz="1800" b="1">
                <a:solidFill>
                  <a:srgbClr val="007020"/>
                </a:solidFill>
                <a:latin typeface="Courier"/>
              </a:rPr>
              <a:t>plot.ts</a:t>
            </a:r>
            <a:r>
              <a:rPr sz="1800">
                <a:latin typeface="Courier"/>
              </a:rPr>
              <a:t>(</a:t>
            </a:r>
            <a:r>
              <a:rPr sz="1800" b="1">
                <a:solidFill>
                  <a:srgbClr val="007020"/>
                </a:solidFill>
                <a:latin typeface="Courier"/>
              </a:rPr>
              <a:t>residuals</a:t>
            </a:r>
            <a:r>
              <a:rPr sz="1800">
                <a:latin typeface="Courier"/>
              </a:rPr>
              <a:t>(mod1))</a:t>
            </a:r>
            <a:br/>
            <a:r>
              <a:rPr sz="1800" b="1">
                <a:solidFill>
                  <a:srgbClr val="007020"/>
                </a:solidFill>
                <a:latin typeface="Courier"/>
              </a:rPr>
              <a:t>abline</a:t>
            </a:r>
            <a:r>
              <a:rPr sz="1800">
                <a:latin typeface="Courier"/>
              </a:rPr>
              <a:t>(</a:t>
            </a:r>
            <a:r>
              <a:rPr sz="1800">
                <a:solidFill>
                  <a:srgbClr val="902000"/>
                </a:solidFill>
                <a:latin typeface="Courier"/>
              </a:rPr>
              <a:t>h=</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summary</a:t>
            </a:r>
            <a:r>
              <a:rPr sz="1800">
                <a:latin typeface="Courier"/>
              </a:rPr>
              <a:t>(mod1)</a:t>
            </a:r>
            <a:r>
              <a:rPr sz="1800">
                <a:solidFill>
                  <a:srgbClr val="666666"/>
                </a:solidFill>
                <a:latin typeface="Courier"/>
              </a:rPr>
              <a:t>$</a:t>
            </a:r>
            <a:r>
              <a:rPr sz="1800">
                <a:latin typeface="Courier"/>
              </a:rPr>
              <a:t>sigma, </a:t>
            </a:r>
            <a:r>
              <a:rPr sz="1800">
                <a:solidFill>
                  <a:srgbClr val="40A070"/>
                </a:solidFill>
                <a:latin typeface="Courier"/>
              </a:rPr>
              <a:t>0</a:t>
            </a:r>
            <a:r>
              <a:rPr sz="1800">
                <a:latin typeface="Courier"/>
              </a:rPr>
              <a:t>, </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summary</a:t>
            </a:r>
            <a:r>
              <a:rPr sz="1800">
                <a:latin typeface="Courier"/>
              </a:rPr>
              <a:t>(mod1)</a:t>
            </a:r>
            <a:r>
              <a:rPr sz="1800">
                <a:solidFill>
                  <a:srgbClr val="666666"/>
                </a:solidFill>
                <a:latin typeface="Courier"/>
              </a:rPr>
              <a:t>$</a:t>
            </a:r>
            <a:r>
              <a:rPr sz="1800">
                <a:latin typeface="Courier"/>
              </a:rPr>
              <a:t>sigma), </a:t>
            </a:r>
            <a:r>
              <a:rPr sz="1800">
                <a:solidFill>
                  <a:srgbClr val="902000"/>
                </a:solidFill>
                <a:latin typeface="Courier"/>
              </a:rPr>
              <a:t>col=</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"Modelo1"</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br/>
            <a:br/>
            <a:br/>
            <a:r>
              <a:rPr sz="1800" i="1">
                <a:solidFill>
                  <a:srgbClr val="60A0B0"/>
                </a:solidFill>
                <a:latin typeface="Courier"/>
              </a:rPr>
              <a:t># Residuales vs tiempo mod2</a:t>
            </a:r>
            <a:br/>
            <a:r>
              <a:rPr sz="1800" b="1">
                <a:solidFill>
                  <a:srgbClr val="007020"/>
                </a:solidFill>
                <a:latin typeface="Courier"/>
              </a:rPr>
              <a:t>plot.ts</a:t>
            </a:r>
            <a:r>
              <a:rPr sz="1800">
                <a:latin typeface="Courier"/>
              </a:rPr>
              <a:t>(</a:t>
            </a:r>
            <a:r>
              <a:rPr sz="1800" b="1">
                <a:solidFill>
                  <a:srgbClr val="007020"/>
                </a:solidFill>
                <a:latin typeface="Courier"/>
              </a:rPr>
              <a:t>residuals</a:t>
            </a:r>
            <a:r>
              <a:rPr sz="1800">
                <a:latin typeface="Courier"/>
              </a:rPr>
              <a:t>(mod2))</a:t>
            </a:r>
            <a:br/>
            <a:r>
              <a:rPr sz="1800" b="1">
                <a:solidFill>
                  <a:srgbClr val="007020"/>
                </a:solidFill>
                <a:latin typeface="Courier"/>
              </a:rPr>
              <a:t>abline</a:t>
            </a:r>
            <a:r>
              <a:rPr sz="1800">
                <a:latin typeface="Courier"/>
              </a:rPr>
              <a:t>(</a:t>
            </a:r>
            <a:r>
              <a:rPr sz="1800">
                <a:solidFill>
                  <a:srgbClr val="902000"/>
                </a:solidFill>
                <a:latin typeface="Courier"/>
              </a:rPr>
              <a:t>h=</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summary</a:t>
            </a:r>
            <a:r>
              <a:rPr sz="1800">
                <a:latin typeface="Courier"/>
              </a:rPr>
              <a:t>(mod2)</a:t>
            </a:r>
            <a:r>
              <a:rPr sz="1800">
                <a:solidFill>
                  <a:srgbClr val="666666"/>
                </a:solidFill>
                <a:latin typeface="Courier"/>
              </a:rPr>
              <a:t>$</a:t>
            </a:r>
            <a:r>
              <a:rPr sz="1800">
                <a:latin typeface="Courier"/>
              </a:rPr>
              <a:t>sigma, </a:t>
            </a:r>
            <a:r>
              <a:rPr sz="1800">
                <a:solidFill>
                  <a:srgbClr val="40A070"/>
                </a:solidFill>
                <a:latin typeface="Courier"/>
              </a:rPr>
              <a:t>0</a:t>
            </a:r>
            <a:r>
              <a:rPr sz="1800">
                <a:latin typeface="Courier"/>
              </a:rPr>
              <a:t>, </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summary</a:t>
            </a:r>
            <a:r>
              <a:rPr sz="1800">
                <a:latin typeface="Courier"/>
              </a:rPr>
              <a:t>(mod2)</a:t>
            </a:r>
            <a:r>
              <a:rPr sz="1800">
                <a:solidFill>
                  <a:srgbClr val="666666"/>
                </a:solidFill>
                <a:latin typeface="Courier"/>
              </a:rPr>
              <a:t>$</a:t>
            </a:r>
            <a:r>
              <a:rPr sz="1800">
                <a:latin typeface="Courier"/>
              </a:rPr>
              <a:t>sigma), </a:t>
            </a:r>
            <a:r>
              <a:rPr sz="1800">
                <a:solidFill>
                  <a:srgbClr val="902000"/>
                </a:solidFill>
                <a:latin typeface="Courier"/>
              </a:rPr>
              <a:t>col=</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"Modelo2"</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br/>
            <a:br/>
            <a:br/>
            <a:r>
              <a:rPr sz="1800" i="1">
                <a:solidFill>
                  <a:srgbClr val="60A0B0"/>
                </a:solidFill>
                <a:latin typeface="Courier"/>
              </a:rPr>
              <a:t># Residuales vs tiempo mod3</a:t>
            </a:r>
            <a:br/>
            <a:r>
              <a:rPr sz="1800">
                <a:latin typeface="Courier"/>
              </a:rPr>
              <a:t>df=n</a:t>
            </a:r>
            <a:r>
              <a:rPr sz="1800">
                <a:solidFill>
                  <a:srgbClr val="666666"/>
                </a:solidFill>
                <a:latin typeface="Courier"/>
              </a:rPr>
              <a:t>-</a:t>
            </a:r>
            <a:r>
              <a:rPr sz="1800">
                <a:latin typeface="Courier"/>
              </a:rPr>
              <a:t>(</a:t>
            </a:r>
            <a:r>
              <a:rPr sz="1800" b="1">
                <a:solidFill>
                  <a:srgbClr val="007020"/>
                </a:solidFill>
                <a:latin typeface="Courier"/>
              </a:rPr>
              <a:t>round</a:t>
            </a:r>
            <a:r>
              <a:rPr sz="1800">
                <a:latin typeface="Courier"/>
              </a:rPr>
              <a:t>(mod3</a:t>
            </a:r>
            <a:r>
              <a:rPr sz="1800">
                <a:solidFill>
                  <a:srgbClr val="666666"/>
                </a:solidFill>
                <a:latin typeface="Courier"/>
              </a:rPr>
              <a:t>$</a:t>
            </a:r>
            <a:r>
              <a:rPr sz="1800">
                <a:latin typeface="Courier"/>
              </a:rPr>
              <a:t>enp)</a:t>
            </a:r>
            <a:r>
              <a:rPr sz="1800">
                <a:solidFill>
                  <a:srgbClr val="666666"/>
                </a:solidFill>
                <a:latin typeface="Courier"/>
              </a:rPr>
              <a:t>+</a:t>
            </a:r>
            <a:r>
              <a:rPr sz="1800">
                <a:latin typeface="Courier"/>
              </a:rPr>
              <a:t>s</a:t>
            </a:r>
            <a:r>
              <a:rPr sz="1800">
                <a:solidFill>
                  <a:srgbClr val="40A070"/>
                </a:solidFill>
                <a:latin typeface="Courier"/>
              </a:rPr>
              <a:t>-1</a:t>
            </a:r>
            <a:r>
              <a:rPr sz="1800">
                <a:latin typeface="Courier"/>
              </a:rPr>
              <a:t>) </a:t>
            </a:r>
            <a:r>
              <a:rPr sz="1800" i="1">
                <a:solidFill>
                  <a:srgbClr val="60A0B0"/>
                </a:solidFill>
                <a:latin typeface="Courier"/>
              </a:rPr>
              <a:t>#Grados de libertad aproximados del ajuste total</a:t>
            </a:r>
            <a:br/>
            <a:r>
              <a:rPr sz="1800">
                <a:latin typeface="Courier"/>
              </a:rPr>
              <a:t>MSE3=</a:t>
            </a:r>
            <a:r>
              <a:rPr sz="1800" b="1">
                <a:solidFill>
                  <a:srgbClr val="007020"/>
                </a:solidFill>
                <a:latin typeface="Courier"/>
              </a:rPr>
              <a:t>sum</a:t>
            </a:r>
            <a:r>
              <a:rPr sz="1800">
                <a:latin typeface="Courier"/>
              </a:rPr>
              <a:t>(et3</a:t>
            </a:r>
            <a:r>
              <a:rPr sz="1800">
                <a:solidFill>
                  <a:srgbClr val="666666"/>
                </a:solidFill>
                <a:latin typeface="Courier"/>
              </a:rPr>
              <a:t>^</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df </a:t>
            </a:r>
            <a:r>
              <a:rPr sz="1800" i="1">
                <a:solidFill>
                  <a:srgbClr val="60A0B0"/>
                </a:solidFill>
                <a:latin typeface="Courier"/>
              </a:rPr>
              <a:t>#MSE aproximado del ajuste total del modelo 3</a:t>
            </a:r>
            <a:br/>
            <a:r>
              <a:rPr sz="1800" b="1">
                <a:solidFill>
                  <a:srgbClr val="007020"/>
                </a:solidFill>
                <a:latin typeface="Courier"/>
              </a:rPr>
              <a:t>plot</a:t>
            </a:r>
            <a:r>
              <a:rPr sz="1800">
                <a:latin typeface="Courier"/>
              </a:rPr>
              <a:t>(et3,</a:t>
            </a:r>
            <a:r>
              <a:rPr sz="1800">
                <a:solidFill>
                  <a:srgbClr val="902000"/>
                </a:solidFill>
                <a:latin typeface="Courier"/>
              </a:rPr>
              <a:t>ylim=</a:t>
            </a:r>
            <a:r>
              <a:rPr sz="1800" b="1">
                <a:solidFill>
                  <a:srgbClr val="007020"/>
                </a:solidFill>
                <a:latin typeface="Courier"/>
              </a:rPr>
              <a:t>c</a:t>
            </a:r>
            <a:r>
              <a:rPr sz="1800">
                <a:latin typeface="Courier"/>
              </a:rPr>
              <a:t>(</a:t>
            </a:r>
            <a:r>
              <a:rPr sz="1800" b="1">
                <a:solidFill>
                  <a:srgbClr val="007020"/>
                </a:solidFill>
                <a:latin typeface="Courier"/>
              </a:rPr>
              <a:t>min</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(MSE3),et3),</a:t>
            </a:r>
            <a:r>
              <a:rPr sz="1800" b="1">
                <a:solidFill>
                  <a:srgbClr val="007020"/>
                </a:solidFill>
                <a:latin typeface="Courier"/>
              </a:rPr>
              <a:t>max</a:t>
            </a:r>
            <a:r>
              <a:rPr sz="1800">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(MSE3),et3)))</a:t>
            </a:r>
            <a:br/>
            <a:r>
              <a:rPr sz="1800" b="1">
                <a:solidFill>
                  <a:srgbClr val="007020"/>
                </a:solidFill>
                <a:latin typeface="Courier"/>
              </a:rPr>
              <a:t>abline</a:t>
            </a:r>
            <a:r>
              <a:rPr sz="1800">
                <a:latin typeface="Courier"/>
              </a:rPr>
              <a:t>(</a:t>
            </a:r>
            <a:r>
              <a:rPr sz="1800">
                <a:solidFill>
                  <a:srgbClr val="902000"/>
                </a:solidFill>
                <a:latin typeface="Courier"/>
              </a:rPr>
              <a:t>h=</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(MSE3),</a:t>
            </a:r>
            <a:r>
              <a:rPr sz="1800">
                <a:solidFill>
                  <a:srgbClr val="40A070"/>
                </a:solidFill>
                <a:latin typeface="Courier"/>
              </a:rPr>
              <a:t>0</a:t>
            </a:r>
            <a:r>
              <a:rPr sz="1800">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(MSE3)),</a:t>
            </a:r>
            <a:r>
              <a:rPr sz="1800">
                <a:solidFill>
                  <a:srgbClr val="902000"/>
                </a:solidFill>
                <a:latin typeface="Courier"/>
              </a:rPr>
              <a:t>col=</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"Modelo3"</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br/>
            <a:br/>
            <a:br/>
            <a:r>
              <a:rPr sz="1800" i="1">
                <a:solidFill>
                  <a:srgbClr val="60A0B0"/>
                </a:solidFill>
                <a:latin typeface="Courier"/>
              </a:rPr>
              <a:t># Residuales vs tiempo mod4</a:t>
            </a:r>
            <a:br/>
            <a:br/>
            <a:r>
              <a:rPr sz="1800">
                <a:latin typeface="Courier"/>
              </a:rPr>
              <a:t>et4=</a:t>
            </a:r>
            <a:r>
              <a:rPr sz="1800" b="1">
                <a:solidFill>
                  <a:srgbClr val="007020"/>
                </a:solidFill>
                <a:latin typeface="Courier"/>
              </a:rPr>
              <a:t>residuals</a:t>
            </a:r>
            <a:r>
              <a:rPr sz="1800">
                <a:latin typeface="Courier"/>
              </a:rPr>
              <a:t>(mod4)</a:t>
            </a:r>
            <a:br/>
            <a:r>
              <a:rPr sz="1800">
                <a:latin typeface="Courier"/>
              </a:rPr>
              <a:t>df4=n</a:t>
            </a:r>
            <a:r>
              <a:rPr sz="1800">
                <a:solidFill>
                  <a:srgbClr val="40A070"/>
                </a:solidFill>
                <a:latin typeface="Courier"/>
              </a:rPr>
              <a:t>-2</a:t>
            </a:r>
            <a:r>
              <a:rPr sz="1800">
                <a:solidFill>
                  <a:srgbClr val="666666"/>
                </a:solidFill>
                <a:latin typeface="Courier"/>
              </a:rPr>
              <a:t>*</a:t>
            </a:r>
            <a:r>
              <a:rPr sz="1800">
                <a:latin typeface="Courier"/>
              </a:rPr>
              <a:t>s</a:t>
            </a:r>
            <a:r>
              <a:rPr sz="1800">
                <a:solidFill>
                  <a:srgbClr val="666666"/>
                </a:solidFill>
                <a:latin typeface="Courier"/>
              </a:rPr>
              <a:t>-</a:t>
            </a:r>
            <a:r>
              <a:rPr sz="1800">
                <a:latin typeface="Courier"/>
              </a:rPr>
              <a:t>((s</a:t>
            </a:r>
            <a:r>
              <a:rPr sz="1800">
                <a:solidFill>
                  <a:srgbClr val="40A070"/>
                </a:solidFill>
                <a:latin typeface="Courier"/>
              </a:rPr>
              <a:t>-1</a:t>
            </a:r>
            <a:r>
              <a:rPr sz="1800">
                <a:latin typeface="Courier"/>
              </a:rPr>
              <a:t>)</a:t>
            </a:r>
            <a:r>
              <a:rPr sz="1800">
                <a:solidFill>
                  <a:srgbClr val="666666"/>
                </a:solidFill>
                <a:latin typeface="Courier"/>
              </a:rPr>
              <a:t>+</a:t>
            </a:r>
            <a:r>
              <a:rPr sz="1800">
                <a:solidFill>
                  <a:srgbClr val="40A070"/>
                </a:solidFill>
                <a:latin typeface="Courier"/>
              </a:rPr>
              <a:t>2</a:t>
            </a:r>
            <a:r>
              <a:rPr sz="1800">
                <a:latin typeface="Courier"/>
              </a:rPr>
              <a:t>)</a:t>
            </a:r>
            <a:br/>
            <a:r>
              <a:rPr sz="1800">
                <a:latin typeface="Courier"/>
              </a:rPr>
              <a:t>MSE4=mod4</a:t>
            </a:r>
            <a:r>
              <a:rPr sz="1800">
                <a:solidFill>
                  <a:srgbClr val="666666"/>
                </a:solidFill>
                <a:latin typeface="Courier"/>
              </a:rPr>
              <a:t>$</a:t>
            </a:r>
            <a:r>
              <a:rPr sz="1800">
                <a:latin typeface="Courier"/>
              </a:rPr>
              <a:t>SSE</a:t>
            </a:r>
            <a:r>
              <a:rPr sz="1800">
                <a:solidFill>
                  <a:srgbClr val="666666"/>
                </a:solidFill>
                <a:latin typeface="Courier"/>
              </a:rPr>
              <a:t>/</a:t>
            </a:r>
            <a:r>
              <a:rPr sz="1800">
                <a:latin typeface="Courier"/>
              </a:rPr>
              <a:t>df4 </a:t>
            </a:r>
            <a:r>
              <a:rPr sz="1800" i="1">
                <a:solidFill>
                  <a:srgbClr val="60A0B0"/>
                </a:solidFill>
                <a:latin typeface="Courier"/>
              </a:rPr>
              <a:t>#MSE aproximado del ajuste total del Suavizamiento</a:t>
            </a:r>
            <a:br/>
            <a:br/>
            <a:r>
              <a:rPr sz="1800" b="1">
                <a:solidFill>
                  <a:srgbClr val="007020"/>
                </a:solidFill>
                <a:latin typeface="Courier"/>
              </a:rPr>
              <a:t>plot</a:t>
            </a:r>
            <a:r>
              <a:rPr sz="1800">
                <a:latin typeface="Courier"/>
              </a:rPr>
              <a:t>(et4,</a:t>
            </a:r>
            <a:r>
              <a:rPr sz="1800">
                <a:solidFill>
                  <a:srgbClr val="902000"/>
                </a:solidFill>
                <a:latin typeface="Courier"/>
              </a:rPr>
              <a:t>ylim=</a:t>
            </a:r>
            <a:r>
              <a:rPr sz="1800" b="1">
                <a:solidFill>
                  <a:srgbClr val="007020"/>
                </a:solidFill>
                <a:latin typeface="Courier"/>
              </a:rPr>
              <a:t>c</a:t>
            </a:r>
            <a:r>
              <a:rPr sz="1800">
                <a:latin typeface="Courier"/>
              </a:rPr>
              <a:t>(</a:t>
            </a:r>
            <a:r>
              <a:rPr sz="1800" b="1">
                <a:solidFill>
                  <a:srgbClr val="007020"/>
                </a:solidFill>
                <a:latin typeface="Courier"/>
              </a:rPr>
              <a:t>min</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(MSE4),et4),</a:t>
            </a:r>
            <a:r>
              <a:rPr sz="1800" b="1">
                <a:solidFill>
                  <a:srgbClr val="007020"/>
                </a:solidFill>
                <a:latin typeface="Courier"/>
              </a:rPr>
              <a:t>max</a:t>
            </a:r>
            <a:r>
              <a:rPr sz="1800">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(MSE4),et4)))</a:t>
            </a:r>
            <a:br/>
            <a:r>
              <a:rPr sz="1800" b="1">
                <a:solidFill>
                  <a:srgbClr val="007020"/>
                </a:solidFill>
                <a:latin typeface="Courier"/>
              </a:rPr>
              <a:t>abline</a:t>
            </a:r>
            <a:r>
              <a:rPr sz="1800">
                <a:latin typeface="Courier"/>
              </a:rPr>
              <a:t>(</a:t>
            </a:r>
            <a:r>
              <a:rPr sz="1800">
                <a:solidFill>
                  <a:srgbClr val="902000"/>
                </a:solidFill>
                <a:latin typeface="Courier"/>
              </a:rPr>
              <a:t>h=</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(MSE4),</a:t>
            </a:r>
            <a:r>
              <a:rPr sz="1800">
                <a:solidFill>
                  <a:srgbClr val="40A070"/>
                </a:solidFill>
                <a:latin typeface="Courier"/>
              </a:rPr>
              <a:t>0</a:t>
            </a:r>
            <a:r>
              <a:rPr sz="1800">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(MSE4)),</a:t>
            </a:r>
            <a:r>
              <a:rPr sz="1800">
                <a:solidFill>
                  <a:srgbClr val="902000"/>
                </a:solidFill>
                <a:latin typeface="Courier"/>
              </a:rPr>
              <a:t>col=</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"Modelo4"</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4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b="1">
                <a:solidFill>
                  <a:srgbClr val="007020"/>
                </a:solidFill>
                <a:latin typeface="Courier"/>
              </a:rPr>
              <a:t>par</a:t>
            </a:r>
            <a:r>
              <a:rPr sz="1800">
                <a:latin typeface="Courier"/>
              </a:rPr>
              <a:t>(</a:t>
            </a:r>
            <a:r>
              <a:rPr sz="1800">
                <a:solidFill>
                  <a:srgbClr val="902000"/>
                </a:solidFill>
                <a:latin typeface="Courier"/>
              </a:rPr>
              <a:t>mfrow=</a:t>
            </a:r>
            <a:r>
              <a:rPr sz="1800" b="1">
                <a:solidFill>
                  <a:srgbClr val="007020"/>
                </a:solidFill>
                <a:latin typeface="Courier"/>
              </a:rPr>
              <a:t>c</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2</a:t>
            </a:r>
            <a:r>
              <a:rPr sz="1800">
                <a:latin typeface="Courier"/>
              </a:rPr>
              <a:t>))</a:t>
            </a:r>
            <a:br/>
            <a:r>
              <a:rPr sz="1800" i="1">
                <a:solidFill>
                  <a:srgbClr val="60A0B0"/>
                </a:solidFill>
                <a:latin typeface="Courier"/>
              </a:rPr>
              <a:t># Residuales vs valores ajustados mod1</a:t>
            </a:r>
            <a:br/>
            <a:br/>
            <a:r>
              <a:rPr sz="1800" b="1">
                <a:solidFill>
                  <a:srgbClr val="007020"/>
                </a:solidFill>
                <a:latin typeface="Courier"/>
              </a:rPr>
              <a:t>plot</a:t>
            </a:r>
            <a:r>
              <a:rPr sz="1800">
                <a:latin typeface="Courier"/>
              </a:rPr>
              <a:t>(</a:t>
            </a:r>
            <a:r>
              <a:rPr sz="1800" b="1">
                <a:solidFill>
                  <a:srgbClr val="007020"/>
                </a:solidFill>
                <a:latin typeface="Courier"/>
              </a:rPr>
              <a:t>fitted</a:t>
            </a:r>
            <a:r>
              <a:rPr sz="1800">
                <a:latin typeface="Courier"/>
              </a:rPr>
              <a:t>(mod1), </a:t>
            </a:r>
            <a:r>
              <a:rPr sz="1800" b="1">
                <a:solidFill>
                  <a:srgbClr val="007020"/>
                </a:solidFill>
                <a:latin typeface="Courier"/>
              </a:rPr>
              <a:t>residuals</a:t>
            </a:r>
            <a:r>
              <a:rPr sz="1800">
                <a:latin typeface="Courier"/>
              </a:rPr>
              <a:t>(mod1))</a:t>
            </a:r>
            <a:br/>
            <a:r>
              <a:rPr sz="1800" b="1">
                <a:solidFill>
                  <a:srgbClr val="007020"/>
                </a:solidFill>
                <a:latin typeface="Courier"/>
              </a:rPr>
              <a:t>abline</a:t>
            </a:r>
            <a:r>
              <a:rPr sz="1800">
                <a:latin typeface="Courier"/>
              </a:rPr>
              <a:t>(</a:t>
            </a:r>
            <a:r>
              <a:rPr sz="1800">
                <a:solidFill>
                  <a:srgbClr val="902000"/>
                </a:solidFill>
                <a:latin typeface="Courier"/>
              </a:rPr>
              <a:t>h=</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summary</a:t>
            </a:r>
            <a:r>
              <a:rPr sz="1800">
                <a:latin typeface="Courier"/>
              </a:rPr>
              <a:t>(mod1)</a:t>
            </a:r>
            <a:r>
              <a:rPr sz="1800">
                <a:solidFill>
                  <a:srgbClr val="666666"/>
                </a:solidFill>
                <a:latin typeface="Courier"/>
              </a:rPr>
              <a:t>$</a:t>
            </a:r>
            <a:r>
              <a:rPr sz="1800">
                <a:latin typeface="Courier"/>
              </a:rPr>
              <a:t>sigma, </a:t>
            </a:r>
            <a:r>
              <a:rPr sz="1800">
                <a:solidFill>
                  <a:srgbClr val="40A070"/>
                </a:solidFill>
                <a:latin typeface="Courier"/>
              </a:rPr>
              <a:t>0</a:t>
            </a:r>
            <a:r>
              <a:rPr sz="1800">
                <a:latin typeface="Courier"/>
              </a:rPr>
              <a:t>, </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summary</a:t>
            </a:r>
            <a:r>
              <a:rPr sz="1800">
                <a:latin typeface="Courier"/>
              </a:rPr>
              <a:t>(mod1)</a:t>
            </a:r>
            <a:r>
              <a:rPr sz="1800">
                <a:solidFill>
                  <a:srgbClr val="666666"/>
                </a:solidFill>
                <a:latin typeface="Courier"/>
              </a:rPr>
              <a:t>$</a:t>
            </a:r>
            <a:r>
              <a:rPr sz="1800">
                <a:latin typeface="Courier"/>
              </a:rPr>
              <a:t>sigma), </a:t>
            </a:r>
            <a:r>
              <a:rPr sz="1800">
                <a:solidFill>
                  <a:srgbClr val="902000"/>
                </a:solidFill>
                <a:latin typeface="Courier"/>
              </a:rPr>
              <a:t>col=</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"Modelo1"</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r>
              <a:rPr sz="1800">
                <a:solidFill>
                  <a:srgbClr val="902000"/>
                </a:solidFill>
                <a:latin typeface="Courier"/>
              </a:rPr>
              <a:t>cex =</a:t>
            </a:r>
            <a:r>
              <a:rPr sz="1800">
                <a:latin typeface="Courier"/>
              </a:rPr>
              <a:t> </a:t>
            </a:r>
            <a:r>
              <a:rPr sz="1800">
                <a:solidFill>
                  <a:srgbClr val="40A070"/>
                </a:solidFill>
                <a:latin typeface="Courier"/>
              </a:rPr>
              <a:t>0.8</a:t>
            </a:r>
            <a:r>
              <a:rPr sz="1800">
                <a:latin typeface="Courier"/>
              </a:rPr>
              <a:t>)</a:t>
            </a:r>
            <a:br/>
            <a:br/>
            <a:br/>
            <a:r>
              <a:rPr sz="1800" i="1">
                <a:solidFill>
                  <a:srgbClr val="60A0B0"/>
                </a:solidFill>
                <a:latin typeface="Courier"/>
              </a:rPr>
              <a:t># Residuales vs valores ajustados mod2</a:t>
            </a:r>
            <a:br/>
            <a:br/>
            <a:r>
              <a:rPr sz="1800" b="1">
                <a:solidFill>
                  <a:srgbClr val="007020"/>
                </a:solidFill>
                <a:latin typeface="Courier"/>
              </a:rPr>
              <a:t>plot</a:t>
            </a:r>
            <a:r>
              <a:rPr sz="1800">
                <a:latin typeface="Courier"/>
              </a:rPr>
              <a:t>(</a:t>
            </a:r>
            <a:r>
              <a:rPr sz="1800" b="1">
                <a:solidFill>
                  <a:srgbClr val="007020"/>
                </a:solidFill>
                <a:latin typeface="Courier"/>
              </a:rPr>
              <a:t>fitted</a:t>
            </a:r>
            <a:r>
              <a:rPr sz="1800">
                <a:latin typeface="Courier"/>
              </a:rPr>
              <a:t>(mod2), </a:t>
            </a:r>
            <a:r>
              <a:rPr sz="1800" b="1">
                <a:solidFill>
                  <a:srgbClr val="007020"/>
                </a:solidFill>
                <a:latin typeface="Courier"/>
              </a:rPr>
              <a:t>residuals</a:t>
            </a:r>
            <a:r>
              <a:rPr sz="1800">
                <a:latin typeface="Courier"/>
              </a:rPr>
              <a:t>(mod2))</a:t>
            </a:r>
            <a:br/>
            <a:r>
              <a:rPr sz="1800" b="1">
                <a:solidFill>
                  <a:srgbClr val="007020"/>
                </a:solidFill>
                <a:latin typeface="Courier"/>
              </a:rPr>
              <a:t>abline</a:t>
            </a:r>
            <a:r>
              <a:rPr sz="1800">
                <a:latin typeface="Courier"/>
              </a:rPr>
              <a:t>(</a:t>
            </a:r>
            <a:r>
              <a:rPr sz="1800">
                <a:solidFill>
                  <a:srgbClr val="902000"/>
                </a:solidFill>
                <a:latin typeface="Courier"/>
              </a:rPr>
              <a:t>h=</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summary</a:t>
            </a:r>
            <a:r>
              <a:rPr sz="1800">
                <a:latin typeface="Courier"/>
              </a:rPr>
              <a:t>(mod2)</a:t>
            </a:r>
            <a:r>
              <a:rPr sz="1800">
                <a:solidFill>
                  <a:srgbClr val="666666"/>
                </a:solidFill>
                <a:latin typeface="Courier"/>
              </a:rPr>
              <a:t>$</a:t>
            </a:r>
            <a:r>
              <a:rPr sz="1800">
                <a:latin typeface="Courier"/>
              </a:rPr>
              <a:t>sigma, </a:t>
            </a:r>
            <a:r>
              <a:rPr sz="1800">
                <a:solidFill>
                  <a:srgbClr val="40A070"/>
                </a:solidFill>
                <a:latin typeface="Courier"/>
              </a:rPr>
              <a:t>0</a:t>
            </a:r>
            <a:r>
              <a:rPr sz="1800">
                <a:latin typeface="Courier"/>
              </a:rPr>
              <a:t>, </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summary</a:t>
            </a:r>
            <a:r>
              <a:rPr sz="1800">
                <a:latin typeface="Courier"/>
              </a:rPr>
              <a:t>(mod2)</a:t>
            </a:r>
            <a:r>
              <a:rPr sz="1800">
                <a:solidFill>
                  <a:srgbClr val="666666"/>
                </a:solidFill>
                <a:latin typeface="Courier"/>
              </a:rPr>
              <a:t>$</a:t>
            </a:r>
            <a:r>
              <a:rPr sz="1800">
                <a:latin typeface="Courier"/>
              </a:rPr>
              <a:t>sigma), </a:t>
            </a:r>
            <a:r>
              <a:rPr sz="1800">
                <a:solidFill>
                  <a:srgbClr val="902000"/>
                </a:solidFill>
                <a:latin typeface="Courier"/>
              </a:rPr>
              <a:t>col=</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"Modelo2"</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r>
              <a:rPr sz="1800">
                <a:solidFill>
                  <a:srgbClr val="902000"/>
                </a:solidFill>
                <a:latin typeface="Courier"/>
              </a:rPr>
              <a:t>cex =</a:t>
            </a:r>
            <a:r>
              <a:rPr sz="1800">
                <a:latin typeface="Courier"/>
              </a:rPr>
              <a:t> </a:t>
            </a:r>
            <a:r>
              <a:rPr sz="1800">
                <a:solidFill>
                  <a:srgbClr val="40A070"/>
                </a:solidFill>
                <a:latin typeface="Courier"/>
              </a:rPr>
              <a:t>0.8</a:t>
            </a:r>
            <a:r>
              <a:rPr sz="1800">
                <a:latin typeface="Courier"/>
              </a:rPr>
              <a:t>)</a:t>
            </a:r>
            <a:br/>
            <a:br/>
            <a:r>
              <a:rPr sz="1800" i="1">
                <a:solidFill>
                  <a:srgbClr val="60A0B0"/>
                </a:solidFill>
                <a:latin typeface="Courier"/>
              </a:rPr>
              <a:t># Residuales vs valores ajustados mod3</a:t>
            </a:r>
            <a:br/>
            <a:r>
              <a:rPr sz="1800" b="1">
                <a:solidFill>
                  <a:srgbClr val="007020"/>
                </a:solidFill>
                <a:latin typeface="Courier"/>
              </a:rPr>
              <a:t>plot</a:t>
            </a:r>
            <a:r>
              <a:rPr sz="1800">
                <a:latin typeface="Courier"/>
              </a:rPr>
              <a:t>(</a:t>
            </a:r>
            <a:r>
              <a:rPr sz="1800" b="1">
                <a:solidFill>
                  <a:srgbClr val="007020"/>
                </a:solidFill>
                <a:latin typeface="Courier"/>
              </a:rPr>
              <a:t>as.numeric</a:t>
            </a:r>
            <a:r>
              <a:rPr sz="1800">
                <a:latin typeface="Courier"/>
              </a:rPr>
              <a:t>(mod3_ajust),et3,</a:t>
            </a:r>
            <a:r>
              <a:rPr sz="1800">
                <a:solidFill>
                  <a:srgbClr val="902000"/>
                </a:solidFill>
                <a:latin typeface="Courier"/>
              </a:rPr>
              <a:t>ylim=</a:t>
            </a:r>
            <a:r>
              <a:rPr sz="1800" b="1">
                <a:solidFill>
                  <a:srgbClr val="007020"/>
                </a:solidFill>
                <a:latin typeface="Courier"/>
              </a:rPr>
              <a:t>c</a:t>
            </a:r>
            <a:r>
              <a:rPr sz="1800">
                <a:latin typeface="Courier"/>
              </a:rPr>
              <a:t>(</a:t>
            </a:r>
            <a:r>
              <a:rPr sz="1800" b="1">
                <a:solidFill>
                  <a:srgbClr val="007020"/>
                </a:solidFill>
                <a:latin typeface="Courier"/>
              </a:rPr>
              <a:t>min</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(MSE3),et3),</a:t>
            </a:r>
            <a:r>
              <a:rPr sz="1800" b="1">
                <a:solidFill>
                  <a:srgbClr val="007020"/>
                </a:solidFill>
                <a:latin typeface="Courier"/>
              </a:rPr>
              <a:t>max</a:t>
            </a:r>
            <a:r>
              <a:rPr sz="1800">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(MSE3),et3)))</a:t>
            </a:r>
            <a:br/>
            <a:r>
              <a:rPr sz="1800" b="1">
                <a:solidFill>
                  <a:srgbClr val="007020"/>
                </a:solidFill>
                <a:latin typeface="Courier"/>
              </a:rPr>
              <a:t>abline</a:t>
            </a:r>
            <a:r>
              <a:rPr sz="1800">
                <a:latin typeface="Courier"/>
              </a:rPr>
              <a:t>(</a:t>
            </a:r>
            <a:r>
              <a:rPr sz="1800">
                <a:solidFill>
                  <a:srgbClr val="902000"/>
                </a:solidFill>
                <a:latin typeface="Courier"/>
              </a:rPr>
              <a:t>h=</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(MSE3),</a:t>
            </a:r>
            <a:r>
              <a:rPr sz="1800">
                <a:solidFill>
                  <a:srgbClr val="40A070"/>
                </a:solidFill>
                <a:latin typeface="Courier"/>
              </a:rPr>
              <a:t>0</a:t>
            </a:r>
            <a:r>
              <a:rPr sz="1800">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(MSE3)),</a:t>
            </a:r>
            <a:r>
              <a:rPr sz="1800">
                <a:solidFill>
                  <a:srgbClr val="902000"/>
                </a:solidFill>
                <a:latin typeface="Courier"/>
              </a:rPr>
              <a:t>col=</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"Modelo3"</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r>
              <a:rPr sz="1800">
                <a:solidFill>
                  <a:srgbClr val="902000"/>
                </a:solidFill>
                <a:latin typeface="Courier"/>
              </a:rPr>
              <a:t>cex =</a:t>
            </a:r>
            <a:r>
              <a:rPr sz="1800">
                <a:latin typeface="Courier"/>
              </a:rPr>
              <a:t> </a:t>
            </a:r>
            <a:r>
              <a:rPr sz="1800">
                <a:solidFill>
                  <a:srgbClr val="40A070"/>
                </a:solidFill>
                <a:latin typeface="Courier"/>
              </a:rPr>
              <a:t>0.8</a:t>
            </a:r>
            <a:r>
              <a:rPr sz="1800">
                <a:latin typeface="Courier"/>
              </a:rPr>
              <a:t>)</a:t>
            </a:r>
            <a:br/>
            <a:br/>
            <a:r>
              <a:rPr sz="1800" i="1">
                <a:solidFill>
                  <a:srgbClr val="60A0B0"/>
                </a:solidFill>
                <a:latin typeface="Courier"/>
              </a:rPr>
              <a:t># Residuales vs valores ajustados mod4</a:t>
            </a:r>
            <a:br/>
            <a:br/>
            <a:r>
              <a:rPr sz="1800" b="1">
                <a:solidFill>
                  <a:srgbClr val="007020"/>
                </a:solidFill>
                <a:latin typeface="Courier"/>
              </a:rPr>
              <a:t>plot</a:t>
            </a:r>
            <a:r>
              <a:rPr sz="1800">
                <a:latin typeface="Courier"/>
              </a:rPr>
              <a:t>(</a:t>
            </a:r>
            <a:r>
              <a:rPr sz="1800" b="1">
                <a:solidFill>
                  <a:srgbClr val="007020"/>
                </a:solidFill>
                <a:latin typeface="Courier"/>
              </a:rPr>
              <a:t>as.numeric</a:t>
            </a:r>
            <a:r>
              <a:rPr sz="1800">
                <a:latin typeface="Courier"/>
              </a:rPr>
              <a:t>(mod4_ajust),et4,</a:t>
            </a:r>
            <a:r>
              <a:rPr sz="1800">
                <a:solidFill>
                  <a:srgbClr val="902000"/>
                </a:solidFill>
                <a:latin typeface="Courier"/>
              </a:rPr>
              <a:t>ylim=</a:t>
            </a:r>
            <a:r>
              <a:rPr sz="1800" b="1">
                <a:solidFill>
                  <a:srgbClr val="007020"/>
                </a:solidFill>
                <a:latin typeface="Courier"/>
              </a:rPr>
              <a:t>c</a:t>
            </a:r>
            <a:r>
              <a:rPr sz="1800">
                <a:latin typeface="Courier"/>
              </a:rPr>
              <a:t>(</a:t>
            </a:r>
            <a:r>
              <a:rPr sz="1800" b="1">
                <a:solidFill>
                  <a:srgbClr val="007020"/>
                </a:solidFill>
                <a:latin typeface="Courier"/>
              </a:rPr>
              <a:t>min</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(MSE4),et4),</a:t>
            </a:r>
            <a:r>
              <a:rPr sz="1800" b="1">
                <a:solidFill>
                  <a:srgbClr val="007020"/>
                </a:solidFill>
                <a:latin typeface="Courier"/>
              </a:rPr>
              <a:t>max</a:t>
            </a:r>
            <a:r>
              <a:rPr sz="1800">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(MSE4),et4)))</a:t>
            </a:r>
            <a:br/>
            <a:r>
              <a:rPr sz="1800" b="1">
                <a:solidFill>
                  <a:srgbClr val="007020"/>
                </a:solidFill>
                <a:latin typeface="Courier"/>
              </a:rPr>
              <a:t>abline</a:t>
            </a:r>
            <a:r>
              <a:rPr sz="1800">
                <a:latin typeface="Courier"/>
              </a:rPr>
              <a:t>(</a:t>
            </a:r>
            <a:r>
              <a:rPr sz="1800">
                <a:solidFill>
                  <a:srgbClr val="902000"/>
                </a:solidFill>
                <a:latin typeface="Courier"/>
              </a:rPr>
              <a:t>h=</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(MSE4),</a:t>
            </a:r>
            <a:r>
              <a:rPr sz="1800">
                <a:solidFill>
                  <a:srgbClr val="40A070"/>
                </a:solidFill>
                <a:latin typeface="Courier"/>
              </a:rPr>
              <a:t>0</a:t>
            </a:r>
            <a:r>
              <a:rPr sz="1800">
                <a:latin typeface="Courier"/>
              </a:rPr>
              <a:t>,</a:t>
            </a:r>
            <a:r>
              <a:rPr sz="1800">
                <a:solidFill>
                  <a:srgbClr val="40A070"/>
                </a:solidFill>
                <a:latin typeface="Courier"/>
              </a:rPr>
              <a:t>2</a:t>
            </a:r>
            <a:r>
              <a:rPr sz="1800">
                <a:solidFill>
                  <a:srgbClr val="666666"/>
                </a:solidFill>
                <a:latin typeface="Courier"/>
              </a:rPr>
              <a:t>*</a:t>
            </a:r>
            <a:r>
              <a:rPr sz="1800" b="1">
                <a:solidFill>
                  <a:srgbClr val="007020"/>
                </a:solidFill>
                <a:latin typeface="Courier"/>
              </a:rPr>
              <a:t>sqrt</a:t>
            </a:r>
            <a:r>
              <a:rPr sz="1800">
                <a:latin typeface="Courier"/>
              </a:rPr>
              <a:t>(MSE4)),</a:t>
            </a:r>
            <a:r>
              <a:rPr sz="1800">
                <a:solidFill>
                  <a:srgbClr val="902000"/>
                </a:solidFill>
                <a:latin typeface="Courier"/>
              </a:rPr>
              <a:t>col=</a:t>
            </a:r>
            <a:r>
              <a:rPr sz="1800">
                <a:solidFill>
                  <a:srgbClr val="40A070"/>
                </a:solidFill>
                <a:latin typeface="Courier"/>
              </a:rPr>
              <a:t>2</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"topleft"</a:t>
            </a:r>
            <a:r>
              <a:rPr sz="1800">
                <a:latin typeface="Courier"/>
              </a:rPr>
              <a:t>, </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"Modelo4"</a:t>
            </a:r>
            <a:r>
              <a:rPr sz="1800">
                <a:latin typeface="Courier"/>
              </a:rPr>
              <a:t>), </a:t>
            </a:r>
            <a:r>
              <a:rPr sz="1800">
                <a:solidFill>
                  <a:srgbClr val="902000"/>
                </a:solidFill>
                <a:latin typeface="Courier"/>
              </a:rPr>
              <a:t>lty=</a:t>
            </a:r>
            <a:r>
              <a:rPr sz="1800">
                <a:solidFill>
                  <a:srgbClr val="40A070"/>
                </a:solidFill>
                <a:latin typeface="Courier"/>
              </a:rPr>
              <a:t>1</a:t>
            </a:r>
            <a:r>
              <a:rPr sz="1800">
                <a:latin typeface="Courier"/>
              </a:rPr>
              <a:t>, </a:t>
            </a:r>
            <a:r>
              <a:rPr sz="1800">
                <a:solidFill>
                  <a:srgbClr val="902000"/>
                </a:solidFill>
                <a:latin typeface="Courier"/>
              </a:rPr>
              <a:t>col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lwd=</a:t>
            </a:r>
            <a:r>
              <a:rPr sz="1800">
                <a:solidFill>
                  <a:srgbClr val="40A070"/>
                </a:solidFill>
                <a:latin typeface="Courier"/>
              </a:rPr>
              <a:t>2</a:t>
            </a:r>
            <a:r>
              <a:rPr sz="1800">
                <a:latin typeface="Courier"/>
              </a:rPr>
              <a:t>,</a:t>
            </a:r>
            <a:r>
              <a:rPr sz="1800">
                <a:solidFill>
                  <a:srgbClr val="902000"/>
                </a:solidFill>
                <a:latin typeface="Courier"/>
              </a:rPr>
              <a:t>cex =</a:t>
            </a:r>
            <a:r>
              <a:rPr sz="1800">
                <a:latin typeface="Courier"/>
              </a:rPr>
              <a:t> </a:t>
            </a:r>
            <a:r>
              <a:rPr sz="1800">
                <a:solidFill>
                  <a:srgbClr val="40A070"/>
                </a:solidFill>
                <a:latin typeface="Courier"/>
              </a:rPr>
              <a:t>0.8</a:t>
            </a:r>
            <a:r>
              <a:rPr sz="1800">
                <a:latin typeface="Courier"/>
              </a:rPr>
              <a: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4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2.</a:t>
            </a:r>
            <a:r>
              <a:rPr/>
              <a:t> </a:t>
            </a:r>
            <a:r>
              <a:rPr/>
              <a:t>Analisis</a:t>
            </a:r>
            <a:r>
              <a:rPr/>
              <a:t> </a:t>
            </a:r>
            <a:r>
              <a:rPr/>
              <a:t>descriptivo</a:t>
            </a:r>
            <a:r>
              <a:rPr/>
              <a:t> </a:t>
            </a:r>
            <a:r>
              <a:rPr/>
              <a:t>de</a:t>
            </a:r>
            <a:r>
              <a:rPr/>
              <a:t> </a:t>
            </a:r>
            <a:r>
              <a:rPr/>
              <a:t>la</a:t>
            </a:r>
            <a:r>
              <a:rPr/>
              <a:t> </a:t>
            </a:r>
            <a:r>
              <a:rPr/>
              <a:t>serie</a:t>
            </a:r>
            <a:r>
              <a:rPr/>
              <a:t> </a:t>
            </a:r>
            <a:r>
              <a:rPr/>
              <a:t>y</a:t>
            </a:r>
            <a:r>
              <a:rPr/>
              <a:t> </a:t>
            </a:r>
            <a:r>
              <a:rPr/>
              <a:t>modelos</a:t>
            </a:r>
            <a:r>
              <a:rPr/>
              <a:t> </a:t>
            </a:r>
            <a:r>
              <a:rPr/>
              <a:t>propuestos:</a:t>
            </a:r>
          </a:p>
        </p:txBody>
      </p:sp>
      <p:sp>
        <p:nvSpPr>
          <p:cNvPr id="3" name="Content Placeholder 2"/>
          <p:cNvSpPr>
            <a:spLocks noGrp="1"/>
          </p:cNvSpPr>
          <p:nvPr>
            <p:ph idx="1"/>
          </p:nvPr>
        </p:nvSpPr>
        <p:spPr/>
        <p:txBody>
          <a:bodyPr/>
          <a:lstStyle/>
          <a:p>
            <a:pPr lvl="0" marL="1270000" indent="0">
              <a:buNone/>
            </a:pPr>
            <a:r>
              <a:rPr sz="1800">
                <a:latin typeface="Courier"/>
              </a:rPr>
              <a:t>Datos20=</a:t>
            </a:r>
            <a:r>
              <a:rPr sz="1800" b="1">
                <a:solidFill>
                  <a:srgbClr val="007020"/>
                </a:solidFill>
                <a:latin typeface="Courier"/>
              </a:rPr>
              <a:t>read.table</a:t>
            </a:r>
            <a:r>
              <a:rPr sz="1800">
                <a:latin typeface="Courier"/>
              </a:rPr>
              <a:t>(</a:t>
            </a:r>
            <a:r>
              <a:rPr sz="1800">
                <a:solidFill>
                  <a:srgbClr val="4070A0"/>
                </a:solidFill>
                <a:latin typeface="Courier"/>
              </a:rPr>
              <a:t>"anex-EMMET-dic2019-Fabricacion de otros productos quimicos (1).csv"</a:t>
            </a:r>
            <a:r>
              <a:rPr sz="1800">
                <a:latin typeface="Courier"/>
              </a:rPr>
              <a:t>,</a:t>
            </a:r>
            <a:r>
              <a:rPr sz="1800">
                <a:solidFill>
                  <a:srgbClr val="902000"/>
                </a:solidFill>
                <a:latin typeface="Courier"/>
              </a:rPr>
              <a:t>header=</a:t>
            </a:r>
            <a:r>
              <a:rPr sz="1800">
                <a:latin typeface="Courier"/>
              </a:rPr>
              <a:t>T,</a:t>
            </a:r>
            <a:r>
              <a:rPr sz="1800">
                <a:solidFill>
                  <a:srgbClr val="902000"/>
                </a:solidFill>
                <a:latin typeface="Courier"/>
              </a:rPr>
              <a:t>sep=</a:t>
            </a:r>
            <a:r>
              <a:rPr sz="1800">
                <a:solidFill>
                  <a:srgbClr val="4070A0"/>
                </a:solidFill>
                <a:latin typeface="Courier"/>
              </a:rPr>
              <a:t>";"</a:t>
            </a:r>
            <a:r>
              <a:rPr sz="1800">
                <a:latin typeface="Courier"/>
              </a:rPr>
              <a:t>,</a:t>
            </a:r>
            <a:r>
              <a:rPr sz="1800">
                <a:solidFill>
                  <a:srgbClr val="902000"/>
                </a:solidFill>
                <a:latin typeface="Courier"/>
              </a:rPr>
              <a:t>skip=</a:t>
            </a:r>
            <a:r>
              <a:rPr sz="1800">
                <a:solidFill>
                  <a:srgbClr val="40A070"/>
                </a:solidFill>
                <a:latin typeface="Courier"/>
              </a:rPr>
              <a:t>14</a:t>
            </a:r>
            <a:r>
              <a:rPr sz="1800">
                <a:latin typeface="Courier"/>
              </a:rPr>
              <a:t>,</a:t>
            </a:r>
            <a:r>
              <a:rPr sz="1800">
                <a:solidFill>
                  <a:srgbClr val="902000"/>
                </a:solidFill>
                <a:latin typeface="Courier"/>
              </a:rPr>
              <a:t>dec=</a:t>
            </a:r>
            <a:r>
              <a:rPr sz="1800">
                <a:solidFill>
                  <a:srgbClr val="4070A0"/>
                </a:solidFill>
                <a:latin typeface="Courier"/>
              </a:rPr>
              <a:t>","</a:t>
            </a:r>
            <a:r>
              <a:rPr sz="1800">
                <a:latin typeface="Courier"/>
              </a:rPr>
              <a:t>,</a:t>
            </a:r>
            <a:r>
              <a:rPr sz="1800">
                <a:solidFill>
                  <a:srgbClr val="902000"/>
                </a:solidFill>
                <a:latin typeface="Courier"/>
              </a:rPr>
              <a:t>colClasses=</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70A0"/>
                </a:solidFill>
                <a:latin typeface="Courier"/>
              </a:rPr>
              <a:t>"NULL"</a:t>
            </a:r>
            <a:r>
              <a:rPr sz="1800">
                <a:latin typeface="Courier"/>
              </a:rPr>
              <a:t>,</a:t>
            </a:r>
            <a:r>
              <a:rPr sz="1800">
                <a:solidFill>
                  <a:srgbClr val="40A070"/>
                </a:solidFill>
                <a:latin typeface="Courier"/>
              </a:rPr>
              <a:t>4</a:t>
            </a:r>
            <a:r>
              <a:rPr sz="1800">
                <a:latin typeface="Courier"/>
              </a:rPr>
              <a:t>),</a:t>
            </a:r>
            <a:r>
              <a:rPr sz="1800">
                <a:solidFill>
                  <a:srgbClr val="4070A0"/>
                </a:solidFill>
                <a:latin typeface="Courier"/>
              </a:rPr>
              <a:t>"numeric"</a:t>
            </a:r>
            <a:r>
              <a:rPr sz="1800">
                <a:latin typeface="Courier"/>
              </a:rPr>
              <a:t>,</a:t>
            </a:r>
            <a:r>
              <a:rPr sz="1800" b="1">
                <a:solidFill>
                  <a:srgbClr val="007020"/>
                </a:solidFill>
                <a:latin typeface="Courier"/>
              </a:rPr>
              <a:t>rep</a:t>
            </a:r>
            <a:r>
              <a:rPr sz="1800">
                <a:latin typeface="Courier"/>
              </a:rPr>
              <a:t>(</a:t>
            </a:r>
            <a:r>
              <a:rPr sz="1800">
                <a:solidFill>
                  <a:srgbClr val="4070A0"/>
                </a:solidFill>
                <a:latin typeface="Courier"/>
              </a:rPr>
              <a:t>"NULL"</a:t>
            </a:r>
            <a:r>
              <a:rPr sz="1800">
                <a:latin typeface="Courier"/>
              </a:rPr>
              <a:t>,</a:t>
            </a:r>
            <a:r>
              <a:rPr sz="1800">
                <a:solidFill>
                  <a:srgbClr val="40A070"/>
                </a:solidFill>
                <a:latin typeface="Courier"/>
              </a:rPr>
              <a:t>6</a:t>
            </a:r>
            <a:r>
              <a:rPr sz="1800">
                <a:latin typeface="Courier"/>
              </a:rPr>
              <a:t>)))</a:t>
            </a:r>
            <a:br/>
            <a:r>
              <a:rPr sz="1800">
                <a:latin typeface="Courier"/>
              </a:rPr>
              <a:t>Datos20=</a:t>
            </a:r>
            <a:r>
              <a:rPr sz="1800" b="1">
                <a:solidFill>
                  <a:srgbClr val="007020"/>
                </a:solidFill>
                <a:latin typeface="Courier"/>
              </a:rPr>
              <a:t>ts</a:t>
            </a:r>
            <a:r>
              <a:rPr sz="1800">
                <a:latin typeface="Courier"/>
              </a:rPr>
              <a:t>(Datos20,</a:t>
            </a:r>
            <a:r>
              <a:rPr sz="1800">
                <a:solidFill>
                  <a:srgbClr val="902000"/>
                </a:solidFill>
                <a:latin typeface="Courier"/>
              </a:rPr>
              <a:t>freq=</a:t>
            </a:r>
            <a:r>
              <a:rPr sz="1800">
                <a:solidFill>
                  <a:srgbClr val="40A070"/>
                </a:solidFill>
                <a:latin typeface="Courier"/>
              </a:rPr>
              <a:t>12</a:t>
            </a:r>
            <a:r>
              <a:rPr sz="1800">
                <a:latin typeface="Courier"/>
              </a:rPr>
              <a:t>,</a:t>
            </a:r>
            <a:r>
              <a:rPr sz="1800">
                <a:solidFill>
                  <a:srgbClr val="902000"/>
                </a:solidFill>
                <a:latin typeface="Courier"/>
              </a:rPr>
              <a:t>start=</a:t>
            </a:r>
            <a:r>
              <a:rPr sz="1800" b="1">
                <a:solidFill>
                  <a:srgbClr val="007020"/>
                </a:solidFill>
                <a:latin typeface="Courier"/>
              </a:rPr>
              <a:t>c</a:t>
            </a:r>
            <a:r>
              <a:rPr sz="1800">
                <a:latin typeface="Courier"/>
              </a:rPr>
              <a:t>(</a:t>
            </a:r>
            <a:r>
              <a:rPr sz="1800">
                <a:solidFill>
                  <a:srgbClr val="40A070"/>
                </a:solidFill>
                <a:latin typeface="Courier"/>
              </a:rPr>
              <a:t>2001</a:t>
            </a:r>
            <a:r>
              <a:rPr sz="1800">
                <a:latin typeface="Courier"/>
              </a:rPr>
              <a:t>,</a:t>
            </a:r>
            <a:r>
              <a:rPr sz="1800">
                <a:solidFill>
                  <a:srgbClr val="40A070"/>
                </a:solidFill>
                <a:latin typeface="Courier"/>
              </a:rPr>
              <a:t>1</a:t>
            </a:r>
            <a:r>
              <a:rPr sz="1800">
                <a:latin typeface="Courier"/>
              </a:rPr>
              <a:t>))</a:t>
            </a:r>
          </a:p>
          <a:p>
            <a:pPr lvl="0" marL="0" indent="0">
              <a:spcBef>
                <a:spcPts val="3000"/>
              </a:spcBef>
              <a:buNone/>
            </a:pPr>
            <a:r>
              <a:rPr b="1"/>
              <a:t>Descomposición aditiva (tendencia)</a:t>
            </a:r>
          </a:p>
          <a:p>
            <a:pPr lvl="1"/>
            <a:r>
              <a:rPr/>
              <a:t>La serie es de componentes aditivas dado que su varianza es constante alrededor de su trayectoria de largo plazo(tendencia).</a:t>
            </a:r>
          </a:p>
          <a:p>
            <a:pPr lvl="0" marL="1270000" indent="0">
              <a:buNone/>
            </a:pPr>
            <a:r>
              <a:rPr sz="1800">
                <a:latin typeface="Courier"/>
              </a:rPr>
              <a:t>Tt=</a:t>
            </a:r>
            <a:r>
              <a:rPr sz="1800" b="1">
                <a:solidFill>
                  <a:srgbClr val="007020"/>
                </a:solidFill>
                <a:latin typeface="Courier"/>
              </a:rPr>
              <a:t>decompose</a:t>
            </a:r>
            <a:r>
              <a:rPr sz="1800">
                <a:latin typeface="Courier"/>
              </a:rPr>
              <a:t>(Datos20)</a:t>
            </a:r>
            <a:r>
              <a:rPr sz="1800">
                <a:solidFill>
                  <a:srgbClr val="666666"/>
                </a:solidFill>
                <a:latin typeface="Courier"/>
              </a:rPr>
              <a:t>$</a:t>
            </a:r>
            <a:r>
              <a:rPr sz="1800">
                <a:latin typeface="Courier"/>
              </a:rPr>
              <a:t>trend</a:t>
            </a:r>
            <a:br/>
            <a:r>
              <a:rPr sz="1800" b="1">
                <a:solidFill>
                  <a:srgbClr val="007020"/>
                </a:solidFill>
                <a:latin typeface="Courier"/>
              </a:rPr>
              <a:t>plot</a:t>
            </a:r>
            <a:r>
              <a:rPr sz="1800">
                <a:latin typeface="Courier"/>
              </a:rPr>
              <a:t>(Tt,</a:t>
            </a:r>
            <a:r>
              <a:rPr sz="1800">
                <a:solidFill>
                  <a:srgbClr val="902000"/>
                </a:solidFill>
                <a:latin typeface="Courier"/>
              </a:rPr>
              <a:t>ylim=</a:t>
            </a:r>
            <a:r>
              <a:rPr sz="1800" b="1">
                <a:solidFill>
                  <a:srgbClr val="007020"/>
                </a:solidFill>
                <a:latin typeface="Courier"/>
              </a:rPr>
              <a:t>c</a:t>
            </a:r>
            <a:r>
              <a:rPr sz="1800">
                <a:latin typeface="Courier"/>
              </a:rPr>
              <a:t>(</a:t>
            </a:r>
            <a:r>
              <a:rPr sz="1800" b="1">
                <a:solidFill>
                  <a:srgbClr val="007020"/>
                </a:solidFill>
                <a:latin typeface="Courier"/>
              </a:rPr>
              <a:t>min</a:t>
            </a:r>
            <a:r>
              <a:rPr sz="1800">
                <a:latin typeface="Courier"/>
              </a:rPr>
              <a:t>(Datos20),</a:t>
            </a:r>
            <a:r>
              <a:rPr sz="1800" b="1">
                <a:solidFill>
                  <a:srgbClr val="007020"/>
                </a:solidFill>
                <a:latin typeface="Courier"/>
              </a:rPr>
              <a:t>max</a:t>
            </a:r>
            <a:r>
              <a:rPr sz="1800">
                <a:latin typeface="Courier"/>
              </a:rPr>
              <a:t>(Datos20)))</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1"/>
                <a:r>
                  <a:rPr/>
                  <a:t>Sobre el supuesto de media cero para los errores de ajuste ¿qué se concluye en los cuatro modelos?</a:t>
                </a:r>
              </a:p>
              <a:p>
                <a:pPr lvl="0" marL="0" indent="0">
                  <a:buNone/>
                </a:pPr>
                <a:r>
                  <a:rPr/>
                  <a:t>En las figuras presentadas en las gráficas de residuos vs. tiempo y vs. valores ajustados, no se observa evidencia contra el supuesto de que los errores tienen media cero (a pesar de la variación cíclica alrededor de cero, que se observa en las series de tiempo de los residuos de los modelos globales), pues en todos los casos los residuos parecen bien centrados en cero.</a:t>
                </a:r>
              </a:p>
              <a:p>
                <a:pPr lvl="1"/>
                <a:r>
                  <a:rPr/>
                  <a:t>¿Es válido el supuesto de varianza constante en los 4 modelos?</a:t>
                </a:r>
              </a:p>
              <a:p>
                <a:pPr lvl="0" marL="0" indent="0">
                  <a:buNone/>
                </a:pPr>
                <a:r>
                  <a:rPr/>
                  <a:t>Se observa una distribución relativamente homogénea de los residuos alrededor de cero, es decir, no hay evidencias contrariando el supuesto de varianza constante para los errores de ajuste</a:t>
                </a:r>
              </a:p>
              <a:p>
                <a:pPr lvl="1"/>
                <a:r>
                  <a:rPr/>
                  <a:t>¿Hay patrones en los residuos que indiquen carencia de ajuste de los modelos en la tendencia y/o la estacionalidad?</a:t>
                </a:r>
              </a:p>
              <a:p>
                <a:pPr lvl="0" marL="0" indent="0">
                  <a:buNone/>
                </a:pPr>
                <a:r>
                  <a:rPr/>
                  <a:t>No hay evidencia de carencia de ajuste severa en las componentes estructurales (o sea en tendencia y estacionalidad), pues en los residuos vs. valores ajustados no se observan patrones claros con forma de U o de W que indiquen mal ajuste de la tendencia, ni patrones periódicos en las gráficas de las series de tiempo de residuos de ajuste que indiquen mal ajuste de la estacionalidad.</a:t>
                </a:r>
              </a:p>
              <a:p>
                <a:pPr lvl="1"/>
                <a:r>
                  <a:rPr/>
                  <a:t>¿Hay ciclos presentes en los residuales? ¿qué se deriva de estos patrones?</a:t>
                </a:r>
              </a:p>
              <a:p>
                <a:pPr lvl="0" marL="0" indent="0">
                  <a:buNone/>
                </a:pPr>
                <a:r>
                  <a:rPr/>
                  <a:t>En las series de tiempo de los residuos de los modelos globales hay evidencia de ciclos no explicados (los cuales se dan centrados en cero), esto implica que los errores en los modelos globales, separados un periodo en el tiempo, están positivamente correlacionados, es decir, </a:t>
                </a:r>
                <a14:m>
                  <m:oMath xmlns:m="http://schemas.openxmlformats.org/officeDocument/2006/math">
                    <m:r>
                      <m:t>C</m:t>
                    </m:r>
                    <m:r>
                      <m:t>o</m:t>
                    </m:r>
                    <m:r>
                      <m:t>r</m:t>
                    </m:r>
                    <m:r>
                      <m:t>r</m:t>
                    </m:r>
                    <m:r>
                      <m:t>(</m:t>
                    </m:r>
                    <m:sSub>
                      <m:e>
                        <m:r>
                          <m:t>E</m:t>
                        </m:r>
                      </m:e>
                      <m:sub>
                        <m:r>
                          <m:t>t</m:t>
                        </m:r>
                      </m:sub>
                    </m:sSub>
                    <m:r>
                      <m:t>,</m:t>
                    </m:r>
                    <m:sSub>
                      <m:e>
                        <m:r>
                          <m:t>E</m:t>
                        </m:r>
                      </m:e>
                      <m:sub>
                        <m:r>
                          <m:t>t</m:t>
                        </m:r>
                        <m:r>
                          <m:t>+</m:t>
                        </m:r>
                        <m:r>
                          <m:t>1</m:t>
                        </m:r>
                      </m:sub>
                    </m:sSub>
                    <m:r>
                      <m:t>)</m:t>
                    </m:r>
                    <m:r>
                      <m:t>&gt;</m:t>
                    </m:r>
                    <m:r>
                      <m:t>0</m:t>
                    </m:r>
                  </m:oMath>
                </a14:m>
                <a:r>
                  <a:rPr/>
                  <a:t>, por lo cual ya no es válido el supuesto de independencia.</a:t>
                </a:r>
              </a:p>
              <a:p>
                <a:pPr lvl="0" marL="0" indent="0">
                  <a:buNone/>
                </a:pPr>
                <a:r>
                  <a:rPr/>
                  <a:t>Por el contrario, en las series de tiempo de los residuos de los dos modelos locales no son observables a simple vista patrones cíclicos, aunque esto no es una garantía suficiente para afirmar la validez de la independencia entre los errores de ajuste de estos dos modelos, es un punto su favor.</a:t>
                </a:r>
              </a:p>
              <a:p>
                <a:pPr lvl="1"/>
                <a:r>
                  <a:rPr/>
                  <a:t>¿Qué hacen mejor los métodos locales vs. los globales?</a:t>
                </a:r>
              </a:p>
              <a:p>
                <a:pPr lvl="0" marL="0" indent="0">
                  <a:buNone/>
                </a:pPr>
                <a:r>
                  <a:rPr/>
                  <a:t>Los métodos locales logran seguir ciclos, por eso son mejores que los modelos globales.</a:t>
                </a:r>
              </a:p>
              <a:p>
                <a:pPr lvl="1"/>
                <a:r>
                  <a:rPr/>
                  <a:t>¿Cuál es el mejor modelo de los cuatro, de acuerdo al análisis de los residuales?</a:t>
                </a:r>
              </a:p>
              <a:p>
                <a:pPr lvl="0" marL="0" indent="0">
                  <a:buNone/>
                </a:pPr>
                <a:r>
                  <a:rPr/>
                  <a:t>Con todo lo antes dicho, de los 4 modelos, se considera que los modelos de ajuste local son mejores, ya que en ellos no hay patrones cíclicos y por tanto dan indicios de cumplir el supuesto de independencia.</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5.</a:t>
            </a:r>
            <a:r>
              <a:rPr/>
              <a:t> </a:t>
            </a:r>
            <a:r>
              <a:rPr/>
              <a:t>Pronósticos</a:t>
            </a:r>
            <a:r>
              <a:rPr/>
              <a:t> </a:t>
            </a:r>
            <a:r>
              <a:rPr/>
              <a:t>para</a:t>
            </a:r>
            <a:r>
              <a:rPr/>
              <a:t> </a:t>
            </a:r>
            <a:r>
              <a:rPr/>
              <a:t>la</a:t>
            </a:r>
            <a:r>
              <a:rPr/>
              <a:t> </a:t>
            </a:r>
            <a:r>
              <a:rPr/>
              <a:t>validación</a:t>
            </a:r>
            <a:r>
              <a:rPr/>
              <a:t> </a:t>
            </a:r>
            <a:r>
              <a:rPr/>
              <a:t>cruzada:</a:t>
            </a:r>
            <a:r>
              <a:rPr/>
              <a:t> </a:t>
            </a:r>
            <a:r>
              <a:rPr/>
              <a:t>Para</a:t>
            </a:r>
            <a:r>
              <a:rPr/>
              <a:t> </a:t>
            </a:r>
            <a:r>
              <a:rPr/>
              <a:t>todos</a:t>
            </a:r>
            <a:r>
              <a:rPr/>
              <a:t> </a:t>
            </a:r>
            <a:r>
              <a:rPr/>
              <a:t>los</a:t>
            </a:r>
            <a:r>
              <a:rPr/>
              <a:t> </a:t>
            </a:r>
            <a:r>
              <a:rPr/>
              <a:t>modelos</a:t>
            </a:r>
            <a:r>
              <a:rPr/>
              <a:t> </a:t>
            </a:r>
            <a:r>
              <a:rPr/>
              <a:t>de</a:t>
            </a:r>
            <a:r>
              <a:rPr/>
              <a:t> </a:t>
            </a:r>
            <a:r>
              <a:rPr/>
              <a:t>ajuste</a:t>
            </a:r>
            <a:r>
              <a:rPr/>
              <a:t> </a:t>
            </a:r>
            <a:r>
              <a:rPr/>
              <a:t>global</a:t>
            </a:r>
            <a:r>
              <a:rPr/>
              <a:t> </a:t>
            </a:r>
            <a:r>
              <a:rPr/>
              <a:t>y</a:t>
            </a:r>
            <a:r>
              <a:rPr/>
              <a:t> </a:t>
            </a:r>
            <a:r>
              <a:rPr/>
              <a:t>local</a:t>
            </a:r>
            <a:r>
              <a:rPr/>
              <a:t> </a:t>
            </a:r>
            <a:r>
              <a:rPr/>
              <a:t>presentados,</a:t>
            </a:r>
            <a:r>
              <a:rPr/>
              <a:t> </a:t>
            </a:r>
            <a:r>
              <a:rPr/>
              <a:t>presente</a:t>
            </a:r>
            <a:r>
              <a:rPr/>
              <a:t> </a:t>
            </a:r>
            <a:r>
              <a:rPr/>
              <a:t>los</a:t>
            </a:r>
            <a:r>
              <a:rPr/>
              <a:t> </a:t>
            </a:r>
            <a:r>
              <a:rPr/>
              <a:t>resultados</a:t>
            </a:r>
            <a:r>
              <a:rPr/>
              <a:t> </a:t>
            </a:r>
            <a:r>
              <a:rPr/>
              <a:t>y</a:t>
            </a:r>
            <a:r>
              <a:rPr/>
              <a:t> </a:t>
            </a:r>
            <a:r>
              <a:rPr/>
              <a:t>análisis</a:t>
            </a:r>
            <a:r>
              <a:rPr/>
              <a:t> </a:t>
            </a:r>
            <a:r>
              <a:rPr/>
              <a:t>de</a:t>
            </a:r>
            <a:r>
              <a:rPr/>
              <a:t> </a:t>
            </a:r>
            <a:r>
              <a:rPr/>
              <a:t>pronósticos</a:t>
            </a:r>
            <a:r>
              <a:rPr/>
              <a:t> </a:t>
            </a:r>
            <a:r>
              <a:rPr/>
              <a:t>puntuales</a:t>
            </a:r>
            <a:r>
              <a:rPr/>
              <a:t> </a:t>
            </a:r>
            <a:r>
              <a:rPr/>
              <a:t>y</a:t>
            </a:r>
            <a:r>
              <a:rPr/>
              <a:t> </a:t>
            </a:r>
            <a:r>
              <a:rPr/>
              <a:t>por</a:t>
            </a:r>
            <a:r>
              <a:rPr/>
              <a:t> </a:t>
            </a:r>
            <a:r>
              <a:rPr/>
              <a:t>intervalos.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spcBef>
                    <a:spcPts val="3000"/>
                  </a:spcBef>
                  <a:buNone/>
                </a:pPr>
                <a:r>
                  <a:rPr b="1"/>
                  <a:t>Hacer tabla de ecuaciones de pronóstico</a:t>
                </a:r>
              </a:p>
              <a:p>
                <a:pPr lvl="0" marL="0" indent="0">
                  <a:spcBef>
                    <a:spcPts val="3000"/>
                  </a:spcBef>
                  <a:buNone/>
                </a:pPr>
                <a:r>
                  <a:rPr b="1"/>
                  <a:t>Tabla con los pronósticos</a:t>
                </a:r>
              </a:p>
              <a:p>
                <a:pPr lvl="0" marL="0" indent="0">
                  <a:buNone/>
                </a:pPr>
                <a14:m>
                  <m:oMathPara xmlns:m="http://schemas.openxmlformats.org/officeDocument/2006/math">
                    <m:oMathParaPr>
                      <m:jc m:val="center"/>
                    </m:oMathParaPr>
                    <m:oMath>
                      <m:sSub>
                        <m:e>
                          <m:acc>
                            <m:accPr>
                              <m:chr m:val="̂"/>
                            </m:accPr>
                            <m:e>
                              <m:r>
                                <m:t>Y</m:t>
                              </m:r>
                            </m:e>
                          </m:acc>
                        </m:e>
                        <m:sub>
                          <m:r>
                            <m:t>216</m:t>
                          </m:r>
                        </m:sub>
                      </m:sSub>
                      <m:r>
                        <m:t>=</m:t>
                      </m:r>
                    </m:oMath>
                  </m:oMathPara>
                </a14:m>
              </a:p>
              <a:p>
                <a:pPr lvl="0" marL="0" indent="0">
                  <a:buNone/>
                </a:pPr>
                <a:r>
                  <a:rPr/>
                  <a:t>Modelo 1</a:t>
                </a:r>
              </a:p>
              <a:p>
                <a:pPr lvl="0" marL="1270000" indent="0">
                  <a:buNone/>
                </a:pPr>
                <a:r>
                  <a:rPr sz="1800">
                    <a:latin typeface="Courier"/>
                  </a:rPr>
                  <a:t>ytpron1 &lt;-</a:t>
                </a:r>
                <a:r>
                  <a:rPr sz="1800">
                    <a:solidFill>
                      <a:srgbClr val="4070A0"/>
                    </a:solidFill>
                    <a:latin typeface="Courier"/>
                  </a:rPr>
                  <a:t> </a:t>
                </a:r>
                <a:r>
                  <a:rPr sz="1800" b="1">
                    <a:solidFill>
                      <a:srgbClr val="007020"/>
                    </a:solidFill>
                    <a:latin typeface="Courier"/>
                  </a:rPr>
                  <a:t>predict</a:t>
                </a:r>
                <a:r>
                  <a:rPr sz="1800">
                    <a:latin typeface="Courier"/>
                  </a:rPr>
                  <a:t>(mod1, </a:t>
                </a:r>
                <a:r>
                  <a:rPr sz="1800">
                    <a:solidFill>
                      <a:srgbClr val="902000"/>
                    </a:solidFill>
                    <a:latin typeface="Courier"/>
                  </a:rPr>
                  <a:t>newdata=</a:t>
                </a:r>
                <a:r>
                  <a:rPr sz="1800" b="1">
                    <a:solidFill>
                      <a:srgbClr val="007020"/>
                    </a:solidFill>
                    <a:latin typeface="Courier"/>
                  </a:rPr>
                  <a:t>data.frame</a:t>
                </a:r>
                <a:r>
                  <a:rPr sz="1800">
                    <a:latin typeface="Courier"/>
                  </a:rPr>
                  <a:t>(</a:t>
                </a:r>
                <a:r>
                  <a:rPr sz="1800">
                    <a:solidFill>
                      <a:srgbClr val="902000"/>
                    </a:solidFill>
                    <a:latin typeface="Courier"/>
                  </a:rPr>
                  <a:t>t=</a:t>
                </a:r>
                <a:r>
                  <a:rPr sz="1800">
                    <a:latin typeface="Courier"/>
                  </a:rPr>
                  <a:t>tnuevo, </a:t>
                </a:r>
                <a:r>
                  <a:rPr sz="1800">
                    <a:solidFill>
                      <a:srgbClr val="902000"/>
                    </a:solidFill>
                    <a:latin typeface="Courier"/>
                  </a:rPr>
                  <a:t>I1=</a:t>
                </a:r>
                <a:r>
                  <a:rPr sz="1800">
                    <a:latin typeface="Courier"/>
                  </a:rPr>
                  <a:t>I1n, </a:t>
                </a:r>
                <a:r>
                  <a:rPr sz="1800">
                    <a:solidFill>
                      <a:srgbClr val="902000"/>
                    </a:solidFill>
                    <a:latin typeface="Courier"/>
                  </a:rPr>
                  <a:t>I2=</a:t>
                </a:r>
                <a:r>
                  <a:rPr sz="1800">
                    <a:latin typeface="Courier"/>
                  </a:rPr>
                  <a:t>I2n, </a:t>
                </a:r>
                <a:r>
                  <a:rPr sz="1800">
                    <a:solidFill>
                      <a:srgbClr val="902000"/>
                    </a:solidFill>
                    <a:latin typeface="Courier"/>
                  </a:rPr>
                  <a:t>I3=</a:t>
                </a:r>
                <a:r>
                  <a:rPr sz="1800">
                    <a:latin typeface="Courier"/>
                  </a:rPr>
                  <a:t>I3n, </a:t>
                </a:r>
                <a:r>
                  <a:rPr sz="1800">
                    <a:solidFill>
                      <a:srgbClr val="902000"/>
                    </a:solidFill>
                    <a:latin typeface="Courier"/>
                  </a:rPr>
                  <a:t>I4=</a:t>
                </a:r>
                <a:r>
                  <a:rPr sz="1800">
                    <a:latin typeface="Courier"/>
                  </a:rPr>
                  <a:t>I4n, </a:t>
                </a:r>
                <a:r>
                  <a:rPr sz="1800">
                    <a:solidFill>
                      <a:srgbClr val="902000"/>
                    </a:solidFill>
                    <a:latin typeface="Courier"/>
                  </a:rPr>
                  <a:t>I5=</a:t>
                </a:r>
                <a:r>
                  <a:rPr sz="1800">
                    <a:latin typeface="Courier"/>
                  </a:rPr>
                  <a:t>I5n, </a:t>
                </a:r>
                <a:r>
                  <a:rPr sz="1800">
                    <a:solidFill>
                      <a:srgbClr val="902000"/>
                    </a:solidFill>
                    <a:latin typeface="Courier"/>
                  </a:rPr>
                  <a:t>I6=</a:t>
                </a:r>
                <a:r>
                  <a:rPr sz="1800">
                    <a:latin typeface="Courier"/>
                  </a:rPr>
                  <a:t>I6n, </a:t>
                </a:r>
                <a:r>
                  <a:rPr sz="1800">
                    <a:solidFill>
                      <a:srgbClr val="902000"/>
                    </a:solidFill>
                    <a:latin typeface="Courier"/>
                  </a:rPr>
                  <a:t>I7=</a:t>
                </a:r>
                <a:r>
                  <a:rPr sz="1800">
                    <a:latin typeface="Courier"/>
                  </a:rPr>
                  <a:t>I7n, </a:t>
                </a:r>
                <a:r>
                  <a:rPr sz="1800">
                    <a:solidFill>
                      <a:srgbClr val="902000"/>
                    </a:solidFill>
                    <a:latin typeface="Courier"/>
                  </a:rPr>
                  <a:t>I8=</a:t>
                </a:r>
                <a:r>
                  <a:rPr sz="1800">
                    <a:latin typeface="Courier"/>
                  </a:rPr>
                  <a:t>I8n, </a:t>
                </a:r>
                <a:r>
                  <a:rPr sz="1800">
                    <a:solidFill>
                      <a:srgbClr val="902000"/>
                    </a:solidFill>
                    <a:latin typeface="Courier"/>
                  </a:rPr>
                  <a:t>I9=</a:t>
                </a:r>
                <a:r>
                  <a:rPr sz="1800">
                    <a:latin typeface="Courier"/>
                  </a:rPr>
                  <a:t>I9n, </a:t>
                </a:r>
                <a:r>
                  <a:rPr sz="1800">
                    <a:solidFill>
                      <a:srgbClr val="902000"/>
                    </a:solidFill>
                    <a:latin typeface="Courier"/>
                  </a:rPr>
                  <a:t>I10=</a:t>
                </a:r>
                <a:r>
                  <a:rPr sz="1800">
                    <a:latin typeface="Courier"/>
                  </a:rPr>
                  <a:t>I10n, </a:t>
                </a:r>
                <a:r>
                  <a:rPr sz="1800">
                    <a:solidFill>
                      <a:srgbClr val="902000"/>
                    </a:solidFill>
                    <a:latin typeface="Courier"/>
                  </a:rPr>
                  <a:t>I11=</a:t>
                </a:r>
                <a:r>
                  <a:rPr sz="1800">
                    <a:latin typeface="Courier"/>
                  </a:rPr>
                  <a:t>I11n), </a:t>
                </a:r>
                <a:r>
                  <a:rPr sz="1800">
                    <a:solidFill>
                      <a:srgbClr val="902000"/>
                    </a:solidFill>
                    <a:latin typeface="Courier"/>
                  </a:rPr>
                  <a:t>interval=</a:t>
                </a:r>
                <a:r>
                  <a:rPr sz="1800">
                    <a:solidFill>
                      <a:srgbClr val="4070A0"/>
                    </a:solidFill>
                    <a:latin typeface="Courier"/>
                  </a:rPr>
                  <a:t>"prediction"</a:t>
                </a:r>
                <a:r>
                  <a:rPr sz="1800">
                    <a:latin typeface="Courier"/>
                  </a:rPr>
                  <a:t>)</a:t>
                </a:r>
                <a:br/>
                <a:r>
                  <a:rPr sz="1800">
                    <a:latin typeface="Courier"/>
                  </a:rPr>
                  <a:t>ytpron1 &lt;-</a:t>
                </a:r>
                <a:r>
                  <a:rPr sz="1800">
                    <a:solidFill>
                      <a:srgbClr val="4070A0"/>
                    </a:solidFill>
                    <a:latin typeface="Courier"/>
                  </a:rPr>
                  <a:t> </a:t>
                </a:r>
                <a:r>
                  <a:rPr sz="1800" b="1">
                    <a:solidFill>
                      <a:srgbClr val="007020"/>
                    </a:solidFill>
                    <a:latin typeface="Courier"/>
                  </a:rPr>
                  <a:t>ts</a:t>
                </a:r>
                <a:r>
                  <a:rPr sz="1800">
                    <a:latin typeface="Courier"/>
                  </a:rPr>
                  <a:t>(ytpron1,</a:t>
                </a:r>
                <a:r>
                  <a:rPr sz="1800">
                    <a:solidFill>
                      <a:srgbClr val="902000"/>
                    </a:solidFill>
                    <a:latin typeface="Courier"/>
                  </a:rPr>
                  <a:t>freq=</a:t>
                </a:r>
                <a:r>
                  <a:rPr sz="1800">
                    <a:solidFill>
                      <a:srgbClr val="40A070"/>
                    </a:solidFill>
                    <a:latin typeface="Courier"/>
                  </a:rPr>
                  <a:t>12</a:t>
                </a:r>
                <a:r>
                  <a:rPr sz="1800">
                    <a:latin typeface="Courier"/>
                  </a:rPr>
                  <a:t>,</a:t>
                </a:r>
                <a:r>
                  <a:rPr sz="1800">
                    <a:solidFill>
                      <a:srgbClr val="902000"/>
                    </a:solidFill>
                    <a:latin typeface="Courier"/>
                  </a:rPr>
                  <a:t>start=</a:t>
                </a:r>
                <a:r>
                  <a:rPr sz="1800" b="1">
                    <a:solidFill>
                      <a:srgbClr val="007020"/>
                    </a:solidFill>
                    <a:latin typeface="Courier"/>
                  </a:rPr>
                  <a:t>c</a:t>
                </a:r>
                <a:r>
                  <a:rPr sz="1800">
                    <a:latin typeface="Courier"/>
                  </a:rPr>
                  <a:t>(</a:t>
                </a:r>
                <a:r>
                  <a:rPr sz="1800">
                    <a:solidFill>
                      <a:srgbClr val="40A070"/>
                    </a:solidFill>
                    <a:latin typeface="Courier"/>
                  </a:rPr>
                  <a:t>2019</a:t>
                </a:r>
                <a:r>
                  <a:rPr sz="1800">
                    <a:latin typeface="Courier"/>
                  </a:rPr>
                  <a:t>,</a:t>
                </a:r>
                <a:r>
                  <a:rPr sz="1800">
                    <a:solidFill>
                      <a:srgbClr val="40A070"/>
                    </a:solidFill>
                    <a:latin typeface="Courier"/>
                  </a:rPr>
                  <a:t>1</a:t>
                </a:r>
                <a:r>
                  <a:rPr sz="1800">
                    <a:latin typeface="Courier"/>
                  </a:rPr>
                  <a:t>))</a:t>
                </a:r>
                <a:br/>
                <a:r>
                  <a:rPr sz="1800">
                    <a:latin typeface="Courier"/>
                  </a:rPr>
                  <a:t>ytpron1</a:t>
                </a:r>
              </a:p>
              <a:p>
                <a:pPr lvl="0" marL="1270000" indent="0">
                  <a:buNone/>
                </a:pPr>
                <a:r>
                  <a:rPr sz="1800">
                    <a:latin typeface="Courier"/>
                  </a:rPr>
                  <a:t>##               fit       lwr      upr
## Jan 2019  94.4852  86.27520 102.6952
## Feb 2019 103.4126  95.19741 111.6279
## Mar 2019 110.5678 102.34725 118.7884
## Apr 2019 106.2564  98.03028 114.4825
## May 2019 111.5449 103.31316 119.7767
## Jun 2019 109.7001 101.46257 117.9377
## Jul 2019 108.7498 100.50627 116.9933
## Aug 2019 109.8606 101.61094 118.1102
## Sep 2019 113.7324 105.47658 121.9883
## Oct 2019 112.2154 103.95319 120.4777
## Nov 2019 111.0651 102.79632 119.3338
## Dec 2019 102.5703  94.29486 110.8457</a:t>
                </a:r>
              </a:p>
              <a:p>
                <a:pPr lvl="0" marL="0" indent="0">
                  <a:buNone/>
                </a:pPr>
                <a:r>
                  <a:rPr/>
                  <a:t>Modelo 2</a:t>
                </a:r>
              </a:p>
              <a:p>
                <a:pPr lvl="0" marL="1270000" indent="0">
                  <a:buNone/>
                </a:pPr>
                <a:r>
                  <a:rPr sz="1800">
                    <a:latin typeface="Courier"/>
                  </a:rPr>
                  <a:t>ytpron2 &lt;-</a:t>
                </a:r>
                <a:r>
                  <a:rPr sz="1800">
                    <a:solidFill>
                      <a:srgbClr val="4070A0"/>
                    </a:solidFill>
                    <a:latin typeface="Courier"/>
                  </a:rPr>
                  <a:t> </a:t>
                </a:r>
                <a:r>
                  <a:rPr sz="1800" b="1">
                    <a:solidFill>
                      <a:srgbClr val="007020"/>
                    </a:solidFill>
                    <a:latin typeface="Courier"/>
                  </a:rPr>
                  <a:t>predict</a:t>
                </a:r>
                <a:r>
                  <a:rPr sz="1800">
                    <a:latin typeface="Courier"/>
                  </a:rPr>
                  <a:t>(mod2, </a:t>
                </a:r>
                <a:r>
                  <a:rPr sz="1800">
                    <a:solidFill>
                      <a:srgbClr val="902000"/>
                    </a:solidFill>
                    <a:latin typeface="Courier"/>
                  </a:rPr>
                  <a:t>newdata=</a:t>
                </a:r>
                <a:r>
                  <a:rPr sz="1800" b="1">
                    <a:solidFill>
                      <a:srgbClr val="007020"/>
                    </a:solidFill>
                    <a:latin typeface="Courier"/>
                  </a:rPr>
                  <a:t>data.frame</a:t>
                </a:r>
                <a:r>
                  <a:rPr sz="1800">
                    <a:latin typeface="Courier"/>
                  </a:rPr>
                  <a:t>(</a:t>
                </a:r>
                <a:r>
                  <a:rPr sz="1800">
                    <a:solidFill>
                      <a:srgbClr val="902000"/>
                    </a:solidFill>
                    <a:latin typeface="Courier"/>
                  </a:rPr>
                  <a:t>t=</a:t>
                </a:r>
                <a:r>
                  <a:rPr sz="1800">
                    <a:latin typeface="Courier"/>
                  </a:rPr>
                  <a:t>tnuevo, </a:t>
                </a:r>
                <a:r>
                  <a:rPr sz="1800">
                    <a:solidFill>
                      <a:srgbClr val="902000"/>
                    </a:solidFill>
                    <a:latin typeface="Courier"/>
                  </a:rPr>
                  <a:t>I1=</a:t>
                </a:r>
                <a:r>
                  <a:rPr sz="1800">
                    <a:latin typeface="Courier"/>
                  </a:rPr>
                  <a:t>I1n, </a:t>
                </a:r>
                <a:r>
                  <a:rPr sz="1800">
                    <a:solidFill>
                      <a:srgbClr val="902000"/>
                    </a:solidFill>
                    <a:latin typeface="Courier"/>
                  </a:rPr>
                  <a:t>I2=</a:t>
                </a:r>
                <a:r>
                  <a:rPr sz="1800">
                    <a:latin typeface="Courier"/>
                  </a:rPr>
                  <a:t>I2n, </a:t>
                </a:r>
                <a:r>
                  <a:rPr sz="1800">
                    <a:solidFill>
                      <a:srgbClr val="902000"/>
                    </a:solidFill>
                    <a:latin typeface="Courier"/>
                  </a:rPr>
                  <a:t>I3=</a:t>
                </a:r>
                <a:r>
                  <a:rPr sz="1800">
                    <a:latin typeface="Courier"/>
                  </a:rPr>
                  <a:t>I3n, </a:t>
                </a:r>
                <a:r>
                  <a:rPr sz="1800">
                    <a:solidFill>
                      <a:srgbClr val="902000"/>
                    </a:solidFill>
                    <a:latin typeface="Courier"/>
                  </a:rPr>
                  <a:t>I4=</a:t>
                </a:r>
                <a:r>
                  <a:rPr sz="1800">
                    <a:latin typeface="Courier"/>
                  </a:rPr>
                  <a:t>I4n, </a:t>
                </a:r>
                <a:r>
                  <a:rPr sz="1800">
                    <a:solidFill>
                      <a:srgbClr val="902000"/>
                    </a:solidFill>
                    <a:latin typeface="Courier"/>
                  </a:rPr>
                  <a:t>I5=</a:t>
                </a:r>
                <a:r>
                  <a:rPr sz="1800">
                    <a:latin typeface="Courier"/>
                  </a:rPr>
                  <a:t>I5n, </a:t>
                </a:r>
                <a:r>
                  <a:rPr sz="1800">
                    <a:solidFill>
                      <a:srgbClr val="902000"/>
                    </a:solidFill>
                    <a:latin typeface="Courier"/>
                  </a:rPr>
                  <a:t>I6=</a:t>
                </a:r>
                <a:r>
                  <a:rPr sz="1800">
                    <a:latin typeface="Courier"/>
                  </a:rPr>
                  <a:t>I6n, </a:t>
                </a:r>
                <a:r>
                  <a:rPr sz="1800">
                    <a:solidFill>
                      <a:srgbClr val="902000"/>
                    </a:solidFill>
                    <a:latin typeface="Courier"/>
                  </a:rPr>
                  <a:t>I7=</a:t>
                </a:r>
                <a:r>
                  <a:rPr sz="1800">
                    <a:latin typeface="Courier"/>
                  </a:rPr>
                  <a:t>I7n, </a:t>
                </a:r>
                <a:r>
                  <a:rPr sz="1800">
                    <a:solidFill>
                      <a:srgbClr val="902000"/>
                    </a:solidFill>
                    <a:latin typeface="Courier"/>
                  </a:rPr>
                  <a:t>I8=</a:t>
                </a:r>
                <a:r>
                  <a:rPr sz="1800">
                    <a:latin typeface="Courier"/>
                  </a:rPr>
                  <a:t>I8n, </a:t>
                </a:r>
                <a:r>
                  <a:rPr sz="1800">
                    <a:solidFill>
                      <a:srgbClr val="902000"/>
                    </a:solidFill>
                    <a:latin typeface="Courier"/>
                  </a:rPr>
                  <a:t>I9=</a:t>
                </a:r>
                <a:r>
                  <a:rPr sz="1800">
                    <a:latin typeface="Courier"/>
                  </a:rPr>
                  <a:t>I9n, </a:t>
                </a:r>
                <a:r>
                  <a:rPr sz="1800">
                    <a:solidFill>
                      <a:srgbClr val="902000"/>
                    </a:solidFill>
                    <a:latin typeface="Courier"/>
                  </a:rPr>
                  <a:t>I10=</a:t>
                </a:r>
                <a:r>
                  <a:rPr sz="1800">
                    <a:latin typeface="Courier"/>
                  </a:rPr>
                  <a:t>I10n, </a:t>
                </a:r>
                <a:r>
                  <a:rPr sz="1800">
                    <a:solidFill>
                      <a:srgbClr val="902000"/>
                    </a:solidFill>
                    <a:latin typeface="Courier"/>
                  </a:rPr>
                  <a:t>I11=</a:t>
                </a:r>
                <a:r>
                  <a:rPr sz="1800">
                    <a:latin typeface="Courier"/>
                  </a:rPr>
                  <a:t>I11n), </a:t>
                </a:r>
                <a:r>
                  <a:rPr sz="1800">
                    <a:solidFill>
                      <a:srgbClr val="902000"/>
                    </a:solidFill>
                    <a:latin typeface="Courier"/>
                  </a:rPr>
                  <a:t>interval=</a:t>
                </a:r>
                <a:r>
                  <a:rPr sz="1800">
                    <a:solidFill>
                      <a:srgbClr val="4070A0"/>
                    </a:solidFill>
                    <a:latin typeface="Courier"/>
                  </a:rPr>
                  <a:t>"prediction"</a:t>
                </a:r>
                <a:r>
                  <a:rPr sz="1800">
                    <a:latin typeface="Courier"/>
                  </a:rPr>
                  <a:t>)</a:t>
                </a:r>
                <a:br/>
                <a:r>
                  <a:rPr sz="1800">
                    <a:latin typeface="Courier"/>
                  </a:rPr>
                  <a:t>ytpron2 &lt;-</a:t>
                </a:r>
                <a:r>
                  <a:rPr sz="1800">
                    <a:solidFill>
                      <a:srgbClr val="4070A0"/>
                    </a:solidFill>
                    <a:latin typeface="Courier"/>
                  </a:rPr>
                  <a:t> </a:t>
                </a:r>
                <a:r>
                  <a:rPr sz="1800" b="1">
                    <a:solidFill>
                      <a:srgbClr val="007020"/>
                    </a:solidFill>
                    <a:latin typeface="Courier"/>
                  </a:rPr>
                  <a:t>ts</a:t>
                </a:r>
                <a:r>
                  <a:rPr sz="1800">
                    <a:latin typeface="Courier"/>
                  </a:rPr>
                  <a:t>(ytpron2,</a:t>
                </a:r>
                <a:r>
                  <a:rPr sz="1800">
                    <a:solidFill>
                      <a:srgbClr val="902000"/>
                    </a:solidFill>
                    <a:latin typeface="Courier"/>
                  </a:rPr>
                  <a:t>freq=</a:t>
                </a:r>
                <a:r>
                  <a:rPr sz="1800">
                    <a:solidFill>
                      <a:srgbClr val="40A070"/>
                    </a:solidFill>
                    <a:latin typeface="Courier"/>
                  </a:rPr>
                  <a:t>12</a:t>
                </a:r>
                <a:r>
                  <a:rPr sz="1800">
                    <a:latin typeface="Courier"/>
                  </a:rPr>
                  <a:t>,</a:t>
                </a:r>
                <a:r>
                  <a:rPr sz="1800">
                    <a:solidFill>
                      <a:srgbClr val="902000"/>
                    </a:solidFill>
                    <a:latin typeface="Courier"/>
                  </a:rPr>
                  <a:t>start=</a:t>
                </a:r>
                <a:r>
                  <a:rPr sz="1800" b="1">
                    <a:solidFill>
                      <a:srgbClr val="007020"/>
                    </a:solidFill>
                    <a:latin typeface="Courier"/>
                  </a:rPr>
                  <a:t>c</a:t>
                </a:r>
                <a:r>
                  <a:rPr sz="1800">
                    <a:latin typeface="Courier"/>
                  </a:rPr>
                  <a:t>(</a:t>
                </a:r>
                <a:r>
                  <a:rPr sz="1800">
                    <a:solidFill>
                      <a:srgbClr val="40A070"/>
                    </a:solidFill>
                    <a:latin typeface="Courier"/>
                  </a:rPr>
                  <a:t>2019</a:t>
                </a:r>
                <a:r>
                  <a:rPr sz="1800">
                    <a:latin typeface="Courier"/>
                  </a:rPr>
                  <a:t>,</a:t>
                </a:r>
                <a:r>
                  <a:rPr sz="1800">
                    <a:solidFill>
                      <a:srgbClr val="40A070"/>
                    </a:solidFill>
                    <a:latin typeface="Courier"/>
                  </a:rPr>
                  <a:t>1</a:t>
                </a:r>
                <a:r>
                  <a:rPr sz="1800">
                    <a:latin typeface="Courier"/>
                  </a:rPr>
                  <a:t>))</a:t>
                </a:r>
                <a:br/>
                <a:r>
                  <a:rPr sz="1800">
                    <a:latin typeface="Courier"/>
                  </a:rPr>
                  <a:t>ytpron2</a:t>
                </a:r>
              </a:p>
              <a:p>
                <a:pPr lvl="0" marL="1270000" indent="0">
                  <a:buNone/>
                </a:pPr>
                <a:r>
                  <a:rPr sz="1800">
                    <a:latin typeface="Courier"/>
                  </a:rPr>
                  <a:t>##                fit       lwr      upr
## Jan 2019  95.19725  86.84148 103.5530
## Feb 2019 104.15594  95.78241 112.5295
## Mar 2019 111.34331 102.95097 119.7356
## Apr 2019 107.06490  98.65269 115.4771
## May 2019 112.38738 103.95418 120.8206
## Jun 2019 110.57743 102.12208 119.0328
## Jul 2019 109.66281 101.18411 118.1415
## Aug 2019 110.81020 102.30691 119.3135
## Sep 2019 114.71959 106.19043 123.2487
## Oct 2019 113.24098 104.68463 121.7973
## Nov 2019 112.12994 103.54501 120.7149
## Dec 2019 103.67534  95.06044 112.2903</a:t>
                </a:r>
              </a:p>
              <a:p>
                <a:pPr lvl="0" marL="0" indent="0">
                  <a:buNone/>
                </a:pPr>
                <a:r>
                  <a:rPr/>
                  <a:t>Modelo 3</a:t>
                </a:r>
              </a:p>
              <a:p>
                <a:pPr lvl="0" marL="1270000" indent="0">
                  <a:buNone/>
                </a:pPr>
                <a:r>
                  <a:rPr sz="1800" i="1">
                    <a:solidFill>
                      <a:srgbClr val="60A0B0"/>
                    </a:solidFill>
                    <a:latin typeface="Courier"/>
                  </a:rPr>
                  <a:t>#Pronósticos de la tendencia por loess cuadrático óptimo (AICC)</a:t>
                </a:r>
                <a:br/>
                <a:r>
                  <a:rPr sz="1800">
                    <a:latin typeface="Courier"/>
                  </a:rPr>
                  <a:t>Ttnuevo3 &lt;-</a:t>
                </a:r>
                <a:r>
                  <a:rPr sz="1800">
                    <a:solidFill>
                      <a:srgbClr val="4070A0"/>
                    </a:solidFill>
                    <a:latin typeface="Courier"/>
                  </a:rPr>
                  <a:t> </a:t>
                </a:r>
                <a:r>
                  <a:rPr sz="1800" b="1">
                    <a:solidFill>
                      <a:srgbClr val="007020"/>
                    </a:solidFill>
                    <a:latin typeface="Courier"/>
                  </a:rPr>
                  <a:t>predict</a:t>
                </a:r>
                <a:r>
                  <a:rPr sz="1800">
                    <a:latin typeface="Courier"/>
                  </a:rPr>
                  <a:t>(</a:t>
                </a:r>
                <a:r>
                  <a:rPr sz="1800" b="1">
                    <a:solidFill>
                      <a:srgbClr val="007020"/>
                    </a:solidFill>
                    <a:latin typeface="Courier"/>
                  </a:rPr>
                  <a:t>loess</a:t>
                </a:r>
                <a:r>
                  <a:rPr sz="1800">
                    <a:latin typeface="Courier"/>
                  </a:rPr>
                  <a:t>(ytd</a:t>
                </a:r>
                <a:r>
                  <a:rPr sz="1800">
                    <a:solidFill>
                      <a:srgbClr val="666666"/>
                    </a:solidFill>
                    <a:latin typeface="Courier"/>
                  </a:rPr>
                  <a:t>~</a:t>
                </a:r>
                <a:r>
                  <a:rPr sz="1800">
                    <a:latin typeface="Courier"/>
                  </a:rPr>
                  <a:t>t,</a:t>
                </a:r>
                <a:r>
                  <a:rPr sz="1800">
                    <a:solidFill>
                      <a:srgbClr val="902000"/>
                    </a:solidFill>
                    <a:latin typeface="Courier"/>
                  </a:rPr>
                  <a:t>span=</a:t>
                </a:r>
                <a:r>
                  <a:rPr sz="1800">
                    <a:latin typeface="Courier"/>
                  </a:rPr>
                  <a:t>alfa.optim2,</a:t>
                </a:r>
                <a:r>
                  <a:rPr sz="1800">
                    <a:solidFill>
                      <a:srgbClr val="902000"/>
                    </a:solidFill>
                    <a:latin typeface="Courier"/>
                  </a:rPr>
                  <a:t>degree=</a:t>
                </a:r>
                <a:r>
                  <a:rPr sz="1800">
                    <a:solidFill>
                      <a:srgbClr val="40A070"/>
                    </a:solidFill>
                    <a:latin typeface="Courier"/>
                  </a:rPr>
                  <a:t>2</a:t>
                </a:r>
                <a:r>
                  <a:rPr sz="1800">
                    <a:latin typeface="Courier"/>
                  </a:rPr>
                  <a:t>,</a:t>
                </a:r>
                <a:r>
                  <a:rPr sz="1800">
                    <a:solidFill>
                      <a:srgbClr val="902000"/>
                    </a:solidFill>
                    <a:latin typeface="Courier"/>
                  </a:rPr>
                  <a:t>control=</a:t>
                </a:r>
                <a:r>
                  <a:rPr sz="1800" b="1">
                    <a:solidFill>
                      <a:srgbClr val="007020"/>
                    </a:solidFill>
                    <a:latin typeface="Courier"/>
                  </a:rPr>
                  <a:t>loess.control</a:t>
                </a:r>
                <a:r>
                  <a:rPr sz="1800">
                    <a:latin typeface="Courier"/>
                  </a:rPr>
                  <a:t>(</a:t>
                </a:r>
                <a:r>
                  <a:rPr sz="1800">
                    <a:solidFill>
                      <a:srgbClr val="902000"/>
                    </a:solidFill>
                    <a:latin typeface="Courier"/>
                  </a:rPr>
                  <a:t>surface=</a:t>
                </a:r>
                <a:r>
                  <a:rPr sz="1800">
                    <a:solidFill>
                      <a:srgbClr val="4070A0"/>
                    </a:solidFill>
                    <a:latin typeface="Courier"/>
                  </a:rPr>
                  <a:t>"direct"</a:t>
                </a:r>
                <a:r>
                  <a:rPr sz="1800">
                    <a:latin typeface="Courier"/>
                  </a:rPr>
                  <a:t>)),</a:t>
                </a:r>
                <a:br/>
                <a:r>
                  <a:rPr sz="1800" b="1">
                    <a:solidFill>
                      <a:srgbClr val="007020"/>
                    </a:solidFill>
                    <a:latin typeface="Courier"/>
                  </a:rPr>
                  <a:t>data.frame</a:t>
                </a:r>
                <a:r>
                  <a:rPr sz="1800">
                    <a:latin typeface="Courier"/>
                  </a:rPr>
                  <a:t>(</a:t>
                </a:r>
                <a:r>
                  <a:rPr sz="1800">
                    <a:solidFill>
                      <a:srgbClr val="902000"/>
                    </a:solidFill>
                    <a:latin typeface="Courier"/>
                  </a:rPr>
                  <a:t>t=</a:t>
                </a:r>
                <a:r>
                  <a:rPr sz="1800">
                    <a:latin typeface="Courier"/>
                  </a:rPr>
                  <a:t>tnuevo),</a:t>
                </a:r>
                <a:r>
                  <a:rPr sz="1800">
                    <a:solidFill>
                      <a:srgbClr val="902000"/>
                    </a:solidFill>
                    <a:latin typeface="Courier"/>
                  </a:rPr>
                  <a:t>se=</a:t>
                </a:r>
                <a:r>
                  <a:rPr sz="1800">
                    <a:solidFill>
                      <a:srgbClr val="007020"/>
                    </a:solidFill>
                    <a:latin typeface="Courier"/>
                  </a:rPr>
                  <a:t>FALSE</a:t>
                </a:r>
                <a:r>
                  <a:rPr sz="1800">
                    <a:latin typeface="Courier"/>
                  </a:rPr>
                  <a:t>)</a:t>
                </a:r>
                <a:br/>
                <a:r>
                  <a:rPr sz="1800">
                    <a:latin typeface="Courier"/>
                  </a:rPr>
                  <a:t>Ttnuevo3 &lt;-</a:t>
                </a:r>
                <a:r>
                  <a:rPr sz="1800">
                    <a:solidFill>
                      <a:srgbClr val="4070A0"/>
                    </a:solidFill>
                    <a:latin typeface="Courier"/>
                  </a:rPr>
                  <a:t> </a:t>
                </a:r>
                <a:r>
                  <a:rPr sz="1800" b="1">
                    <a:solidFill>
                      <a:srgbClr val="007020"/>
                    </a:solidFill>
                    <a:latin typeface="Courier"/>
                  </a:rPr>
                  <a:t>ts</a:t>
                </a:r>
                <a:r>
                  <a:rPr sz="1800">
                    <a:latin typeface="Courier"/>
                  </a:rPr>
                  <a:t>(Ttnuevo3,</a:t>
                </a:r>
                <a:r>
                  <a:rPr sz="1800">
                    <a:solidFill>
                      <a:srgbClr val="902000"/>
                    </a:solidFill>
                    <a:latin typeface="Courier"/>
                  </a:rPr>
                  <a:t>freq=</a:t>
                </a:r>
                <a:r>
                  <a:rPr sz="1800">
                    <a:solidFill>
                      <a:srgbClr val="40A070"/>
                    </a:solidFill>
                    <a:latin typeface="Courier"/>
                  </a:rPr>
                  <a:t>12</a:t>
                </a:r>
                <a:r>
                  <a:rPr sz="1800">
                    <a:latin typeface="Courier"/>
                  </a:rPr>
                  <a:t>,</a:t>
                </a:r>
                <a:r>
                  <a:rPr sz="1800">
                    <a:solidFill>
                      <a:srgbClr val="902000"/>
                    </a:solidFill>
                    <a:latin typeface="Courier"/>
                  </a:rPr>
                  <a:t>start=</a:t>
                </a:r>
                <a:r>
                  <a:rPr sz="1800" b="1">
                    <a:solidFill>
                      <a:srgbClr val="007020"/>
                    </a:solidFill>
                    <a:latin typeface="Courier"/>
                  </a:rPr>
                  <a:t>c</a:t>
                </a:r>
                <a:r>
                  <a:rPr sz="1800">
                    <a:latin typeface="Courier"/>
                  </a:rPr>
                  <a:t>(</a:t>
                </a:r>
                <a:r>
                  <a:rPr sz="1800">
                    <a:solidFill>
                      <a:srgbClr val="40A070"/>
                    </a:solidFill>
                    <a:latin typeface="Courier"/>
                  </a:rPr>
                  <a:t>2019</a:t>
                </a:r>
                <a:r>
                  <a:rPr sz="1800">
                    <a:latin typeface="Courier"/>
                  </a:rPr>
                  <a:t>,</a:t>
                </a:r>
                <a:r>
                  <a:rPr sz="1800">
                    <a:solidFill>
                      <a:srgbClr val="40A070"/>
                    </a:solidFill>
                    <a:latin typeface="Courier"/>
                  </a:rPr>
                  <a:t>1</a:t>
                </a:r>
                <a:r>
                  <a:rPr sz="1800">
                    <a:latin typeface="Courier"/>
                  </a:rPr>
                  <a:t>)) </a:t>
                </a:r>
                <a:r>
                  <a:rPr sz="1800" i="1">
                    <a:solidFill>
                      <a:srgbClr val="60A0B0"/>
                    </a:solidFill>
                    <a:latin typeface="Courier"/>
                  </a:rPr>
                  <a:t>#convirtiendo en serie de tiempo al pronóstico de Tt, modelo 3</a:t>
                </a:r>
                <a:br/>
                <a:r>
                  <a:rPr sz="1800">
                    <a:latin typeface="Courier"/>
                  </a:rPr>
                  <a:t>ytpron3 &lt;-</a:t>
                </a:r>
                <a:r>
                  <a:rPr sz="1800">
                    <a:solidFill>
                      <a:srgbClr val="4070A0"/>
                    </a:solidFill>
                    <a:latin typeface="Courier"/>
                  </a:rPr>
                  <a:t> </a:t>
                </a:r>
                <a:r>
                  <a:rPr sz="1800">
                    <a:latin typeface="Courier"/>
                  </a:rPr>
                  <a:t>Ttnuevo3 </a:t>
                </a:r>
                <a:r>
                  <a:rPr sz="1800">
                    <a:solidFill>
                      <a:srgbClr val="666666"/>
                    </a:solidFill>
                    <a:latin typeface="Courier"/>
                  </a:rPr>
                  <a:t>+</a:t>
                </a:r>
                <a:r>
                  <a:rPr sz="1800">
                    <a:solidFill>
                      <a:srgbClr val="4070A0"/>
                    </a:solidFill>
                    <a:latin typeface="Courier"/>
                  </a:rPr>
                  <a:t> </a:t>
                </a:r>
                <a:r>
                  <a:rPr sz="1800">
                    <a:latin typeface="Courier"/>
                  </a:rPr>
                  <a:t>Stnuevo </a:t>
                </a:r>
                <a:r>
                  <a:rPr sz="1800" i="1">
                    <a:solidFill>
                      <a:srgbClr val="60A0B0"/>
                    </a:solidFill>
                    <a:latin typeface="Courier"/>
                  </a:rPr>
                  <a:t>#Pronóstico puntual Modelo 2</a:t>
                </a:r>
                <a:br/>
                <a:r>
                  <a:rPr sz="1800" i="1">
                    <a:solidFill>
                      <a:srgbClr val="60A0B0"/>
                    </a:solidFill>
                    <a:latin typeface="Courier"/>
                  </a:rPr>
                  <a:t>#Tabla con pronósticos de las componentes y de la serie, Modelo 2</a:t>
                </a:r>
                <a:br/>
                <a:r>
                  <a:rPr sz="1800">
                    <a:latin typeface="Courier"/>
                  </a:rPr>
                  <a:t>tablapron3 &lt;-</a:t>
                </a:r>
                <a:r>
                  <a:rPr sz="1800">
                    <a:solidFill>
                      <a:srgbClr val="4070A0"/>
                    </a:solidFill>
                    <a:latin typeface="Courier"/>
                  </a:rPr>
                  <a:t> </a:t>
                </a:r>
                <a:r>
                  <a:rPr sz="1800" b="1">
                    <a:solidFill>
                      <a:srgbClr val="007020"/>
                    </a:solidFill>
                    <a:latin typeface="Courier"/>
                  </a:rPr>
                  <a:t>cbind</a:t>
                </a:r>
                <a:r>
                  <a:rPr sz="1800">
                    <a:latin typeface="Courier"/>
                  </a:rPr>
                  <a:t>(</a:t>
                </a:r>
                <a:r>
                  <a:rPr sz="1800">
                    <a:solidFill>
                      <a:srgbClr val="902000"/>
                    </a:solidFill>
                    <a:latin typeface="Courier"/>
                  </a:rPr>
                  <a:t>Pron_Tt=</a:t>
                </a:r>
                <a:r>
                  <a:rPr sz="1800">
                    <a:latin typeface="Courier"/>
                  </a:rPr>
                  <a:t>Ttnuevo3,</a:t>
                </a:r>
                <a:r>
                  <a:rPr sz="1800">
                    <a:solidFill>
                      <a:srgbClr val="902000"/>
                    </a:solidFill>
                    <a:latin typeface="Courier"/>
                  </a:rPr>
                  <a:t>Pron_St=</a:t>
                </a:r>
                <a:r>
                  <a:rPr sz="1800">
                    <a:latin typeface="Courier"/>
                  </a:rPr>
                  <a:t>Stnuevo,</a:t>
                </a:r>
                <a:r>
                  <a:rPr sz="1800">
                    <a:solidFill>
                      <a:srgbClr val="902000"/>
                    </a:solidFill>
                    <a:latin typeface="Courier"/>
                  </a:rPr>
                  <a:t>Pron_serie=</a:t>
                </a:r>
                <a:r>
                  <a:rPr sz="1800">
                    <a:latin typeface="Courier"/>
                  </a:rPr>
                  <a:t>ytpron3)</a:t>
                </a:r>
                <a:br/>
                <a:r>
                  <a:rPr sz="1800">
                    <a:latin typeface="Courier"/>
                  </a:rPr>
                  <a:t>tablapron3</a:t>
                </a:r>
              </a:p>
              <a:p>
                <a:pPr lvl="0" marL="1270000" indent="0">
                  <a:buNone/>
                </a:pPr>
                <a:r>
                  <a:rPr sz="1800">
                    <a:latin typeface="Courier"/>
                  </a:rPr>
                  <a:t>##           Pron_Tt     Pron_St Pron_serie
## Jan 2019 103.9982 -10.8780433   93.12013
## Feb 2019 104.6239  -2.3143178  102.30959
## Mar 2019 105.2877   4.3650940  109.65277
## Apr 2019 105.9900  -0.5319649  105.45802
## May 2019 106.7313   4.3979371  111.12925
## Jun 2019 107.5121   2.0783292  109.59040
## Jul 2019 108.3326   0.7969567  109.12959
## Aug 2019 109.1933   1.2373979  110.43074
## Sep 2019 110.0945   4.6148489  114.70934
## Oct 2019 111.0364   2.5229371  113.55930
## Nov 2019 112.0192   1.0633783  113.08259
## Dec 2019 113.0433  -7.3525531  105.69070</a:t>
                </a:r>
              </a:p>
              <a:p>
                <a:pPr lvl="0" marL="0" indent="0">
                  <a:buNone/>
                </a:pPr>
                <a:r>
                  <a:rPr/>
                  <a:t>Modelo 4</a:t>
                </a:r>
              </a:p>
              <a:p>
                <a:pPr lvl="0" marL="1270000" indent="0">
                  <a:buNone/>
                </a:pPr>
                <a:r>
                  <a:rPr sz="1800">
                    <a:latin typeface="Courier"/>
                  </a:rPr>
                  <a:t>pronos4 &lt;-</a:t>
                </a:r>
                <a:r>
                  <a:rPr sz="1800">
                    <a:solidFill>
                      <a:srgbClr val="4070A0"/>
                    </a:solidFill>
                    <a:latin typeface="Courier"/>
                  </a:rPr>
                  <a:t> </a:t>
                </a:r>
                <a:r>
                  <a:rPr sz="1800" b="1">
                    <a:solidFill>
                      <a:srgbClr val="007020"/>
                    </a:solidFill>
                    <a:latin typeface="Courier"/>
                  </a:rPr>
                  <a:t>predict</a:t>
                </a:r>
                <a:r>
                  <a:rPr sz="1800">
                    <a:latin typeface="Courier"/>
                  </a:rPr>
                  <a:t>(mod4, </a:t>
                </a:r>
                <a:r>
                  <a:rPr sz="1800">
                    <a:solidFill>
                      <a:srgbClr val="902000"/>
                    </a:solidFill>
                    <a:latin typeface="Courier"/>
                  </a:rPr>
                  <a:t>n.ahead=</a:t>
                </a:r>
                <a:r>
                  <a:rPr sz="1800">
                    <a:solidFill>
                      <a:srgbClr val="40A070"/>
                    </a:solidFill>
                    <a:latin typeface="Courier"/>
                  </a:rPr>
                  <a:t>12</a:t>
                </a:r>
                <a:r>
                  <a:rPr sz="1800">
                    <a:latin typeface="Courier"/>
                  </a:rPr>
                  <a:t>,</a:t>
                </a:r>
                <a:r>
                  <a:rPr sz="1800">
                    <a:solidFill>
                      <a:srgbClr val="902000"/>
                    </a:solidFill>
                    <a:latin typeface="Courier"/>
                  </a:rPr>
                  <a:t>prediction=</a:t>
                </a:r>
                <a:r>
                  <a:rPr sz="1800">
                    <a:latin typeface="Courier"/>
                  </a:rPr>
                  <a:t>T,</a:t>
                </a:r>
                <a:r>
                  <a:rPr sz="1800">
                    <a:solidFill>
                      <a:srgbClr val="902000"/>
                    </a:solidFill>
                    <a:latin typeface="Courier"/>
                  </a:rPr>
                  <a:t>level=</a:t>
                </a:r>
                <a:r>
                  <a:rPr sz="1800">
                    <a:solidFill>
                      <a:srgbClr val="40A070"/>
                    </a:solidFill>
                    <a:latin typeface="Courier"/>
                  </a:rPr>
                  <a:t>0.95</a:t>
                </a:r>
                <a:r>
                  <a:rPr sz="1800">
                    <a:latin typeface="Courier"/>
                  </a:rPr>
                  <a:t>)</a:t>
                </a:r>
                <a:br/>
                <a:r>
                  <a:rPr sz="1800">
                    <a:latin typeface="Courier"/>
                  </a:rPr>
                  <a:t>ytpron4 &lt;-</a:t>
                </a:r>
                <a:r>
                  <a:rPr sz="1800">
                    <a:solidFill>
                      <a:srgbClr val="4070A0"/>
                    </a:solidFill>
                    <a:latin typeface="Courier"/>
                  </a:rPr>
                  <a:t> </a:t>
                </a:r>
                <a:r>
                  <a:rPr sz="1800">
                    <a:latin typeface="Courier"/>
                  </a:rPr>
                  <a:t>pronos4[,</a:t>
                </a:r>
                <a:r>
                  <a:rPr sz="1800">
                    <a:solidFill>
                      <a:srgbClr val="40A070"/>
                    </a:solidFill>
                    <a:latin typeface="Courier"/>
                  </a:rPr>
                  <a:t>1</a:t>
                </a:r>
                <a:r>
                  <a:rPr sz="1800">
                    <a:latin typeface="Courier"/>
                  </a:rPr>
                  <a:t>] </a:t>
                </a:r>
                <a:r>
                  <a:rPr sz="1800" i="1">
                    <a:solidFill>
                      <a:srgbClr val="60A0B0"/>
                    </a:solidFill>
                    <a:latin typeface="Courier"/>
                  </a:rPr>
                  <a:t>#sólo los pronósticos puntuales del suavizamiento</a:t>
                </a:r>
              </a:p>
              <a:p>
                <a:pPr lvl="0" marL="0" indent="0">
                  <a:buNone/>
                </a:pPr>
                <a:r>
                  <a:rPr/>
                  <a:t>Preguntas orientadas</a:t>
                </a:r>
              </a:p>
              <a:p>
                <a:pPr lvl="1"/>
                <a:r>
                  <a:rPr/>
                  <a:t>¿Cuál es la interpretación de los pronósticos puntuales y sus I.P? Ejemplificar con una fecha y comparar entre modelos.</a:t>
                </a:r>
              </a:p>
              <a:p>
                <a:pPr lvl="0" marL="0" indent="0">
                  <a:buNone/>
                </a:pPr>
                <a:r>
                  <a:rPr/>
                  <a:t>La producción nominal de la categoría otros productos químicos para el mes de Junio de 2019, comparado con los meses del año 2018 es de:</a:t>
                </a:r>
              </a:p>
              <a:p>
                <a:pPr lvl="1"/>
                <a:r>
                  <a:rPr/>
                  <a:t>En el </a:t>
                </a:r>
                <a:r>
                  <a:rPr b="1"/>
                  <a:t>modelo global cuadrático</a:t>
                </a:r>
                <a:r>
                  <a:rPr/>
                  <a:t> : 109.59040 % es decir, durante este periodo aumentó un 9.59%. Además, con un 95% de confianza el valor real del índice se encuentra entre 101.46257 y 117.9377.</a:t>
                </a:r>
              </a:p>
              <a:p>
                <a:pPr lvl="1"/>
                <a:r>
                  <a:rPr/>
                  <a:t>En el </a:t>
                </a:r>
                <a:r>
                  <a:rPr b="1"/>
                  <a:t>modelo global cúbico</a:t>
                </a:r>
                <a:r>
                  <a:rPr/>
                  <a:t> : 110.57743% es decir, durante este periodo aumentó aproximadamente un 10.57%. Además, con un 95% de confianza el valor real del índice se encuentra entre 102.12208 y 119.0328 .</a:t>
                </a:r>
              </a:p>
              <a:p>
                <a:pPr lvl="1"/>
                <a:r>
                  <a:rPr/>
                  <a:t>En el </a:t>
                </a:r>
                <a:r>
                  <a:rPr b="1"/>
                  <a:t>modelo local con Descomposición aditiva &amp; Loess cuadrático (DLC)</a:t>
                </a:r>
                <a:r>
                  <a:rPr/>
                  <a:t> : 109.12959 es decir, durante este periodo aumentó aproximadamente un 9.13%.</a:t>
                </a:r>
              </a:p>
              <a:p>
                <a:pPr lvl="1"/>
                <a:r>
                  <a:rPr/>
                  <a:t>En el </a:t>
                </a:r>
                <a:r>
                  <a:rPr b="1"/>
                  <a:t>modelo local aditivo con SEHW</a:t>
                </a:r>
                <a:r>
                  <a:rPr/>
                  <a:t>: 107.96878% es decir, durante este periodo aumentó aproximadamente un 7.9%. Además, con un 95% de confianza el valor real del índice se encuentra entre 99.45046 y 116.48710</a:t>
                </a:r>
              </a:p>
              <a:p>
                <a:pPr lvl="1"/>
                <a:r>
                  <a:rPr/>
                  <a:t>¿Cuál es la interpretación de las medidas MAE, MAPE y RMSE? ¿según estas medidas cuál modelo pronostica mejor?</a:t>
                </a:r>
              </a:p>
              <a:p>
                <a:pPr lvl="0" marL="0" indent="0">
                  <a:buNone/>
                </a:pPr>
                <a:r>
                  <a:rPr/>
                  <a:t>(….Poner los sigueintes resultados en una tabla..las medidas de pronosticos….)</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Medidas</a:t>
            </a:r>
            <a:r>
              <a:rPr/>
              <a:t> </a:t>
            </a:r>
            <a:r>
              <a:rPr/>
              <a:t>en</a:t>
            </a:r>
            <a:r>
              <a:rPr/>
              <a:t> </a:t>
            </a:r>
            <a:r>
              <a:rPr/>
              <a:t>todos</a:t>
            </a:r>
            <a:r>
              <a:rPr/>
              <a:t> </a:t>
            </a:r>
            <a:r>
              <a:rPr/>
              <a:t>los</a:t>
            </a:r>
            <a:r>
              <a:rPr/>
              <a:t> </a:t>
            </a:r>
            <a:r>
              <a:rPr/>
              <a:t>modelos</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accuracy</a:t>
            </a:r>
            <a:r>
              <a:rPr sz="1800">
                <a:latin typeface="Courier"/>
              </a:rPr>
              <a:t>(ytpron1,ytnuevo) </a:t>
            </a:r>
            <a:r>
              <a:rPr sz="1800" i="1">
                <a:solidFill>
                  <a:srgbClr val="60A0B0"/>
                </a:solidFill>
                <a:latin typeface="Courier"/>
              </a:rPr>
              <a:t>#Modelo 1</a:t>
            </a:r>
          </a:p>
          <a:p>
            <a:pPr lvl="0" marL="1270000" indent="0">
              <a:buNone/>
            </a:pPr>
            <a:r>
              <a:rPr sz="1800">
                <a:latin typeface="Courier"/>
              </a:rPr>
              <a:t>##                 ME     RMSE      MAE       MPE    MAPE       ACF1 Theil's U
## Test set -1.496726 3.153708 2.366654 -1.557341 2.33806 -0.2868274 0.3129704</a:t>
            </a:r>
          </a:p>
          <a:p>
            <a:pPr lvl="0" marL="1270000" indent="0">
              <a:buNone/>
            </a:pPr>
            <a:r>
              <a:rPr sz="1800" b="1">
                <a:solidFill>
                  <a:srgbClr val="007020"/>
                </a:solidFill>
                <a:latin typeface="Courier"/>
              </a:rPr>
              <a:t>accuracy</a:t>
            </a:r>
            <a:r>
              <a:rPr sz="1800">
                <a:latin typeface="Courier"/>
              </a:rPr>
              <a:t>(ytpron2,ytnuevo) </a:t>
            </a:r>
            <a:r>
              <a:rPr sz="1800" i="1">
                <a:solidFill>
                  <a:srgbClr val="60A0B0"/>
                </a:solidFill>
                <a:latin typeface="Courier"/>
              </a:rPr>
              <a:t>#Modelo 2</a:t>
            </a:r>
          </a:p>
          <a:p>
            <a:pPr lvl="0" marL="1270000" indent="0">
              <a:buNone/>
            </a:pPr>
            <a:r>
              <a:rPr sz="1800">
                <a:latin typeface="Courier"/>
              </a:rPr>
              <a:t>##                 ME     RMSE      MAE       MPE     MAPE       ACF1 Theil's U
## Test set -2.397089 3.620468 2.746457 -2.403396 2.711682 -0.3271882 0.3727997</a:t>
            </a:r>
          </a:p>
          <a:p>
            <a:pPr lvl="0" marL="1270000" indent="0">
              <a:buNone/>
            </a:pPr>
            <a:r>
              <a:rPr sz="1800" b="1">
                <a:solidFill>
                  <a:srgbClr val="007020"/>
                </a:solidFill>
                <a:latin typeface="Courier"/>
              </a:rPr>
              <a:t>accuracy</a:t>
            </a:r>
            <a:r>
              <a:rPr sz="1800">
                <a:latin typeface="Courier"/>
              </a:rPr>
              <a:t>(ytpron3,ytnuevo) </a:t>
            </a:r>
            <a:r>
              <a:rPr sz="1800" i="1">
                <a:solidFill>
                  <a:srgbClr val="60A0B0"/>
                </a:solidFill>
                <a:latin typeface="Courier"/>
              </a:rPr>
              <a:t>#Modelo 3</a:t>
            </a:r>
          </a:p>
          <a:p>
            <a:pPr lvl="0" marL="1270000" indent="0">
              <a:buNone/>
            </a:pPr>
            <a:r>
              <a:rPr sz="1800">
                <a:latin typeface="Courier"/>
              </a:rPr>
              <a:t>##               ME     RMSE     MAE       MPE     MAPE       ACF1 Theil's U
## Test set -1.8052 3.014298 2.33551 -1.811044 2.283224 -0.5026492 0.3247962</a:t>
            </a:r>
          </a:p>
          <a:p>
            <a:pPr lvl="0" marL="1270000" indent="0">
              <a:buNone/>
            </a:pPr>
            <a:r>
              <a:rPr sz="1800" b="1">
                <a:solidFill>
                  <a:srgbClr val="007020"/>
                </a:solidFill>
                <a:latin typeface="Courier"/>
              </a:rPr>
              <a:t>accuracy</a:t>
            </a:r>
            <a:r>
              <a:rPr sz="1800">
                <a:latin typeface="Courier"/>
              </a:rPr>
              <a:t>(ytpron4,ytnuevo) </a:t>
            </a:r>
            <a:r>
              <a:rPr sz="1800" i="1">
                <a:solidFill>
                  <a:srgbClr val="60A0B0"/>
                </a:solidFill>
                <a:latin typeface="Courier"/>
              </a:rPr>
              <a:t>#Modelo 4</a:t>
            </a:r>
          </a:p>
          <a:p>
            <a:pPr lvl="0" marL="1270000" indent="0">
              <a:buNone/>
            </a:pPr>
            <a:r>
              <a:rPr sz="1800">
                <a:latin typeface="Courier"/>
              </a:rPr>
              <a:t>##                 ME     RMSE      MAE     MPE     MAPE       ACF1 Theil's U
## Test set 0.6606291 3.187973 2.670446 0.56526 2.533667 -0.3579133  0.414068</a:t>
            </a:r>
          </a:p>
          <a:p>
            <a:pPr lvl="0" marL="0" indent="0">
              <a:buNone/>
            </a:pPr>
            <a:r>
              <a:rPr/>
              <a:t>Interpretaciones:</a:t>
            </a:r>
          </a:p>
          <a:p>
            <a:pPr lvl="1"/>
            <a:r>
              <a:rPr/>
              <a:t>Modelo 1:</a:t>
            </a:r>
          </a:p>
          <a:p>
            <a:pPr lvl="0" marL="0" indent="0">
              <a:buNone/>
            </a:pPr>
            <a:r>
              <a:rPr/>
              <a:t>En promedio en cada pronostico se estima un error de +- 3.153708 puntos del indice de producción nominal según el RMSE y de +- 2.366654 puntos del indice de producció nominal según MAE, mientras que MAPE estima que en promedio cada pronostico se comete un error de +-2.338% con relación al valor real del indice de producción nominal, todo esto en el modelo de regresión cuadrático con variables indicadores</a:t>
            </a:r>
          </a:p>
          <a:p>
            <a:pPr lvl="1"/>
            <a:r>
              <a:rPr/>
              <a:t>Modelo 2:</a:t>
            </a:r>
          </a:p>
          <a:p>
            <a:pPr lvl="0" marL="0" indent="0">
              <a:buNone/>
            </a:pPr>
            <a:r>
              <a:rPr/>
              <a:t>En promedio en cada pronostico se estima un error de +- 3.620468 puntos del indice de producción nominal según el RMSE y de +- 2.746457 puntos del indice de producció nominal según MAE, mientras que MAPE estima que en promedio cada pronostico se comete un error de +- 2.71% con relación al valor real del indice de producción nominal, todo esto en el modelo de regresión cúbico con variables indicadores.</a:t>
            </a:r>
          </a:p>
          <a:p>
            <a:pPr lvl="1"/>
            <a:r>
              <a:rPr/>
              <a:t>Modelo 3:</a:t>
            </a:r>
          </a:p>
          <a:p>
            <a:pPr lvl="0" marL="0" indent="0">
              <a:buNone/>
            </a:pPr>
            <a:r>
              <a:rPr/>
              <a:t>En promedio en cada pronostico se estima un error de +- 3.014298 puntos del indice de producción nominal según el RMSE y de +- 2.33551 puntos del indice de producció nominal según MAE, mientras que MAPE estima que en promedio cada pronostico se comete un error de +- 2.28% con relación al valor real del indice de producción nominal, todo esto en el modelo de Filtro de decomposición combinado Loess cuadrático.</a:t>
            </a:r>
          </a:p>
          <a:p>
            <a:pPr lvl="1"/>
            <a:r>
              <a:rPr/>
              <a:t>Modelo 4:</a:t>
            </a:r>
          </a:p>
          <a:p>
            <a:pPr lvl="0" marL="0" indent="0">
              <a:buNone/>
            </a:pPr>
            <a:r>
              <a:rPr/>
              <a:t>En promedio en cada pronostico se estima un error de +- 3.187973 puntos del indice de producción nominal según el RMSE y de +- 2.670446 puntos del indice de producció nominal según MAE, mientras que MAPE estima que en promedio cada pronostico se comete un error de +- 2.53% con relación al valor real del indice de producción nominal, todo esto en el modelo de SEHW.</a:t>
            </a:r>
          </a:p>
          <a:p>
            <a:pPr lvl="1"/>
            <a:r>
              <a:rPr/>
              <a:t>Con base en la amplitud media y cobertura de los I.P ¿qué se concluye?</a:t>
            </a:r>
          </a:p>
          <a:p>
            <a:pPr lvl="0" marL="0" indent="0">
              <a:buNone/>
            </a:pPr>
            <a:r>
              <a:rPr/>
              <a:t>(… Tablas de amplitud y cobertura en los modelos …)</a:t>
            </a:r>
          </a:p>
          <a:p>
            <a:pPr lvl="0" marL="1270000" indent="0">
              <a:buNone/>
            </a:pPr>
            <a:r>
              <a:rPr sz="1800" i="1">
                <a:solidFill>
                  <a:srgbClr val="60A0B0"/>
                </a:solidFill>
                <a:latin typeface="Courier"/>
              </a:rPr>
              <a:t>#Creando función usuario amplitud() para calcular la amplitud promedio de los I.P en pronósticos ex – post</a:t>
            </a:r>
            <a:br/>
            <a:r>
              <a:rPr sz="1800">
                <a:latin typeface="Courier"/>
              </a:rPr>
              <a:t>amplitud=</a:t>
            </a:r>
            <a:r>
              <a:rPr sz="1800" b="1">
                <a:solidFill>
                  <a:srgbClr val="007020"/>
                </a:solidFill>
                <a:latin typeface="Courier"/>
              </a:rPr>
              <a:t>function</a:t>
            </a:r>
            <a:r>
              <a:rPr sz="1800">
                <a:latin typeface="Courier"/>
              </a:rPr>
              <a:t>(LIP,LSP){</a:t>
            </a:r>
            <a:br/>
            <a:r>
              <a:rPr sz="1800">
                <a:latin typeface="Courier"/>
              </a:rPr>
              <a:t>a=LSP</a:t>
            </a:r>
            <a:r>
              <a:rPr sz="1800">
                <a:solidFill>
                  <a:srgbClr val="666666"/>
                </a:solidFill>
                <a:latin typeface="Courier"/>
              </a:rPr>
              <a:t>-</a:t>
            </a:r>
            <a:r>
              <a:rPr sz="1800">
                <a:latin typeface="Courier"/>
              </a:rPr>
              <a:t>LIP</a:t>
            </a:r>
            <a:br/>
            <a:r>
              <a:rPr sz="1800">
                <a:latin typeface="Courier"/>
              </a:rPr>
              <a:t>am=</a:t>
            </a:r>
            <a:r>
              <a:rPr sz="1800" b="1">
                <a:solidFill>
                  <a:srgbClr val="007020"/>
                </a:solidFill>
                <a:latin typeface="Courier"/>
              </a:rPr>
              <a:t>mean</a:t>
            </a:r>
            <a:r>
              <a:rPr sz="1800">
                <a:latin typeface="Courier"/>
              </a:rPr>
              <a:t>(a)</a:t>
            </a:r>
            <a:br/>
            <a:r>
              <a:rPr sz="1800">
                <a:latin typeface="Courier"/>
              </a:rPr>
              <a:t>am</a:t>
            </a:r>
            <a:br/>
            <a:r>
              <a:rPr sz="1800">
                <a:latin typeface="Courier"/>
              </a:rPr>
              <a:t>}</a:t>
            </a:r>
            <a:br/>
            <a:r>
              <a:rPr sz="1800" i="1">
                <a:solidFill>
                  <a:srgbClr val="60A0B0"/>
                </a:solidFill>
                <a:latin typeface="Courier"/>
              </a:rPr>
              <a:t>#Creando función usuario cobertura() para calcular la cobertura de los I.P en pronósticos ex – post</a:t>
            </a:r>
            <a:br/>
            <a:r>
              <a:rPr sz="1800">
                <a:latin typeface="Courier"/>
              </a:rPr>
              <a:t>cobertura=</a:t>
            </a:r>
            <a:r>
              <a:rPr sz="1800" b="1">
                <a:solidFill>
                  <a:srgbClr val="007020"/>
                </a:solidFill>
                <a:latin typeface="Courier"/>
              </a:rPr>
              <a:t>function</a:t>
            </a:r>
            <a:r>
              <a:rPr sz="1800">
                <a:latin typeface="Courier"/>
              </a:rPr>
              <a:t>(real,LIP,LSP){</a:t>
            </a:r>
            <a:br/>
            <a:r>
              <a:rPr sz="1800">
                <a:latin typeface="Courier"/>
              </a:rPr>
              <a:t>I=</a:t>
            </a:r>
            <a:r>
              <a:rPr sz="1800" b="1">
                <a:solidFill>
                  <a:srgbClr val="007020"/>
                </a:solidFill>
                <a:latin typeface="Courier"/>
              </a:rPr>
              <a:t>ifelse</a:t>
            </a:r>
            <a:r>
              <a:rPr sz="1800">
                <a:latin typeface="Courier"/>
              </a:rPr>
              <a:t>(real</a:t>
            </a:r>
            <a:r>
              <a:rPr sz="1800">
                <a:solidFill>
                  <a:srgbClr val="666666"/>
                </a:solidFill>
                <a:latin typeface="Courier"/>
              </a:rPr>
              <a:t>&gt;=</a:t>
            </a:r>
            <a:r>
              <a:rPr sz="1800">
                <a:latin typeface="Courier"/>
              </a:rPr>
              <a:t>LIP </a:t>
            </a:r>
            <a:r>
              <a:rPr sz="1800">
                <a:solidFill>
                  <a:srgbClr val="666666"/>
                </a:solidFill>
                <a:latin typeface="Courier"/>
              </a:rPr>
              <a:t>&amp;</a:t>
            </a:r>
            <a:r>
              <a:rPr sz="1800">
                <a:solidFill>
                  <a:srgbClr val="4070A0"/>
                </a:solidFill>
                <a:latin typeface="Courier"/>
              </a:rPr>
              <a:t> </a:t>
            </a:r>
            <a:r>
              <a:rPr sz="1800">
                <a:latin typeface="Courier"/>
              </a:rPr>
              <a:t>real</a:t>
            </a:r>
            <a:r>
              <a:rPr sz="1800">
                <a:solidFill>
                  <a:srgbClr val="666666"/>
                </a:solidFill>
                <a:latin typeface="Courier"/>
              </a:rPr>
              <a:t>&lt;=</a:t>
            </a:r>
            <a:r>
              <a:rPr sz="1800">
                <a:latin typeface="Courier"/>
              </a:rPr>
              <a:t>LSP,</a:t>
            </a:r>
            <a:r>
              <a:rPr sz="1800">
                <a:solidFill>
                  <a:srgbClr val="40A070"/>
                </a:solidFill>
                <a:latin typeface="Courier"/>
              </a:rPr>
              <a:t>1</a:t>
            </a:r>
            <a:r>
              <a:rPr sz="1800">
                <a:latin typeface="Courier"/>
              </a:rPr>
              <a:t>,</a:t>
            </a:r>
            <a:r>
              <a:rPr sz="1800">
                <a:solidFill>
                  <a:srgbClr val="40A070"/>
                </a:solidFill>
                <a:latin typeface="Courier"/>
              </a:rPr>
              <a:t>0</a:t>
            </a:r>
            <a:r>
              <a:rPr sz="1800">
                <a:latin typeface="Courier"/>
              </a:rPr>
              <a:t>)</a:t>
            </a:r>
            <a:br/>
            <a:r>
              <a:rPr sz="1800">
                <a:latin typeface="Courier"/>
              </a:rPr>
              <a:t>p=</a:t>
            </a:r>
            <a:r>
              <a:rPr sz="1800" b="1">
                <a:solidFill>
                  <a:srgbClr val="007020"/>
                </a:solidFill>
                <a:latin typeface="Courier"/>
              </a:rPr>
              <a:t>mean</a:t>
            </a:r>
            <a:r>
              <a:rPr sz="1800">
                <a:latin typeface="Courier"/>
              </a:rPr>
              <a:t>(I)</a:t>
            </a:r>
            <a:br/>
            <a:r>
              <a:rPr sz="1800">
                <a:latin typeface="Courier"/>
              </a:rPr>
              <a:t>p</a:t>
            </a:r>
            <a:br/>
            <a:r>
              <a:rPr sz="1800">
                <a:latin typeface="Courier"/>
              </a:rPr>
              <a:t>}</a:t>
            </a:r>
          </a:p>
          <a:p>
            <a:pPr lvl="0" marL="0" indent="0">
              <a:buNone/>
            </a:pPr>
            <a:r>
              <a:rPr/>
              <a:t>Modelo 1:</a:t>
            </a:r>
          </a:p>
          <a:p>
            <a:pPr lvl="0" marL="1270000" indent="0">
              <a:buNone/>
            </a:pPr>
            <a:r>
              <a:rPr sz="1800" b="1">
                <a:solidFill>
                  <a:srgbClr val="007020"/>
                </a:solidFill>
                <a:latin typeface="Courier"/>
              </a:rPr>
              <a:t>amplitud</a:t>
            </a:r>
            <a:r>
              <a:rPr sz="1800">
                <a:latin typeface="Courier"/>
              </a:rPr>
              <a:t>(</a:t>
            </a:r>
            <a:r>
              <a:rPr sz="1800">
                <a:solidFill>
                  <a:srgbClr val="902000"/>
                </a:solidFill>
                <a:latin typeface="Courier"/>
              </a:rPr>
              <a:t>LIP=</a:t>
            </a:r>
            <a:r>
              <a:rPr sz="1800">
                <a:latin typeface="Courier"/>
              </a:rPr>
              <a:t>ytpron1[,</a:t>
            </a:r>
            <a:r>
              <a:rPr sz="1800">
                <a:solidFill>
                  <a:srgbClr val="40A070"/>
                </a:solidFill>
                <a:latin typeface="Courier"/>
              </a:rPr>
              <a:t>2</a:t>
            </a:r>
            <a:r>
              <a:rPr sz="1800">
                <a:latin typeface="Courier"/>
              </a:rPr>
              <a:t>],</a:t>
            </a:r>
            <a:r>
              <a:rPr sz="1800">
                <a:solidFill>
                  <a:srgbClr val="902000"/>
                </a:solidFill>
                <a:latin typeface="Courier"/>
              </a:rPr>
              <a:t>LSP=</a:t>
            </a:r>
            <a:r>
              <a:rPr sz="1800">
                <a:latin typeface="Courier"/>
              </a:rPr>
              <a:t>ytpron1[,</a:t>
            </a:r>
            <a:r>
              <a:rPr sz="1800">
                <a:solidFill>
                  <a:srgbClr val="40A070"/>
                </a:solidFill>
                <a:latin typeface="Courier"/>
              </a:rPr>
              <a:t>3</a:t>
            </a:r>
            <a:r>
              <a:rPr sz="1800">
                <a:latin typeface="Courier"/>
              </a:rPr>
              <a:t>])</a:t>
            </a:r>
          </a:p>
          <a:p>
            <a:pPr lvl="0" marL="1270000" indent="0">
              <a:buNone/>
            </a:pPr>
            <a:r>
              <a:rPr sz="1800">
                <a:latin typeface="Courier"/>
              </a:rPr>
              <a:t>## [1] 16.48278</a:t>
            </a:r>
          </a:p>
          <a:p>
            <a:pPr lvl="0" marL="1270000" indent="0">
              <a:buNone/>
            </a:pPr>
            <a:r>
              <a:rPr sz="1800" b="1">
                <a:solidFill>
                  <a:srgbClr val="007020"/>
                </a:solidFill>
                <a:latin typeface="Courier"/>
              </a:rPr>
              <a:t>cobertura</a:t>
            </a:r>
            <a:r>
              <a:rPr sz="1800">
                <a:latin typeface="Courier"/>
              </a:rPr>
              <a:t>(</a:t>
            </a:r>
            <a:r>
              <a:rPr sz="1800">
                <a:solidFill>
                  <a:srgbClr val="902000"/>
                </a:solidFill>
                <a:latin typeface="Courier"/>
              </a:rPr>
              <a:t>real=</a:t>
            </a:r>
            <a:r>
              <a:rPr sz="1800">
                <a:latin typeface="Courier"/>
              </a:rPr>
              <a:t>ytnuevo,</a:t>
            </a:r>
            <a:r>
              <a:rPr sz="1800">
                <a:solidFill>
                  <a:srgbClr val="902000"/>
                </a:solidFill>
                <a:latin typeface="Courier"/>
              </a:rPr>
              <a:t>LIP=</a:t>
            </a:r>
            <a:r>
              <a:rPr sz="1800">
                <a:latin typeface="Courier"/>
              </a:rPr>
              <a:t>ytpron1[,</a:t>
            </a:r>
            <a:r>
              <a:rPr sz="1800">
                <a:solidFill>
                  <a:srgbClr val="40A070"/>
                </a:solidFill>
                <a:latin typeface="Courier"/>
              </a:rPr>
              <a:t>2</a:t>
            </a:r>
            <a:r>
              <a:rPr sz="1800">
                <a:latin typeface="Courier"/>
              </a:rPr>
              <a:t>],</a:t>
            </a:r>
            <a:r>
              <a:rPr sz="1800">
                <a:solidFill>
                  <a:srgbClr val="902000"/>
                </a:solidFill>
                <a:latin typeface="Courier"/>
              </a:rPr>
              <a:t>LSP=</a:t>
            </a:r>
            <a:r>
              <a:rPr sz="1800">
                <a:latin typeface="Courier"/>
              </a:rPr>
              <a:t>ytpron1[,</a:t>
            </a:r>
            <a:r>
              <a:rPr sz="1800">
                <a:solidFill>
                  <a:srgbClr val="40A070"/>
                </a:solidFill>
                <a:latin typeface="Courier"/>
              </a:rPr>
              <a:t>3</a:t>
            </a:r>
            <a:r>
              <a:rPr sz="1800">
                <a:latin typeface="Courier"/>
              </a:rPr>
              <a:t>])</a:t>
            </a:r>
          </a:p>
          <a:p>
            <a:pPr lvl="0" marL="1270000" indent="0">
              <a:buNone/>
            </a:pPr>
            <a:r>
              <a:rPr sz="1800">
                <a:latin typeface="Courier"/>
              </a:rPr>
              <a:t>## [1] 1</a:t>
            </a:r>
          </a:p>
          <a:p>
            <a:pPr lvl="0" marL="0" indent="0">
              <a:buNone/>
            </a:pPr>
            <a:r>
              <a:rPr/>
              <a:t>Modelo 2:</a:t>
            </a:r>
          </a:p>
          <a:p>
            <a:pPr lvl="0" marL="1270000" indent="0">
              <a:buNone/>
            </a:pPr>
            <a:r>
              <a:rPr sz="1800" b="1">
                <a:solidFill>
                  <a:srgbClr val="007020"/>
                </a:solidFill>
                <a:latin typeface="Courier"/>
              </a:rPr>
              <a:t>amplitud</a:t>
            </a:r>
            <a:r>
              <a:rPr sz="1800">
                <a:latin typeface="Courier"/>
              </a:rPr>
              <a:t>(</a:t>
            </a:r>
            <a:r>
              <a:rPr sz="1800">
                <a:solidFill>
                  <a:srgbClr val="902000"/>
                </a:solidFill>
                <a:latin typeface="Courier"/>
              </a:rPr>
              <a:t>LIP=</a:t>
            </a:r>
            <a:r>
              <a:rPr sz="1800">
                <a:latin typeface="Courier"/>
              </a:rPr>
              <a:t>ytpron2[,</a:t>
            </a:r>
            <a:r>
              <a:rPr sz="1800">
                <a:solidFill>
                  <a:srgbClr val="40A070"/>
                </a:solidFill>
                <a:latin typeface="Courier"/>
              </a:rPr>
              <a:t>2</a:t>
            </a:r>
            <a:r>
              <a:rPr sz="1800">
                <a:latin typeface="Courier"/>
              </a:rPr>
              <a:t>],</a:t>
            </a:r>
            <a:r>
              <a:rPr sz="1800">
                <a:solidFill>
                  <a:srgbClr val="902000"/>
                </a:solidFill>
                <a:latin typeface="Courier"/>
              </a:rPr>
              <a:t>LSP=</a:t>
            </a:r>
            <a:r>
              <a:rPr sz="1800">
                <a:latin typeface="Courier"/>
              </a:rPr>
              <a:t>ytpron2[,</a:t>
            </a:r>
            <a:r>
              <a:rPr sz="1800">
                <a:solidFill>
                  <a:srgbClr val="40A070"/>
                </a:solidFill>
                <a:latin typeface="Courier"/>
              </a:rPr>
              <a:t>3</a:t>
            </a:r>
            <a:r>
              <a:rPr sz="1800">
                <a:latin typeface="Courier"/>
              </a:rPr>
              <a:t>])</a:t>
            </a:r>
          </a:p>
          <a:p>
            <a:pPr lvl="0" marL="1270000" indent="0">
              <a:buNone/>
            </a:pPr>
            <a:r>
              <a:rPr sz="1800">
                <a:latin typeface="Courier"/>
              </a:rPr>
              <a:t>## [1] 16.94829</a:t>
            </a:r>
          </a:p>
          <a:p>
            <a:pPr lvl="0" marL="1270000" indent="0">
              <a:buNone/>
            </a:pPr>
            <a:r>
              <a:rPr sz="1800" b="1">
                <a:solidFill>
                  <a:srgbClr val="007020"/>
                </a:solidFill>
                <a:latin typeface="Courier"/>
              </a:rPr>
              <a:t>cobertura</a:t>
            </a:r>
            <a:r>
              <a:rPr sz="1800">
                <a:latin typeface="Courier"/>
              </a:rPr>
              <a:t>(</a:t>
            </a:r>
            <a:r>
              <a:rPr sz="1800">
                <a:solidFill>
                  <a:srgbClr val="902000"/>
                </a:solidFill>
                <a:latin typeface="Courier"/>
              </a:rPr>
              <a:t>real=</a:t>
            </a:r>
            <a:r>
              <a:rPr sz="1800">
                <a:latin typeface="Courier"/>
              </a:rPr>
              <a:t>ytnuevo,</a:t>
            </a:r>
            <a:r>
              <a:rPr sz="1800">
                <a:solidFill>
                  <a:srgbClr val="902000"/>
                </a:solidFill>
                <a:latin typeface="Courier"/>
              </a:rPr>
              <a:t>LIP=</a:t>
            </a:r>
            <a:r>
              <a:rPr sz="1800">
                <a:latin typeface="Courier"/>
              </a:rPr>
              <a:t>ytpron2[,</a:t>
            </a:r>
            <a:r>
              <a:rPr sz="1800">
                <a:solidFill>
                  <a:srgbClr val="40A070"/>
                </a:solidFill>
                <a:latin typeface="Courier"/>
              </a:rPr>
              <a:t>2</a:t>
            </a:r>
            <a:r>
              <a:rPr sz="1800">
                <a:latin typeface="Courier"/>
              </a:rPr>
              <a:t>],</a:t>
            </a:r>
            <a:r>
              <a:rPr sz="1800">
                <a:solidFill>
                  <a:srgbClr val="902000"/>
                </a:solidFill>
                <a:latin typeface="Courier"/>
              </a:rPr>
              <a:t>LSP=</a:t>
            </a:r>
            <a:r>
              <a:rPr sz="1800">
                <a:latin typeface="Courier"/>
              </a:rPr>
              <a:t>ytpron2[,</a:t>
            </a:r>
            <a:r>
              <a:rPr sz="1800">
                <a:solidFill>
                  <a:srgbClr val="40A070"/>
                </a:solidFill>
                <a:latin typeface="Courier"/>
              </a:rPr>
              <a:t>3</a:t>
            </a:r>
            <a:r>
              <a:rPr sz="1800">
                <a:latin typeface="Courier"/>
              </a:rPr>
              <a:t>])</a:t>
            </a:r>
          </a:p>
          <a:p>
            <a:pPr lvl="0" marL="1270000" indent="0">
              <a:buNone/>
            </a:pPr>
            <a:r>
              <a:rPr sz="1800">
                <a:latin typeface="Courier"/>
              </a:rPr>
              <a:t>## [1] 1</a:t>
            </a:r>
          </a:p>
          <a:p>
            <a:pPr lvl="0" marL="0" indent="0">
              <a:buNone/>
            </a:pPr>
            <a:r>
              <a:rPr/>
              <a:t>Modelo 4:</a:t>
            </a:r>
          </a:p>
          <a:p>
            <a:pPr lvl="0" marL="1270000" indent="0">
              <a:buNone/>
            </a:pPr>
            <a:r>
              <a:rPr sz="1800" i="1">
                <a:solidFill>
                  <a:srgbClr val="60A0B0"/>
                </a:solidFill>
                <a:latin typeface="Courier"/>
              </a:rPr>
              <a:t>#Precisión pronósticos por I.P Holt-Winters</a:t>
            </a:r>
            <a:br/>
            <a:br/>
            <a:r>
              <a:rPr sz="1800" b="1">
                <a:solidFill>
                  <a:srgbClr val="007020"/>
                </a:solidFill>
                <a:latin typeface="Courier"/>
              </a:rPr>
              <a:t>amplitud</a:t>
            </a:r>
            <a:r>
              <a:rPr sz="1800">
                <a:latin typeface="Courier"/>
              </a:rPr>
              <a:t>(</a:t>
            </a:r>
            <a:r>
              <a:rPr sz="1800">
                <a:solidFill>
                  <a:srgbClr val="902000"/>
                </a:solidFill>
                <a:latin typeface="Courier"/>
              </a:rPr>
              <a:t>LIP=</a:t>
            </a:r>
            <a:r>
              <a:rPr sz="1800">
                <a:latin typeface="Courier"/>
              </a:rPr>
              <a:t>pronos4[,</a:t>
            </a:r>
            <a:r>
              <a:rPr sz="1800">
                <a:solidFill>
                  <a:srgbClr val="40A070"/>
                </a:solidFill>
                <a:latin typeface="Courier"/>
              </a:rPr>
              <a:t>3</a:t>
            </a:r>
            <a:r>
              <a:rPr sz="1800">
                <a:latin typeface="Courier"/>
              </a:rPr>
              <a:t>],</a:t>
            </a:r>
            <a:r>
              <a:rPr sz="1800">
                <a:solidFill>
                  <a:srgbClr val="902000"/>
                </a:solidFill>
                <a:latin typeface="Courier"/>
              </a:rPr>
              <a:t>LSP=</a:t>
            </a:r>
            <a:r>
              <a:rPr sz="1800">
                <a:latin typeface="Courier"/>
              </a:rPr>
              <a:t>pronos4[,</a:t>
            </a:r>
            <a:r>
              <a:rPr sz="1800">
                <a:solidFill>
                  <a:srgbClr val="40A070"/>
                </a:solidFill>
                <a:latin typeface="Courier"/>
              </a:rPr>
              <a:t>2</a:t>
            </a:r>
            <a:r>
              <a:rPr sz="1800">
                <a:latin typeface="Courier"/>
              </a:rPr>
              <a:t>])</a:t>
            </a:r>
          </a:p>
          <a:p>
            <a:pPr lvl="0" marL="1270000" indent="0">
              <a:buNone/>
            </a:pPr>
            <a:r>
              <a:rPr sz="1800">
                <a:latin typeface="Courier"/>
              </a:rPr>
              <a:t>## [1] 17.22162</a:t>
            </a:r>
          </a:p>
          <a:p>
            <a:pPr lvl="0" marL="1270000" indent="0">
              <a:buNone/>
            </a:pPr>
            <a:r>
              <a:rPr sz="1800" b="1">
                <a:solidFill>
                  <a:srgbClr val="007020"/>
                </a:solidFill>
                <a:latin typeface="Courier"/>
              </a:rPr>
              <a:t>cobertura</a:t>
            </a:r>
            <a:r>
              <a:rPr sz="1800">
                <a:latin typeface="Courier"/>
              </a:rPr>
              <a:t>(</a:t>
            </a:r>
            <a:r>
              <a:rPr sz="1800">
                <a:solidFill>
                  <a:srgbClr val="902000"/>
                </a:solidFill>
                <a:latin typeface="Courier"/>
              </a:rPr>
              <a:t>real=</a:t>
            </a:r>
            <a:r>
              <a:rPr sz="1800">
                <a:latin typeface="Courier"/>
              </a:rPr>
              <a:t>ytnuevo,</a:t>
            </a:r>
            <a:r>
              <a:rPr sz="1800">
                <a:solidFill>
                  <a:srgbClr val="902000"/>
                </a:solidFill>
                <a:latin typeface="Courier"/>
              </a:rPr>
              <a:t>LIP=</a:t>
            </a:r>
            <a:r>
              <a:rPr sz="1800">
                <a:latin typeface="Courier"/>
              </a:rPr>
              <a:t>pronos4[,</a:t>
            </a:r>
            <a:r>
              <a:rPr sz="1800">
                <a:solidFill>
                  <a:srgbClr val="40A070"/>
                </a:solidFill>
                <a:latin typeface="Courier"/>
              </a:rPr>
              <a:t>3</a:t>
            </a:r>
            <a:r>
              <a:rPr sz="1800">
                <a:latin typeface="Courier"/>
              </a:rPr>
              <a:t>],</a:t>
            </a:r>
            <a:r>
              <a:rPr sz="1800">
                <a:solidFill>
                  <a:srgbClr val="902000"/>
                </a:solidFill>
                <a:latin typeface="Courier"/>
              </a:rPr>
              <a:t>LSP=</a:t>
            </a:r>
            <a:r>
              <a:rPr sz="1800">
                <a:latin typeface="Courier"/>
              </a:rPr>
              <a:t>pronos4[,</a:t>
            </a:r>
            <a:r>
              <a:rPr sz="1800">
                <a:solidFill>
                  <a:srgbClr val="40A070"/>
                </a:solidFill>
                <a:latin typeface="Courier"/>
              </a:rPr>
              <a:t>2</a:t>
            </a:r>
            <a:r>
              <a:rPr sz="1800">
                <a:latin typeface="Courier"/>
              </a:rPr>
              <a:t>])</a:t>
            </a:r>
          </a:p>
          <a:p>
            <a:pPr lvl="0" marL="1270000" indent="0">
              <a:buNone/>
            </a:pPr>
            <a:r>
              <a:rPr sz="1800">
                <a:latin typeface="Courier"/>
              </a:rPr>
              <a:t>## [1] 1</a:t>
            </a:r>
          </a:p>
          <a:p>
            <a:pPr lvl="0" marL="0" indent="0">
              <a:buNone/>
            </a:pPr>
            <a:r>
              <a:rPr/>
              <a:t>Según este criterio todos los modelos que tienen intervalo de predicción tienen una cubertura del 100%, es decir todos los valores reales caen en el intervalo.</a:t>
            </a:r>
          </a:p>
          <a:p>
            <a:pPr lvl="0" marL="0" indent="0">
              <a:buNone/>
            </a:pPr>
            <a:r>
              <a:rPr/>
              <a:t>El modelo 1 es el de menor amplitud, por lo tanto según este criterio seria el mejor modelo.</a:t>
            </a:r>
          </a:p>
          <a:p>
            <a:pPr lvl="1"/>
            <a:r>
              <a:rPr/>
              <a:t>¿Qué se concluye de la figura comparativa de los pronósticos puntuales?</a:t>
            </a:r>
          </a:p>
          <a:p>
            <a:pPr lvl="0" marL="1270000" indent="0">
              <a:buNone/>
            </a:pPr>
            <a:r>
              <a:rPr sz="1800" b="1">
                <a:solidFill>
                  <a:srgbClr val="007020"/>
                </a:solidFill>
                <a:latin typeface="Courier"/>
              </a:rPr>
              <a:t>plot</a:t>
            </a:r>
            <a:r>
              <a:rPr sz="1800">
                <a:latin typeface="Courier"/>
              </a:rPr>
              <a:t>(ytnuevo,</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902000"/>
                </a:solidFill>
                <a:latin typeface="Courier"/>
              </a:rPr>
              <a:t>col=</a:t>
            </a:r>
            <a:r>
              <a:rPr sz="1800">
                <a:solidFill>
                  <a:srgbClr val="40A070"/>
                </a:solidFill>
                <a:latin typeface="Courier"/>
              </a:rPr>
              <a:t>1</a:t>
            </a:r>
            <a:r>
              <a:rPr sz="1800">
                <a:latin typeface="Courier"/>
              </a:rPr>
              <a:t>, </a:t>
            </a:r>
            <a:r>
              <a:rPr sz="1800">
                <a:solidFill>
                  <a:srgbClr val="902000"/>
                </a:solidFill>
                <a:latin typeface="Courier"/>
              </a:rPr>
              <a:t>type=</a:t>
            </a:r>
            <a:r>
              <a:rPr sz="1800">
                <a:solidFill>
                  <a:srgbClr val="4070A0"/>
                </a:solidFill>
                <a:latin typeface="Courier"/>
              </a:rPr>
              <a:t>"b"</a:t>
            </a:r>
            <a:r>
              <a:rPr sz="1800">
                <a:latin typeface="Courier"/>
              </a:rPr>
              <a:t>, </a:t>
            </a:r>
            <a:r>
              <a:rPr sz="1800">
                <a:solidFill>
                  <a:srgbClr val="902000"/>
                </a:solidFill>
                <a:latin typeface="Courier"/>
              </a:rPr>
              <a:t>pch=</a:t>
            </a:r>
            <a:r>
              <a:rPr sz="1800">
                <a:solidFill>
                  <a:srgbClr val="40A070"/>
                </a:solidFill>
                <a:latin typeface="Courier"/>
              </a:rPr>
              <a:t>1</a:t>
            </a:r>
            <a:r>
              <a:rPr sz="1800">
                <a:latin typeface="Courier"/>
              </a:rPr>
              <a:t>, </a:t>
            </a:r>
            <a:r>
              <a:rPr sz="1800">
                <a:solidFill>
                  <a:srgbClr val="902000"/>
                </a:solidFill>
                <a:latin typeface="Courier"/>
              </a:rPr>
              <a:t>xlab=</a:t>
            </a:r>
            <a:r>
              <a:rPr sz="1800">
                <a:solidFill>
                  <a:srgbClr val="4070A0"/>
                </a:solidFill>
                <a:latin typeface="Courier"/>
              </a:rPr>
              <a:t>"Periodo del año"</a:t>
            </a:r>
            <a:r>
              <a:rPr sz="1800">
                <a:latin typeface="Courier"/>
              </a:rPr>
              <a:t>)</a:t>
            </a:r>
            <a:br/>
            <a:r>
              <a:rPr sz="1800" b="1">
                <a:solidFill>
                  <a:srgbClr val="007020"/>
                </a:solidFill>
                <a:latin typeface="Courier"/>
              </a:rPr>
              <a:t>lines</a:t>
            </a:r>
            <a:r>
              <a:rPr sz="1800">
                <a:latin typeface="Courier"/>
              </a:rPr>
              <a:t>(ytpron1[,</a:t>
            </a:r>
            <a:r>
              <a:rPr sz="1800">
                <a:solidFill>
                  <a:srgbClr val="40A070"/>
                </a:solidFill>
                <a:latin typeface="Courier"/>
              </a:rPr>
              <a:t>1</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902000"/>
                </a:solidFill>
                <a:latin typeface="Courier"/>
              </a:rPr>
              <a:t>col=</a:t>
            </a:r>
            <a:r>
              <a:rPr sz="1800">
                <a:solidFill>
                  <a:srgbClr val="40A070"/>
                </a:solidFill>
                <a:latin typeface="Courier"/>
              </a:rPr>
              <a:t>2</a:t>
            </a:r>
            <a:r>
              <a:rPr sz="1800">
                <a:latin typeface="Courier"/>
              </a:rPr>
              <a:t>, </a:t>
            </a:r>
            <a:r>
              <a:rPr sz="1800">
                <a:solidFill>
                  <a:srgbClr val="902000"/>
                </a:solidFill>
                <a:latin typeface="Courier"/>
              </a:rPr>
              <a:t>type=</a:t>
            </a:r>
            <a:r>
              <a:rPr sz="1800">
                <a:solidFill>
                  <a:srgbClr val="4070A0"/>
                </a:solidFill>
                <a:latin typeface="Courier"/>
              </a:rPr>
              <a:t>"b"</a:t>
            </a:r>
            <a:r>
              <a:rPr sz="1800">
                <a:latin typeface="Courier"/>
              </a:rPr>
              <a:t>, </a:t>
            </a:r>
            <a:r>
              <a:rPr sz="1800">
                <a:solidFill>
                  <a:srgbClr val="902000"/>
                </a:solidFill>
                <a:latin typeface="Courier"/>
              </a:rPr>
              <a:t>pch=</a:t>
            </a:r>
            <a:r>
              <a:rPr sz="1800">
                <a:solidFill>
                  <a:srgbClr val="40A070"/>
                </a:solidFill>
                <a:latin typeface="Courier"/>
              </a:rPr>
              <a:t>2</a:t>
            </a:r>
            <a:r>
              <a:rPr sz="1800">
                <a:latin typeface="Courier"/>
              </a:rPr>
              <a:t>)</a:t>
            </a:r>
            <a:br/>
            <a:r>
              <a:rPr sz="1800" b="1">
                <a:solidFill>
                  <a:srgbClr val="007020"/>
                </a:solidFill>
                <a:latin typeface="Courier"/>
              </a:rPr>
              <a:t>lines</a:t>
            </a:r>
            <a:r>
              <a:rPr sz="1800">
                <a:latin typeface="Courier"/>
              </a:rPr>
              <a:t>(ytpron2[,</a:t>
            </a:r>
            <a:r>
              <a:rPr sz="1800">
                <a:solidFill>
                  <a:srgbClr val="40A070"/>
                </a:solidFill>
                <a:latin typeface="Courier"/>
              </a:rPr>
              <a:t>1</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902000"/>
                </a:solidFill>
                <a:latin typeface="Courier"/>
              </a:rPr>
              <a:t>col=</a:t>
            </a:r>
            <a:r>
              <a:rPr sz="1800">
                <a:solidFill>
                  <a:srgbClr val="40A070"/>
                </a:solidFill>
                <a:latin typeface="Courier"/>
              </a:rPr>
              <a:t>3</a:t>
            </a:r>
            <a:r>
              <a:rPr sz="1800">
                <a:latin typeface="Courier"/>
              </a:rPr>
              <a:t>, </a:t>
            </a:r>
            <a:r>
              <a:rPr sz="1800">
                <a:solidFill>
                  <a:srgbClr val="902000"/>
                </a:solidFill>
                <a:latin typeface="Courier"/>
              </a:rPr>
              <a:t>type=</a:t>
            </a:r>
            <a:r>
              <a:rPr sz="1800">
                <a:solidFill>
                  <a:srgbClr val="4070A0"/>
                </a:solidFill>
                <a:latin typeface="Courier"/>
              </a:rPr>
              <a:t>"b"</a:t>
            </a:r>
            <a:r>
              <a:rPr sz="1800">
                <a:latin typeface="Courier"/>
              </a:rPr>
              <a:t>, </a:t>
            </a:r>
            <a:r>
              <a:rPr sz="1800">
                <a:solidFill>
                  <a:srgbClr val="902000"/>
                </a:solidFill>
                <a:latin typeface="Courier"/>
              </a:rPr>
              <a:t>pch=</a:t>
            </a:r>
            <a:r>
              <a:rPr sz="1800">
                <a:solidFill>
                  <a:srgbClr val="40A070"/>
                </a:solidFill>
                <a:latin typeface="Courier"/>
              </a:rPr>
              <a:t>3</a:t>
            </a:r>
            <a:r>
              <a:rPr sz="1800">
                <a:latin typeface="Courier"/>
              </a:rPr>
              <a:t>)</a:t>
            </a:r>
            <a:br/>
            <a:r>
              <a:rPr sz="1800" b="1">
                <a:solidFill>
                  <a:srgbClr val="007020"/>
                </a:solidFill>
                <a:latin typeface="Courier"/>
              </a:rPr>
              <a:t>lines</a:t>
            </a:r>
            <a:r>
              <a:rPr sz="1800">
                <a:latin typeface="Courier"/>
              </a:rPr>
              <a:t>(ytpron3,</a:t>
            </a:r>
            <a:r>
              <a:rPr sz="1800">
                <a:solidFill>
                  <a:srgbClr val="902000"/>
                </a:solidFill>
                <a:latin typeface="Courier"/>
              </a:rPr>
              <a:t>lwd=</a:t>
            </a:r>
            <a:r>
              <a:rPr sz="1800">
                <a:solidFill>
                  <a:srgbClr val="40A070"/>
                </a:solidFill>
                <a:latin typeface="Courier"/>
              </a:rPr>
              <a:t>2</a:t>
            </a:r>
            <a:r>
              <a:rPr sz="1800">
                <a:latin typeface="Courier"/>
              </a:rPr>
              <a:t>,</a:t>
            </a:r>
            <a:r>
              <a:rPr sz="1800">
                <a:solidFill>
                  <a:srgbClr val="902000"/>
                </a:solidFill>
                <a:latin typeface="Courier"/>
              </a:rPr>
              <a:t>col=</a:t>
            </a:r>
            <a:r>
              <a:rPr sz="1800">
                <a:solidFill>
                  <a:srgbClr val="40A070"/>
                </a:solidFill>
                <a:latin typeface="Courier"/>
              </a:rPr>
              <a:t>4</a:t>
            </a:r>
            <a:r>
              <a:rPr sz="1800">
                <a:latin typeface="Courier"/>
              </a:rPr>
              <a:t>, </a:t>
            </a:r>
            <a:r>
              <a:rPr sz="1800">
                <a:solidFill>
                  <a:srgbClr val="902000"/>
                </a:solidFill>
                <a:latin typeface="Courier"/>
              </a:rPr>
              <a:t>type=</a:t>
            </a:r>
            <a:r>
              <a:rPr sz="1800">
                <a:solidFill>
                  <a:srgbClr val="4070A0"/>
                </a:solidFill>
                <a:latin typeface="Courier"/>
              </a:rPr>
              <a:t>"b"</a:t>
            </a:r>
            <a:r>
              <a:rPr sz="1800">
                <a:latin typeface="Courier"/>
              </a:rPr>
              <a:t>, </a:t>
            </a:r>
            <a:r>
              <a:rPr sz="1800">
                <a:solidFill>
                  <a:srgbClr val="902000"/>
                </a:solidFill>
                <a:latin typeface="Courier"/>
              </a:rPr>
              <a:t>pch=</a:t>
            </a:r>
            <a:r>
              <a:rPr sz="1800">
                <a:solidFill>
                  <a:srgbClr val="40A070"/>
                </a:solidFill>
                <a:latin typeface="Courier"/>
              </a:rPr>
              <a:t>4</a:t>
            </a:r>
            <a:r>
              <a:rPr sz="1800">
                <a:latin typeface="Courier"/>
              </a:rPr>
              <a:t>)</a:t>
            </a:r>
            <a:br/>
            <a:r>
              <a:rPr sz="1800" b="1">
                <a:solidFill>
                  <a:srgbClr val="007020"/>
                </a:solidFill>
                <a:latin typeface="Courier"/>
              </a:rPr>
              <a:t>lines</a:t>
            </a:r>
            <a:r>
              <a:rPr sz="1800">
                <a:latin typeface="Courier"/>
              </a:rPr>
              <a:t>(ytpron4,</a:t>
            </a:r>
            <a:r>
              <a:rPr sz="1800">
                <a:solidFill>
                  <a:srgbClr val="902000"/>
                </a:solidFill>
                <a:latin typeface="Courier"/>
              </a:rPr>
              <a:t>lwd=</a:t>
            </a:r>
            <a:r>
              <a:rPr sz="1800">
                <a:solidFill>
                  <a:srgbClr val="40A070"/>
                </a:solidFill>
                <a:latin typeface="Courier"/>
              </a:rPr>
              <a:t>2</a:t>
            </a:r>
            <a:r>
              <a:rPr sz="1800">
                <a:latin typeface="Courier"/>
              </a:rPr>
              <a:t>,</a:t>
            </a:r>
            <a:r>
              <a:rPr sz="1800">
                <a:solidFill>
                  <a:srgbClr val="902000"/>
                </a:solidFill>
                <a:latin typeface="Courier"/>
              </a:rPr>
              <a:t>col=</a:t>
            </a:r>
            <a:r>
              <a:rPr sz="1800">
                <a:solidFill>
                  <a:srgbClr val="40A070"/>
                </a:solidFill>
                <a:latin typeface="Courier"/>
              </a:rPr>
              <a:t>5</a:t>
            </a:r>
            <a:r>
              <a:rPr sz="1800">
                <a:latin typeface="Courier"/>
              </a:rPr>
              <a:t>, </a:t>
            </a:r>
            <a:r>
              <a:rPr sz="1800">
                <a:solidFill>
                  <a:srgbClr val="902000"/>
                </a:solidFill>
                <a:latin typeface="Courier"/>
              </a:rPr>
              <a:t>type=</a:t>
            </a:r>
            <a:r>
              <a:rPr sz="1800">
                <a:solidFill>
                  <a:srgbClr val="4070A0"/>
                </a:solidFill>
                <a:latin typeface="Courier"/>
              </a:rPr>
              <a:t>"b"</a:t>
            </a:r>
            <a:r>
              <a:rPr sz="1800">
                <a:latin typeface="Courier"/>
              </a:rPr>
              <a:t>, </a:t>
            </a:r>
            <a:r>
              <a:rPr sz="1800">
                <a:solidFill>
                  <a:srgbClr val="902000"/>
                </a:solidFill>
                <a:latin typeface="Courier"/>
              </a:rPr>
              <a:t>pch=</a:t>
            </a:r>
            <a:r>
              <a:rPr sz="1800">
                <a:solidFill>
                  <a:srgbClr val="40A070"/>
                </a:solidFill>
                <a:latin typeface="Courier"/>
              </a:rPr>
              <a:t>5</a:t>
            </a:r>
            <a:r>
              <a:rPr sz="1800">
                <a:latin typeface="Courier"/>
              </a:rPr>
              <a:t>)</a:t>
            </a:r>
            <a:br/>
            <a:r>
              <a:rPr sz="1800" b="1">
                <a:solidFill>
                  <a:srgbClr val="007020"/>
                </a:solidFill>
                <a:latin typeface="Courier"/>
              </a:rPr>
              <a:t>legend</a:t>
            </a:r>
            <a:r>
              <a:rPr sz="1800">
                <a:latin typeface="Courier"/>
              </a:rPr>
              <a:t>(</a:t>
            </a:r>
            <a:r>
              <a:rPr sz="1800">
                <a:solidFill>
                  <a:srgbClr val="4070A0"/>
                </a:solidFill>
                <a:latin typeface="Courier"/>
              </a:rPr>
              <a:t>"bottomright"</a:t>
            </a:r>
            <a:r>
              <a:rPr sz="1800">
                <a:latin typeface="Courier"/>
              </a:rPr>
              <a:t>,</a:t>
            </a:r>
            <a:r>
              <a:rPr sz="1800">
                <a:solidFill>
                  <a:srgbClr val="902000"/>
                </a:solidFill>
                <a:latin typeface="Courier"/>
              </a:rPr>
              <a:t>legend=</a:t>
            </a:r>
            <a:r>
              <a:rPr sz="1800" b="1">
                <a:solidFill>
                  <a:srgbClr val="007020"/>
                </a:solidFill>
                <a:latin typeface="Courier"/>
              </a:rPr>
              <a:t>c</a:t>
            </a:r>
            <a:r>
              <a:rPr sz="1800">
                <a:latin typeface="Courier"/>
              </a:rPr>
              <a:t>(</a:t>
            </a:r>
            <a:r>
              <a:rPr sz="1800">
                <a:solidFill>
                  <a:srgbClr val="4070A0"/>
                </a:solidFill>
                <a:latin typeface="Courier"/>
              </a:rPr>
              <a:t>"Real"</a:t>
            </a:r>
            <a:r>
              <a:rPr sz="1800">
                <a:latin typeface="Courier"/>
              </a:rPr>
              <a:t>,</a:t>
            </a:r>
            <a:r>
              <a:rPr sz="1800">
                <a:solidFill>
                  <a:srgbClr val="4070A0"/>
                </a:solidFill>
                <a:latin typeface="Courier"/>
              </a:rPr>
              <a:t>"Pronostico modelo1"</a:t>
            </a:r>
            <a:r>
              <a:rPr sz="1800">
                <a:latin typeface="Courier"/>
              </a:rPr>
              <a:t>, </a:t>
            </a:r>
            <a:r>
              <a:rPr sz="1800">
                <a:solidFill>
                  <a:srgbClr val="4070A0"/>
                </a:solidFill>
                <a:latin typeface="Courier"/>
              </a:rPr>
              <a:t>"Pronostico modelo2"</a:t>
            </a:r>
            <a:r>
              <a:rPr sz="1800">
                <a:latin typeface="Courier"/>
              </a:rPr>
              <a:t>, </a:t>
            </a:r>
            <a:r>
              <a:rPr sz="1800">
                <a:solidFill>
                  <a:srgbClr val="4070A0"/>
                </a:solidFill>
                <a:latin typeface="Courier"/>
              </a:rPr>
              <a:t>"Pronostico modelo3"</a:t>
            </a:r>
            <a:r>
              <a:rPr sz="1800">
                <a:latin typeface="Courier"/>
              </a:rPr>
              <a:t>, </a:t>
            </a:r>
            <a:r>
              <a:rPr sz="1800">
                <a:solidFill>
                  <a:srgbClr val="4070A0"/>
                </a:solidFill>
                <a:latin typeface="Courier"/>
              </a:rPr>
              <a:t>"Pronostico modelo4"</a:t>
            </a:r>
            <a:r>
              <a:rPr sz="1800">
                <a:latin typeface="Courier"/>
              </a:rPr>
              <a:t>),</a:t>
            </a:r>
            <a:r>
              <a:rPr sz="1800">
                <a:solidFill>
                  <a:srgbClr val="902000"/>
                </a:solidFill>
                <a:latin typeface="Courier"/>
              </a:rPr>
              <a:t>col=</a:t>
            </a:r>
            <a:r>
              <a:rPr sz="1800">
                <a:solidFill>
                  <a:srgbClr val="40A070"/>
                </a:solidFill>
                <a:latin typeface="Courier"/>
              </a:rPr>
              <a:t>1</a:t>
            </a:r>
            <a:r>
              <a:rPr sz="1800">
                <a:solidFill>
                  <a:srgbClr val="666666"/>
                </a:solidFill>
                <a:latin typeface="Courier"/>
              </a:rPr>
              <a:t>:</a:t>
            </a:r>
            <a:r>
              <a:rPr sz="1800">
                <a:solidFill>
                  <a:srgbClr val="40A070"/>
                </a:solidFill>
                <a:latin typeface="Courier"/>
              </a:rPr>
              <a:t>5</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902000"/>
                </a:solidFill>
                <a:latin typeface="Courier"/>
              </a:rPr>
              <a:t>pch=</a:t>
            </a:r>
            <a:r>
              <a:rPr sz="1800">
                <a:solidFill>
                  <a:srgbClr val="40A070"/>
                </a:solidFill>
                <a:latin typeface="Courier"/>
              </a:rPr>
              <a:t>1</a:t>
            </a:r>
            <a:r>
              <a:rPr sz="1800">
                <a:solidFill>
                  <a:srgbClr val="666666"/>
                </a:solidFill>
                <a:latin typeface="Courier"/>
              </a:rPr>
              <a:t>:</a:t>
            </a:r>
            <a:r>
              <a:rPr sz="1800">
                <a:solidFill>
                  <a:srgbClr val="40A070"/>
                </a:solidFill>
                <a:latin typeface="Courier"/>
              </a:rPr>
              <a:t>5</a:t>
            </a:r>
            <a:r>
              <a:rPr sz="1800">
                <a:latin typeface="Courier"/>
              </a:rPr>
              <a:t>, </a:t>
            </a:r>
            <a:r>
              <a:rPr sz="1800">
                <a:solidFill>
                  <a:srgbClr val="902000"/>
                </a:solidFill>
                <a:latin typeface="Courier"/>
              </a:rPr>
              <a:t>cex=</a:t>
            </a:r>
            <a:r>
              <a:rPr sz="1800">
                <a:solidFill>
                  <a:srgbClr val="40A070"/>
                </a:solidFill>
                <a:latin typeface="Courier"/>
              </a:rPr>
              <a:t>0.8</a:t>
            </a:r>
            <a:r>
              <a:rPr sz="1800">
                <a:latin typeface="Courier"/>
              </a:rPr>
              <a: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5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1"/>
            <a:r>
              <a:rPr/>
              <a:t>En base a la gráfica de pronosticos se escoge como mejor modelo el modelo 3.</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6.</a:t>
            </a:r>
            <a:r>
              <a:rPr/>
              <a:t> </a:t>
            </a:r>
            <a:r>
              <a:rPr/>
              <a:t>Conclusiones</a:t>
            </a:r>
            <a:r>
              <a:rPr/>
              <a:t> </a:t>
            </a:r>
            <a:r>
              <a:rPr/>
              <a:t>del</a:t>
            </a:r>
            <a:r>
              <a:rPr/>
              <a:t> </a:t>
            </a:r>
            <a:r>
              <a:rPr/>
              <a:t>trabajo:</a:t>
            </a:r>
          </a:p>
        </p:txBody>
      </p:sp>
      <p:sp>
        <p:nvSpPr>
          <p:cNvPr id="3" name="Content Placeholder 2"/>
          <p:cNvSpPr>
            <a:spLocks noGrp="1"/>
          </p:cNvSpPr>
          <p:nvPr>
            <p:ph idx="1"/>
          </p:nvPr>
        </p:nvSpPr>
        <p:spPr/>
        <p:txBody>
          <a:bodyPr/>
          <a:lstStyle/>
          <a:p>
            <a:pPr lvl="0" marL="0" indent="0">
              <a:buNone/>
            </a:pPr>
            <a:r>
              <a:rPr/>
              <a:t>En esta sección debe presentar un resumen de los resultados encontrados en el respectivo trabajo, así como enunciar los problemas enfrentados en la modelación, postular cuál ha sido el mejor modelo en ajuste y pronóstico entre los tratados y comentar acerca de lo que usted crea que logró este mejor modelo:</a:t>
            </a:r>
          </a:p>
          <a:p>
            <a:pPr lvl="1"/>
            <a:r>
              <a:rPr/>
              <a:t>¿Capturó la dinámica de la serie?</a:t>
            </a:r>
          </a:p>
          <a:p>
            <a:pPr lvl="1"/>
            <a:r>
              <a:rPr/>
              <a:t>¿Su tendencia, estacionalidad y sus variaciones cíclicas son bien ajustadas?</a:t>
            </a:r>
          </a:p>
          <a:p>
            <a:pPr lvl="1"/>
            <a:r>
              <a:rPr/>
              <a:t>¿Los pronósticos parecen realistas y confiables?</a:t>
            </a:r>
          </a:p>
          <a:p>
            <a:pPr lvl="1"/>
            <a:r>
              <a:rPr/>
              <a:t>¿Qué otras alternativas podrían haberse propuesto?</a:t>
            </a:r>
          </a:p>
          <a:p>
            <a:pPr lvl="1"/>
            <a:r>
              <a:rPr/>
              <a:t>¿Críticas al mejor modelo que encontró en el trabajo actual?</a:t>
            </a:r>
          </a:p>
          <a:p>
            <a:pPr lvl="1"/>
            <a:r>
              <a:rPr/>
              <a:t>Exprese claramente qué recomienda para la serie en cuanto a ajustes globales o locales, según lo realizado hasta el momento.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1"/>
            <a:r>
              <a:rPr/>
              <a:t>es visible que la serie es de tendencia creciente y que existen ciclos.</a:t>
            </a:r>
          </a:p>
          <a:p>
            <a:pPr lvl="0" marL="0" indent="0">
              <a:spcBef>
                <a:spcPts val="3000"/>
              </a:spcBef>
              <a:buNone/>
            </a:pPr>
            <a:r>
              <a:rPr b="1"/>
              <a:t>grafico de boxplots comparativos de la distribucion de la serie versus perıodos del año calendario</a:t>
            </a:r>
          </a:p>
          <a:p>
            <a:pPr lvl="0" marL="1270000" indent="0">
              <a:buNone/>
            </a:pPr>
            <a:r>
              <a:rPr sz="1800" b="1">
                <a:solidFill>
                  <a:srgbClr val="007020"/>
                </a:solidFill>
                <a:latin typeface="Courier"/>
              </a:rPr>
              <a:t>boxplot</a:t>
            </a:r>
            <a:r>
              <a:rPr sz="1800">
                <a:latin typeface="Courier"/>
              </a:rPr>
              <a:t>(Datos20</a:t>
            </a:r>
            <a:r>
              <a:rPr sz="1800">
                <a:solidFill>
                  <a:srgbClr val="666666"/>
                </a:solidFill>
                <a:latin typeface="Courier"/>
              </a:rPr>
              <a:t>~</a:t>
            </a:r>
            <a:r>
              <a:rPr sz="1800" b="1">
                <a:solidFill>
                  <a:srgbClr val="007020"/>
                </a:solidFill>
                <a:latin typeface="Courier"/>
              </a:rPr>
              <a:t>cycle</a:t>
            </a:r>
            <a:r>
              <a:rPr sz="1800">
                <a:latin typeface="Courier"/>
              </a:rPr>
              <a:t>(Datos20), </a:t>
            </a:r>
            <a:r>
              <a:rPr sz="1800">
                <a:solidFill>
                  <a:srgbClr val="902000"/>
                </a:solidFill>
                <a:latin typeface="Courier"/>
              </a:rPr>
              <a:t>names=</a:t>
            </a:r>
            <a:r>
              <a:rPr sz="1800">
                <a:latin typeface="Courier"/>
              </a:rPr>
              <a:t>month.abb)</a:t>
            </a:r>
            <a:br/>
            <a:r>
              <a:rPr sz="1800" b="1">
                <a:solidFill>
                  <a:srgbClr val="007020"/>
                </a:solidFill>
                <a:latin typeface="Courier"/>
              </a:rPr>
              <a:t>grid</a:t>
            </a:r>
            <a:r>
              <a:rPr sz="1800">
                <a:latin typeface="Courie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1"/>
            <a:r>
              <a:rPr/>
              <a:t>vemos cómo la media en particular la mediana de la distribución de la serie según periodo del año, cambia a lo largo de un año calendario siendo menor en los meses de enero, febrero, abril y diciembre comparados con el resto del año. Tiene un crecimiento de enero a marzo y luego vuelve y baja en abril para volver a subir en mayo manteniendose relativamente al mismo nivel en los siguientes meses hasta noviembre, para luego decaer en diciembre y retormar el siguiente año.</a:t>
            </a:r>
          </a:p>
          <a:p>
            <a:pPr lvl="0" marL="0" indent="0">
              <a:spcBef>
                <a:spcPts val="3000"/>
              </a:spcBef>
              <a:buNone/>
            </a:pPr>
            <a:r>
              <a:rPr b="1"/>
              <a:t>Periodograma</a:t>
            </a:r>
          </a:p>
          <a:p>
            <a:pPr lvl="0" marL="1270000" indent="0">
              <a:buNone/>
            </a:pPr>
            <a:r>
              <a:rPr sz="1800" b="1">
                <a:solidFill>
                  <a:srgbClr val="007020"/>
                </a:solidFill>
                <a:latin typeface="Courier"/>
              </a:rPr>
              <a:t>periodogram</a:t>
            </a:r>
            <a:r>
              <a:rPr sz="1800">
                <a:latin typeface="Courier"/>
              </a:rPr>
              <a:t>(</a:t>
            </a:r>
            <a:r>
              <a:rPr sz="1800" b="1">
                <a:solidFill>
                  <a:srgbClr val="007020"/>
                </a:solidFill>
                <a:latin typeface="Courier"/>
              </a:rPr>
              <a:t>diff</a:t>
            </a:r>
            <a:r>
              <a:rPr sz="1800">
                <a:latin typeface="Courier"/>
              </a:rPr>
              <a:t>(Datos20),</a:t>
            </a:r>
            <a:r>
              <a:rPr sz="1800">
                <a:solidFill>
                  <a:srgbClr val="902000"/>
                </a:solidFill>
                <a:latin typeface="Courier"/>
              </a:rPr>
              <a:t>lwd=</a:t>
            </a:r>
            <a:r>
              <a:rPr sz="1800">
                <a:solidFill>
                  <a:srgbClr val="40A070"/>
                </a:solidFill>
                <a:latin typeface="Courier"/>
              </a:rPr>
              <a:t>4</a:t>
            </a:r>
            <a:r>
              <a:rPr sz="1800">
                <a:latin typeface="Courier"/>
              </a:rPr>
              <a:t>) </a:t>
            </a:r>
            <a:r>
              <a:rPr sz="1800" i="1">
                <a:solidFill>
                  <a:srgbClr val="60A0B0"/>
                </a:solidFill>
                <a:latin typeface="Courier"/>
              </a:rPr>
              <a:t>#periodograma sobre los logaritmos diferenciados</a:t>
            </a:r>
            <a:br/>
            <a:r>
              <a:rPr sz="1800" b="1">
                <a:solidFill>
                  <a:srgbClr val="007020"/>
                </a:solidFill>
                <a:latin typeface="Courier"/>
              </a:rPr>
              <a:t>abline</a:t>
            </a:r>
            <a:r>
              <a:rPr sz="1800">
                <a:latin typeface="Courier"/>
              </a:rPr>
              <a:t>(</a:t>
            </a:r>
            <a:r>
              <a:rPr sz="1800">
                <a:solidFill>
                  <a:srgbClr val="902000"/>
                </a:solidFill>
                <a:latin typeface="Courier"/>
              </a:rPr>
              <a:t>v=</a:t>
            </a:r>
            <a:r>
              <a:rPr sz="1800" b="1">
                <a:solidFill>
                  <a:srgbClr val="007020"/>
                </a:solidFill>
                <a:latin typeface="Courier"/>
              </a:rPr>
              <a:t>c</a:t>
            </a:r>
            <a:r>
              <a:rPr sz="1800">
                <a:latin typeface="Courier"/>
              </a:rPr>
              <a:t>(</a:t>
            </a:r>
            <a:r>
              <a:rPr sz="1800">
                <a:solidFill>
                  <a:srgbClr val="40A070"/>
                </a:solidFill>
                <a:latin typeface="Courier"/>
              </a:rPr>
              <a:t>1</a:t>
            </a:r>
            <a:r>
              <a:rPr sz="1800">
                <a:solidFill>
                  <a:srgbClr val="666666"/>
                </a:solidFill>
                <a:latin typeface="Courier"/>
              </a:rPr>
              <a:t>:</a:t>
            </a:r>
            <a:r>
              <a:rPr sz="1800">
                <a:solidFill>
                  <a:srgbClr val="40A070"/>
                </a:solidFill>
                <a:latin typeface="Courier"/>
              </a:rPr>
              <a:t>6</a:t>
            </a:r>
            <a:r>
              <a:rPr sz="1800">
                <a:latin typeface="Courier"/>
              </a:rPr>
              <a:t>)</a:t>
            </a:r>
            <a:r>
              <a:rPr sz="1800">
                <a:solidFill>
                  <a:srgbClr val="666666"/>
                </a:solidFill>
                <a:latin typeface="Courier"/>
              </a:rPr>
              <a:t>/</a:t>
            </a:r>
            <a:r>
              <a:rPr sz="1800">
                <a:solidFill>
                  <a:srgbClr val="40A070"/>
                </a:solidFill>
                <a:latin typeface="Courier"/>
              </a:rPr>
              <a:t>12</a:t>
            </a:r>
            <a:r>
              <a:rPr sz="1800">
                <a:latin typeface="Courier"/>
              </a:rPr>
              <a:t>,</a:t>
            </a:r>
            <a:r>
              <a:rPr sz="1800">
                <a:solidFill>
                  <a:srgbClr val="902000"/>
                </a:solidFill>
                <a:latin typeface="Courier"/>
              </a:rPr>
              <a:t>col=</a:t>
            </a:r>
            <a:r>
              <a:rPr sz="1800">
                <a:solidFill>
                  <a:srgbClr val="40A070"/>
                </a:solidFill>
                <a:latin typeface="Courier"/>
              </a:rPr>
              <a:t>2</a:t>
            </a:r>
            <a:r>
              <a:rPr sz="1800">
                <a:latin typeface="Courier"/>
              </a:rPr>
              <a:t>,</a:t>
            </a:r>
            <a:r>
              <a:rPr sz="1800">
                <a:solidFill>
                  <a:srgbClr val="902000"/>
                </a:solidFill>
                <a:latin typeface="Courier"/>
              </a:rPr>
              <a:t>lty=</a:t>
            </a:r>
            <a:r>
              <a:rPr sz="1800">
                <a:solidFill>
                  <a:srgbClr val="40A070"/>
                </a:solidFill>
                <a:latin typeface="Courier"/>
              </a:rPr>
              <a:t>2</a:t>
            </a:r>
            <a:r>
              <a:rPr sz="1800">
                <a:latin typeface="Courier"/>
              </a:rPr>
              <a:t>)</a:t>
            </a:r>
            <a:br/>
            <a:r>
              <a:rPr sz="1800" b="1">
                <a:solidFill>
                  <a:srgbClr val="007020"/>
                </a:solidFill>
                <a:latin typeface="Courier"/>
              </a:rPr>
              <a:t>grid</a:t>
            </a:r>
            <a:r>
              <a:rPr sz="1800">
                <a:latin typeface="Courie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orrador_files/figure-pptx/unnamed-chunk-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Borrador</dc:title>
  <dc:creator>Jennifer Salazar</dc:creator>
  <cp:keywords/>
  <dcterms:created xsi:type="dcterms:W3CDTF">2021-04-08T22:51:21Z</dcterms:created>
  <dcterms:modified xsi:type="dcterms:W3CDTF">2021-04-08T22:51:21Z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