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Trabajo</a:t>
            </a:r>
            <a:r>
              <a:rPr/>
              <a:t> </a:t>
            </a:r>
            <a:r>
              <a:rPr/>
              <a:t>2-</a:t>
            </a:r>
            <a:r>
              <a:rPr/>
              <a:t> </a:t>
            </a:r>
            <a:r>
              <a:rPr/>
              <a:t>Estadística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Cristina</a:t>
            </a:r>
            <a:r>
              <a:rPr/>
              <a:t> </a:t>
            </a:r>
            <a:r>
              <a:rPr/>
              <a:t>Mercedes</a:t>
            </a:r>
            <a:r>
              <a:rPr/>
              <a:t> </a:t>
            </a:r>
            <a:r>
              <a:rPr/>
              <a:t>Ortega</a:t>
            </a:r>
            <a:r>
              <a:rPr/>
              <a:t> </a:t>
            </a:r>
            <a:r>
              <a:rPr/>
              <a:t>Benavides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18/5/2021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1"/>
            <a:r>
              <a:rPr/>
              <a:t>pronósticos</a:t>
            </a:r>
          </a:p>
          <a:p>
            <a:pPr lvl="1"/>
            <a:r>
              <a:rPr/>
              <a:t>Ecuación de pronóstico</a:t>
            </a:r>
          </a:p>
          <a:p>
            <a:pPr lvl="1"/>
            <a:r>
              <a:rPr/>
              <a:t>la tabla de pronósticos</a:t>
            </a:r>
          </a:p>
          <a:p>
            <a:pPr lvl="0" marL="0" indent="0">
              <a:buNone/>
            </a:pPr>
            <a:r>
              <a:rPr/>
              <a:t>$$\begin{array}{| c | c | c | c| c |}
\hline
Periodo&amp;L&amp;Pronósticos&amp;Lim.Inf&amp;Lim.Sup\\
\hline
Ene~2019&amp;1&amp;94.4852&amp;86.27520&amp;102.6952\\
Feb~2019&amp;2&amp;103.4126&amp;95.19741&amp;111.6279\\
Mar~2019&amp;3&amp;110.5678&amp;102.34725&amp;118.7884\\
Abr~2019&amp;4&amp;106.2564&amp;98.03028&amp;114.4825\\
May~2019&amp;5&amp;111.5449&amp;103.31316&amp;119.7767\\
Jun~2019&amp;6&amp;109.7001&amp;101.46257&amp;117.9377\\
Jul~2019&amp;7&amp;108.7498&amp;100.50627&amp;116.9933\\
Ago~2019&amp;8&amp;109.8606&amp;101.61094&amp;118.1102\\
Sep~2019&amp;9&amp;113.7324&amp;105.47658&amp;121.9883\\
Oct~2019&amp;10&amp;112.2154&amp;103.95319&amp;120.4777\\
Nov~2019&amp;11&amp;111.0651&amp;102.79632&amp;119.3338\\
Dic~2019&amp;12&amp;102.5703&amp;94.29486&amp;110.8457\\
\hline
\end{array}$$</a:t>
            </a:r>
          </a:p>
          <a:p>
            <a:pPr lvl="1"/>
            <a:r>
              <a:rPr/>
              <a:t>medidas de cobertura amplitud media de los I.P y medidas MAE, MAPE y RMSE</a:t>
            </a:r>
          </a:p>
          <a:p>
            <a:pPr lvl="0" marL="0" indent="0">
              <a:buNone/>
            </a:pPr>
            <a:r>
              <a:rPr/>
              <a:t>$$\begin{array}{| c | c | c | c| c |}
\hline
RMSE &amp; MAE &amp; MAPE &amp; Amplitud &amp; Cobertura\\
\hline
3.153708&amp;2.366654&amp;2.338060&amp;16.48278&amp;100\\
\hline
\end{array}$$</a:t>
            </a:r>
          </a:p>
          <a:p>
            <a:pPr lvl="1"/>
            <a:r>
              <a:rPr/>
              <a:t>Conclusión breve sobre la calidad del ajuste y de los pronósticos con este modelo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3.</a:t>
            </a:r>
            <a:r>
              <a:rPr/>
              <a:t> </a:t>
            </a:r>
            <a:r>
              <a:rPr/>
              <a:t>Evaluación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supuesto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ruido</a:t>
            </a:r>
            <a:r>
              <a:rPr/>
              <a:t> </a:t>
            </a:r>
            <a:r>
              <a:rPr/>
              <a:t>blanco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identificación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procesos</a:t>
            </a:r>
            <a:r>
              <a:rPr/>
              <a:t> </a:t>
            </a:r>
            <a:r>
              <a:rPr/>
              <a:t>estocásticos</a:t>
            </a:r>
            <a:r>
              <a:rPr/>
              <a:t> </a:t>
            </a:r>
            <a:r>
              <a:rPr/>
              <a:t>sobre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errores</a:t>
            </a:r>
            <a:r>
              <a:rPr/>
              <a:t> </a:t>
            </a:r>
            <a:r>
              <a:rPr/>
              <a:t>estructurales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modelo</a:t>
            </a:r>
            <a:r>
              <a:rPr/>
              <a:t> </a:t>
            </a:r>
            <a:r>
              <a:rPr/>
              <a:t>global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>
                  <a:buAutoNum type="alphaLcParenR"/>
                </a:pPr>
                <a:r>
                  <a:rPr/>
                  <a:t>Validación de supuestos: Guarde los residuos estructurales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E</m:t>
                            </m:r>
                          </m:e>
                        </m:acc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  <a:r>
                  <a:rPr/>
                  <a:t> en la escala en que ajustó la serie. Analice inicialmente las gráficas de estos residuales en términos de los supuestos sobre los errores Et de media constante en cero, varianza constante y determine si hay ciclos evidentes no explicados o rachas en signos ±, qué concluye frente a la existencia de estos patrones.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residuales &lt;-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residuals</a:t>
                </a:r>
                <a:r>
                  <a:rPr sz="1800">
                    <a:latin typeface="Courier"/>
                  </a:rPr>
                  <a:t>(mod1)</a:t>
                </a:r>
              </a:p>
              <a:p>
                <a:pPr lvl="0" marL="1270000" indent="0">
                  <a:buNone/>
                </a:pP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plot</a:t>
                </a:r>
                <a:r>
                  <a:rPr sz="1800">
                    <a:latin typeface="Courier"/>
                  </a:rPr>
                  <a:t>(residuales,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type =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"l"</a:t>
                </a:r>
                <a:r>
                  <a:rPr sz="1800">
                    <a:latin typeface="Courier"/>
                  </a:rPr>
                  <a:t>)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abline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h =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 sz="1800">
                    <a:latin typeface="Courier"/>
                  </a:rPr>
                  <a:t>)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abajo-2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Realice las Pruebas de incorrelación con:</a:t>
            </a:r>
          </a:p>
          <a:p>
            <a:pPr lvl="1"/>
            <a:r>
              <a:rPr/>
              <a:t>Ljung-Box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#DEFINIENDO FUNCION USUARIO PARA TESTES BOX-PIERCE Y LJUNG-BOX</a:t>
            </a:r>
            <a:br/>
            <a:r>
              <a:rPr sz="1800">
                <a:latin typeface="Courier"/>
              </a:rPr>
              <a:t>BP.LB.test=</a:t>
            </a:r>
            <a:r>
              <a:rPr sz="1800" b="1">
                <a:solidFill>
                  <a:srgbClr val="007020"/>
                </a:solidFill>
                <a:latin typeface="Courier"/>
              </a:rPr>
              <a:t>function</a:t>
            </a:r>
            <a:r>
              <a:rPr sz="1800">
                <a:latin typeface="Courier"/>
              </a:rPr>
              <a:t>(serie,maxlag,</a:t>
            </a:r>
            <a:r>
              <a:rPr sz="1800">
                <a:solidFill>
                  <a:srgbClr val="902000"/>
                </a:solidFill>
                <a:latin typeface="Courier"/>
              </a:rPr>
              <a:t>type=</a:t>
            </a:r>
            <a:r>
              <a:rPr sz="1800">
                <a:solidFill>
                  <a:srgbClr val="4070A0"/>
                </a:solidFill>
                <a:latin typeface="Courier"/>
              </a:rPr>
              <a:t>"Box"</a:t>
            </a:r>
            <a:r>
              <a:rPr sz="1800">
                <a:latin typeface="Courier"/>
              </a:rPr>
              <a:t>){</a:t>
            </a:r>
            <a:br/>
            <a:r>
              <a:rPr sz="1800">
                <a:latin typeface="Courier"/>
              </a:rPr>
              <a:t>aux=</a:t>
            </a:r>
            <a:r>
              <a:rPr sz="1800" b="1">
                <a:solidFill>
                  <a:srgbClr val="007020"/>
                </a:solidFill>
                <a:latin typeface="Courier"/>
              </a:rPr>
              <a:t>floor</a:t>
            </a:r>
            <a:r>
              <a:rPr sz="1800">
                <a:latin typeface="Courier"/>
              </a:rPr>
              <a:t>(maxlag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); X.squared=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rep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007020"/>
                </a:solidFill>
                <a:latin typeface="Courier"/>
              </a:rPr>
              <a:t>NA</a:t>
            </a:r>
            <a:r>
              <a:rPr sz="1800">
                <a:latin typeface="Courier"/>
              </a:rPr>
              <a:t>,aux))</a:t>
            </a:r>
            <a:br/>
            <a:r>
              <a:rPr sz="1800">
                <a:latin typeface="Courier"/>
              </a:rPr>
              <a:t>df=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rep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007020"/>
                </a:solidFill>
                <a:latin typeface="Courier"/>
              </a:rPr>
              <a:t>NA</a:t>
            </a:r>
            <a:r>
              <a:rPr sz="1800">
                <a:latin typeface="Courier"/>
              </a:rPr>
              <a:t>,aux)); p.value=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rep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007020"/>
                </a:solidFill>
                <a:latin typeface="Courier"/>
              </a:rPr>
              <a:t>NA</a:t>
            </a:r>
            <a:r>
              <a:rPr sz="1800">
                <a:latin typeface="Courier"/>
              </a:rPr>
              <a:t>,aux))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(i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latin typeface="Courier"/>
              </a:rPr>
              <a:t>aux){</a:t>
            </a:r>
            <a:br/>
            <a:r>
              <a:rPr sz="1800">
                <a:latin typeface="Courier"/>
              </a:rPr>
              <a:t>test=</a:t>
            </a:r>
            <a:r>
              <a:rPr sz="1800" b="1">
                <a:solidFill>
                  <a:srgbClr val="007020"/>
                </a:solidFill>
                <a:latin typeface="Courier"/>
              </a:rPr>
              <a:t>Box.test</a:t>
            </a:r>
            <a:r>
              <a:rPr sz="1800">
                <a:latin typeface="Courier"/>
              </a:rPr>
              <a:t>(serie,</a:t>
            </a:r>
            <a:r>
              <a:rPr sz="1800">
                <a:solidFill>
                  <a:srgbClr val="902000"/>
                </a:solidFill>
                <a:latin typeface="Courier"/>
              </a:rPr>
              <a:t>lag=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latin typeface="Courier"/>
              </a:rPr>
              <a:t>i),</a:t>
            </a:r>
            <a:r>
              <a:rPr sz="1800">
                <a:solidFill>
                  <a:srgbClr val="902000"/>
                </a:solidFill>
                <a:latin typeface="Courier"/>
              </a:rPr>
              <a:t>type=</a:t>
            </a:r>
            <a:r>
              <a:rPr sz="1800">
                <a:latin typeface="Courier"/>
              </a:rPr>
              <a:t>type)</a:t>
            </a:r>
            <a:br/>
            <a:r>
              <a:rPr sz="1800">
                <a:latin typeface="Courier"/>
              </a:rPr>
              <a:t>X.squared[i]=test[[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]]; df[i]=test[[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]]</a:t>
            </a:r>
            <a:br/>
            <a:r>
              <a:rPr sz="1800">
                <a:latin typeface="Courier"/>
              </a:rPr>
              <a:t>p.value[i]=test[[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]]</a:t>
            </a:r>
            <a:br/>
            <a:r>
              <a:rPr sz="1800">
                <a:latin typeface="Courier"/>
              </a:rPr>
              <a:t>}</a:t>
            </a:r>
            <a:br/>
            <a:r>
              <a:rPr sz="1800">
                <a:latin typeface="Courier"/>
              </a:rPr>
              <a:t>lag=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latin typeface="Courier"/>
              </a:rPr>
              <a:t>aux)</a:t>
            </a:r>
            <a:br/>
            <a:r>
              <a:rPr sz="1800">
                <a:latin typeface="Courier"/>
              </a:rPr>
              <a:t>teste=</a:t>
            </a:r>
            <a:r>
              <a:rPr sz="1800" b="1">
                <a:solidFill>
                  <a:srgbClr val="007020"/>
                </a:solidFill>
                <a:latin typeface="Courier"/>
              </a:rPr>
              <a:t>as.data.frame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cbind</a:t>
            </a:r>
            <a:r>
              <a:rPr sz="1800">
                <a:latin typeface="Courier"/>
              </a:rPr>
              <a:t>(X.squared,df,p.value))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rownames</a:t>
            </a:r>
            <a:r>
              <a:rPr sz="1800">
                <a:latin typeface="Courier"/>
              </a:rPr>
              <a:t>(teste)=lag; teste</a:t>
            </a:r>
            <a:br/>
            <a:r>
              <a:rPr sz="1800">
                <a:latin typeface="Courier"/>
              </a:rPr>
              <a:t>}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BP.LB.test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residuals</a:t>
            </a:r>
            <a:r>
              <a:rPr sz="1800">
                <a:latin typeface="Courier"/>
              </a:rPr>
              <a:t>(mod1),</a:t>
            </a:r>
            <a:r>
              <a:rPr sz="1800">
                <a:solidFill>
                  <a:srgbClr val="902000"/>
                </a:solidFill>
                <a:latin typeface="Courier"/>
              </a:rPr>
              <a:t>maxlag=</a:t>
            </a:r>
            <a:r>
              <a:rPr sz="1800">
                <a:solidFill>
                  <a:srgbClr val="40A070"/>
                </a:solidFill>
                <a:latin typeface="Courier"/>
              </a:rPr>
              <a:t>36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type=</a:t>
            </a:r>
            <a:r>
              <a:rPr sz="1800">
                <a:solidFill>
                  <a:srgbClr val="4070A0"/>
                </a:solidFill>
                <a:latin typeface="Courier"/>
              </a:rPr>
              <a:t>"Ljung"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X.squared df p.value
## 6   161.9070  6       0
## 12  196.2375 12       0
## 18  216.3132 18       0
## 24  259.1398 24       0
## 30  315.9719 30       0
## 36  385.4793 36       0</a:t>
            </a:r>
          </a:p>
          <a:p>
            <a:pPr lvl="1"/>
            <a:r>
              <a:rPr/>
              <a:t>Durbin-Watson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require</a:t>
            </a:r>
            <a:r>
              <a:rPr sz="1800">
                <a:latin typeface="Courier"/>
              </a:rPr>
              <a:t>(car)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Loading required package: car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Loading required package: carData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#DEFINIENDO FUNCION USUARIO PARA </a:t>
            </a:r>
            <a:r>
              <a:rPr sz="1800" b="1">
                <a:solidFill>
                  <a:srgbClr val="FF0000"/>
                </a:solidFill>
                <a:latin typeface="Courier"/>
              </a:rPr>
              <a:t>TEST</a:t>
            </a:r>
            <a:r>
              <a:rPr sz="1800" i="1">
                <a:solidFill>
                  <a:srgbClr val="60A0B0"/>
                </a:solidFill>
                <a:latin typeface="Courier"/>
              </a:rPr>
              <a:t> DURBIN-WATSON</a:t>
            </a:r>
            <a:br/>
            <a:r>
              <a:rPr sz="1800">
                <a:latin typeface="Courier"/>
              </a:rPr>
              <a:t>pruebaDW1=</a:t>
            </a:r>
            <a:r>
              <a:rPr sz="1800" b="1">
                <a:solidFill>
                  <a:srgbClr val="007020"/>
                </a:solidFill>
                <a:latin typeface="Courier"/>
              </a:rPr>
              <a:t>function</a:t>
            </a:r>
            <a:r>
              <a:rPr sz="1800">
                <a:latin typeface="Courier"/>
              </a:rPr>
              <a:t>(modelo){</a:t>
            </a:r>
            <a:br/>
            <a:r>
              <a:rPr sz="1800">
                <a:latin typeface="Courier"/>
              </a:rPr>
              <a:t>dwneg=</a:t>
            </a:r>
            <a:r>
              <a:rPr sz="1800" b="1">
                <a:solidFill>
                  <a:srgbClr val="007020"/>
                </a:solidFill>
                <a:latin typeface="Courier"/>
              </a:rPr>
              <a:t>durbinWatsonTest</a:t>
            </a:r>
            <a:r>
              <a:rPr sz="1800">
                <a:latin typeface="Courier"/>
              </a:rPr>
              <a:t>(modelo,</a:t>
            </a:r>
            <a:r>
              <a:rPr sz="1800">
                <a:solidFill>
                  <a:srgbClr val="902000"/>
                </a:solidFill>
                <a:latin typeface="Courier"/>
              </a:rPr>
              <a:t>max.lag=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method=</a:t>
            </a:r>
            <a:r>
              <a:rPr sz="1800">
                <a:solidFill>
                  <a:srgbClr val="4070A0"/>
                </a:solidFill>
                <a:latin typeface="Courier"/>
              </a:rPr>
              <a:t>"normal"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alternative=</a:t>
            </a:r>
            <a:r>
              <a:rPr sz="1800">
                <a:solidFill>
                  <a:srgbClr val="4070A0"/>
                </a:solidFill>
                <a:latin typeface="Courier"/>
              </a:rPr>
              <a:t>"negative"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dwpos=</a:t>
            </a:r>
            <a:r>
              <a:rPr sz="1800" b="1">
                <a:solidFill>
                  <a:srgbClr val="007020"/>
                </a:solidFill>
                <a:latin typeface="Courier"/>
              </a:rPr>
              <a:t>durbinWatsonTest</a:t>
            </a:r>
            <a:r>
              <a:rPr sz="1800">
                <a:latin typeface="Courier"/>
              </a:rPr>
              <a:t>(modelo,</a:t>
            </a:r>
            <a:r>
              <a:rPr sz="1800">
                <a:solidFill>
                  <a:srgbClr val="902000"/>
                </a:solidFill>
                <a:latin typeface="Courier"/>
              </a:rPr>
              <a:t>max.lag=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method=</a:t>
            </a:r>
            <a:r>
              <a:rPr sz="1800">
                <a:solidFill>
                  <a:srgbClr val="4070A0"/>
                </a:solidFill>
                <a:latin typeface="Courier"/>
              </a:rPr>
              <a:t>"normal"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alternative=</a:t>
            </a:r>
            <a:r>
              <a:rPr sz="1800">
                <a:solidFill>
                  <a:srgbClr val="4070A0"/>
                </a:solidFill>
                <a:latin typeface="Courier"/>
              </a:rPr>
              <a:t>"positive"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>
                <a:latin typeface="Courier"/>
              </a:rPr>
              <a:t>res=</a:t>
            </a:r>
            <a:r>
              <a:rPr sz="1800" b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,dwneg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r,dwneg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dw,dwpos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p,dwneg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(res)=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"lag"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"rho estimado"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"Estadístico D-W"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"VP rho&gt;0"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"VP rho&lt;0"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res</a:t>
            </a:r>
            <a:br/>
            <a:r>
              <a:rPr sz="1800">
                <a:latin typeface="Courier"/>
              </a:rPr>
              <a:t>}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pruebaDW1</a:t>
            </a:r>
            <a:r>
              <a:rPr sz="1800">
                <a:latin typeface="Courier"/>
              </a:rPr>
              <a:t>(mod1)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lag rho estimado Estadístico D-W VP rho&gt;0 VP rho&lt;0
## 1   1    0.4099877        1.169368        0        1</a:t>
            </a:r>
          </a:p>
          <a:p>
            <a:pPr lvl="1"/>
            <a:r>
              <a:rPr/>
              <a:t>gráficas de la ACF y PACF con bandas de Bartlett.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acf</a:t>
            </a:r>
            <a:r>
              <a:rPr sz="1800">
                <a:latin typeface="Courier"/>
              </a:rPr>
              <a:t>(residuales,</a:t>
            </a:r>
            <a:r>
              <a:rPr sz="1800">
                <a:solidFill>
                  <a:srgbClr val="902000"/>
                </a:solidFill>
                <a:latin typeface="Courier"/>
              </a:rPr>
              <a:t>lag.max=</a:t>
            </a:r>
            <a:r>
              <a:rPr sz="1800">
                <a:solidFill>
                  <a:srgbClr val="40A070"/>
                </a:solidFill>
                <a:latin typeface="Courier"/>
              </a:rPr>
              <a:t>36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ci.type=</a:t>
            </a:r>
            <a:r>
              <a:rPr sz="1800">
                <a:solidFill>
                  <a:srgbClr val="4070A0"/>
                </a:solidFill>
                <a:latin typeface="Courier"/>
              </a:rPr>
              <a:t>"ma"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ci.col=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abajo-2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pacf</a:t>
            </a:r>
            <a:r>
              <a:rPr sz="1800">
                <a:latin typeface="Courier"/>
              </a:rPr>
              <a:t>(residuales,</a:t>
            </a:r>
            <a:r>
              <a:rPr sz="1800">
                <a:solidFill>
                  <a:srgbClr val="902000"/>
                </a:solidFill>
                <a:latin typeface="Courier"/>
              </a:rPr>
              <a:t>lag.max=</a:t>
            </a:r>
            <a:r>
              <a:rPr sz="1800">
                <a:solidFill>
                  <a:srgbClr val="40A070"/>
                </a:solidFill>
                <a:latin typeface="Courier"/>
              </a:rPr>
              <a:t>36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ci.col=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abajo-2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Concluya sobre si los errores estructurales Et son ruido blanco o no y en este último caso, evalúe si por lo menos son estacionarios con media cero.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1.</a:t>
            </a:r>
            <a:r>
              <a:rPr/>
              <a:t> </a:t>
            </a:r>
            <a:r>
              <a:rPr/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Definición DANE del índice asignado (ecuación debidamente explicada) dando ejemplo interpretativo de sus valores</a:t>
            </a:r>
          </a:p>
          <a:p>
            <a:pPr lvl="1"/>
            <a:r>
              <a:rPr/>
              <a:t>Definición del dominio o clasificación industrial al que está relacionada la serie.</a:t>
            </a:r>
          </a:p>
          <a:p>
            <a:pPr lvl="1"/>
            <a:r>
              <a:rPr/>
              <a:t>Resultados alcanzados en el trabajo 1</a:t>
            </a:r>
          </a:p>
          <a:p>
            <a:pPr lvl="1"/>
            <a:r>
              <a:rPr/>
              <a:t>Cuáles modelos globales y locales que fueron propuestos (debe dar las ecuaciones teóricas)</a:t>
            </a:r>
          </a:p>
          <a:p>
            <a:pPr lvl="1"/>
            <a:r>
              <a:rPr/>
              <a:t>Cuál es el mejor modelo global, qué logró explicar este modelo en relación a los patrones que fueron observados sobre la serie</a:t>
            </a:r>
          </a:p>
          <a:p>
            <a:pPr lvl="1"/>
            <a:r>
              <a:rPr/>
              <a:t>Resultó mejor el ajuste y pronóstico global vs. lo local (cuál fue el mejor local entre Holt-Winters y combinación del filtro de la descomposición con loess) y por qué.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2.</a:t>
            </a:r>
            <a:r>
              <a:rPr/>
              <a:t> </a:t>
            </a:r>
            <a:r>
              <a:rPr/>
              <a:t>Análisis</a:t>
            </a:r>
            <a:r>
              <a:rPr/>
              <a:t> </a:t>
            </a:r>
            <a:r>
              <a:rPr/>
              <a:t>descriptivo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serie,</a:t>
            </a:r>
            <a:r>
              <a:rPr/>
              <a:t> </a:t>
            </a:r>
            <a:r>
              <a:rPr/>
              <a:t>modelo</a:t>
            </a:r>
            <a:r>
              <a:rPr/>
              <a:t> </a:t>
            </a:r>
            <a:r>
              <a:rPr/>
              <a:t>global</a:t>
            </a:r>
            <a:r>
              <a:rPr/>
              <a:t> </a:t>
            </a:r>
            <a:r>
              <a:rPr/>
              <a:t>asignado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sus</a:t>
            </a:r>
            <a:r>
              <a:rPr/>
              <a:t> </a:t>
            </a:r>
            <a:r>
              <a:rPr/>
              <a:t>resultados: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lphaLcParenR"/>
            </a:pPr>
            <a:r>
              <a:rPr/>
              <a:t>Presente y analice brevemente la gráfica de la serie (y su logaritmo natural si la serie es multiplicativa) indicando los patrones observables de tendencia, estacionalidad, varianza, ciclos. Grafique y analice además la ACF de la serie (para el caso multiplicativo sólo presente y analice la ACF del logaritmo natural) y concluya en términos de estacionariedad o no y por qué, contrastando con lo que a partir de la gráfica de la serie se concluye al respecto.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Datos20=</a:t>
            </a:r>
            <a:r>
              <a:rPr sz="1800" b="1">
                <a:solidFill>
                  <a:srgbClr val="007020"/>
                </a:solidFill>
                <a:latin typeface="Courier"/>
              </a:rPr>
              <a:t>read.table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"anex-EMMET-dic2019-Fabricacion de otros productos quimicos (1).csv"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header=</a:t>
            </a:r>
            <a:r>
              <a:rPr sz="1800">
                <a:latin typeface="Courier"/>
              </a:rPr>
              <a:t>T,</a:t>
            </a:r>
            <a:r>
              <a:rPr sz="1800">
                <a:solidFill>
                  <a:srgbClr val="902000"/>
                </a:solidFill>
                <a:latin typeface="Courier"/>
              </a:rPr>
              <a:t>sep=</a:t>
            </a:r>
            <a:r>
              <a:rPr sz="1800">
                <a:solidFill>
                  <a:srgbClr val="4070A0"/>
                </a:solidFill>
                <a:latin typeface="Courier"/>
              </a:rPr>
              <a:t>";"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skip=</a:t>
            </a:r>
            <a:r>
              <a:rPr sz="1800">
                <a:solidFill>
                  <a:srgbClr val="40A070"/>
                </a:solidFill>
                <a:latin typeface="Courier"/>
              </a:rPr>
              <a:t>14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dec=</a:t>
            </a:r>
            <a:r>
              <a:rPr sz="1800">
                <a:solidFill>
                  <a:srgbClr val="4070A0"/>
                </a:solidFill>
                <a:latin typeface="Courier"/>
              </a:rPr>
              <a:t>","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colClasses=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rep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"NULL"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),</a:t>
            </a:r>
            <a:r>
              <a:rPr sz="1800">
                <a:solidFill>
                  <a:srgbClr val="4070A0"/>
                </a:solidFill>
                <a:latin typeface="Courier"/>
              </a:rPr>
              <a:t>"numeric"</a:t>
            </a:r>
            <a:r>
              <a:rPr sz="1800">
                <a:latin typeface="Courier"/>
              </a:rPr>
              <a:t>,</a:t>
            </a:r>
            <a:r>
              <a:rPr sz="1800" b="1">
                <a:solidFill>
                  <a:srgbClr val="007020"/>
                </a:solidFill>
                <a:latin typeface="Courier"/>
              </a:rPr>
              <a:t>rep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"NULL"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)))</a:t>
            </a:r>
            <a:br/>
            <a:r>
              <a:rPr sz="1800">
                <a:latin typeface="Courier"/>
              </a:rPr>
              <a:t>Datos20=</a:t>
            </a:r>
            <a:r>
              <a:rPr sz="1800" b="1">
                <a:solidFill>
                  <a:srgbClr val="007020"/>
                </a:solidFill>
                <a:latin typeface="Courier"/>
              </a:rPr>
              <a:t>ts</a:t>
            </a:r>
            <a:r>
              <a:rPr sz="1800">
                <a:latin typeface="Courier"/>
              </a:rPr>
              <a:t>(Datos20,</a:t>
            </a:r>
            <a:r>
              <a:rPr sz="1800">
                <a:solidFill>
                  <a:srgbClr val="902000"/>
                </a:solidFill>
                <a:latin typeface="Courier"/>
              </a:rPr>
              <a:t>freq=</a:t>
            </a:r>
            <a:r>
              <a:rPr sz="1800">
                <a:solidFill>
                  <a:srgbClr val="40A070"/>
                </a:solidFill>
                <a:latin typeface="Courier"/>
              </a:rPr>
              <a:t>12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start=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2001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))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plot</a:t>
            </a:r>
            <a:r>
              <a:rPr sz="1800">
                <a:latin typeface="Courier"/>
              </a:rPr>
              <a:t>(Datos20, </a:t>
            </a:r>
            <a:r>
              <a:rPr sz="1800">
                <a:solidFill>
                  <a:srgbClr val="902000"/>
                </a:solidFill>
                <a:latin typeface="Courier"/>
              </a:rPr>
              <a:t>lwd=</a:t>
            </a:r>
            <a:r>
              <a:rPr sz="1800">
                <a:solidFill>
                  <a:srgbClr val="40A070"/>
                </a:solidFill>
                <a:latin typeface="Courier"/>
              </a:rPr>
              <a:t>1.5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xlab=</a:t>
            </a:r>
            <a:r>
              <a:rPr sz="1800">
                <a:solidFill>
                  <a:srgbClr val="4070A0"/>
                </a:solidFill>
                <a:latin typeface="Courier"/>
              </a:rPr>
              <a:t>"Tiempo"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grid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abajo-2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require</a:t>
            </a:r>
            <a:r>
              <a:rPr sz="1800">
                <a:latin typeface="Courier"/>
              </a:rPr>
              <a:t>(forecast)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Loading required package: forecast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Registered S3 method overwritten by 'quantmod':
##   method            from
##   as.zoo.data.frame zoo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acf</a:t>
            </a:r>
            <a:r>
              <a:rPr sz="1800">
                <a:latin typeface="Courier"/>
              </a:rPr>
              <a:t>(Datos20,</a:t>
            </a:r>
            <a:r>
              <a:rPr sz="1800">
                <a:solidFill>
                  <a:srgbClr val="902000"/>
                </a:solidFill>
                <a:latin typeface="Courier"/>
              </a:rPr>
              <a:t>lag.max=</a:t>
            </a:r>
            <a:r>
              <a:rPr sz="1800">
                <a:solidFill>
                  <a:srgbClr val="40A070"/>
                </a:solidFill>
                <a:latin typeface="Courier"/>
              </a:rPr>
              <a:t>36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ci.type=</a:t>
            </a:r>
            <a:r>
              <a:rPr sz="1800">
                <a:solidFill>
                  <a:srgbClr val="4070A0"/>
                </a:solidFill>
                <a:latin typeface="Courier"/>
              </a:rPr>
              <a:t>"ma"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ci.col=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abajo-2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1">
              <a:buAutoNum type="alphaLcParenR"/>
            </a:pPr>
            <a:r>
              <a:rPr/>
              <a:t>Para el modelo de regresión global señalado en la Tabla 1</a:t>
            </a:r>
          </a:p>
          <a:p>
            <a:pPr lvl="1"/>
            <a:r>
              <a:rPr/>
              <a:t>la ecuación teórica con sus supuestos</a:t>
            </a:r>
          </a:p>
          <a:p>
            <a:pPr lvl="0" marL="0" indent="0">
              <a:buNone/>
            </a:pPr>
            <a:r>
              <a:rPr/>
              <a:t>$$\text{Modelo cuadrático estacional con indicadoras, mes de referencia diciembre}\\
Y_t=\beta_0+\beta_1t+\beta_2t^2+\sum_{i=1}^{11}\delta_iI_{i,t}+E_t, ~~~ \{E_t\}_{t\in Z^+} \text{un RB} \sim N(0, \sigma^2)$$</a:t>
            </a:r>
          </a:p>
          <a:p>
            <a:pPr lvl="1"/>
            <a:r>
              <a:rPr/>
              <a:t>con la estrategia de validación cruzada usando la misma longitud n = 216 de ajuste del trabajo anterior ajuste nuevamente este modelo y reporte los resultados de ajuste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12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 numero de periodos a pronosticar dentro de la muestra</a:t>
            </a:r>
            <a:br/>
            <a:r>
              <a:rPr sz="1800">
                <a:latin typeface="Courier"/>
              </a:rPr>
              <a:t>n 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length</a:t>
            </a:r>
            <a:r>
              <a:rPr sz="1800">
                <a:latin typeface="Courier"/>
              </a:rPr>
              <a:t>(Datos20)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m </a:t>
            </a:r>
            <a:r>
              <a:rPr sz="1800" i="1">
                <a:solidFill>
                  <a:srgbClr val="60A0B0"/>
                </a:solidFill>
                <a:latin typeface="Courier"/>
              </a:rPr>
              <a:t># tamaño de la muestra para el ajuste</a:t>
            </a:r>
            <a:br/>
            <a:r>
              <a:rPr sz="1800">
                <a:latin typeface="Courier"/>
              </a:rPr>
              <a:t>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latin typeface="Courier"/>
              </a:rPr>
              <a:t>n </a:t>
            </a:r>
            <a:r>
              <a:rPr sz="1800" i="1">
                <a:solidFill>
                  <a:srgbClr val="60A0B0"/>
                </a:solidFill>
                <a:latin typeface="Courier"/>
              </a:rPr>
              <a:t>#Indice de tiempo en los periodos de ajuste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Datos para el ajuste:</a:t>
            </a:r>
            <a:br/>
            <a:br/>
            <a:r>
              <a:rPr sz="1800">
                <a:latin typeface="Courier"/>
              </a:rPr>
              <a:t>yt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ts</a:t>
            </a:r>
            <a:r>
              <a:rPr sz="1800">
                <a:latin typeface="Courier"/>
              </a:rPr>
              <a:t>(Datos20[t], </a:t>
            </a:r>
            <a:r>
              <a:rPr sz="1800">
                <a:solidFill>
                  <a:srgbClr val="902000"/>
                </a:solidFill>
                <a:latin typeface="Courier"/>
              </a:rPr>
              <a:t>frequency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start=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2001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Creación de las variables indicadoras para los datos de muestra</a:t>
            </a:r>
            <a:br/>
            <a:br/>
            <a:r>
              <a:rPr sz="1800">
                <a:latin typeface="Courier"/>
              </a:rPr>
              <a:t>mes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seasonaldummy</a:t>
            </a:r>
            <a:r>
              <a:rPr sz="1800">
                <a:latin typeface="Courier"/>
              </a:rPr>
              <a:t>(yt) </a:t>
            </a:r>
            <a:r>
              <a:rPr sz="1800" i="1">
                <a:solidFill>
                  <a:srgbClr val="60A0B0"/>
                </a:solidFill>
                <a:latin typeface="Courier"/>
              </a:rPr>
              <a:t>#Matriz con las 11 primeras variables Indicadoras mes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#Separando una a una las 11 variables indicadoras</a:t>
            </a:r>
            <a:br/>
            <a:br/>
            <a:r>
              <a:rPr sz="1800">
                <a:latin typeface="Courier"/>
              </a:rPr>
              <a:t>I1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mes[,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latin typeface="Courier"/>
              </a:rPr>
              <a:t>I2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mes[,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latin typeface="Courier"/>
              </a:rPr>
              <a:t>I3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mes[,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latin typeface="Courier"/>
              </a:rPr>
              <a:t>I4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mes[,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latin typeface="Courier"/>
              </a:rPr>
              <a:t>I5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mes[,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latin typeface="Courier"/>
              </a:rPr>
              <a:t>I6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mes[,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latin typeface="Courier"/>
              </a:rPr>
              <a:t>I7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mes[,</a:t>
            </a:r>
            <a:r>
              <a:rPr sz="1800">
                <a:solidFill>
                  <a:srgbClr val="40A070"/>
                </a:solidFill>
                <a:latin typeface="Courier"/>
              </a:rPr>
              <a:t>7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latin typeface="Courier"/>
              </a:rPr>
              <a:t>I8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mes[,</a:t>
            </a:r>
            <a:r>
              <a:rPr sz="1800">
                <a:solidFill>
                  <a:srgbClr val="40A070"/>
                </a:solidFill>
                <a:latin typeface="Courier"/>
              </a:rPr>
              <a:t>8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latin typeface="Courier"/>
              </a:rPr>
              <a:t>I9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mes[,</a:t>
            </a:r>
            <a:r>
              <a:rPr sz="1800">
                <a:solidFill>
                  <a:srgbClr val="40A070"/>
                </a:solidFill>
                <a:latin typeface="Courier"/>
              </a:rPr>
              <a:t>9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latin typeface="Courier"/>
              </a:rPr>
              <a:t>I10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mes[,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latin typeface="Courier"/>
              </a:rPr>
              <a:t>I11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mes[,</a:t>
            </a:r>
            <a:r>
              <a:rPr sz="1800">
                <a:solidFill>
                  <a:srgbClr val="40A070"/>
                </a:solidFill>
                <a:latin typeface="Courier"/>
              </a:rPr>
              <a:t>11</a:t>
            </a:r>
            <a:r>
              <a:rPr sz="1800">
                <a:latin typeface="Courier"/>
              </a:rPr>
              <a:t>]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Creación de las variables indicadoras para los datos de validación cruzada</a:t>
            </a:r>
            <a:br/>
            <a:br/>
            <a:r>
              <a:rPr sz="1800">
                <a:latin typeface="Courier"/>
              </a:rPr>
              <a:t>tnuevo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(n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 b="1">
                <a:solidFill>
                  <a:srgbClr val="007020"/>
                </a:solidFill>
                <a:latin typeface="Courier"/>
              </a:rPr>
              <a:t>length</a:t>
            </a:r>
            <a:r>
              <a:rPr sz="1800">
                <a:latin typeface="Courier"/>
              </a:rPr>
              <a:t>(Datos20)</a:t>
            </a:r>
            <a:br/>
            <a:r>
              <a:rPr sz="1800">
                <a:latin typeface="Courier"/>
              </a:rPr>
              <a:t>ytnuevo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ts</a:t>
            </a:r>
            <a:r>
              <a:rPr sz="1800">
                <a:latin typeface="Courier"/>
              </a:rPr>
              <a:t>(Datos20[tnuevo], </a:t>
            </a:r>
            <a:r>
              <a:rPr sz="1800">
                <a:solidFill>
                  <a:srgbClr val="902000"/>
                </a:solidFill>
                <a:latin typeface="Courier"/>
              </a:rPr>
              <a:t>frequency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start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2019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))</a:t>
            </a:r>
            <a:br/>
            <a:br/>
            <a:br/>
            <a:r>
              <a:rPr sz="1800">
                <a:latin typeface="Courier"/>
              </a:rPr>
              <a:t>mesnuevo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seasonaldummy</a:t>
            </a:r>
            <a:r>
              <a:rPr sz="1800">
                <a:latin typeface="Courier"/>
              </a:rPr>
              <a:t>(yt, </a:t>
            </a:r>
            <a:r>
              <a:rPr sz="1800">
                <a:solidFill>
                  <a:srgbClr val="902000"/>
                </a:solidFill>
                <a:latin typeface="Courier"/>
              </a:rPr>
              <a:t>h=</a:t>
            </a:r>
            <a:r>
              <a:rPr sz="1800">
                <a:solidFill>
                  <a:srgbClr val="40A070"/>
                </a:solidFill>
                <a:latin typeface="Courier"/>
              </a:rPr>
              <a:t>12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#Separando una a una las 11 indicadoras para los tiempos de pron?stico</a:t>
            </a:r>
            <a:br/>
            <a:r>
              <a:rPr sz="1800">
                <a:latin typeface="Courier"/>
              </a:rPr>
              <a:t>I1n=mesnuevo[,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latin typeface="Courier"/>
              </a:rPr>
              <a:t>I2n=mesnuevo[,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latin typeface="Courier"/>
              </a:rPr>
              <a:t>I3n=mesnuevo[,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latin typeface="Courier"/>
              </a:rPr>
              <a:t>I4n=mesnuevo[,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latin typeface="Courier"/>
              </a:rPr>
              <a:t>I5n=mesnuevo[,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latin typeface="Courier"/>
              </a:rPr>
              <a:t>I6n=mesnuevo[,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latin typeface="Courier"/>
              </a:rPr>
              <a:t>I7n=mesnuevo[,</a:t>
            </a:r>
            <a:r>
              <a:rPr sz="1800">
                <a:solidFill>
                  <a:srgbClr val="40A070"/>
                </a:solidFill>
                <a:latin typeface="Courier"/>
              </a:rPr>
              <a:t>7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latin typeface="Courier"/>
              </a:rPr>
              <a:t>I8n=mesnuevo[,</a:t>
            </a:r>
            <a:r>
              <a:rPr sz="1800">
                <a:solidFill>
                  <a:srgbClr val="40A070"/>
                </a:solidFill>
                <a:latin typeface="Courier"/>
              </a:rPr>
              <a:t>8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latin typeface="Courier"/>
              </a:rPr>
              <a:t>I9n=mesnuevo[,</a:t>
            </a:r>
            <a:r>
              <a:rPr sz="1800">
                <a:solidFill>
                  <a:srgbClr val="40A070"/>
                </a:solidFill>
                <a:latin typeface="Courier"/>
              </a:rPr>
              <a:t>9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latin typeface="Courier"/>
              </a:rPr>
              <a:t>I10n=mesnuevo[,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latin typeface="Courier"/>
              </a:rPr>
              <a:t>I11n=mesnuevo[,</a:t>
            </a:r>
            <a:r>
              <a:rPr sz="1800">
                <a:solidFill>
                  <a:srgbClr val="40A070"/>
                </a:solidFill>
                <a:latin typeface="Courier"/>
              </a:rPr>
              <a:t>11</a:t>
            </a:r>
            <a:r>
              <a:rPr sz="1800">
                <a:latin typeface="Courier"/>
              </a:rPr>
              <a:t>]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## Ajuste del Modelo cuadrático estacional con indicadoras</a:t>
            </a:r>
            <a:br/>
            <a:br/>
            <a:r>
              <a:rPr sz="1800">
                <a:latin typeface="Courier"/>
              </a:rPr>
              <a:t>mod1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lm</a:t>
            </a:r>
            <a:r>
              <a:rPr sz="1800">
                <a:latin typeface="Courier"/>
              </a:rPr>
              <a:t>(yt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t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 b="1">
                <a:solidFill>
                  <a:srgbClr val="007020"/>
                </a:solidFill>
                <a:latin typeface="Courier"/>
              </a:rPr>
              <a:t>I</a:t>
            </a:r>
            <a:r>
              <a:rPr sz="1800">
                <a:latin typeface="Courier"/>
              </a:rPr>
              <a:t>(t</a:t>
            </a:r>
            <a:r>
              <a:rPr sz="1800">
                <a:solidFill>
                  <a:srgbClr val="666666"/>
                </a:solidFill>
                <a:latin typeface="Courier"/>
              </a:rPr>
              <a:t>^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I1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I2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I3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I4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I5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I6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I7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I8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I9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I10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I11)</a:t>
            </a:r>
          </a:p>
          <a:p>
            <a:pPr lvl="1"/>
            <a:r>
              <a:rPr/>
              <a:t>tabla de parámetros estimados</a:t>
            </a:r>
          </a:p>
          <a:p>
            <a:pPr lvl="0" marL="0" indent="0">
              <a:buNone/>
            </a:pPr>
            <a:r>
              <a:rPr/>
              <a:t>$$\begin{array}{| c | c | c | c| c |}
\hline
Parametro&amp;Estimación&amp;Error~Estándar&amp;T_0&amp;P(|T_{202}|&gt;|T_0|)\\
\hline
\beta_0&amp;35.8242551&amp;1.2250562&amp;29.242949&amp;0.0000000\\
\beta_1&amp;0.1319807&amp;0.0174478&amp;7.564309&amp;0.0000000\\
\beta_2&amp;0.0007051&amp;0.0000779&amp;9.055350&amp;0.0000000\\
\delta_1&amp;-3.1817818&amp;1.3273503&amp;-2.397093&amp;0.0174368\\
\delta_2&amp;5.3069465&amp;1.3272009&amp;3.998601&amp;0.0000893\\
\delta_3&amp;12.0220423&amp;1.3270660&amp;9.059114&amp;0.0000000\\
\delta_4&amp;7.2690612&amp;1.3269454&amp;5.478041&amp;0.0000001\\
\delta_5&amp;12.1146698&amp;1.3268389&amp;9.130475&amp;0.0000000\\
\delta_6&amp;9.8255350&amp;1.3267465&amp;7.405736&amp;0.0000000\\
\delta_7&amp;8.4294343&amp;1.3266681&amp;6.353838&amp;0.0000000\\
\delta_8&amp;9.0930346&amp;1.3266037&amp;6.854372&amp;0.0000000\\
\delta_9&amp;12.5163357&amp;1.3265533&amp;9.435230&amp;0.0000000\\
\delta_{10}&amp;10.5493377&amp;1.3265171&amp;7.952659&amp;0.0000000\\
\delta_{11}&amp;8.9475962&amp;1.3264952&amp;6.745291&amp;0.0000000\\
\hline
\end{array}$$</a:t>
            </a:r>
          </a:p>
          <a:p>
            <a:pPr lvl="1"/>
            <a:r>
              <a:rPr/>
              <a:t>medidas de ajuste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Calculo del AIC y BIC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#Creando funci?n usuario crit.inf.resid() para calcular C^*_n(p)</a:t>
            </a:r>
            <a:br/>
            <a:r>
              <a:rPr sz="1800">
                <a:latin typeface="Courier"/>
              </a:rPr>
              <a:t>crit.inf.resid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function</a:t>
            </a:r>
            <a:r>
              <a:rPr sz="1800">
                <a:latin typeface="Courier"/>
              </a:rPr>
              <a:t>(residuales,n.par,</a:t>
            </a:r>
            <a:r>
              <a:rPr sz="1800">
                <a:solidFill>
                  <a:srgbClr val="902000"/>
                </a:solidFill>
                <a:latin typeface="Courier"/>
              </a:rPr>
              <a:t>AIC=</a:t>
            </a:r>
            <a:r>
              <a:rPr sz="1800">
                <a:solidFill>
                  <a:srgbClr val="4070A0"/>
                </a:solidFill>
                <a:latin typeface="Courier"/>
              </a:rPr>
              <a:t>"TRUE"</a:t>
            </a:r>
            <a:r>
              <a:rPr sz="1800">
                <a:latin typeface="Courier"/>
              </a:rPr>
              <a:t>){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(AIC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"TRUE"</a:t>
            </a:r>
            <a:r>
              <a:rPr sz="1800">
                <a:latin typeface="Courier"/>
              </a:rPr>
              <a:t>){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#Calcula AIC</a:t>
            </a:r>
            <a:br/>
            <a:r>
              <a:rPr sz="1800">
                <a:latin typeface="Courier"/>
              </a:rPr>
              <a:t>CI=</a:t>
            </a:r>
            <a:r>
              <a:rPr sz="1800" b="1">
                <a:solidFill>
                  <a:srgbClr val="007020"/>
                </a:solidFill>
                <a:latin typeface="Courier"/>
              </a:rPr>
              <a:t>log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(residuales</a:t>
            </a:r>
            <a:r>
              <a:rPr sz="1800">
                <a:solidFill>
                  <a:srgbClr val="666666"/>
                </a:solidFill>
                <a:latin typeface="Courier"/>
              </a:rPr>
              <a:t>^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))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latin typeface="Courier"/>
              </a:rPr>
              <a:t>n.par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 b="1">
                <a:solidFill>
                  <a:srgbClr val="007020"/>
                </a:solidFill>
                <a:latin typeface="Courier"/>
              </a:rPr>
              <a:t>length</a:t>
            </a:r>
            <a:r>
              <a:rPr sz="1800">
                <a:latin typeface="Courier"/>
              </a:rPr>
              <a:t>(residuales)</a:t>
            </a:r>
            <a:br/>
            <a:r>
              <a:rPr sz="1800">
                <a:latin typeface="Courier"/>
              </a:rPr>
              <a:t>}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(AIC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"FALSE"</a:t>
            </a:r>
            <a:r>
              <a:rPr sz="1800">
                <a:latin typeface="Courier"/>
              </a:rPr>
              <a:t>){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#Calcula BIC</a:t>
            </a:r>
            <a:br/>
            <a:r>
              <a:rPr sz="1800">
                <a:latin typeface="Courier"/>
              </a:rPr>
              <a:t>CI=</a:t>
            </a:r>
            <a:r>
              <a:rPr sz="1800" b="1">
                <a:solidFill>
                  <a:srgbClr val="007020"/>
                </a:solidFill>
                <a:latin typeface="Courier"/>
              </a:rPr>
              <a:t>log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(residuales</a:t>
            </a:r>
            <a:r>
              <a:rPr sz="1800">
                <a:solidFill>
                  <a:srgbClr val="666666"/>
                </a:solidFill>
                <a:latin typeface="Courier"/>
              </a:rPr>
              <a:t>^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))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n.par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 b="1">
                <a:solidFill>
                  <a:srgbClr val="007020"/>
                </a:solidFill>
                <a:latin typeface="Courier"/>
              </a:rPr>
              <a:t>log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length</a:t>
            </a:r>
            <a:r>
              <a:rPr sz="1800">
                <a:latin typeface="Courier"/>
              </a:rPr>
              <a:t>(residuales))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 b="1">
                <a:solidFill>
                  <a:srgbClr val="007020"/>
                </a:solidFill>
                <a:latin typeface="Courier"/>
              </a:rPr>
              <a:t>length</a:t>
            </a:r>
            <a:r>
              <a:rPr sz="1800">
                <a:latin typeface="Courier"/>
              </a:rPr>
              <a:t>(residuales)</a:t>
            </a:r>
            <a:br/>
            <a:r>
              <a:rPr sz="1800">
                <a:latin typeface="Courier"/>
              </a:rPr>
              <a:t>}</a:t>
            </a:r>
            <a:br/>
            <a:r>
              <a:rPr sz="1800">
                <a:latin typeface="Courier"/>
              </a:rPr>
              <a:t>CI</a:t>
            </a:r>
            <a:br/>
            <a:r>
              <a:rPr sz="1800">
                <a:latin typeface="Courier"/>
              </a:rPr>
              <a:t>}  </a:t>
            </a:r>
          </a:p>
          <a:p>
            <a:pPr lvl="0" marL="0" indent="0">
              <a:buNone/>
            </a:pPr>
            <a:r>
              <a:rPr/>
              <a:t>modelo 1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resmod1.orig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residuals</a:t>
            </a:r>
            <a:r>
              <a:rPr sz="1800">
                <a:latin typeface="Courier"/>
              </a:rPr>
              <a:t>(mod1) </a:t>
            </a:r>
            <a:r>
              <a:rPr sz="1800" i="1">
                <a:solidFill>
                  <a:srgbClr val="60A0B0"/>
                </a:solidFill>
                <a:latin typeface="Courier"/>
              </a:rPr>
              <a:t>#seudo-residuos en la escala original. Usados solo para calcular AIC y BIC</a:t>
            </a:r>
            <a:br/>
            <a:br/>
            <a:r>
              <a:rPr sz="1800">
                <a:latin typeface="Courier"/>
              </a:rPr>
              <a:t>npar1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length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coef</a:t>
            </a:r>
            <a:r>
              <a:rPr sz="1800">
                <a:latin typeface="Courier"/>
              </a:rPr>
              <a:t>(mod1)[</a:t>
            </a:r>
            <a:r>
              <a:rPr sz="1800" b="1">
                <a:solidFill>
                  <a:srgbClr val="007020"/>
                </a:solidFill>
                <a:latin typeface="Courier"/>
              </a:rPr>
              <a:t>coef</a:t>
            </a:r>
            <a:r>
              <a:rPr sz="1800">
                <a:latin typeface="Courier"/>
              </a:rPr>
              <a:t>(mod1)</a:t>
            </a:r>
            <a:r>
              <a:rPr sz="1800">
                <a:solidFill>
                  <a:srgbClr val="666666"/>
                </a:solidFill>
                <a:latin typeface="Courier"/>
              </a:rPr>
              <a:t>!=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]) </a:t>
            </a:r>
            <a:r>
              <a:rPr sz="1800" i="1">
                <a:solidFill>
                  <a:srgbClr val="60A0B0"/>
                </a:solidFill>
                <a:latin typeface="Courier"/>
              </a:rPr>
              <a:t>#numero parametros modelo 1</a:t>
            </a:r>
            <a:br/>
            <a:br/>
            <a:r>
              <a:rPr sz="1800">
                <a:latin typeface="Courier"/>
              </a:rPr>
              <a:t>AIC1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exp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crit.inf.resid</a:t>
            </a:r>
            <a:r>
              <a:rPr sz="1800">
                <a:latin typeface="Courier"/>
              </a:rPr>
              <a:t>(resmod1.orig,</a:t>
            </a:r>
            <a:r>
              <a:rPr sz="1800">
                <a:solidFill>
                  <a:srgbClr val="902000"/>
                </a:solidFill>
                <a:latin typeface="Courier"/>
              </a:rPr>
              <a:t>n.par=</a:t>
            </a:r>
            <a:r>
              <a:rPr sz="1800">
                <a:latin typeface="Courier"/>
              </a:rPr>
              <a:t>npar1))</a:t>
            </a:r>
            <a:br/>
            <a:r>
              <a:rPr sz="1800">
                <a:latin typeface="Courier"/>
              </a:rPr>
              <a:t>BIC1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exp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crit.inf.resid</a:t>
            </a:r>
            <a:r>
              <a:rPr sz="1800">
                <a:latin typeface="Courier"/>
              </a:rPr>
              <a:t>(resmod1.orig ,</a:t>
            </a:r>
            <a:r>
              <a:rPr sz="1800">
                <a:solidFill>
                  <a:srgbClr val="902000"/>
                </a:solidFill>
                <a:latin typeface="Courier"/>
              </a:rPr>
              <a:t>n.par=</a:t>
            </a:r>
            <a:r>
              <a:rPr sz="1800">
                <a:latin typeface="Courier"/>
              </a:rPr>
              <a:t>npar1, </a:t>
            </a:r>
            <a:r>
              <a:rPr sz="1800">
                <a:solidFill>
                  <a:srgbClr val="902000"/>
                </a:solidFill>
                <a:latin typeface="Courier"/>
              </a:rPr>
              <a:t>AIC=</a:t>
            </a:r>
            <a:r>
              <a:rPr sz="1800">
                <a:solidFill>
                  <a:srgbClr val="4070A0"/>
                </a:solidFill>
                <a:latin typeface="Courier"/>
              </a:rPr>
              <a:t>"FALSE"</a:t>
            </a:r>
            <a:r>
              <a:rPr sz="1800">
                <a:latin typeface="Courier"/>
              </a:rPr>
              <a:t>))</a:t>
            </a:r>
          </a:p>
          <a:p>
            <a:pPr lvl="0" marL="0" indent="0">
              <a:buNone/>
            </a:pPr>
            <a:r>
              <a:rPr/>
              <a:t>$$\begin{array}{| c | c | c |}
\hline
p&amp;AIC&amp;BIC\\
\hline
14&amp;16.85948&amp;20.98234\\
\hline
\end{array}$$</a:t>
            </a:r>
          </a:p>
          <a:p>
            <a:pPr lvl="1"/>
            <a:r>
              <a:rPr/>
              <a:t>gráfico del ajuste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Valores</a:t>
            </a:r>
            <a:r>
              <a:rPr/>
              <a:t> </a:t>
            </a:r>
            <a:r>
              <a:rPr/>
              <a:t>ajustados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modelos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mod1_ajust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ts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fitted</a:t>
            </a:r>
            <a:r>
              <a:rPr sz="1800">
                <a:latin typeface="Courier"/>
              </a:rPr>
              <a:t>(mod1), </a:t>
            </a:r>
            <a:r>
              <a:rPr sz="1800">
                <a:solidFill>
                  <a:srgbClr val="902000"/>
                </a:solidFill>
                <a:latin typeface="Courier"/>
              </a:rPr>
              <a:t>start 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2001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frequency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12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plot</a:t>
            </a:r>
            <a:r>
              <a:rPr sz="1800">
                <a:latin typeface="Courier"/>
              </a:rPr>
              <a:t>(Datos20)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lines</a:t>
            </a:r>
            <a:r>
              <a:rPr sz="1800">
                <a:latin typeface="Courier"/>
              </a:rPr>
              <a:t>(mod1_ajust, 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lwd=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legend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"topleft"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legend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"Original"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"Ajuste del modelo1"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lty=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abajo-2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2- Estadística 3</dc:title>
  <dc:creator>Cristina Mercedes Ortega Benavides</dc:creator>
  <cp:keywords/>
  <dcterms:created xsi:type="dcterms:W3CDTF">2021-05-18T20:15:06Z</dcterms:created>
  <dcterms:modified xsi:type="dcterms:W3CDTF">2021-05-18T20:15:06Z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18/5/2021</vt:lpwstr>
  </property>
  <property fmtid="{D5CDD505-2E9C-101B-9397-08002B2CF9AE}" pid="3" name="output">
    <vt:lpwstr>powerpoint_presentation</vt:lpwstr>
  </property>
</Properties>
</file>