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67" r:id="rId12"/>
    <p:sldId id="272" r:id="rId13"/>
    <p:sldId id="268" r:id="rId14"/>
    <p:sldId id="269" r:id="rId15"/>
    <p:sldId id="270" r:id="rId16"/>
    <p:sldId id="274"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380800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403471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678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312939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4389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269750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1754350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85356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76938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950F3-1EF5-47D6-A9B5-C2FD69071021}"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38299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8950F3-1EF5-47D6-A9B5-C2FD6907102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189270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950F3-1EF5-47D6-A9B5-C2FD69071021}"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59301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8950F3-1EF5-47D6-A9B5-C2FD69071021}"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78356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50F3-1EF5-47D6-A9B5-C2FD69071021}"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5141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8950F3-1EF5-47D6-A9B5-C2FD6907102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102162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950F3-1EF5-47D6-A9B5-C2FD69071021}"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BF35E-D1E0-4019-9A46-20A30913AD2C}" type="slidenum">
              <a:rPr lang="en-US" smtClean="0"/>
              <a:t>‹#›</a:t>
            </a:fld>
            <a:endParaRPr lang="en-US"/>
          </a:p>
        </p:txBody>
      </p:sp>
    </p:spTree>
    <p:extLst>
      <p:ext uri="{BB962C8B-B14F-4D97-AF65-F5344CB8AC3E}">
        <p14:creationId xmlns:p14="http://schemas.microsoft.com/office/powerpoint/2010/main" val="220041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8950F3-1EF5-47D6-A9B5-C2FD69071021}" type="datetimeFigureOut">
              <a:rPr lang="en-US" smtClean="0"/>
              <a:t>11/30/2021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DBF35E-D1E0-4019-9A46-20A30913AD2C}" type="slidenum">
              <a:rPr lang="en-US" smtClean="0"/>
              <a:t>‹#›</a:t>
            </a:fld>
            <a:endParaRPr lang="en-US"/>
          </a:p>
        </p:txBody>
      </p:sp>
    </p:spTree>
    <p:extLst>
      <p:ext uri="{BB962C8B-B14F-4D97-AF65-F5344CB8AC3E}">
        <p14:creationId xmlns:p14="http://schemas.microsoft.com/office/powerpoint/2010/main" val="2473137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disclive.com/standings?d=FPO&amp;y=2021" TargetMode="External"/><Relationship Id="rId2" Type="http://schemas.openxmlformats.org/officeDocument/2006/relationships/hyperlink" Target="https://udisclive.com/standings?d=FPO&amp;y=2020" TargetMode="External"/><Relationship Id="rId1" Type="http://schemas.openxmlformats.org/officeDocument/2006/relationships/slideLayout" Target="../slideLayouts/slideLayout2.xml"/><Relationship Id="rId4" Type="http://schemas.openxmlformats.org/officeDocument/2006/relationships/hyperlink" Target="https://udisclive.com/abou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D891-5ACB-48E5-9165-302FF997462A}"/>
              </a:ext>
            </a:extLst>
          </p:cNvPr>
          <p:cNvSpPr>
            <a:spLocks noGrp="1"/>
          </p:cNvSpPr>
          <p:nvPr>
            <p:ph type="ctrTitle"/>
          </p:nvPr>
        </p:nvSpPr>
        <p:spPr/>
        <p:txBody>
          <a:bodyPr>
            <a:normAutofit fontScale="90000"/>
          </a:bodyPr>
          <a:lstStyle/>
          <a:p>
            <a:r>
              <a:rPr lang="en-US" dirty="0">
                <a:solidFill>
                  <a:schemeClr val="tx1"/>
                </a:solidFill>
              </a:rPr>
              <a:t>Disc Golf Pro Tour</a:t>
            </a:r>
            <a:br>
              <a:rPr lang="en-US" dirty="0">
                <a:solidFill>
                  <a:schemeClr val="tx1"/>
                </a:solidFill>
              </a:rPr>
            </a:br>
            <a:r>
              <a:rPr lang="en-US" dirty="0">
                <a:solidFill>
                  <a:schemeClr val="tx1"/>
                </a:solidFill>
              </a:rPr>
              <a:t>Player Ranking Classification</a:t>
            </a:r>
            <a:endParaRPr lang="en-US" dirty="0"/>
          </a:p>
        </p:txBody>
      </p:sp>
      <p:sp>
        <p:nvSpPr>
          <p:cNvPr id="3" name="Subtitle 2">
            <a:extLst>
              <a:ext uri="{FF2B5EF4-FFF2-40B4-BE49-F238E27FC236}">
                <a16:creationId xmlns:a16="http://schemas.microsoft.com/office/drawing/2014/main" id="{5DCCCEFE-BDED-4322-B988-2C1A178A1B90}"/>
              </a:ext>
            </a:extLst>
          </p:cNvPr>
          <p:cNvSpPr>
            <a:spLocks noGrp="1"/>
          </p:cNvSpPr>
          <p:nvPr>
            <p:ph type="subTitle" idx="1"/>
          </p:nvPr>
        </p:nvSpPr>
        <p:spPr/>
        <p:txBody>
          <a:bodyPr/>
          <a:lstStyle/>
          <a:p>
            <a:r>
              <a:rPr lang="en-US" dirty="0">
                <a:solidFill>
                  <a:schemeClr val="tx1"/>
                </a:solidFill>
              </a:rPr>
              <a:t>By: Jennifer Smiley</a:t>
            </a:r>
          </a:p>
        </p:txBody>
      </p:sp>
    </p:spTree>
    <p:extLst>
      <p:ext uri="{BB962C8B-B14F-4D97-AF65-F5344CB8AC3E}">
        <p14:creationId xmlns:p14="http://schemas.microsoft.com/office/powerpoint/2010/main" val="344053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3F61-FF44-4B69-B761-CDCB10A0C471}"/>
              </a:ext>
            </a:extLst>
          </p:cNvPr>
          <p:cNvSpPr>
            <a:spLocks noGrp="1"/>
          </p:cNvSpPr>
          <p:nvPr>
            <p:ph type="title"/>
          </p:nvPr>
        </p:nvSpPr>
        <p:spPr>
          <a:xfrm>
            <a:off x="677334" y="609600"/>
            <a:ext cx="8596668" cy="742122"/>
          </a:xfrm>
        </p:spPr>
        <p:txBody>
          <a:bodyPr>
            <a:normAutofit/>
          </a:bodyPr>
          <a:lstStyle/>
          <a:p>
            <a:r>
              <a:rPr lang="en-US" sz="3600" dirty="0"/>
              <a:t>Variables</a:t>
            </a:r>
            <a:endParaRPr lang="en-US" dirty="0"/>
          </a:p>
        </p:txBody>
      </p:sp>
      <p:sp>
        <p:nvSpPr>
          <p:cNvPr id="3" name="Content Placeholder 2">
            <a:extLst>
              <a:ext uri="{FF2B5EF4-FFF2-40B4-BE49-F238E27FC236}">
                <a16:creationId xmlns:a16="http://schemas.microsoft.com/office/drawing/2014/main" id="{914B95E8-84A8-4239-90F1-BBB05E4FF82E}"/>
              </a:ext>
            </a:extLst>
          </p:cNvPr>
          <p:cNvSpPr>
            <a:spLocks noGrp="1"/>
          </p:cNvSpPr>
          <p:nvPr>
            <p:ph sz="half" idx="1"/>
          </p:nvPr>
        </p:nvSpPr>
        <p:spPr>
          <a:xfrm>
            <a:off x="677334" y="1192696"/>
            <a:ext cx="4184035" cy="4848665"/>
          </a:xfrm>
        </p:spPr>
        <p:txBody>
          <a:bodyPr/>
          <a:lstStyle/>
          <a:p>
            <a:pPr algn="l"/>
            <a:r>
              <a:rPr lang="en-US" sz="2800" b="0" i="0" dirty="0">
                <a:solidFill>
                  <a:srgbClr val="000000"/>
                </a:solidFill>
                <a:effectLst/>
                <a:latin typeface="Helvetica Neue"/>
              </a:rPr>
              <a:t>LR Variables</a:t>
            </a:r>
          </a:p>
          <a:p>
            <a:pPr lvl="1"/>
            <a:r>
              <a:rPr lang="en-US" sz="2400" dirty="0">
                <a:solidFill>
                  <a:srgbClr val="000000"/>
                </a:solidFill>
                <a:latin typeface="Helvetica Neue"/>
              </a:rPr>
              <a:t>Eagles</a:t>
            </a:r>
          </a:p>
          <a:p>
            <a:pPr lvl="1"/>
            <a:r>
              <a:rPr lang="en-US" sz="2400" dirty="0">
                <a:solidFill>
                  <a:srgbClr val="000000"/>
                </a:solidFill>
                <a:latin typeface="Helvetica Neue"/>
              </a:rPr>
              <a:t>Parked</a:t>
            </a:r>
          </a:p>
          <a:p>
            <a:pPr lvl="1"/>
            <a:r>
              <a:rPr lang="en-US" sz="2400" b="0" i="0" dirty="0">
                <a:solidFill>
                  <a:srgbClr val="000000"/>
                </a:solidFill>
                <a:effectLst/>
                <a:latin typeface="Helvetica Neue"/>
              </a:rPr>
              <a:t>In Circle 1</a:t>
            </a:r>
          </a:p>
          <a:p>
            <a:pPr lvl="1"/>
            <a:r>
              <a:rPr lang="en-US" sz="2400" dirty="0">
                <a:solidFill>
                  <a:srgbClr val="000000"/>
                </a:solidFill>
                <a:latin typeface="Helvetica Neue"/>
              </a:rPr>
              <a:t>Birdies</a:t>
            </a:r>
          </a:p>
          <a:p>
            <a:pPr lvl="1"/>
            <a:r>
              <a:rPr lang="en-US" sz="2400" b="0" i="0" dirty="0">
                <a:solidFill>
                  <a:srgbClr val="000000"/>
                </a:solidFill>
                <a:effectLst/>
                <a:latin typeface="Helvetica Neue"/>
              </a:rPr>
              <a:t>Fairway Hits</a:t>
            </a:r>
          </a:p>
          <a:p>
            <a:pPr lvl="1"/>
            <a:r>
              <a:rPr lang="en-US" sz="2400" b="0" i="0" dirty="0">
                <a:solidFill>
                  <a:srgbClr val="000000"/>
                </a:solidFill>
                <a:effectLst/>
                <a:latin typeface="Helvetica Neue"/>
              </a:rPr>
              <a:t>In Circle 2</a:t>
            </a:r>
          </a:p>
          <a:p>
            <a:pPr lvl="1"/>
            <a:r>
              <a:rPr lang="en-US" sz="2400" b="0" i="0" dirty="0">
                <a:solidFill>
                  <a:srgbClr val="000000"/>
                </a:solidFill>
                <a:effectLst/>
                <a:latin typeface="Helvetica Neue"/>
              </a:rPr>
              <a:t>C2 Putts</a:t>
            </a:r>
          </a:p>
          <a:p>
            <a:pPr lvl="1"/>
            <a:r>
              <a:rPr lang="en-US" sz="2400" b="0" i="0" dirty="0">
                <a:solidFill>
                  <a:srgbClr val="000000"/>
                </a:solidFill>
                <a:effectLst/>
                <a:latin typeface="Helvetica Neue"/>
              </a:rPr>
              <a:t>Scramble</a:t>
            </a:r>
          </a:p>
          <a:p>
            <a:endParaRPr lang="en-US" dirty="0"/>
          </a:p>
        </p:txBody>
      </p:sp>
      <p:sp>
        <p:nvSpPr>
          <p:cNvPr id="4" name="Content Placeholder 3">
            <a:extLst>
              <a:ext uri="{FF2B5EF4-FFF2-40B4-BE49-F238E27FC236}">
                <a16:creationId xmlns:a16="http://schemas.microsoft.com/office/drawing/2014/main" id="{D840B9B6-0C76-4935-A3EC-01521A147BE4}"/>
              </a:ext>
            </a:extLst>
          </p:cNvPr>
          <p:cNvSpPr>
            <a:spLocks noGrp="1"/>
          </p:cNvSpPr>
          <p:nvPr>
            <p:ph sz="half" idx="2"/>
          </p:nvPr>
        </p:nvSpPr>
        <p:spPr>
          <a:xfrm>
            <a:off x="5089969" y="1192697"/>
            <a:ext cx="4322387" cy="4848666"/>
          </a:xfrm>
        </p:spPr>
        <p:txBody>
          <a:bodyPr>
            <a:normAutofit/>
          </a:bodyPr>
          <a:lstStyle/>
          <a:p>
            <a:r>
              <a:rPr lang="en-US" sz="2800" dirty="0"/>
              <a:t>PCA Variables</a:t>
            </a:r>
          </a:p>
          <a:p>
            <a:pPr lvl="1"/>
            <a:r>
              <a:rPr lang="en-US" sz="2400" dirty="0"/>
              <a:t>Double Bogeys</a:t>
            </a:r>
          </a:p>
          <a:p>
            <a:pPr lvl="1"/>
            <a:r>
              <a:rPr lang="en-US" sz="2400" dirty="0"/>
              <a:t>Bogeys</a:t>
            </a:r>
          </a:p>
          <a:p>
            <a:pPr lvl="1"/>
            <a:r>
              <a:rPr lang="en-US" sz="2400" dirty="0"/>
              <a:t>Triple or more Bogeys</a:t>
            </a:r>
          </a:p>
          <a:p>
            <a:pPr lvl="1"/>
            <a:r>
              <a:rPr lang="en-US" sz="2400" dirty="0"/>
              <a:t>Ace</a:t>
            </a:r>
          </a:p>
          <a:p>
            <a:r>
              <a:rPr lang="en-US" sz="2800" dirty="0"/>
              <a:t>Variables Needed</a:t>
            </a:r>
          </a:p>
          <a:p>
            <a:pPr lvl="1"/>
            <a:r>
              <a:rPr lang="en-US" sz="2400" dirty="0"/>
              <a:t>Number of Tournaments</a:t>
            </a:r>
          </a:p>
        </p:txBody>
      </p:sp>
    </p:spTree>
    <p:extLst>
      <p:ext uri="{BB962C8B-B14F-4D97-AF65-F5344CB8AC3E}">
        <p14:creationId xmlns:p14="http://schemas.microsoft.com/office/powerpoint/2010/main" val="392479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5C3-F07F-4EE6-B9E6-F12AEF0E037C}"/>
              </a:ext>
            </a:extLst>
          </p:cNvPr>
          <p:cNvSpPr>
            <a:spLocks noGrp="1"/>
          </p:cNvSpPr>
          <p:nvPr>
            <p:ph type="title"/>
          </p:nvPr>
        </p:nvSpPr>
        <p:spPr/>
        <p:txBody>
          <a:bodyPr/>
          <a:lstStyle/>
          <a:p>
            <a:r>
              <a:rPr lang="en-US" dirty="0"/>
              <a:t>Data used to determine which variables to use in the algorithm</a:t>
            </a:r>
          </a:p>
        </p:txBody>
      </p:sp>
      <p:sp>
        <p:nvSpPr>
          <p:cNvPr id="3" name="Content Placeholder 2">
            <a:extLst>
              <a:ext uri="{FF2B5EF4-FFF2-40B4-BE49-F238E27FC236}">
                <a16:creationId xmlns:a16="http://schemas.microsoft.com/office/drawing/2014/main" id="{AF64158E-278B-448D-AAD4-A8AFDF4CF604}"/>
              </a:ext>
            </a:extLst>
          </p:cNvPr>
          <p:cNvSpPr>
            <a:spLocks noGrp="1"/>
          </p:cNvSpPr>
          <p:nvPr>
            <p:ph idx="1"/>
          </p:nvPr>
        </p:nvSpPr>
        <p:spPr>
          <a:xfrm>
            <a:off x="677334" y="1930400"/>
            <a:ext cx="8596668" cy="4720771"/>
          </a:xfrm>
        </p:spPr>
        <p:txBody>
          <a:bodyPr>
            <a:normAutofit fontScale="92500" lnSpcReduction="10000"/>
          </a:bodyPr>
          <a:lstStyle/>
          <a:p>
            <a:r>
              <a:rPr lang="en-US" sz="2800" dirty="0"/>
              <a:t>Paige Pierce, </a:t>
            </a:r>
          </a:p>
          <a:p>
            <a:pPr lvl="1"/>
            <a:r>
              <a:rPr lang="en-US" sz="2400" dirty="0"/>
              <a:t>Highest rated women in the world,</a:t>
            </a:r>
          </a:p>
          <a:p>
            <a:pPr lvl="1"/>
            <a:r>
              <a:rPr lang="en-US" sz="2400" dirty="0"/>
              <a:t>Best FPO US Player</a:t>
            </a:r>
          </a:p>
          <a:p>
            <a:pPr lvl="1"/>
            <a:r>
              <a:rPr lang="en-US" sz="2400" dirty="0"/>
              <a:t>PDGA Ranking of 1 based on the 2020 Pro Tour</a:t>
            </a:r>
          </a:p>
          <a:p>
            <a:r>
              <a:rPr lang="en-US" sz="2800" dirty="0"/>
              <a:t>Kristin </a:t>
            </a:r>
            <a:r>
              <a:rPr lang="en-US" sz="2800" dirty="0" err="1"/>
              <a:t>Tattar</a:t>
            </a:r>
            <a:endParaRPr lang="en-US" sz="2800" dirty="0"/>
          </a:p>
          <a:p>
            <a:pPr lvl="1"/>
            <a:r>
              <a:rPr lang="en-US" sz="2600" dirty="0"/>
              <a:t>Estonian</a:t>
            </a:r>
          </a:p>
          <a:p>
            <a:pPr lvl="1"/>
            <a:r>
              <a:rPr lang="en-US" sz="2400" dirty="0"/>
              <a:t>Best European Player</a:t>
            </a:r>
          </a:p>
          <a:p>
            <a:pPr lvl="1"/>
            <a:r>
              <a:rPr lang="en-US" sz="2400" dirty="0"/>
              <a:t>Currently Ranked Number 1 in the world according to </a:t>
            </a:r>
            <a:r>
              <a:rPr lang="en-US" sz="2400" dirty="0" err="1"/>
              <a:t>Udisc</a:t>
            </a:r>
            <a:endParaRPr lang="en-US" sz="2400" dirty="0"/>
          </a:p>
          <a:p>
            <a:pPr lvl="1"/>
            <a:r>
              <a:rPr lang="en-US" sz="2400" dirty="0"/>
              <a:t>Was not able to come to America in 2020 to participate </a:t>
            </a:r>
          </a:p>
          <a:p>
            <a:pPr lvl="1"/>
            <a:r>
              <a:rPr lang="en-US" sz="2400" dirty="0"/>
              <a:t>Using the scores she acquired in the 2021 Pro Tour</a:t>
            </a:r>
          </a:p>
        </p:txBody>
      </p:sp>
    </p:spTree>
    <p:extLst>
      <p:ext uri="{BB962C8B-B14F-4D97-AF65-F5344CB8AC3E}">
        <p14:creationId xmlns:p14="http://schemas.microsoft.com/office/powerpoint/2010/main" val="171829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1F4-0512-4107-9568-252A62E3245A}"/>
              </a:ext>
            </a:extLst>
          </p:cNvPr>
          <p:cNvSpPr>
            <a:spLocks noGrp="1"/>
          </p:cNvSpPr>
          <p:nvPr>
            <p:ph type="title"/>
          </p:nvPr>
        </p:nvSpPr>
        <p:spPr/>
        <p:txBody>
          <a:bodyPr/>
          <a:lstStyle/>
          <a:p>
            <a:r>
              <a:rPr lang="en-US" dirty="0"/>
              <a:t>Logistic Regressions Important Coefficients</a:t>
            </a:r>
          </a:p>
        </p:txBody>
      </p:sp>
      <p:pic>
        <p:nvPicPr>
          <p:cNvPr id="5" name="Picture 4">
            <a:extLst>
              <a:ext uri="{FF2B5EF4-FFF2-40B4-BE49-F238E27FC236}">
                <a16:creationId xmlns:a16="http://schemas.microsoft.com/office/drawing/2014/main" id="{77A9D3AF-BD36-4688-BC25-777B3E17946D}"/>
              </a:ext>
            </a:extLst>
          </p:cNvPr>
          <p:cNvPicPr>
            <a:picLocks noChangeAspect="1"/>
          </p:cNvPicPr>
          <p:nvPr/>
        </p:nvPicPr>
        <p:blipFill rotWithShape="1">
          <a:blip r:embed="rId2"/>
          <a:srcRect l="16956" t="38551" r="14810" b="21159"/>
          <a:stretch/>
        </p:blipFill>
        <p:spPr>
          <a:xfrm>
            <a:off x="677334" y="1798982"/>
            <a:ext cx="9758753" cy="3241259"/>
          </a:xfrm>
          <a:prstGeom prst="rect">
            <a:avLst/>
          </a:prstGeom>
        </p:spPr>
      </p:pic>
      <p:pic>
        <p:nvPicPr>
          <p:cNvPr id="7" name="Picture 6">
            <a:extLst>
              <a:ext uri="{FF2B5EF4-FFF2-40B4-BE49-F238E27FC236}">
                <a16:creationId xmlns:a16="http://schemas.microsoft.com/office/drawing/2014/main" id="{3044FEEF-BDFD-4D8A-AA7F-D19C93D00587}"/>
              </a:ext>
            </a:extLst>
          </p:cNvPr>
          <p:cNvPicPr>
            <a:picLocks noChangeAspect="1"/>
          </p:cNvPicPr>
          <p:nvPr/>
        </p:nvPicPr>
        <p:blipFill rotWithShape="1">
          <a:blip r:embed="rId3"/>
          <a:srcRect l="16793" t="69275" r="23934" b="23623"/>
          <a:stretch/>
        </p:blipFill>
        <p:spPr>
          <a:xfrm>
            <a:off x="677333" y="5156720"/>
            <a:ext cx="9758753" cy="657671"/>
          </a:xfrm>
          <a:prstGeom prst="rect">
            <a:avLst/>
          </a:prstGeom>
        </p:spPr>
      </p:pic>
    </p:spTree>
    <p:extLst>
      <p:ext uri="{BB962C8B-B14F-4D97-AF65-F5344CB8AC3E}">
        <p14:creationId xmlns:p14="http://schemas.microsoft.com/office/powerpoint/2010/main" val="415176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CEE9-605A-40B8-B3B7-DC72583B3D7F}"/>
              </a:ext>
            </a:extLst>
          </p:cNvPr>
          <p:cNvSpPr>
            <a:spLocks noGrp="1"/>
          </p:cNvSpPr>
          <p:nvPr>
            <p:ph type="title"/>
          </p:nvPr>
        </p:nvSpPr>
        <p:spPr>
          <a:xfrm>
            <a:off x="677334" y="496958"/>
            <a:ext cx="8596668" cy="954156"/>
          </a:xfrm>
        </p:spPr>
        <p:txBody>
          <a:bodyPr/>
          <a:lstStyle/>
          <a:p>
            <a:r>
              <a:rPr lang="en-US" dirty="0"/>
              <a:t>Top 3 Logistic Regression Coefficients</a:t>
            </a:r>
          </a:p>
        </p:txBody>
      </p:sp>
      <p:pic>
        <p:nvPicPr>
          <p:cNvPr id="7" name="Picture 6">
            <a:extLst>
              <a:ext uri="{FF2B5EF4-FFF2-40B4-BE49-F238E27FC236}">
                <a16:creationId xmlns:a16="http://schemas.microsoft.com/office/drawing/2014/main" id="{5E4C3F4A-708D-4139-9463-7250B8EBBC7C}"/>
              </a:ext>
            </a:extLst>
          </p:cNvPr>
          <p:cNvPicPr>
            <a:picLocks noChangeAspect="1"/>
          </p:cNvPicPr>
          <p:nvPr/>
        </p:nvPicPr>
        <p:blipFill rotWithShape="1">
          <a:blip r:embed="rId2"/>
          <a:srcRect l="16956" t="38261" r="15299" b="24058"/>
          <a:stretch/>
        </p:blipFill>
        <p:spPr>
          <a:xfrm>
            <a:off x="677333" y="1212573"/>
            <a:ext cx="10641948" cy="3329610"/>
          </a:xfrm>
          <a:prstGeom prst="rect">
            <a:avLst/>
          </a:prstGeom>
        </p:spPr>
      </p:pic>
      <p:pic>
        <p:nvPicPr>
          <p:cNvPr id="9" name="Picture 8">
            <a:extLst>
              <a:ext uri="{FF2B5EF4-FFF2-40B4-BE49-F238E27FC236}">
                <a16:creationId xmlns:a16="http://schemas.microsoft.com/office/drawing/2014/main" id="{B933FB2D-0151-4DDD-A1B8-1D7B303EBBB8}"/>
              </a:ext>
            </a:extLst>
          </p:cNvPr>
          <p:cNvPicPr>
            <a:picLocks noChangeAspect="1"/>
          </p:cNvPicPr>
          <p:nvPr/>
        </p:nvPicPr>
        <p:blipFill rotWithShape="1">
          <a:blip r:embed="rId3"/>
          <a:srcRect l="16712" t="52754" r="21820" b="24927"/>
          <a:stretch/>
        </p:blipFill>
        <p:spPr>
          <a:xfrm>
            <a:off x="677333" y="4614868"/>
            <a:ext cx="10641948" cy="2173557"/>
          </a:xfrm>
          <a:prstGeom prst="rect">
            <a:avLst/>
          </a:prstGeom>
        </p:spPr>
      </p:pic>
    </p:spTree>
    <p:extLst>
      <p:ext uri="{BB962C8B-B14F-4D97-AF65-F5344CB8AC3E}">
        <p14:creationId xmlns:p14="http://schemas.microsoft.com/office/powerpoint/2010/main" val="30193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F00C-0981-4D0D-8AF8-F4C8147A4751}"/>
              </a:ext>
            </a:extLst>
          </p:cNvPr>
          <p:cNvSpPr>
            <a:spLocks noGrp="1"/>
          </p:cNvSpPr>
          <p:nvPr>
            <p:ph type="title"/>
          </p:nvPr>
        </p:nvSpPr>
        <p:spPr>
          <a:xfrm>
            <a:off x="677334" y="546652"/>
            <a:ext cx="8596668" cy="795131"/>
          </a:xfrm>
        </p:spPr>
        <p:txBody>
          <a:bodyPr/>
          <a:lstStyle/>
          <a:p>
            <a:r>
              <a:rPr lang="en-US" dirty="0"/>
              <a:t>Top 3 PCA Coefficients </a:t>
            </a:r>
          </a:p>
        </p:txBody>
      </p:sp>
      <p:pic>
        <p:nvPicPr>
          <p:cNvPr id="7" name="Picture 6">
            <a:extLst>
              <a:ext uri="{FF2B5EF4-FFF2-40B4-BE49-F238E27FC236}">
                <a16:creationId xmlns:a16="http://schemas.microsoft.com/office/drawing/2014/main" id="{40721C15-637C-4D99-9948-98EB81D36F57}"/>
              </a:ext>
            </a:extLst>
          </p:cNvPr>
          <p:cNvPicPr>
            <a:picLocks noChangeAspect="1"/>
          </p:cNvPicPr>
          <p:nvPr/>
        </p:nvPicPr>
        <p:blipFill rotWithShape="1">
          <a:blip r:embed="rId2"/>
          <a:srcRect l="16793" t="41449" r="15217" b="7970"/>
          <a:stretch/>
        </p:blipFill>
        <p:spPr>
          <a:xfrm>
            <a:off x="677334" y="1341783"/>
            <a:ext cx="11163149" cy="4671391"/>
          </a:xfrm>
          <a:prstGeom prst="rect">
            <a:avLst/>
          </a:prstGeom>
        </p:spPr>
      </p:pic>
      <p:sp>
        <p:nvSpPr>
          <p:cNvPr id="8" name="TextBox 7">
            <a:extLst>
              <a:ext uri="{FF2B5EF4-FFF2-40B4-BE49-F238E27FC236}">
                <a16:creationId xmlns:a16="http://schemas.microsoft.com/office/drawing/2014/main" id="{454C31E8-F385-4458-873B-F51FB93D6E5C}"/>
              </a:ext>
            </a:extLst>
          </p:cNvPr>
          <p:cNvSpPr txBox="1"/>
          <p:nvPr/>
        </p:nvSpPr>
        <p:spPr>
          <a:xfrm>
            <a:off x="854765" y="6221896"/>
            <a:ext cx="2216426" cy="369332"/>
          </a:xfrm>
          <a:prstGeom prst="rect">
            <a:avLst/>
          </a:prstGeom>
          <a:noFill/>
        </p:spPr>
        <p:txBody>
          <a:bodyPr wrap="square" rtlCol="0">
            <a:spAutoFit/>
          </a:bodyPr>
          <a:lstStyle/>
          <a:p>
            <a:r>
              <a:rPr lang="en-US" dirty="0"/>
              <a:t>2021 Ranking: 21</a:t>
            </a:r>
          </a:p>
        </p:txBody>
      </p:sp>
    </p:spTree>
    <p:extLst>
      <p:ext uri="{BB962C8B-B14F-4D97-AF65-F5344CB8AC3E}">
        <p14:creationId xmlns:p14="http://schemas.microsoft.com/office/powerpoint/2010/main" val="117213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D07A-A205-4BBE-893C-0AF8295AC485}"/>
              </a:ext>
            </a:extLst>
          </p:cNvPr>
          <p:cNvSpPr>
            <a:spLocks noGrp="1"/>
          </p:cNvSpPr>
          <p:nvPr>
            <p:ph type="title"/>
          </p:nvPr>
        </p:nvSpPr>
        <p:spPr>
          <a:xfrm>
            <a:off x="468086" y="609600"/>
            <a:ext cx="8805916" cy="653143"/>
          </a:xfrm>
        </p:spPr>
        <p:txBody>
          <a:bodyPr/>
          <a:lstStyle/>
          <a:p>
            <a:r>
              <a:rPr lang="en-US" dirty="0"/>
              <a:t>Other Test Players for PCA Coefficients</a:t>
            </a:r>
          </a:p>
        </p:txBody>
      </p:sp>
      <p:pic>
        <p:nvPicPr>
          <p:cNvPr id="11" name="Picture 10">
            <a:extLst>
              <a:ext uri="{FF2B5EF4-FFF2-40B4-BE49-F238E27FC236}">
                <a16:creationId xmlns:a16="http://schemas.microsoft.com/office/drawing/2014/main" id="{B5BE50A2-EAA4-468B-90F4-B5B60DEECCF8}"/>
              </a:ext>
            </a:extLst>
          </p:cNvPr>
          <p:cNvPicPr>
            <a:picLocks noChangeAspect="1"/>
          </p:cNvPicPr>
          <p:nvPr/>
        </p:nvPicPr>
        <p:blipFill rotWithShape="1">
          <a:blip r:embed="rId2"/>
          <a:srcRect l="17120" t="28406" r="20598" b="14203"/>
          <a:stretch/>
        </p:blipFill>
        <p:spPr>
          <a:xfrm>
            <a:off x="468086" y="1262743"/>
            <a:ext cx="10017697" cy="5192417"/>
          </a:xfrm>
          <a:prstGeom prst="rect">
            <a:avLst/>
          </a:prstGeom>
        </p:spPr>
      </p:pic>
    </p:spTree>
    <p:extLst>
      <p:ext uri="{BB962C8B-B14F-4D97-AF65-F5344CB8AC3E}">
        <p14:creationId xmlns:p14="http://schemas.microsoft.com/office/powerpoint/2010/main" val="408178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D07A-A205-4BBE-893C-0AF8295AC485}"/>
              </a:ext>
            </a:extLst>
          </p:cNvPr>
          <p:cNvSpPr>
            <a:spLocks noGrp="1"/>
          </p:cNvSpPr>
          <p:nvPr>
            <p:ph type="title"/>
          </p:nvPr>
        </p:nvSpPr>
        <p:spPr>
          <a:xfrm>
            <a:off x="468086" y="609600"/>
            <a:ext cx="8805916" cy="653143"/>
          </a:xfrm>
        </p:spPr>
        <p:txBody>
          <a:bodyPr/>
          <a:lstStyle/>
          <a:p>
            <a:r>
              <a:rPr lang="en-US" dirty="0"/>
              <a:t>Other Test Players for PCA Coefficients</a:t>
            </a:r>
          </a:p>
        </p:txBody>
      </p:sp>
      <p:pic>
        <p:nvPicPr>
          <p:cNvPr id="4" name="Picture 3">
            <a:extLst>
              <a:ext uri="{FF2B5EF4-FFF2-40B4-BE49-F238E27FC236}">
                <a16:creationId xmlns:a16="http://schemas.microsoft.com/office/drawing/2014/main" id="{41636F7F-116C-4340-9722-FAE0AF4AF982}"/>
              </a:ext>
            </a:extLst>
          </p:cNvPr>
          <p:cNvPicPr>
            <a:picLocks noChangeAspect="1"/>
          </p:cNvPicPr>
          <p:nvPr/>
        </p:nvPicPr>
        <p:blipFill rotWithShape="1">
          <a:blip r:embed="rId2"/>
          <a:srcRect l="16956" t="60725" r="21087" b="21594"/>
          <a:stretch/>
        </p:blipFill>
        <p:spPr>
          <a:xfrm>
            <a:off x="523567" y="1622918"/>
            <a:ext cx="11144865" cy="1789044"/>
          </a:xfrm>
          <a:prstGeom prst="rect">
            <a:avLst/>
          </a:prstGeom>
        </p:spPr>
      </p:pic>
    </p:spTree>
    <p:extLst>
      <p:ext uri="{BB962C8B-B14F-4D97-AF65-F5344CB8AC3E}">
        <p14:creationId xmlns:p14="http://schemas.microsoft.com/office/powerpoint/2010/main" val="219228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EDFA-C8EA-4CB6-88D2-3BD7B8EE99C6}"/>
              </a:ext>
            </a:extLst>
          </p:cNvPr>
          <p:cNvSpPr>
            <a:spLocks noGrp="1"/>
          </p:cNvSpPr>
          <p:nvPr>
            <p:ph type="title"/>
          </p:nvPr>
        </p:nvSpPr>
        <p:spPr>
          <a:xfrm>
            <a:off x="677334" y="609600"/>
            <a:ext cx="8596668" cy="702365"/>
          </a:xfrm>
        </p:spPr>
        <p:txBody>
          <a:bodyPr/>
          <a:lstStyle/>
          <a:p>
            <a:r>
              <a:rPr lang="en-US" dirty="0"/>
              <a:t>Conclusions and Next Steps</a:t>
            </a:r>
          </a:p>
        </p:txBody>
      </p:sp>
      <p:sp>
        <p:nvSpPr>
          <p:cNvPr id="3" name="Content Placeholder 2">
            <a:extLst>
              <a:ext uri="{FF2B5EF4-FFF2-40B4-BE49-F238E27FC236}">
                <a16:creationId xmlns:a16="http://schemas.microsoft.com/office/drawing/2014/main" id="{BA4E015D-5FF1-45B8-BD89-5E9F2C93397C}"/>
              </a:ext>
            </a:extLst>
          </p:cNvPr>
          <p:cNvSpPr>
            <a:spLocks noGrp="1"/>
          </p:cNvSpPr>
          <p:nvPr>
            <p:ph idx="1"/>
          </p:nvPr>
        </p:nvSpPr>
        <p:spPr>
          <a:xfrm>
            <a:off x="677334" y="1311965"/>
            <a:ext cx="8596668" cy="4729397"/>
          </a:xfrm>
        </p:spPr>
        <p:txBody>
          <a:bodyPr/>
          <a:lstStyle/>
          <a:p>
            <a:r>
              <a:rPr lang="en-US" dirty="0"/>
              <a:t>1</a:t>
            </a:r>
            <a:r>
              <a:rPr lang="en-US" baseline="30000" dirty="0"/>
              <a:t>st</a:t>
            </a:r>
            <a:r>
              <a:rPr lang="en-US" dirty="0"/>
              <a:t> Principal Component from PCA gave the best results showing the likely ranking a player would have taken last year, had they been able to compete in the United States Pro Tour. </a:t>
            </a:r>
          </a:p>
          <a:p>
            <a:r>
              <a:rPr lang="en-US" dirty="0"/>
              <a:t>Difficult to decide on the variables due to over or under fitting</a:t>
            </a:r>
          </a:p>
          <a:p>
            <a:r>
              <a:rPr lang="en-US" dirty="0"/>
              <a:t>Possible other combinations could be made to make the model predict the rankings better</a:t>
            </a:r>
          </a:p>
          <a:p>
            <a:r>
              <a:rPr lang="en-US" dirty="0"/>
              <a:t>Could be used to show how they might do in the next year if they improve on one or two statistics</a:t>
            </a:r>
          </a:p>
          <a:p>
            <a:endParaRPr lang="en-US" dirty="0"/>
          </a:p>
        </p:txBody>
      </p:sp>
    </p:spTree>
    <p:extLst>
      <p:ext uri="{BB962C8B-B14F-4D97-AF65-F5344CB8AC3E}">
        <p14:creationId xmlns:p14="http://schemas.microsoft.com/office/powerpoint/2010/main" val="34027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03-9C0D-4049-BC51-CF4F441D8CE0}"/>
              </a:ext>
            </a:extLst>
          </p:cNvPr>
          <p:cNvSpPr>
            <a:spLocks noGrp="1"/>
          </p:cNvSpPr>
          <p:nvPr>
            <p:ph type="title"/>
          </p:nvPr>
        </p:nvSpPr>
        <p:spPr>
          <a:xfrm>
            <a:off x="677334" y="609600"/>
            <a:ext cx="8596668" cy="662609"/>
          </a:xfrm>
        </p:spPr>
        <p:txBody>
          <a:bodyPr/>
          <a:lstStyle/>
          <a:p>
            <a:r>
              <a:rPr lang="en-US" dirty="0"/>
              <a:t>Citations</a:t>
            </a:r>
          </a:p>
        </p:txBody>
      </p:sp>
      <p:sp>
        <p:nvSpPr>
          <p:cNvPr id="3" name="Content Placeholder 2">
            <a:extLst>
              <a:ext uri="{FF2B5EF4-FFF2-40B4-BE49-F238E27FC236}">
                <a16:creationId xmlns:a16="http://schemas.microsoft.com/office/drawing/2014/main" id="{0721014A-91E0-437C-80FB-4190AE66F293}"/>
              </a:ext>
            </a:extLst>
          </p:cNvPr>
          <p:cNvSpPr>
            <a:spLocks noGrp="1"/>
          </p:cNvSpPr>
          <p:nvPr>
            <p:ph idx="1"/>
          </p:nvPr>
        </p:nvSpPr>
        <p:spPr>
          <a:xfrm>
            <a:off x="677334" y="1272209"/>
            <a:ext cx="8596668" cy="4769153"/>
          </a:xfrm>
        </p:spPr>
        <p:txBody>
          <a:bodyPr/>
          <a:lstStyle/>
          <a:p>
            <a:r>
              <a:rPr lang="en-US" dirty="0">
                <a:hlinkClick r:id="rId2"/>
              </a:rPr>
              <a:t>https://udisclive.com/standings?d=FPO&amp;y=2020</a:t>
            </a:r>
            <a:endParaRPr lang="en-US" dirty="0"/>
          </a:p>
          <a:p>
            <a:r>
              <a:rPr lang="en-US" dirty="0">
                <a:hlinkClick r:id="rId3"/>
              </a:rPr>
              <a:t>https://udisclive.com/standings?d=FPO&amp;y=2021</a:t>
            </a:r>
            <a:endParaRPr lang="en-US" dirty="0"/>
          </a:p>
          <a:p>
            <a:r>
              <a:rPr lang="en-US" dirty="0">
                <a:hlinkClick r:id="rId4"/>
              </a:rPr>
              <a:t>https://udisclive.com/about</a:t>
            </a:r>
            <a:endParaRPr lang="en-US" dirty="0"/>
          </a:p>
          <a:p>
            <a:endParaRPr lang="en-US" dirty="0"/>
          </a:p>
          <a:p>
            <a:endParaRPr lang="en-US" dirty="0"/>
          </a:p>
        </p:txBody>
      </p:sp>
    </p:spTree>
    <p:extLst>
      <p:ext uri="{BB962C8B-B14F-4D97-AF65-F5344CB8AC3E}">
        <p14:creationId xmlns:p14="http://schemas.microsoft.com/office/powerpoint/2010/main" val="108569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1AB-6FCB-46BA-9E8C-F38F4EA8842B}"/>
              </a:ext>
            </a:extLst>
          </p:cNvPr>
          <p:cNvSpPr>
            <a:spLocks noGrp="1"/>
          </p:cNvSpPr>
          <p:nvPr>
            <p:ph type="title"/>
          </p:nvPr>
        </p:nvSpPr>
        <p:spPr>
          <a:xfrm>
            <a:off x="677334" y="203725"/>
            <a:ext cx="8596668" cy="790188"/>
          </a:xfrm>
        </p:spPr>
        <p:txBody>
          <a:bodyPr>
            <a:normAutofit/>
          </a:bodyPr>
          <a:lstStyle/>
          <a:p>
            <a:r>
              <a:rPr lang="en-US" dirty="0"/>
              <a:t>What is Disc Golf?</a:t>
            </a:r>
          </a:p>
        </p:txBody>
      </p:sp>
      <p:sp>
        <p:nvSpPr>
          <p:cNvPr id="3" name="Content Placeholder 2">
            <a:extLst>
              <a:ext uri="{FF2B5EF4-FFF2-40B4-BE49-F238E27FC236}">
                <a16:creationId xmlns:a16="http://schemas.microsoft.com/office/drawing/2014/main" id="{7C448857-DFB4-4E43-B8BC-418C47147439}"/>
              </a:ext>
            </a:extLst>
          </p:cNvPr>
          <p:cNvSpPr>
            <a:spLocks noGrp="1"/>
          </p:cNvSpPr>
          <p:nvPr>
            <p:ph idx="1"/>
          </p:nvPr>
        </p:nvSpPr>
        <p:spPr>
          <a:xfrm>
            <a:off x="677334" y="834887"/>
            <a:ext cx="8596668" cy="5206475"/>
          </a:xfrm>
        </p:spPr>
        <p:txBody>
          <a:bodyPr/>
          <a:lstStyle/>
          <a:p>
            <a:r>
              <a:rPr lang="en-US" dirty="0"/>
              <a:t>Throw discs or Frisbees down a fairway until you get within putting distance. Then one must throw a disc into the basket. </a:t>
            </a:r>
          </a:p>
          <a:p>
            <a:r>
              <a:rPr lang="en-US" dirty="0"/>
              <a:t>A players’ score for that hole is determined by how many throws it took for the disc to come to rest in the basket. </a:t>
            </a:r>
          </a:p>
          <a:p>
            <a:r>
              <a:rPr lang="en-US" dirty="0"/>
              <a:t>Most Holes are anywhere from 200 – 1000 feet with a par 3-5 being normal. </a:t>
            </a:r>
          </a:p>
          <a:p>
            <a:pPr lvl="1"/>
            <a:r>
              <a:rPr lang="en-US" dirty="0"/>
              <a:t>Determined by the number of throws it takes a 1000 rated player to get there and then two putts. </a:t>
            </a:r>
          </a:p>
          <a:p>
            <a:endParaRPr lang="en-US" dirty="0"/>
          </a:p>
        </p:txBody>
      </p:sp>
      <p:pic>
        <p:nvPicPr>
          <p:cNvPr id="1026" name="Picture 2" descr="Tattar, Pierce Pull Away, Tied at the Top for USWDGC Final Round |  Professional Disc Golf Association">
            <a:extLst>
              <a:ext uri="{FF2B5EF4-FFF2-40B4-BE49-F238E27FC236}">
                <a16:creationId xmlns:a16="http://schemas.microsoft.com/office/drawing/2014/main" id="{BE8538F2-4745-4A49-B745-780100E31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487" y="3246868"/>
            <a:ext cx="6156381" cy="350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7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defined">
            <a:extLst>
              <a:ext uri="{FF2B5EF4-FFF2-40B4-BE49-F238E27FC236}">
                <a16:creationId xmlns:a16="http://schemas.microsoft.com/office/drawing/2014/main" id="{FDF74256-3423-4F0B-9CE8-1140030847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36" t="41592" r="19823" b="44"/>
          <a:stretch/>
        </p:blipFill>
        <p:spPr bwMode="auto">
          <a:xfrm>
            <a:off x="715618" y="795129"/>
            <a:ext cx="10958650" cy="526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25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men&amp;#39;s National Championship: Pierce Takes Early Advantage With 10-Under -  Ultiworld Disc Golf">
            <a:extLst>
              <a:ext uri="{FF2B5EF4-FFF2-40B4-BE49-F238E27FC236}">
                <a16:creationId xmlns:a16="http://schemas.microsoft.com/office/drawing/2014/main" id="{51C83DCC-325F-489C-B30D-1719388F7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445" y="96630"/>
            <a:ext cx="9997109" cy="666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28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3B85-725E-48F5-B0C6-3A728DC8E716}"/>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A8E4412B-30DA-4E77-A6E2-0529F8E62BD0}"/>
              </a:ext>
            </a:extLst>
          </p:cNvPr>
          <p:cNvSpPr>
            <a:spLocks noGrp="1"/>
          </p:cNvSpPr>
          <p:nvPr>
            <p:ph idx="1"/>
          </p:nvPr>
        </p:nvSpPr>
        <p:spPr>
          <a:xfrm>
            <a:off x="677334" y="1341783"/>
            <a:ext cx="8596668" cy="4699579"/>
          </a:xfrm>
        </p:spPr>
        <p:txBody>
          <a:bodyPr>
            <a:normAutofit/>
          </a:bodyPr>
          <a:lstStyle/>
          <a:p>
            <a:r>
              <a:rPr lang="en-US" sz="2400" dirty="0"/>
              <a:t>Scrape the data from Udisc.com</a:t>
            </a:r>
          </a:p>
          <a:p>
            <a:r>
              <a:rPr lang="en-US" sz="2400" dirty="0"/>
              <a:t>Find the most useful categories to use in the analysis</a:t>
            </a:r>
          </a:p>
          <a:p>
            <a:r>
              <a:rPr lang="en-US" sz="2400" dirty="0"/>
              <a:t>Create a k-</a:t>
            </a:r>
            <a:r>
              <a:rPr lang="en-US" sz="2400" dirty="0" err="1"/>
              <a:t>nn</a:t>
            </a:r>
            <a:r>
              <a:rPr lang="en-US" sz="2400" dirty="0"/>
              <a:t> classifier that finds the nearest point and classifies new data </a:t>
            </a:r>
          </a:p>
          <a:p>
            <a:r>
              <a:rPr lang="en-US" sz="2400" dirty="0"/>
              <a:t>New data points used from players who were unable to compete in the 2020 Pro Tour series due to COVID travel bans or other reasons using their 2021 stats</a:t>
            </a:r>
          </a:p>
          <a:p>
            <a:pPr lvl="1"/>
            <a:r>
              <a:rPr lang="en-US" sz="2000" dirty="0"/>
              <a:t>Kristin </a:t>
            </a:r>
            <a:r>
              <a:rPr lang="en-US" sz="2000" dirty="0" err="1"/>
              <a:t>Tattar</a:t>
            </a:r>
            <a:r>
              <a:rPr lang="en-US" sz="2000" dirty="0"/>
              <a:t> (Estonia), Ella Hansen (US), Maria Oliva (US), Juliana Korver (US), Raven Klein (US), Nicole Bradley (US), Renae Farr (US), </a:t>
            </a:r>
            <a:r>
              <a:rPr lang="en-US" sz="2000" dirty="0" err="1"/>
              <a:t>Keiti</a:t>
            </a:r>
            <a:r>
              <a:rPr lang="en-US" sz="2000" dirty="0"/>
              <a:t> </a:t>
            </a:r>
            <a:r>
              <a:rPr lang="en-US" sz="2000" dirty="0" err="1"/>
              <a:t>Tätte</a:t>
            </a:r>
            <a:r>
              <a:rPr lang="en-US" sz="2000" dirty="0"/>
              <a:t> (Estonia, did not play in US in 2021), </a:t>
            </a:r>
            <a:r>
              <a:rPr lang="en-US" sz="2000" dirty="0" err="1"/>
              <a:t>Anniken</a:t>
            </a:r>
            <a:r>
              <a:rPr lang="en-US" sz="2000" dirty="0"/>
              <a:t> Steen (Norway, Did not play in US in 2021) </a:t>
            </a:r>
          </a:p>
        </p:txBody>
      </p:sp>
    </p:spTree>
    <p:extLst>
      <p:ext uri="{BB962C8B-B14F-4D97-AF65-F5344CB8AC3E}">
        <p14:creationId xmlns:p14="http://schemas.microsoft.com/office/powerpoint/2010/main" val="137092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24AD-75B5-4F67-B3D2-294DE99F1790}"/>
              </a:ext>
            </a:extLst>
          </p:cNvPr>
          <p:cNvSpPr>
            <a:spLocks noGrp="1"/>
          </p:cNvSpPr>
          <p:nvPr>
            <p:ph type="title"/>
          </p:nvPr>
        </p:nvSpPr>
        <p:spPr/>
        <p:txBody>
          <a:bodyPr/>
          <a:lstStyle/>
          <a:p>
            <a:r>
              <a:rPr lang="en-US" dirty="0"/>
              <a:t>Statistics Gathered:</a:t>
            </a:r>
          </a:p>
        </p:txBody>
      </p:sp>
      <p:sp>
        <p:nvSpPr>
          <p:cNvPr id="3" name="Content Placeholder 2">
            <a:extLst>
              <a:ext uri="{FF2B5EF4-FFF2-40B4-BE49-F238E27FC236}">
                <a16:creationId xmlns:a16="http://schemas.microsoft.com/office/drawing/2014/main" id="{393A7675-23A9-42C1-9E34-2A80999A839B}"/>
              </a:ext>
            </a:extLst>
          </p:cNvPr>
          <p:cNvSpPr>
            <a:spLocks noGrp="1"/>
          </p:cNvSpPr>
          <p:nvPr>
            <p:ph idx="1"/>
          </p:nvPr>
        </p:nvSpPr>
        <p:spPr>
          <a:xfrm>
            <a:off x="677334" y="1273629"/>
            <a:ext cx="8596668" cy="5388427"/>
          </a:xfrm>
        </p:spPr>
        <p:txBody>
          <a:bodyPr>
            <a:normAutofit fontScale="92500" lnSpcReduction="20000"/>
          </a:bodyPr>
          <a:lstStyle/>
          <a:p>
            <a:r>
              <a:rPr lang="en-US" dirty="0"/>
              <a:t>Percentage of Aces</a:t>
            </a:r>
          </a:p>
          <a:p>
            <a:pPr lvl="1"/>
            <a:r>
              <a:rPr lang="en-US" dirty="0"/>
              <a:t>A ‘hole-in-one’. Throwing the disc into the basket from the tee box in one throw</a:t>
            </a:r>
          </a:p>
          <a:p>
            <a:r>
              <a:rPr lang="en-US" dirty="0"/>
              <a:t>Percentage of Eagles</a:t>
            </a:r>
          </a:p>
          <a:p>
            <a:pPr lvl="1"/>
            <a:r>
              <a:rPr lang="en-US" dirty="0"/>
              <a:t>When a player completes a hole two under par, when a par is above 3</a:t>
            </a:r>
          </a:p>
          <a:p>
            <a:r>
              <a:rPr lang="en-US" dirty="0"/>
              <a:t>% of Birdies</a:t>
            </a:r>
          </a:p>
          <a:p>
            <a:pPr lvl="1"/>
            <a:r>
              <a:rPr lang="en-US" dirty="0"/>
              <a:t>When a player completes a hole one under par.</a:t>
            </a:r>
          </a:p>
          <a:p>
            <a:r>
              <a:rPr lang="en-US" dirty="0"/>
              <a:t>% of Pars</a:t>
            </a:r>
          </a:p>
          <a:p>
            <a:pPr lvl="1"/>
            <a:r>
              <a:rPr lang="en-US" dirty="0"/>
              <a:t>The expected number of throws it will take to get in the basket from the tee pad. Usually, the number of throws to get down to the basket and then two putts.</a:t>
            </a:r>
          </a:p>
          <a:p>
            <a:r>
              <a:rPr lang="en-US" dirty="0"/>
              <a:t>% of Bogeys</a:t>
            </a:r>
          </a:p>
          <a:p>
            <a:pPr lvl="1"/>
            <a:r>
              <a:rPr lang="en-US" dirty="0"/>
              <a:t>When a player completes a hole one over par</a:t>
            </a:r>
          </a:p>
          <a:p>
            <a:r>
              <a:rPr lang="en-US" dirty="0"/>
              <a:t>Double Bogeys</a:t>
            </a:r>
          </a:p>
          <a:p>
            <a:pPr lvl="1"/>
            <a:r>
              <a:rPr lang="en-US" dirty="0"/>
              <a:t>When a player completes a hole two over par.</a:t>
            </a:r>
          </a:p>
          <a:p>
            <a:r>
              <a:rPr lang="en-US" dirty="0"/>
              <a:t>% 3+ Bogeys</a:t>
            </a:r>
          </a:p>
          <a:p>
            <a:pPr lvl="1"/>
            <a:r>
              <a:rPr lang="en-US" dirty="0"/>
              <a:t>When a player completes a hole 3 or more over par</a:t>
            </a:r>
          </a:p>
          <a:p>
            <a:r>
              <a:rPr lang="en-US" dirty="0"/>
              <a:t>Fairway Hits</a:t>
            </a:r>
          </a:p>
          <a:p>
            <a:pPr lvl="1"/>
            <a:r>
              <a:rPr lang="en-US" dirty="0"/>
              <a:t>When the drive lands on the fairway with a clear shot to the basket.</a:t>
            </a:r>
          </a:p>
          <a:p>
            <a:pPr lvl="1"/>
            <a:endParaRPr lang="en-US" dirty="0"/>
          </a:p>
          <a:p>
            <a:pPr lvl="1"/>
            <a:endParaRPr lang="en-US" dirty="0"/>
          </a:p>
        </p:txBody>
      </p:sp>
    </p:spTree>
    <p:extLst>
      <p:ext uri="{BB962C8B-B14F-4D97-AF65-F5344CB8AC3E}">
        <p14:creationId xmlns:p14="http://schemas.microsoft.com/office/powerpoint/2010/main" val="400578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24AD-75B5-4F67-B3D2-294DE99F1790}"/>
              </a:ext>
            </a:extLst>
          </p:cNvPr>
          <p:cNvSpPr>
            <a:spLocks noGrp="1"/>
          </p:cNvSpPr>
          <p:nvPr>
            <p:ph type="title"/>
          </p:nvPr>
        </p:nvSpPr>
        <p:spPr/>
        <p:txBody>
          <a:bodyPr/>
          <a:lstStyle/>
          <a:p>
            <a:r>
              <a:rPr lang="en-US" dirty="0"/>
              <a:t>Statistics Gathered:</a:t>
            </a:r>
          </a:p>
        </p:txBody>
      </p:sp>
      <p:sp>
        <p:nvSpPr>
          <p:cNvPr id="3" name="Content Placeholder 2">
            <a:extLst>
              <a:ext uri="{FF2B5EF4-FFF2-40B4-BE49-F238E27FC236}">
                <a16:creationId xmlns:a16="http://schemas.microsoft.com/office/drawing/2014/main" id="{393A7675-23A9-42C1-9E34-2A80999A839B}"/>
              </a:ext>
            </a:extLst>
          </p:cNvPr>
          <p:cNvSpPr>
            <a:spLocks noGrp="1"/>
          </p:cNvSpPr>
          <p:nvPr>
            <p:ph idx="1"/>
          </p:nvPr>
        </p:nvSpPr>
        <p:spPr>
          <a:xfrm>
            <a:off x="677334" y="1273629"/>
            <a:ext cx="8695266" cy="5497285"/>
          </a:xfrm>
        </p:spPr>
        <p:txBody>
          <a:bodyPr>
            <a:normAutofit fontScale="92500" lnSpcReduction="10000"/>
          </a:bodyPr>
          <a:lstStyle/>
          <a:p>
            <a:r>
              <a:rPr lang="en-US" dirty="0"/>
              <a:t>Parked</a:t>
            </a:r>
          </a:p>
          <a:p>
            <a:pPr lvl="1"/>
            <a:r>
              <a:rPr lang="en-US" dirty="0"/>
              <a:t>Landing with a tap in for birdie, within 11ft/3.3m of the basket. Also counts as hitting C1 &amp; C2 in Regulation.</a:t>
            </a:r>
          </a:p>
          <a:p>
            <a:r>
              <a:rPr lang="en-US" dirty="0"/>
              <a:t>Circle 1 in Regulation</a:t>
            </a:r>
          </a:p>
          <a:p>
            <a:pPr lvl="1"/>
            <a:r>
              <a:rPr lang="en-US" dirty="0"/>
              <a:t>Reaching Circle 1 (33ft/10m) with two shots remaining for par (and a chance at birdie). Also counts as hitting C2 in Regulation.</a:t>
            </a:r>
          </a:p>
          <a:p>
            <a:r>
              <a:rPr lang="en-US" dirty="0"/>
              <a:t>Circle 2 in Regulation</a:t>
            </a:r>
          </a:p>
          <a:p>
            <a:pPr lvl="1"/>
            <a:r>
              <a:rPr lang="en-US" dirty="0"/>
              <a:t>Reaching Circle 2 with two shots remaining for par (and a chance at birdie).</a:t>
            </a:r>
          </a:p>
          <a:p>
            <a:r>
              <a:rPr lang="en-US" dirty="0"/>
              <a:t>Scramble</a:t>
            </a:r>
          </a:p>
          <a:p>
            <a:pPr lvl="1"/>
            <a:r>
              <a:rPr lang="en-US" dirty="0"/>
              <a:t>Throwing OB or off the fairway and still saving par or better.</a:t>
            </a:r>
          </a:p>
          <a:p>
            <a:r>
              <a:rPr lang="en-US" dirty="0"/>
              <a:t>C1 Putts</a:t>
            </a:r>
          </a:p>
          <a:p>
            <a:pPr lvl="1"/>
            <a:r>
              <a:rPr lang="en-US" dirty="0"/>
              <a:t>Percentage of putts made from inside the traditional 10m/33ft circle from the basket. </a:t>
            </a:r>
          </a:p>
          <a:p>
            <a:r>
              <a:rPr lang="en-US" dirty="0"/>
              <a:t>C2 Putts</a:t>
            </a:r>
          </a:p>
          <a:p>
            <a:pPr lvl="1"/>
            <a:r>
              <a:rPr lang="en-US" dirty="0"/>
              <a:t>Percentage of putts made from between 10-20m/33-66ft.</a:t>
            </a:r>
          </a:p>
          <a:p>
            <a:r>
              <a:rPr lang="en-US" dirty="0"/>
              <a:t>Number of Tournaments</a:t>
            </a:r>
          </a:p>
          <a:p>
            <a:pPr lvl="1"/>
            <a:r>
              <a:rPr lang="en-US" dirty="0"/>
              <a:t>The number of Pro Tour Tournaments the player competed in during the 2020 season.</a:t>
            </a:r>
          </a:p>
        </p:txBody>
      </p:sp>
    </p:spTree>
    <p:extLst>
      <p:ext uri="{BB962C8B-B14F-4D97-AF65-F5344CB8AC3E}">
        <p14:creationId xmlns:p14="http://schemas.microsoft.com/office/powerpoint/2010/main" val="49016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86E1-2D40-4CB4-A54A-170FD2DC5F68}"/>
              </a:ext>
            </a:extLst>
          </p:cNvPr>
          <p:cNvSpPr>
            <a:spLocks noGrp="1"/>
          </p:cNvSpPr>
          <p:nvPr>
            <p:ph type="title"/>
          </p:nvPr>
        </p:nvSpPr>
        <p:spPr/>
        <p:txBody>
          <a:bodyPr/>
          <a:lstStyle/>
          <a:p>
            <a:r>
              <a:rPr lang="en-US" dirty="0"/>
              <a:t>Analysis to determine the statistics to be used</a:t>
            </a:r>
          </a:p>
        </p:txBody>
      </p:sp>
      <p:sp>
        <p:nvSpPr>
          <p:cNvPr id="3" name="Content Placeholder 2">
            <a:extLst>
              <a:ext uri="{FF2B5EF4-FFF2-40B4-BE49-F238E27FC236}">
                <a16:creationId xmlns:a16="http://schemas.microsoft.com/office/drawing/2014/main" id="{6B6B3C42-C866-481F-B8B4-BEEDCBAA161F}"/>
              </a:ext>
            </a:extLst>
          </p:cNvPr>
          <p:cNvSpPr>
            <a:spLocks noGrp="1"/>
          </p:cNvSpPr>
          <p:nvPr>
            <p:ph idx="1"/>
          </p:nvPr>
        </p:nvSpPr>
        <p:spPr/>
        <p:txBody>
          <a:bodyPr>
            <a:normAutofit/>
          </a:bodyPr>
          <a:lstStyle/>
          <a:p>
            <a:r>
              <a:rPr lang="en-US" sz="2800" dirty="0"/>
              <a:t>2 Methods: </a:t>
            </a:r>
          </a:p>
          <a:p>
            <a:pPr lvl="1"/>
            <a:r>
              <a:rPr lang="en-US" sz="2400" dirty="0"/>
              <a:t>Logistic Regression to determine feature importance </a:t>
            </a:r>
          </a:p>
          <a:p>
            <a:pPr lvl="2"/>
            <a:r>
              <a:rPr lang="en-US" sz="2000" dirty="0"/>
              <a:t>Not as good because the data is not categorical </a:t>
            </a:r>
          </a:p>
          <a:p>
            <a:pPr lvl="1"/>
            <a:r>
              <a:rPr lang="en-US" sz="2400" dirty="0"/>
              <a:t>Principal Component Analysis (PCA) Looking at the first PCA because it will explain over 60% of the variance in the data</a:t>
            </a:r>
          </a:p>
          <a:p>
            <a:pPr lvl="2"/>
            <a:r>
              <a:rPr lang="en-US" sz="2000" dirty="0"/>
              <a:t>Works better than Logistic Regression </a:t>
            </a:r>
          </a:p>
        </p:txBody>
      </p:sp>
    </p:spTree>
    <p:extLst>
      <p:ext uri="{BB962C8B-B14F-4D97-AF65-F5344CB8AC3E}">
        <p14:creationId xmlns:p14="http://schemas.microsoft.com/office/powerpoint/2010/main" val="412069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5387-8A01-4867-A520-ACD3458D03CD}"/>
              </a:ext>
            </a:extLst>
          </p:cNvPr>
          <p:cNvSpPr>
            <a:spLocks noGrp="1"/>
          </p:cNvSpPr>
          <p:nvPr>
            <p:ph type="title"/>
          </p:nvPr>
        </p:nvSpPr>
        <p:spPr/>
        <p:txBody>
          <a:bodyPr/>
          <a:lstStyle/>
          <a:p>
            <a:r>
              <a:rPr lang="en-US" dirty="0"/>
              <a:t>Logistic Regression VS. PCA</a:t>
            </a:r>
          </a:p>
        </p:txBody>
      </p:sp>
      <p:pic>
        <p:nvPicPr>
          <p:cNvPr id="3082" name="Picture 10">
            <a:extLst>
              <a:ext uri="{FF2B5EF4-FFF2-40B4-BE49-F238E27FC236}">
                <a16:creationId xmlns:a16="http://schemas.microsoft.com/office/drawing/2014/main" id="{5D1F2B7B-E4CF-473E-AFC9-805102A42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 y="1474334"/>
            <a:ext cx="6279686" cy="448914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2DCA516-B4B2-47E9-A538-6C03816E3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4334"/>
            <a:ext cx="6126211" cy="448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800969"/>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2466</TotalTime>
  <Words>834</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Helvetica Neue</vt:lpstr>
      <vt:lpstr>Trebuchet MS</vt:lpstr>
      <vt:lpstr>Wingdings 3</vt:lpstr>
      <vt:lpstr>Facet</vt:lpstr>
      <vt:lpstr>Disc Golf Pro Tour Player Ranking Classification</vt:lpstr>
      <vt:lpstr>What is Disc Golf?</vt:lpstr>
      <vt:lpstr>PowerPoint Presentation</vt:lpstr>
      <vt:lpstr>PowerPoint Presentation</vt:lpstr>
      <vt:lpstr>Goal</vt:lpstr>
      <vt:lpstr>Statistics Gathered:</vt:lpstr>
      <vt:lpstr>Statistics Gathered:</vt:lpstr>
      <vt:lpstr>Analysis to determine the statistics to be used</vt:lpstr>
      <vt:lpstr>Logistic Regression VS. PCA</vt:lpstr>
      <vt:lpstr>Variables</vt:lpstr>
      <vt:lpstr>Data used to determine which variables to use in the algorithm</vt:lpstr>
      <vt:lpstr>Logistic Regressions Important Coefficients</vt:lpstr>
      <vt:lpstr>Top 3 Logistic Regression Coefficients</vt:lpstr>
      <vt:lpstr>Top 3 PCA Coefficients </vt:lpstr>
      <vt:lpstr>Other Test Players for PCA Coefficients</vt:lpstr>
      <vt:lpstr>Other Test Players for PCA Coefficients</vt:lpstr>
      <vt:lpstr>Conclusions and Next Steps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 Golf Pro Tour Player Ranking Classification</dc:title>
  <dc:creator>Jenny Smiley</dc:creator>
  <cp:lastModifiedBy>Jenny Smiley</cp:lastModifiedBy>
  <cp:revision>3</cp:revision>
  <dcterms:created xsi:type="dcterms:W3CDTF">2021-12-01T01:32:02Z</dcterms:created>
  <dcterms:modified xsi:type="dcterms:W3CDTF">2021-12-02T18:38:10Z</dcterms:modified>
</cp:coreProperties>
</file>