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3"/>
    <p:sldId id="297" r:id="rId4"/>
    <p:sldId id="298" r:id="rId6"/>
    <p:sldId id="303" r:id="rId7"/>
    <p:sldId id="302" r:id="rId8"/>
    <p:sldId id="295" r:id="rId9"/>
    <p:sldId id="310" r:id="rId10"/>
    <p:sldId id="311" r:id="rId11"/>
    <p:sldId id="296" r:id="rId12"/>
    <p:sldId id="300" r:id="rId13"/>
    <p:sldId id="301" r:id="rId14"/>
    <p:sldId id="259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95B"/>
    <a:srgbClr val="DE0000"/>
    <a:srgbClr val="9A9387"/>
    <a:srgbClr val="4B4543"/>
    <a:srgbClr val="123E69"/>
    <a:srgbClr val="35313C"/>
    <a:srgbClr val="242542"/>
    <a:srgbClr val="5C7EA4"/>
    <a:srgbClr val="292929"/>
    <a:srgbClr val="F5C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96" y="-90"/>
      </p:cViewPr>
      <p:guideLst>
        <p:guide orient="horz" pos="1629"/>
        <p:guide pos="284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82" y="-96"/>
      </p:cViewPr>
      <p:guideLst>
        <p:guide orient="horz" pos="2897"/>
        <p:guide pos="21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25105;&#30340;&#22823;&#23398;\Mine\&#25105;&#30340;&#27169;&#26495;\&#25105;&#30340;&#25968;&#25454;\FDI &#25968;&#2545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25105;&#30340;&#22823;&#23398;\Mine\&#25105;&#30340;&#27169;&#26495;\&#25105;&#30340;&#25968;&#25454;\FDI &#25968;&#25454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25105;&#30340;&#22823;&#23398;\Mine\&#25105;&#30340;&#27169;&#26495;\&#25105;&#30340;&#25968;&#25454;\FDI &#25968;&#2545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1461566548598"/>
          <c:y val="0.0757023328637537"/>
          <c:w val="0.534111614833057"/>
          <c:h val="0.796374302005284"/>
        </c:manualLayout>
      </c:layout>
      <c:doughnutChart>
        <c:varyColors val="1"/>
        <c:ser>
          <c:idx val="0"/>
          <c:order val="0"/>
          <c:tx>
            <c:strRef>
              <c:f>表3!$G$3</c:f>
              <c:strCache>
                <c:ptCount val="1"/>
                <c:pt idx="0">
                  <c:v>数目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rgbClr val="1B395B">
                  <a:alpha val="90000"/>
                </a:srgbClr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4B4543">
                  <a:alpha val="70000"/>
                </a:srgbClr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9A9387">
                  <a:alpha val="30000"/>
                </a:srgbClr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DE0000">
                  <a:alpha val="90000"/>
                </a:srgb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rgbClr val="DD172C">
                  <a:alpha val="70000"/>
                </a:srgbClr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rgbClr val="DD172C">
                  <a:alpha val="50000"/>
                </a:srgbClr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rgbClr val="DD172C">
                  <a:alpha val="20000"/>
                </a:srgbClr>
              </a:solidFill>
              <a:ln>
                <a:noFill/>
              </a:ln>
              <a:effectLst/>
            </c:spPr>
          </c:dPt>
          <c:dLbls>
            <c:dLbl>
              <c:idx val="1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10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表3!$F$6:$F$12</c:f>
              <c:strCache>
                <c:ptCount val="7"/>
                <c:pt idx="0">
                  <c:v>欧洲联盟</c:v>
                </c:pt>
                <c:pt idx="1">
                  <c:v>其他欧洲国家</c:v>
                </c:pt>
                <c:pt idx="2">
                  <c:v>其他发达国家</c:v>
                </c:pt>
                <c:pt idx="3">
                  <c:v>亚洲</c:v>
                </c:pt>
                <c:pt idx="4">
                  <c:v>非洲</c:v>
                </c:pt>
                <c:pt idx="5">
                  <c:v>拉丁美洲和加勒比</c:v>
                </c:pt>
                <c:pt idx="6">
                  <c:v>东南欧和独联体</c:v>
                </c:pt>
              </c:strCache>
            </c:strRef>
          </c:cat>
          <c:val>
            <c:numRef>
              <c:f>表3!$G$6:$G$12</c:f>
              <c:numCache>
                <c:formatCode>General</c:formatCode>
                <c:ptCount val="7"/>
                <c:pt idx="0" c:formatCode="General">
                  <c:v>223</c:v>
                </c:pt>
                <c:pt idx="1" c:formatCode="General">
                  <c:v>41</c:v>
                </c:pt>
                <c:pt idx="2" c:formatCode="General">
                  <c:v>21</c:v>
                </c:pt>
                <c:pt idx="3" c:formatCode="General">
                  <c:v>235</c:v>
                </c:pt>
                <c:pt idx="4" c:formatCode="General">
                  <c:v>82</c:v>
                </c:pt>
                <c:pt idx="5" c:formatCode="General">
                  <c:v>28</c:v>
                </c:pt>
                <c:pt idx="6" c:formatCode="General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1461566548598"/>
          <c:y val="0.0757023328637537"/>
          <c:w val="0.534111614833057"/>
          <c:h val="0.796374302005284"/>
        </c:manualLayout>
      </c:layout>
      <c:doughnutChart>
        <c:varyColors val="1"/>
        <c:ser>
          <c:idx val="0"/>
          <c:order val="0"/>
          <c:tx>
            <c:strRef>
              <c:f>表3!$G$3</c:f>
              <c:strCache>
                <c:ptCount val="1"/>
                <c:pt idx="0">
                  <c:v>数目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rgbClr val="1B395B">
                  <a:alpha val="90000"/>
                </a:srgbClr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4B4543">
                  <a:alpha val="70000"/>
                </a:srgbClr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9A9387">
                  <a:alpha val="30000"/>
                </a:srgbClr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DE0000">
                  <a:alpha val="90000"/>
                </a:srgb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rgbClr val="DD172C">
                  <a:alpha val="70000"/>
                </a:srgbClr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rgbClr val="DD172C">
                  <a:alpha val="50000"/>
                </a:srgbClr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rgbClr val="DD172C">
                  <a:alpha val="20000"/>
                </a:srgbClr>
              </a:solidFill>
              <a:ln>
                <a:noFill/>
              </a:ln>
              <a:effectLst/>
            </c:spPr>
          </c:dPt>
          <c:dLbls>
            <c:dLbl>
              <c:idx val="1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10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表3!$F$6:$F$12</c:f>
              <c:strCache>
                <c:ptCount val="7"/>
                <c:pt idx="0">
                  <c:v>欧洲联盟</c:v>
                </c:pt>
                <c:pt idx="1">
                  <c:v>其他欧洲国家</c:v>
                </c:pt>
                <c:pt idx="2">
                  <c:v>其他发达国家</c:v>
                </c:pt>
                <c:pt idx="3">
                  <c:v>亚洲</c:v>
                </c:pt>
                <c:pt idx="4">
                  <c:v>非洲</c:v>
                </c:pt>
                <c:pt idx="5">
                  <c:v>拉丁美洲和加勒比</c:v>
                </c:pt>
                <c:pt idx="6">
                  <c:v>东南欧和独联体</c:v>
                </c:pt>
              </c:strCache>
            </c:strRef>
          </c:cat>
          <c:val>
            <c:numRef>
              <c:f>表3!$G$6:$G$12</c:f>
              <c:numCache>
                <c:formatCode>General</c:formatCode>
                <c:ptCount val="7"/>
                <c:pt idx="0" c:formatCode="General">
                  <c:v>223</c:v>
                </c:pt>
                <c:pt idx="1" c:formatCode="General">
                  <c:v>41</c:v>
                </c:pt>
                <c:pt idx="2" c:formatCode="General">
                  <c:v>21</c:v>
                </c:pt>
                <c:pt idx="3" c:formatCode="General">
                  <c:v>235</c:v>
                </c:pt>
                <c:pt idx="4" c:formatCode="General">
                  <c:v>82</c:v>
                </c:pt>
                <c:pt idx="5" c:formatCode="General">
                  <c:v>28</c:v>
                </c:pt>
                <c:pt idx="6" c:formatCode="General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1461566548598"/>
          <c:y val="0.0757023328637537"/>
          <c:w val="0.534111614833057"/>
          <c:h val="0.796374302005284"/>
        </c:manualLayout>
      </c:layout>
      <c:doughnutChart>
        <c:varyColors val="1"/>
        <c:ser>
          <c:idx val="0"/>
          <c:order val="0"/>
          <c:tx>
            <c:strRef>
              <c:f>表3!$G$3</c:f>
              <c:strCache>
                <c:ptCount val="1"/>
                <c:pt idx="0">
                  <c:v>数目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rgbClr val="1B395B">
                  <a:alpha val="90000"/>
                </a:srgbClr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4B4543">
                  <a:alpha val="70000"/>
                </a:srgbClr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9A9387">
                  <a:alpha val="30000"/>
                </a:srgbClr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DE0000">
                  <a:alpha val="90000"/>
                </a:srgb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rgbClr val="DD172C">
                  <a:alpha val="70000"/>
                </a:srgbClr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rgbClr val="DD172C">
                  <a:alpha val="50000"/>
                </a:srgbClr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rgbClr val="DD172C">
                  <a:alpha val="20000"/>
                </a:srgbClr>
              </a:solidFill>
              <a:ln>
                <a:noFill/>
              </a:ln>
              <a:effectLst/>
            </c:spPr>
          </c:dPt>
          <c:dLbls>
            <c:dLbl>
              <c:idx val="1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10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表3!$F$6:$F$12</c:f>
              <c:strCache>
                <c:ptCount val="7"/>
                <c:pt idx="0">
                  <c:v>欧洲联盟</c:v>
                </c:pt>
                <c:pt idx="1">
                  <c:v>其他欧洲国家</c:v>
                </c:pt>
                <c:pt idx="2">
                  <c:v>其他发达国家</c:v>
                </c:pt>
                <c:pt idx="3">
                  <c:v>亚洲</c:v>
                </c:pt>
                <c:pt idx="4">
                  <c:v>非洲</c:v>
                </c:pt>
                <c:pt idx="5">
                  <c:v>拉丁美洲和加勒比</c:v>
                </c:pt>
                <c:pt idx="6">
                  <c:v>东南欧和独联体</c:v>
                </c:pt>
              </c:strCache>
            </c:strRef>
          </c:cat>
          <c:val>
            <c:numRef>
              <c:f>表3!$G$6:$G$12</c:f>
              <c:numCache>
                <c:formatCode>General</c:formatCode>
                <c:ptCount val="7"/>
                <c:pt idx="0" c:formatCode="General">
                  <c:v>223</c:v>
                </c:pt>
                <c:pt idx="1" c:formatCode="General">
                  <c:v>41</c:v>
                </c:pt>
                <c:pt idx="2" c:formatCode="General">
                  <c:v>21</c:v>
                </c:pt>
                <c:pt idx="3" c:formatCode="General">
                  <c:v>235</c:v>
                </c:pt>
                <c:pt idx="4" c:formatCode="General">
                  <c:v>82</c:v>
                </c:pt>
                <c:pt idx="5" c:formatCode="General">
                  <c:v>28</c:v>
                </c:pt>
                <c:pt idx="6" c:formatCode="General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EE22F-639E-4A76-83B9-6217F52C38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EE22F-639E-4A76-83B9-6217F52C38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EE22F-639E-4A76-83B9-6217F52C38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EE22F-639E-4A76-83B9-6217F52C38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如果他问你幸福度，就说，我们找遍了互联网上所有关于幸福度的信息，权威网站</a:t>
            </a:r>
            <a:r>
              <a:rPr lang="en-US" altLang="zh-CN" dirty="0"/>
              <a:t>“</a:t>
            </a:r>
            <a:r>
              <a:rPr lang="zh-CN" altLang="en-US" dirty="0"/>
              <a:t>中国城市发展协会</a:t>
            </a:r>
            <a:r>
              <a:rPr lang="en-US" altLang="zh-CN" dirty="0"/>
              <a:t>”</a:t>
            </a:r>
            <a:r>
              <a:rPr lang="zh-CN" altLang="en-US" dirty="0"/>
              <a:t>，只能提供每年前</a:t>
            </a:r>
            <a:r>
              <a:rPr lang="en-US" altLang="zh-CN" dirty="0"/>
              <a:t>30 </a:t>
            </a:r>
            <a:r>
              <a:rPr lang="zh-CN" altLang="en-US" dirty="0"/>
              <a:t>名的，根本没有北京上海，都是青岛烟台之类的，无法和本项目进行数据建模。</a:t>
            </a:r>
            <a:endParaRPr lang="zh-CN" altLang="en-US" dirty="0"/>
          </a:p>
          <a:p>
            <a:r>
              <a:rPr lang="zh-CN" altLang="en-US" dirty="0"/>
              <a:t>问你项目优势的话：就说，之前没有见过相应的产品，今年雾霾特别严重，因此萌生了这个想法。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EE22F-639E-4A76-83B9-6217F52C38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  <a:sym typeface="+mn-ea"/>
              </a:rPr>
              <a:t>需求文档讨论与攥写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  <a:sym typeface="+mn-ea"/>
              </a:rPr>
              <a:t>架构设计与编码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  <a:sym typeface="+mn-ea"/>
              </a:rPr>
              <a:t>PPT</a:t>
            </a:r>
            <a:r>
              <a:rPr lang="zh-CN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  <a:sym typeface="+mn-ea"/>
              </a:rPr>
              <a:t>项目报告编写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EE22F-639E-4A76-83B9-6217F52C38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EE22F-639E-4A76-83B9-6217F52C38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8DEE22F-639E-4A76-83B9-6217F52C38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8DEE22F-639E-4A76-83B9-6217F52C38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8DEE22F-639E-4A76-83B9-6217F52C38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8DEE22F-639E-4A76-83B9-6217F52C38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8DEE22F-639E-4A76-83B9-6217F52C38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512" y="627534"/>
            <a:ext cx="6276832" cy="41578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1970" y="1737398"/>
            <a:ext cx="5375985" cy="61832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56344" y="843558"/>
            <a:ext cx="2495188" cy="833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51669"/>
            <a:ext cx="8229600" cy="274295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 txBox="1"/>
          <p:nvPr userDrawn="1"/>
        </p:nvSpPr>
        <p:spPr>
          <a:xfrm>
            <a:off x="457200" y="62753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99542"/>
            <a:ext cx="2057400" cy="38950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9542"/>
            <a:ext cx="6019800" cy="389508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7534"/>
            <a:ext cx="8229600" cy="857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51669"/>
            <a:ext cx="8229600" cy="274295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567559"/>
            <a:ext cx="8815387" cy="4169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79512" y="267335"/>
            <a:ext cx="21522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b="1" dirty="0" smtClean="0">
                <a:solidFill>
                  <a:srgbClr val="5ABCED"/>
                </a:solidFill>
                <a:latin typeface="Perpetua Titling MT" pitchFamily="18" charset="0"/>
                <a:ea typeface="Microsoft JhengHei" pitchFamily="34" charset="-120"/>
              </a:rPr>
              <a:t>Add your logo here</a:t>
            </a:r>
            <a:endParaRPr lang="zh-CN" altLang="en-US" sz="700" b="1" dirty="0">
              <a:solidFill>
                <a:srgbClr val="5ABCED"/>
              </a:solidFill>
              <a:latin typeface="Perpetua Titling MT" pitchFamily="18" charset="0"/>
              <a:ea typeface="Microsoft JhengHei" pitchFamily="34" charset="-12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557048"/>
            <a:ext cx="8815387" cy="418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9661"/>
            <a:ext cx="4038600" cy="2814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9661"/>
            <a:ext cx="4038600" cy="2814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627534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79512" y="267335"/>
            <a:ext cx="2152207" cy="222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b="1" dirty="0" smtClean="0">
                <a:solidFill>
                  <a:srgbClr val="5ABCED"/>
                </a:solidFill>
                <a:latin typeface="Perpetua Titling MT" pitchFamily="18" charset="0"/>
                <a:ea typeface="Microsoft JhengHei" pitchFamily="34" charset="-120"/>
              </a:rPr>
              <a:t>PKING UNIVERSITY</a:t>
            </a:r>
            <a:endParaRPr lang="zh-CN" altLang="en-US" sz="700" b="1" dirty="0">
              <a:solidFill>
                <a:srgbClr val="5ABCED"/>
              </a:solidFill>
              <a:latin typeface="Perpetua Titling MT" pitchFamily="18" charset="0"/>
              <a:ea typeface="Microsoft JhengHei" pitchFamily="34" charset="-12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546538"/>
            <a:ext cx="8815387" cy="4190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9512" y="1563638"/>
            <a:ext cx="4356992" cy="2592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7796" y="4155926"/>
            <a:ext cx="4040188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60032" y="4155926"/>
            <a:ext cx="4041775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000" y="1563638"/>
            <a:ext cx="4392488" cy="2592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7200" y="627534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79512" y="267335"/>
            <a:ext cx="21522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b="1" dirty="0" smtClean="0">
                <a:solidFill>
                  <a:srgbClr val="5ABCED"/>
                </a:solidFill>
                <a:latin typeface="Perpetua Titling MT" pitchFamily="18" charset="0"/>
                <a:ea typeface="Microsoft JhengHei" pitchFamily="34" charset="-120"/>
              </a:rPr>
              <a:t>Add your logo here</a:t>
            </a:r>
            <a:endParaRPr lang="zh-CN" altLang="en-US" sz="700" b="1" dirty="0">
              <a:solidFill>
                <a:srgbClr val="5ABCED"/>
              </a:solidFill>
              <a:latin typeface="Perpetua Titling MT" pitchFamily="18" charset="0"/>
              <a:ea typeface="Microsoft JhengHei" pitchFamily="34" charset="-12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146548"/>
            <a:ext cx="8229600" cy="857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88119"/>
            <a:ext cx="8802687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578069"/>
            <a:ext cx="8797925" cy="4159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79512" y="267335"/>
            <a:ext cx="21522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b="1" dirty="0" smtClean="0">
                <a:solidFill>
                  <a:srgbClr val="5ABCED"/>
                </a:solidFill>
                <a:latin typeface="Perpetua Titling MT" pitchFamily="18" charset="0"/>
                <a:ea typeface="Microsoft JhengHei" pitchFamily="34" charset="-120"/>
              </a:rPr>
              <a:t>Add</a:t>
            </a:r>
            <a:r>
              <a:rPr lang="en-US" altLang="zh-CN" sz="700" b="1" baseline="0" dirty="0" smtClean="0">
                <a:solidFill>
                  <a:srgbClr val="5ABCED"/>
                </a:solidFill>
                <a:latin typeface="Perpetua Titling MT" pitchFamily="18" charset="0"/>
                <a:ea typeface="Microsoft JhengHei" pitchFamily="34" charset="-120"/>
              </a:rPr>
              <a:t> your logo here</a:t>
            </a:r>
            <a:endParaRPr lang="zh-CN" altLang="en-US" sz="700" b="1" dirty="0">
              <a:solidFill>
                <a:srgbClr val="5ABCED"/>
              </a:solidFill>
              <a:latin typeface="Perpetua Titling MT" pitchFamily="18" charset="0"/>
              <a:ea typeface="Microsoft JhengHei" pitchFamily="34" charset="-12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699542"/>
            <a:ext cx="5111750" cy="38950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563638"/>
            <a:ext cx="3008313" cy="30309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88119"/>
            <a:ext cx="8802687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70638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9662"/>
            <a:ext cx="8229600" cy="2814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79512" y="267335"/>
            <a:ext cx="21522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b="1" dirty="0" smtClean="0">
                <a:solidFill>
                  <a:srgbClr val="5ABCED"/>
                </a:solidFill>
                <a:latin typeface="Perpetua Titling MT" pitchFamily="18" charset="0"/>
                <a:ea typeface="Microsoft JhengHei" pitchFamily="34" charset="-120"/>
              </a:rPr>
              <a:t>Add your logo here</a:t>
            </a:r>
            <a:endParaRPr lang="zh-CN" altLang="en-US" sz="700" b="1" dirty="0">
              <a:solidFill>
                <a:srgbClr val="5ABCED"/>
              </a:solidFill>
              <a:latin typeface="Perpetua Titling MT" pitchFamily="18" charset="0"/>
              <a:ea typeface="Microsoft JhengHei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5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9705" y="555625"/>
            <a:ext cx="8797925" cy="415925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077" name="图片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6088063" y="839788"/>
            <a:ext cx="2590800" cy="37084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78" name="矩形 15"/>
          <p:cNvSpPr/>
          <p:nvPr/>
        </p:nvSpPr>
        <p:spPr>
          <a:xfrm>
            <a:off x="340995" y="1755775"/>
            <a:ext cx="5685790" cy="12293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algn="r"/>
            <a:r>
              <a:rPr lang="zh-CN" altLang="en-US" sz="3600" b="1" dirty="0" smtClean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  <a:sym typeface="Wingdings 2"/>
              </a:rPr>
              <a:t></a:t>
            </a:r>
            <a:r>
              <a:rPr lang="zh-CN" altLang="en-US" sz="3600" b="1" dirty="0">
                <a:solidFill>
                  <a:srgbClr val="F5CD11"/>
                </a:solidFill>
                <a:latin typeface="Microsoft JhengHei" pitchFamily="34" charset="-120"/>
                <a:ea typeface="Microsoft JhengHei" pitchFamily="34" charset="-120"/>
                <a:sym typeface="Microsoft JhengHei" pitchFamily="34" charset="-120"/>
              </a:rPr>
              <a:t>雾霾指数、工资水平</a:t>
            </a:r>
            <a:endParaRPr lang="zh-CN" altLang="en-US" sz="3600" b="1" dirty="0">
              <a:solidFill>
                <a:srgbClr val="F5CD11"/>
              </a:solidFill>
              <a:latin typeface="Microsoft JhengHei" pitchFamily="34" charset="-120"/>
              <a:ea typeface="Microsoft JhengHei" pitchFamily="34" charset="-120"/>
              <a:sym typeface="Microsoft JhengHei" pitchFamily="34" charset="-120"/>
            </a:endParaRPr>
          </a:p>
          <a:p>
            <a:pPr lvl="0" algn="r"/>
            <a:r>
              <a:rPr lang="zh-CN" altLang="en-US" sz="3600" b="1" dirty="0">
                <a:solidFill>
                  <a:srgbClr val="F5CD11"/>
                </a:solidFill>
                <a:latin typeface="Microsoft JhengHei" pitchFamily="34" charset="-120"/>
                <a:ea typeface="Microsoft JhengHei" pitchFamily="34" charset="-120"/>
                <a:sym typeface="Microsoft JhengHei" pitchFamily="34" charset="-120"/>
              </a:rPr>
              <a:t>与幸福度分析报告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079" name="矩形 16"/>
          <p:cNvSpPr/>
          <p:nvPr/>
        </p:nvSpPr>
        <p:spPr>
          <a:xfrm>
            <a:off x="1043305" y="1059815"/>
            <a:ext cx="4768850" cy="54991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algn="r"/>
            <a:r>
              <a:rPr lang="en-US" altLang="zh-CN" sz="2800" b="1" dirty="0">
                <a:solidFill>
                  <a:srgbClr val="6498B0"/>
                </a:solidFill>
                <a:latin typeface="Microsoft JhengHei" pitchFamily="34" charset="-120"/>
                <a:ea typeface="Microsoft JhengHei" pitchFamily="34" charset="-120"/>
                <a:sym typeface="Microsoft JhengHei" pitchFamily="34" charset="-120"/>
              </a:rPr>
              <a:t>Java</a:t>
            </a:r>
            <a:r>
              <a:rPr lang="zh-CN" altLang="en-US" sz="2800" b="1" dirty="0">
                <a:solidFill>
                  <a:srgbClr val="6498B0"/>
                </a:solidFill>
                <a:latin typeface="Microsoft JhengHei" pitchFamily="34" charset="-120"/>
                <a:ea typeface="宋体" charset="0"/>
                <a:sym typeface="Microsoft JhengHei" pitchFamily="34" charset="-120"/>
              </a:rPr>
              <a:t>爬虫大作业</a:t>
            </a:r>
            <a:endParaRPr lang="zh-CN" altLang="en-US" sz="2800" b="1" dirty="0">
              <a:solidFill>
                <a:srgbClr val="6498B0"/>
              </a:solidFill>
              <a:latin typeface="Microsoft JhengHei" pitchFamily="34" charset="-120"/>
              <a:ea typeface="宋体" charset="0"/>
              <a:sym typeface="Microsoft JhengHei" pitchFamily="34" charset="-120"/>
            </a:endParaRPr>
          </a:p>
        </p:txBody>
      </p:sp>
      <p:sp>
        <p:nvSpPr>
          <p:cNvPr id="3080" name="矩形 17"/>
          <p:cNvSpPr/>
          <p:nvPr/>
        </p:nvSpPr>
        <p:spPr>
          <a:xfrm>
            <a:off x="2339340" y="3220085"/>
            <a:ext cx="3268980" cy="12960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/>
            <a:endParaRPr lang="zh-CN" altLang="en-US" sz="1400" b="1" dirty="0">
              <a:solidFill>
                <a:srgbClr val="BFBFBF"/>
              </a:solidFill>
              <a:latin typeface="Microsoft JhengHei" pitchFamily="34" charset="-120"/>
              <a:ea typeface="Microsoft JhengHei" pitchFamily="34" charset="-120"/>
              <a:sym typeface="Microsoft JhengHei" pitchFamily="34" charset="-120"/>
            </a:endParaRPr>
          </a:p>
          <a:p>
            <a:pPr lvl="0"/>
            <a:r>
              <a:rPr lang="zh-CN" altLang="en-US" sz="2000" b="1" dirty="0">
                <a:solidFill>
                  <a:srgbClr val="BFBFBF"/>
                </a:solidFill>
                <a:latin typeface="Microsoft JhengHei" pitchFamily="34" charset="-120"/>
                <a:ea typeface="Microsoft JhengHei" pitchFamily="34" charset="-120"/>
                <a:sym typeface="Microsoft JhengHei" pitchFamily="34" charset="-120"/>
              </a:rPr>
              <a:t>小组：第</a:t>
            </a:r>
            <a:r>
              <a:rPr lang="en-US" altLang="zh-CN" sz="2000" b="1" dirty="0">
                <a:solidFill>
                  <a:srgbClr val="BFBFBF"/>
                </a:solidFill>
                <a:latin typeface="Microsoft JhengHei" pitchFamily="34" charset="-120"/>
                <a:ea typeface="Microsoft JhengHei" pitchFamily="34" charset="-120"/>
                <a:sym typeface="Microsoft JhengHei" pitchFamily="34" charset="-120"/>
              </a:rPr>
              <a:t>13</a:t>
            </a:r>
            <a:r>
              <a:rPr lang="zh-CN" altLang="en-US" sz="2000" b="1" dirty="0">
                <a:solidFill>
                  <a:srgbClr val="BFBFBF"/>
                </a:solidFill>
                <a:latin typeface="Microsoft JhengHei" pitchFamily="34" charset="-120"/>
                <a:ea typeface="宋体" charset="0"/>
                <a:sym typeface="Microsoft JhengHei" pitchFamily="34" charset="-120"/>
              </a:rPr>
              <a:t>组</a:t>
            </a:r>
            <a:endParaRPr lang="zh-CN" altLang="en-US" sz="2000" b="1" dirty="0">
              <a:solidFill>
                <a:srgbClr val="BFBFBF"/>
              </a:solidFill>
              <a:latin typeface="Microsoft JhengHei" pitchFamily="34" charset="-120"/>
              <a:ea typeface="宋体" charset="0"/>
              <a:sym typeface="Microsoft JhengHei" pitchFamily="34" charset="-120"/>
            </a:endParaRPr>
          </a:p>
          <a:p>
            <a:pPr lvl="0"/>
            <a:endParaRPr lang="zh-CN" altLang="en-US" sz="2400" b="1" dirty="0">
              <a:solidFill>
                <a:srgbClr val="BFBFBF"/>
              </a:solidFill>
              <a:latin typeface="Microsoft JhengHei" pitchFamily="34" charset="-120"/>
              <a:ea typeface="宋体" charset="0"/>
              <a:sym typeface="Microsoft JhengHei" pitchFamily="34" charset="-120"/>
            </a:endParaRPr>
          </a:p>
          <a:p>
            <a:pPr lvl="0"/>
            <a:r>
              <a:rPr lang="zh-CN" altLang="en-US" sz="2000" b="1" dirty="0">
                <a:solidFill>
                  <a:srgbClr val="BFBFBF"/>
                </a:solidFill>
                <a:latin typeface="Microsoft JhengHei" pitchFamily="34" charset="-120"/>
                <a:ea typeface="Microsoft JhengHei" pitchFamily="34" charset="-120"/>
                <a:sym typeface="Microsoft JhengHei" pitchFamily="34" charset="-120"/>
              </a:rPr>
              <a:t>时间：201</a:t>
            </a:r>
            <a:r>
              <a:rPr lang="en-US" altLang="zh-CN" sz="2000" b="1" dirty="0">
                <a:solidFill>
                  <a:srgbClr val="BFBFBF"/>
                </a:solidFill>
                <a:latin typeface="Microsoft JhengHei" pitchFamily="34" charset="-120"/>
                <a:ea typeface="Microsoft JhengHei" pitchFamily="34" charset="-120"/>
                <a:sym typeface="Microsoft JhengHei" pitchFamily="34" charset="-120"/>
              </a:rPr>
              <a:t>5</a:t>
            </a:r>
            <a:r>
              <a:rPr lang="zh-CN" altLang="en-US" sz="2000" b="1" dirty="0">
                <a:solidFill>
                  <a:srgbClr val="BFBFBF"/>
                </a:solidFill>
                <a:latin typeface="Microsoft JhengHei" pitchFamily="34" charset="-120"/>
                <a:ea typeface="Microsoft JhengHei" pitchFamily="34" charset="-120"/>
                <a:sym typeface="Microsoft JhengHei" pitchFamily="34" charset="-120"/>
              </a:rPr>
              <a:t>年</a:t>
            </a:r>
            <a:r>
              <a:rPr lang="en-US" altLang="zh-CN" sz="2000" b="1" dirty="0">
                <a:solidFill>
                  <a:srgbClr val="BFBFBF"/>
                </a:solidFill>
                <a:latin typeface="Microsoft JhengHei" pitchFamily="34" charset="-120"/>
                <a:ea typeface="Microsoft JhengHei" pitchFamily="34" charset="-120"/>
                <a:sym typeface="Microsoft JhengHei" pitchFamily="34" charset="-120"/>
              </a:rPr>
              <a:t>0</a:t>
            </a:r>
            <a:r>
              <a:rPr lang="zh-CN" altLang="en-US" sz="2000" b="1" dirty="0">
                <a:solidFill>
                  <a:srgbClr val="BFBFBF"/>
                </a:solidFill>
                <a:latin typeface="Microsoft JhengHei" pitchFamily="34" charset="-120"/>
                <a:ea typeface="Microsoft JhengHei" pitchFamily="34" charset="-120"/>
                <a:sym typeface="Microsoft JhengHei" pitchFamily="34" charset="-120"/>
              </a:rPr>
              <a:t>1月</a:t>
            </a:r>
            <a:r>
              <a:rPr lang="en-US" altLang="zh-CN" sz="2000" b="1" dirty="0">
                <a:solidFill>
                  <a:srgbClr val="BFBFBF"/>
                </a:solidFill>
                <a:latin typeface="Microsoft JhengHei" pitchFamily="34" charset="-120"/>
                <a:ea typeface="Microsoft JhengHei" pitchFamily="34" charset="-120"/>
                <a:sym typeface="Microsoft JhengHei" pitchFamily="34" charset="-120"/>
              </a:rPr>
              <a:t>06</a:t>
            </a:r>
            <a:r>
              <a:rPr lang="zh-CN" altLang="en-US" sz="2000" b="1" dirty="0">
                <a:solidFill>
                  <a:srgbClr val="BFBFBF"/>
                </a:solidFill>
                <a:latin typeface="Microsoft JhengHei" pitchFamily="34" charset="-120"/>
                <a:ea typeface="Microsoft JhengHei" pitchFamily="34" charset="-120"/>
                <a:sym typeface="Microsoft JhengHei" pitchFamily="34" charset="-120"/>
              </a:rPr>
              <a:t>日</a:t>
            </a:r>
            <a:r>
              <a:rPr lang="en-US" altLang="x-none" sz="1400" b="1" dirty="0">
                <a:solidFill>
                  <a:srgbClr val="BFBFBF"/>
                </a:solidFill>
                <a:latin typeface="Microsoft JhengHei" pitchFamily="34" charset="-120"/>
                <a:ea typeface="Microsoft JhengHei" pitchFamily="34" charset="-120"/>
                <a:sym typeface="Microsoft JhengHei" pitchFamily="34" charset="-120"/>
              </a:rPr>
              <a:t>	</a:t>
            </a:r>
            <a:endParaRPr lang="zh-CN" altLang="en-US" dirty="0">
              <a:ea typeface="宋体" charset="-122"/>
            </a:endParaRPr>
          </a:p>
        </p:txBody>
      </p:sp>
      <p:pic>
        <p:nvPicPr>
          <p:cNvPr id="3081" name="图片 3080" descr="100px-Java.sv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23215" y="2211388"/>
            <a:ext cx="1139825" cy="20970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09010" y="1615018"/>
            <a:ext cx="5291681" cy="3549020"/>
            <a:chOff x="2998779" y="1270959"/>
            <a:chExt cx="4502484" cy="3019722"/>
          </a:xfrm>
        </p:grpSpPr>
        <p:graphicFrame>
          <p:nvGraphicFramePr>
            <p:cNvPr id="3" name="图表 2"/>
            <p:cNvGraphicFramePr/>
            <p:nvPr/>
          </p:nvGraphicFramePr>
          <p:xfrm>
            <a:off x="2998779" y="1270959"/>
            <a:ext cx="4502484" cy="30197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4" name="矩形 3"/>
            <p:cNvSpPr/>
            <p:nvPr/>
          </p:nvSpPr>
          <p:spPr>
            <a:xfrm>
              <a:off x="5534069" y="1841532"/>
              <a:ext cx="331708" cy="2880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甲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211638" y="3058485"/>
              <a:ext cx="294883" cy="2880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044102" y="3477387"/>
              <a:ext cx="309885" cy="261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乙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37758" y="3739262"/>
              <a:ext cx="309885" cy="261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丙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099658" y="1824237"/>
              <a:ext cx="259421" cy="261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506521" y="1490993"/>
              <a:ext cx="387382" cy="261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06074" y="1288511"/>
              <a:ext cx="271695" cy="261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67609" y="1707561"/>
            <a:ext cx="4724520" cy="252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rgbClr val="1B395B"/>
                </a:solidFill>
                <a:latin typeface="Microsoft JhengHei" charset="0"/>
                <a:ea typeface="Microsoft JhengHei" charset="0"/>
              </a:rPr>
              <a:t>数据有效性处理</a:t>
            </a:r>
            <a:endParaRPr lang="zh-CN" altLang="en-US" sz="1600" dirty="0">
              <a:solidFill>
                <a:srgbClr val="1B395B"/>
              </a:solidFill>
              <a:latin typeface="Microsoft JhengHei" charset="0"/>
              <a:ea typeface="Microsoft JhengHei" charset="0"/>
            </a:endParaRPr>
          </a:p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rgbClr val="1B395B"/>
                </a:solidFill>
                <a:latin typeface="Microsoft JhengHei" charset="0"/>
                <a:ea typeface="Microsoft JhengHei" charset="0"/>
              </a:rPr>
              <a:t>设计线性模型平衡两项参数</a:t>
            </a:r>
            <a:endParaRPr lang="zh-CN" altLang="en-US" sz="1600" dirty="0">
              <a:solidFill>
                <a:srgbClr val="1B395B"/>
              </a:solidFill>
              <a:latin typeface="Microsoft JhengHei" charset="0"/>
              <a:ea typeface="Microsoft JhengHei" charset="0"/>
            </a:endParaRPr>
          </a:p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rgbClr val="1B395B"/>
                </a:solidFill>
                <a:latin typeface="Microsoft JhengHei" charset="0"/>
                <a:ea typeface="Microsoft JhengHei" charset="0"/>
              </a:rPr>
              <a:t>自定义权重</a:t>
            </a:r>
            <a:endParaRPr lang="zh-CN" altLang="en-US" sz="1600" dirty="0">
              <a:solidFill>
                <a:srgbClr val="1B395B"/>
              </a:solidFill>
              <a:latin typeface="Microsoft JhengHei" charset="0"/>
              <a:ea typeface="Microsoft JhengHei" charset="0"/>
            </a:endParaRPr>
          </a:p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rgbClr val="1B395B"/>
                </a:solidFill>
                <a:latin typeface="Microsoft JhengHei" charset="0"/>
                <a:ea typeface="Microsoft JhengHei" charset="0"/>
              </a:rPr>
              <a:t>给出城市排名</a:t>
            </a:r>
            <a:endParaRPr lang="zh-CN" altLang="en-US" sz="1600" dirty="0">
              <a:solidFill>
                <a:srgbClr val="1B395B"/>
              </a:solidFill>
              <a:latin typeface="Microsoft JhengHei" charset="0"/>
              <a:ea typeface="Microsoft JhengHei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79295" y="699135"/>
            <a:ext cx="5643245" cy="6807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charset="0"/>
                <a:ea typeface="Microsoft JhengHei" charset="0"/>
              </a:rPr>
              <a:t>整体结果横向分析</a:t>
            </a:r>
            <a:endParaRPr lang="zh-CN" altLang="en-US" sz="3600" b="1" cap="none" spc="0" dirty="0" smtClean="0">
              <a:ln w="12700">
                <a:noFill/>
                <a:prstDash val="solid"/>
              </a:ln>
              <a:solidFill>
                <a:srgbClr val="F5CD1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JhengHei" charset="0"/>
              <a:ea typeface="Microsoft JhengHei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65502" y="1347580"/>
            <a:ext cx="2302510" cy="386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1B395B"/>
                </a:solidFill>
                <a:latin typeface="Microsoft JhengHei" pitchFamily="34" charset="-120"/>
                <a:ea typeface="宋体" charset="0"/>
              </a:rPr>
              <a:t>空气质量</a:t>
            </a:r>
            <a:r>
              <a:rPr lang="en-US" altLang="zh-CN" b="1" dirty="0" smtClean="0">
                <a:solidFill>
                  <a:srgbClr val="1B395B"/>
                </a:solidFill>
                <a:latin typeface="Microsoft JhengHei" pitchFamily="34" charset="-120"/>
                <a:ea typeface="宋体" charset="0"/>
              </a:rPr>
              <a:t>VS</a:t>
            </a:r>
            <a:r>
              <a:rPr lang="zh-CN" altLang="en-US" b="1" dirty="0" smtClean="0">
                <a:solidFill>
                  <a:srgbClr val="1B395B"/>
                </a:solidFill>
                <a:latin typeface="Microsoft JhengHei" pitchFamily="34" charset="-120"/>
                <a:ea typeface="宋体" charset="0"/>
              </a:rPr>
              <a:t>薪资水平</a:t>
            </a:r>
            <a:endParaRPr lang="zh-CN" altLang="en-US" b="1" dirty="0" smtClean="0">
              <a:solidFill>
                <a:srgbClr val="1B395B"/>
              </a:solidFill>
              <a:latin typeface="Microsoft JhengHei" pitchFamily="34" charset="-120"/>
              <a:ea typeface="宋体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630045" y="627380"/>
            <a:ext cx="5720715" cy="975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charset="0"/>
                <a:ea typeface="Microsoft JhengHei" charset="0"/>
              </a:rPr>
              <a:t>结论</a:t>
            </a:r>
            <a:endParaRPr lang="zh-CN" altLang="en-US" sz="5400" b="1" cap="none" spc="0" dirty="0" smtClean="0">
              <a:ln w="12700">
                <a:noFill/>
                <a:prstDash val="solid"/>
              </a:ln>
              <a:solidFill>
                <a:srgbClr val="F5CD1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JhengHei" charset="0"/>
              <a:ea typeface="Microsoft JhengHei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5576" y="1707654"/>
            <a:ext cx="2520280" cy="1152128"/>
            <a:chOff x="755576" y="1707654"/>
            <a:chExt cx="2520280" cy="57606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755576" y="1707654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275856" y="1707654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/>
        </p:nvSpPr>
        <p:spPr>
          <a:xfrm>
            <a:off x="3996055" y="1995805"/>
            <a:ext cx="4739005" cy="237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天气整体分析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Java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程序员薪资水平情况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zh-CN" sz="20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给出择业城市的建议，以及后期扩展</a:t>
            </a:r>
            <a:endParaRPr lang="zh-CN" sz="2000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5536" y="3360294"/>
            <a:ext cx="3385922" cy="375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        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pic>
        <p:nvPicPr>
          <p:cNvPr id="3" name="图片 2" descr="C:\Users\LJJ\Desktop\1bd34f4e0c692d680b007b93458361c7.jpg1bd34f4e0c692d680b007b93458361c7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23215" y="2039938"/>
            <a:ext cx="3425190" cy="2372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>
          <a:xfrm>
            <a:off x="6456344" y="699542"/>
            <a:ext cx="2495188" cy="833387"/>
          </a:xfrm>
        </p:spPr>
        <p:txBody>
          <a:bodyPr>
            <a:noAutofit/>
          </a:bodyPr>
          <a:lstStyle/>
          <a:p>
            <a:endParaRPr lang="zh-CN" altLang="en-US" sz="1600" b="1" dirty="0">
              <a:solidFill>
                <a:srgbClr val="123E69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pic>
        <p:nvPicPr>
          <p:cNvPr id="2" name="图片占位符 1"/>
          <p:cNvPicPr>
            <a:picLocks noGrp="1" noChangeAspect="1"/>
          </p:cNvPicPr>
          <p:nvPr>
            <p:ph type="pic"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2" b="5842"/>
          <a:stretch>
            <a:fillRect/>
          </a:stretch>
        </p:blipFill>
        <p:spPr/>
      </p:pic>
      <p:sp>
        <p:nvSpPr>
          <p:cNvPr id="35" name="矩形 34"/>
          <p:cNvSpPr/>
          <p:nvPr/>
        </p:nvSpPr>
        <p:spPr>
          <a:xfrm>
            <a:off x="3637387" y="1709395"/>
            <a:ext cx="5211684" cy="70788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spc="600" dirty="0" smtClean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  谢   谢   观   看  </a:t>
            </a:r>
            <a:endParaRPr lang="zh-CN" altLang="en-US" sz="4000" b="1" cap="none" spc="600" dirty="0">
              <a:ln w="12700">
                <a:noFill/>
                <a:prstDash val="solid"/>
              </a:ln>
              <a:solidFill>
                <a:srgbClr val="F5CD1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空气质量</a:t>
            </a:r>
            <a:r>
              <a:rPr lang="en-US" altLang="zh-CN" sz="3600" b="1" dirty="0">
                <a:ln w="12700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VS</a:t>
            </a:r>
            <a:r>
              <a:rPr lang="zh-CN" altLang="en-US" sz="3600" b="1" dirty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charset="0"/>
                <a:ea typeface="Microsoft JhengHei" charset="0"/>
              </a:rPr>
              <a:t>薪资水平</a:t>
            </a:r>
            <a:endParaRPr lang="zh-CN" altLang="en-US" sz="3600" b="1" dirty="0">
              <a:ln w="12700">
                <a:noFill/>
                <a:prstDash val="solid"/>
              </a:ln>
              <a:solidFill>
                <a:srgbClr val="F5CD1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JhengHei" charset="0"/>
              <a:ea typeface="Microsoft JhengHei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3"/>
          </p:nvPr>
        </p:nvSpPr>
        <p:spPr>
          <a:xfrm>
            <a:off x="5462905" y="4156075"/>
            <a:ext cx="3439160" cy="431800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JhengHei" pitchFamily="34" charset="-120"/>
                <a:ea typeface="Microsoft JhengHei" pitchFamily="34" charset="-120"/>
              </a:rPr>
              <a:t>升职加薪</a:t>
            </a:r>
            <a:endParaRPr lang="zh-CN" altLang="en-US" sz="2000" dirty="0">
              <a:solidFill>
                <a:schemeClr val="bg1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>
          <a:xfrm>
            <a:off x="179705" y="4156075"/>
            <a:ext cx="3535680" cy="431800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Microsoft JhengHei" pitchFamily="34" charset="-120"/>
                <a:ea typeface="Microsoft JhengHei" pitchFamily="34" charset="-120"/>
              </a:rPr>
              <a:t>蓝天白云</a:t>
            </a:r>
            <a:endParaRPr lang="zh-CN" altLang="en-US" sz="2000" dirty="0">
              <a:solidFill>
                <a:prstClr val="white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5536" y="3360294"/>
            <a:ext cx="3385922" cy="375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        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pic>
        <p:nvPicPr>
          <p:cNvPr id="14" name="内容占位符 13" descr="C:\Users\LJJ\Desktop\235029-1310050Z34695.jpg235029-1310050Z34695"/>
          <p:cNvPicPr>
            <a:picLocks noGrp="1"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5363845" y="1851660"/>
            <a:ext cx="3455670" cy="2254885"/>
          </a:xfrm>
          <a:ln w="19050">
            <a:solidFill>
              <a:schemeClr val="bg1"/>
            </a:solidFill>
          </a:ln>
        </p:spPr>
      </p:pic>
      <p:pic>
        <p:nvPicPr>
          <p:cNvPr id="33" name="内容占位符 32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215" y="1851660"/>
            <a:ext cx="3159125" cy="2165985"/>
          </a:xfrm>
          <a:ln w="19050">
            <a:solidFill>
              <a:schemeClr val="bg1"/>
            </a:solidFill>
          </a:ln>
        </p:spPr>
      </p:pic>
      <p:sp>
        <p:nvSpPr>
          <p:cNvPr id="2" name="文本占位符 9"/>
          <p:cNvSpPr>
            <a:spLocks noGrp="1"/>
          </p:cNvSpPr>
          <p:nvPr/>
        </p:nvSpPr>
        <p:spPr>
          <a:xfrm>
            <a:off x="3636010" y="2211705"/>
            <a:ext cx="1570990" cy="1617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200" dirty="0">
                <a:solidFill>
                  <a:prstClr val="white"/>
                </a:solidFill>
                <a:latin typeface="Adobe Caslon Pro Bold" charset="0"/>
                <a:ea typeface="Adobe 繁黑體 Std B" charset="0"/>
              </a:rPr>
              <a:t>？</a:t>
            </a:r>
            <a:endParaRPr lang="zh-CN" altLang="en-US" sz="7200" dirty="0">
              <a:solidFill>
                <a:prstClr val="white"/>
              </a:solidFill>
              <a:latin typeface="Adobe Caslon Pro Bold" charset="0"/>
              <a:ea typeface="Adobe 繁黑體 Std B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630045" y="627380"/>
            <a:ext cx="5720715" cy="6807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charset="0"/>
                <a:ea typeface="Microsoft JhengHei" charset="0"/>
              </a:rPr>
              <a:t>空气质量</a:t>
            </a:r>
            <a:r>
              <a:rPr lang="en-US" altLang="zh-CN" sz="3600" b="1" cap="none" spc="0" dirty="0" smtClean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charset="0"/>
                <a:ea typeface="Microsoft JhengHei" charset="0"/>
              </a:rPr>
              <a:t>VS</a:t>
            </a:r>
            <a:r>
              <a:rPr lang="zh-CN" altLang="en-US" sz="3600" b="1" cap="none" spc="0" dirty="0" smtClean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charset="0"/>
                <a:ea typeface="Microsoft JhengHei" charset="0"/>
              </a:rPr>
              <a:t>薪资水平</a:t>
            </a:r>
            <a:endParaRPr lang="zh-CN" altLang="en-US" sz="3600" b="1" cap="none" spc="0" dirty="0" smtClean="0">
              <a:ln w="12700">
                <a:noFill/>
                <a:prstDash val="solid"/>
              </a:ln>
              <a:solidFill>
                <a:srgbClr val="F5CD1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JhengHei" charset="0"/>
              <a:ea typeface="Microsoft JhengHei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5576" y="1707654"/>
            <a:ext cx="2520280" cy="1152128"/>
            <a:chOff x="755576" y="1707654"/>
            <a:chExt cx="2520280" cy="57606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755576" y="1707654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275856" y="1707654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3680462" y="1256140"/>
            <a:ext cx="1783080" cy="386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1B395B"/>
                </a:solidFill>
                <a:latin typeface="Microsoft JhengHei" pitchFamily="34" charset="-120"/>
                <a:ea typeface="Microsoft JhengHei" pitchFamily="34" charset="-120"/>
              </a:rPr>
              <a:t>我们的工作内容</a:t>
            </a:r>
            <a:endParaRPr lang="zh-CN" altLang="en-US" b="1" dirty="0">
              <a:solidFill>
                <a:srgbClr val="1B395B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69080" y="1926590"/>
            <a:ext cx="4739005" cy="252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zh-CN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爬取主要城市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2015</a:t>
            </a: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年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AQI</a:t>
            </a: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指数（天气后报网）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zh-CN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爬取各城市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Java</a:t>
            </a: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程序员薪资水平（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58</a:t>
            </a: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同城）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zh-CN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对数据分别进行纵向分析，了解环境，读懂行情</a:t>
            </a:r>
            <a:endParaRPr lang="zh-CN" sz="1600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zh-CN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对两种数据进行横向关联分析，提供择业建议</a:t>
            </a:r>
            <a:endParaRPr lang="zh-CN" sz="1600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5536" y="3360294"/>
            <a:ext cx="3385922" cy="375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        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pic>
        <p:nvPicPr>
          <p:cNvPr id="3" name="图片 2" descr="C:\Users\LJJ\Desktop\111400523219535.jpg111400523219535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23215" y="1946593"/>
            <a:ext cx="3425190" cy="2559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630045" y="627380"/>
            <a:ext cx="5720715" cy="6807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charset="0"/>
                <a:ea typeface="Microsoft JhengHei" charset="0"/>
              </a:rPr>
              <a:t>13</a:t>
            </a:r>
            <a:r>
              <a:rPr lang="zh-CN" altLang="en-US" sz="3600" b="1" cap="none" spc="0" dirty="0" smtClean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charset="0"/>
                <a:ea typeface="宋体" charset="0"/>
              </a:rPr>
              <a:t>组内部分工</a:t>
            </a:r>
            <a:endParaRPr lang="zh-CN" altLang="en-US" sz="3600" b="1" cap="none" spc="0" dirty="0" smtClean="0">
              <a:ln w="12700">
                <a:noFill/>
                <a:prstDash val="solid"/>
              </a:ln>
              <a:solidFill>
                <a:srgbClr val="F5CD1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JhengHei" charset="0"/>
              <a:ea typeface="宋体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5576" y="1707654"/>
            <a:ext cx="2520280" cy="1152128"/>
            <a:chOff x="755576" y="1707654"/>
            <a:chExt cx="2520280" cy="57606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755576" y="1707654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275856" y="1707654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4023362" y="1256140"/>
            <a:ext cx="1097280" cy="386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1B395B"/>
                </a:solidFill>
                <a:latin typeface="Microsoft JhengHei" pitchFamily="34" charset="-120"/>
                <a:ea typeface="Microsoft JhengHei" pitchFamily="34" charset="-120"/>
              </a:rPr>
              <a:t>组员协作</a:t>
            </a:r>
            <a:endParaRPr lang="zh-CN" altLang="en-US" b="1" dirty="0">
              <a:solidFill>
                <a:srgbClr val="1B395B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96055" y="1995805"/>
            <a:ext cx="4739005" cy="252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  <a:sym typeface="+mn-ea"/>
              </a:rPr>
              <a:t>需求文档讨论与攥写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  <a:sym typeface="+mn-ea"/>
              </a:rPr>
              <a:t>架构设计与编码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  <a:sym typeface="+mn-ea"/>
              </a:rPr>
              <a:t>PPT</a:t>
            </a:r>
            <a:r>
              <a:rPr lang="zh-CN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  <a:sym typeface="+mn-ea"/>
              </a:rPr>
              <a:t>项目报告编写</a:t>
            </a:r>
            <a:endParaRPr lang="zh-CN" sz="1600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endParaRPr lang="zh-CN" sz="1600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5536" y="3360294"/>
            <a:ext cx="3385922" cy="375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        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pic>
        <p:nvPicPr>
          <p:cNvPr id="3" name="图片 2" descr="C:\Users\LJJ\Desktop\u=3431979254,1971370287&amp;fm=21&amp;gp=0.jpgu=3431979254,1971370287&amp;fm=21&amp;gp=0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23215" y="2262505"/>
            <a:ext cx="3327400" cy="2067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630045" y="627380"/>
            <a:ext cx="5720715" cy="6807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charset="0"/>
                <a:ea typeface="Microsoft JhengHei" charset="0"/>
              </a:rPr>
              <a:t>实现技术</a:t>
            </a:r>
            <a:endParaRPr lang="zh-CN" altLang="en-US" sz="3600" b="1" cap="none" spc="0" dirty="0" smtClean="0">
              <a:ln w="12700">
                <a:noFill/>
                <a:prstDash val="solid"/>
              </a:ln>
              <a:solidFill>
                <a:srgbClr val="F5CD1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JhengHei" charset="0"/>
              <a:ea typeface="Microsoft JhengHei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5576" y="1707654"/>
            <a:ext cx="2520280" cy="1152128"/>
            <a:chOff x="755576" y="1707654"/>
            <a:chExt cx="2520280" cy="57606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755576" y="1707654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275856" y="1707654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3680462" y="1256140"/>
            <a:ext cx="1783080" cy="386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1B395B"/>
                </a:solidFill>
                <a:latin typeface="Microsoft JhengHei" pitchFamily="34" charset="-120"/>
                <a:ea typeface="Microsoft JhengHei" pitchFamily="34" charset="-120"/>
              </a:rPr>
              <a:t>架构及技术列表</a:t>
            </a:r>
            <a:endParaRPr lang="zh-CN" altLang="en-US" b="1" dirty="0">
              <a:solidFill>
                <a:srgbClr val="1B395B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69080" y="1926590"/>
            <a:ext cx="4739005" cy="252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POJO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HtmlPraser</a:t>
            </a:r>
            <a:endParaRPr lang="zh-CN" sz="1600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多线程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n"/>
            </a:pP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黑体" charset="0"/>
                <a:ea typeface="黑体" charset="0"/>
              </a:rPr>
              <a:t>数据库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黑体" charset="0"/>
              <a:ea typeface="黑体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5536" y="3360294"/>
            <a:ext cx="3385922" cy="375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Microsoft JhengHei" pitchFamily="34" charset="-120"/>
                <a:ea typeface="Microsoft JhengHei" pitchFamily="34" charset="-120"/>
              </a:rPr>
              <a:t>        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pic>
        <p:nvPicPr>
          <p:cNvPr id="3" name="图片 2" descr="C:\Users\LJJ\Desktop\111400523219535.jpg111400523219535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23215" y="1946593"/>
            <a:ext cx="3425190" cy="2559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979295" y="627380"/>
            <a:ext cx="5643245" cy="6807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空气质量数据格式</a:t>
            </a:r>
            <a:endParaRPr lang="zh-CN" altLang="en-US" sz="3600" b="1" cap="none" spc="0" dirty="0">
              <a:ln w="12700">
                <a:noFill/>
                <a:prstDash val="solid"/>
              </a:ln>
              <a:solidFill>
                <a:srgbClr val="F5CD1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860290" y="1275715"/>
            <a:ext cx="4018280" cy="37712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340" y="1228725"/>
            <a:ext cx="4104005" cy="37661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09010" y="1563256"/>
            <a:ext cx="5291681" cy="3600782"/>
            <a:chOff x="2998779" y="1226917"/>
            <a:chExt cx="4502484" cy="3063764"/>
          </a:xfrm>
        </p:grpSpPr>
        <p:graphicFrame>
          <p:nvGraphicFramePr>
            <p:cNvPr id="3" name="图表 2"/>
            <p:cNvGraphicFramePr/>
            <p:nvPr/>
          </p:nvGraphicFramePr>
          <p:xfrm>
            <a:off x="2998779" y="1270959"/>
            <a:ext cx="4502484" cy="30197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4" name="矩形 3"/>
            <p:cNvSpPr/>
            <p:nvPr/>
          </p:nvSpPr>
          <p:spPr>
            <a:xfrm>
              <a:off x="5534069" y="1841532"/>
              <a:ext cx="331708" cy="2880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甲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211638" y="3058485"/>
              <a:ext cx="294883" cy="2880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044102" y="3477387"/>
              <a:ext cx="309885" cy="261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乙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37758" y="3739262"/>
              <a:ext cx="309885" cy="261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丙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099658" y="1824237"/>
              <a:ext cx="259421" cy="261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506521" y="1490993"/>
              <a:ext cx="387382" cy="261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06074" y="1226917"/>
              <a:ext cx="271695" cy="261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67609" y="1707561"/>
            <a:ext cx="4724520" cy="252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rgbClr val="1B395B"/>
                </a:solidFill>
                <a:latin typeface="Microsoft JhengHei" charset="0"/>
                <a:ea typeface="Microsoft JhengHei" charset="0"/>
              </a:rPr>
              <a:t>数据有效性处理</a:t>
            </a:r>
            <a:endParaRPr lang="zh-CN" altLang="en-US" sz="1600" dirty="0">
              <a:solidFill>
                <a:srgbClr val="1B395B"/>
              </a:solidFill>
              <a:latin typeface="Microsoft JhengHei" charset="0"/>
              <a:ea typeface="Microsoft JhengHei" charset="0"/>
            </a:endParaRPr>
          </a:p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rgbClr val="1B395B"/>
                </a:solidFill>
                <a:latin typeface="Microsoft JhengHei" charset="0"/>
                <a:ea typeface="Microsoft JhengHei" charset="0"/>
              </a:rPr>
              <a:t>平均值、中位数、最大值</a:t>
            </a:r>
            <a:endParaRPr lang="zh-CN" altLang="en-US" sz="1600" dirty="0">
              <a:solidFill>
                <a:srgbClr val="1B395B"/>
              </a:solidFill>
              <a:latin typeface="Microsoft JhengHei" charset="0"/>
              <a:ea typeface="Microsoft JhengHei" charset="0"/>
            </a:endParaRPr>
          </a:p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rgbClr val="1B395B"/>
                </a:solidFill>
                <a:latin typeface="Microsoft JhengHei" charset="0"/>
                <a:ea typeface="Microsoft JhengHei" charset="0"/>
              </a:rPr>
              <a:t>每个空气档次的天数</a:t>
            </a:r>
            <a:endParaRPr lang="zh-CN" altLang="en-US" sz="1600" dirty="0">
              <a:solidFill>
                <a:srgbClr val="1B395B"/>
              </a:solidFill>
              <a:latin typeface="Microsoft JhengHei" charset="0"/>
              <a:ea typeface="Microsoft JhengHei" charset="0"/>
            </a:endParaRPr>
          </a:p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rgbClr val="1B395B"/>
                </a:solidFill>
                <a:latin typeface="Microsoft JhengHei" charset="0"/>
                <a:ea typeface="Microsoft JhengHei" charset="0"/>
              </a:rPr>
              <a:t>设计算法平衡以上参数权重</a:t>
            </a:r>
            <a:endParaRPr lang="zh-CN" altLang="en-US" sz="1600" dirty="0">
              <a:solidFill>
                <a:srgbClr val="1B395B"/>
              </a:solidFill>
              <a:latin typeface="Microsoft JhengHei" charset="0"/>
              <a:ea typeface="Microsoft JhengHei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79295" y="699135"/>
            <a:ext cx="5643245" cy="6807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2015</a:t>
            </a:r>
            <a:r>
              <a:rPr lang="zh-CN" altLang="en-US" sz="3600" b="1" dirty="0" smtClean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年全国空气质量分析</a:t>
            </a:r>
            <a:endParaRPr lang="zh-CN" altLang="en-US" sz="3600" b="1" cap="none" spc="0" dirty="0">
              <a:ln w="12700">
                <a:noFill/>
                <a:prstDash val="solid"/>
              </a:ln>
              <a:solidFill>
                <a:srgbClr val="F5CD1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14614" y="1347580"/>
            <a:ext cx="3804285" cy="386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1B395B"/>
                </a:solidFill>
                <a:latin typeface="Microsoft JhengHei" pitchFamily="34" charset="-120"/>
                <a:ea typeface="Microsoft JhengHei" pitchFamily="34" charset="-120"/>
              </a:rPr>
              <a:t>爬取过去一年中主要城市的</a:t>
            </a:r>
            <a:r>
              <a:rPr lang="en-US" altLang="zh-CN" b="1" dirty="0" smtClean="0">
                <a:solidFill>
                  <a:srgbClr val="1B395B"/>
                </a:solidFill>
                <a:latin typeface="Microsoft JhengHei" pitchFamily="34" charset="-120"/>
                <a:ea typeface="Microsoft JhengHei" pitchFamily="34" charset="-120"/>
              </a:rPr>
              <a:t>AQI</a:t>
            </a:r>
            <a:r>
              <a:rPr lang="zh-CN" altLang="en-US" b="1" dirty="0" smtClean="0">
                <a:solidFill>
                  <a:srgbClr val="1B395B"/>
                </a:solidFill>
                <a:latin typeface="Microsoft JhengHei" pitchFamily="34" charset="-120"/>
                <a:ea typeface="宋体" charset="0"/>
              </a:rPr>
              <a:t>指数</a:t>
            </a:r>
            <a:endParaRPr lang="zh-CN" altLang="en-US" b="1" dirty="0" smtClean="0">
              <a:solidFill>
                <a:srgbClr val="1B395B"/>
              </a:solidFill>
              <a:latin typeface="Microsoft JhengHei" pitchFamily="34" charset="-120"/>
              <a:ea typeface="宋体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979295" y="627380"/>
            <a:ext cx="5643245" cy="6807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薪资水平数据格式</a:t>
            </a:r>
            <a:endParaRPr lang="zh-CN" altLang="en-US" sz="3600" b="1" cap="none" spc="0" dirty="0">
              <a:ln w="12700">
                <a:noFill/>
                <a:prstDash val="solid"/>
              </a:ln>
              <a:solidFill>
                <a:srgbClr val="F5CD1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971415" y="1203960"/>
            <a:ext cx="3836035" cy="38347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3850" y="1275715"/>
            <a:ext cx="386334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09010" y="1615018"/>
            <a:ext cx="5291681" cy="3549020"/>
            <a:chOff x="2998779" y="1270959"/>
            <a:chExt cx="4502484" cy="3019722"/>
          </a:xfrm>
        </p:grpSpPr>
        <p:graphicFrame>
          <p:nvGraphicFramePr>
            <p:cNvPr id="3" name="图表 2"/>
            <p:cNvGraphicFramePr/>
            <p:nvPr/>
          </p:nvGraphicFramePr>
          <p:xfrm>
            <a:off x="2998779" y="1270959"/>
            <a:ext cx="4502484" cy="30197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4" name="矩形 3"/>
            <p:cNvSpPr/>
            <p:nvPr/>
          </p:nvSpPr>
          <p:spPr>
            <a:xfrm>
              <a:off x="5534069" y="1841532"/>
              <a:ext cx="331708" cy="2880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甲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211638" y="3058485"/>
              <a:ext cx="294883" cy="2880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044102" y="3477387"/>
              <a:ext cx="309885" cy="261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乙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37758" y="3739262"/>
              <a:ext cx="309885" cy="261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丙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099658" y="1824237"/>
              <a:ext cx="259421" cy="261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506521" y="1490993"/>
              <a:ext cx="387382" cy="261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06074" y="1288511"/>
              <a:ext cx="271695" cy="261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67609" y="1707561"/>
            <a:ext cx="4724520" cy="3139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rgbClr val="1B395B"/>
                </a:solidFill>
                <a:latin typeface="Microsoft JhengHei" charset="0"/>
                <a:ea typeface="Microsoft JhengHei" charset="0"/>
              </a:rPr>
              <a:t>数据有效性处理</a:t>
            </a:r>
            <a:endParaRPr lang="zh-CN" altLang="en-US" sz="1600" dirty="0">
              <a:solidFill>
                <a:srgbClr val="1B395B"/>
              </a:solidFill>
              <a:latin typeface="Microsoft JhengHei" charset="0"/>
              <a:ea typeface="Microsoft JhengHei" charset="0"/>
            </a:endParaRPr>
          </a:p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rgbClr val="1B395B"/>
                </a:solidFill>
                <a:latin typeface="Microsoft JhengHei" charset="0"/>
                <a:ea typeface="Microsoft JhengHei" charset="0"/>
              </a:rPr>
              <a:t>平均薪资水平</a:t>
            </a:r>
            <a:endParaRPr lang="zh-CN" altLang="en-US" sz="1600" dirty="0">
              <a:solidFill>
                <a:srgbClr val="1B395B"/>
              </a:solidFill>
              <a:latin typeface="Microsoft JhengHei" charset="0"/>
              <a:ea typeface="Microsoft JhengHei" charset="0"/>
            </a:endParaRPr>
          </a:p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rgbClr val="1B395B"/>
                </a:solidFill>
                <a:latin typeface="Microsoft JhengHei" charset="0"/>
                <a:ea typeface="Microsoft JhengHei" charset="0"/>
              </a:rPr>
              <a:t>提供工作岗位个数</a:t>
            </a:r>
            <a:endParaRPr lang="zh-CN" altLang="en-US" sz="1600" dirty="0">
              <a:solidFill>
                <a:srgbClr val="1B395B"/>
              </a:solidFill>
              <a:latin typeface="Microsoft JhengHei" charset="0"/>
              <a:ea typeface="Microsoft JhengHei" charset="0"/>
            </a:endParaRPr>
          </a:p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rgbClr val="1B395B"/>
                </a:solidFill>
                <a:latin typeface="Microsoft JhengHei" charset="0"/>
                <a:ea typeface="宋体" charset="0"/>
              </a:rPr>
              <a:t>设计算法，平衡权重</a:t>
            </a:r>
            <a:endParaRPr lang="zh-CN" altLang="en-US" sz="1600" dirty="0">
              <a:solidFill>
                <a:srgbClr val="1B395B"/>
              </a:solidFill>
              <a:latin typeface="Microsoft JhengHei" charset="0"/>
              <a:ea typeface="宋体" charset="0"/>
            </a:endParaRPr>
          </a:p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endParaRPr lang="zh-CN" altLang="en-US" sz="1600" dirty="0">
              <a:solidFill>
                <a:srgbClr val="1B395B"/>
              </a:solidFill>
              <a:latin typeface="Microsoft JhengHei" charset="0"/>
              <a:ea typeface="Microsoft JhengHei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79295" y="699135"/>
            <a:ext cx="5643245" cy="6807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 smtClean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charset="0"/>
                <a:ea typeface="Microsoft JhengHei" charset="0"/>
              </a:rPr>
              <a:t>主要城市</a:t>
            </a:r>
            <a:r>
              <a:rPr lang="en-US" altLang="zh-CN" sz="3600" b="1" dirty="0" smtClean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charset="0"/>
                <a:ea typeface="Microsoft JhengHei" charset="0"/>
              </a:rPr>
              <a:t>Java</a:t>
            </a:r>
            <a:r>
              <a:rPr lang="zh-CN" altLang="en-US" sz="3600" b="1" dirty="0" smtClean="0">
                <a:ln w="12700">
                  <a:noFill/>
                  <a:prstDash val="solid"/>
                </a:ln>
                <a:solidFill>
                  <a:srgbClr val="F5CD1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icrosoft JhengHei" charset="0"/>
                <a:ea typeface="Microsoft JhengHei" charset="0"/>
              </a:rPr>
              <a:t>薪资分析</a:t>
            </a:r>
            <a:endParaRPr lang="zh-CN" altLang="en-US" sz="3600" b="1" cap="none" spc="0" dirty="0" smtClean="0">
              <a:ln w="12700">
                <a:noFill/>
                <a:prstDash val="solid"/>
              </a:ln>
              <a:solidFill>
                <a:srgbClr val="F5CD1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icrosoft JhengHei" charset="0"/>
              <a:ea typeface="Microsoft JhengHei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56779" y="1347580"/>
            <a:ext cx="4719955" cy="386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1B395B"/>
                </a:solidFill>
                <a:latin typeface="Microsoft JhengHei" pitchFamily="34" charset="-120"/>
                <a:ea typeface="Microsoft JhengHei" pitchFamily="34" charset="-120"/>
              </a:rPr>
              <a:t>58</a:t>
            </a:r>
            <a:r>
              <a:rPr lang="zh-CN" altLang="en-US" b="1" dirty="0" smtClean="0">
                <a:solidFill>
                  <a:srgbClr val="1B395B"/>
                </a:solidFill>
                <a:latin typeface="Microsoft JhengHei" pitchFamily="34" charset="-120"/>
                <a:ea typeface="宋体" charset="0"/>
              </a:rPr>
              <a:t>同城</a:t>
            </a:r>
            <a:r>
              <a:rPr lang="en-US" altLang="zh-CN" b="1" dirty="0" smtClean="0">
                <a:solidFill>
                  <a:srgbClr val="1B395B"/>
                </a:solidFill>
                <a:latin typeface="Microsoft JhengHei" pitchFamily="34" charset="-120"/>
                <a:ea typeface="宋体" charset="0"/>
              </a:rPr>
              <a:t>--&gt;</a:t>
            </a:r>
            <a:r>
              <a:rPr lang="zh-CN" altLang="en-US" b="1" dirty="0" smtClean="0">
                <a:solidFill>
                  <a:srgbClr val="1B395B"/>
                </a:solidFill>
                <a:latin typeface="Microsoft JhengHei" pitchFamily="34" charset="-120"/>
                <a:ea typeface="Microsoft JhengHei" pitchFamily="34" charset="-120"/>
              </a:rPr>
              <a:t>爬取主要城市</a:t>
            </a:r>
            <a:r>
              <a:rPr lang="en-US" altLang="zh-CN" b="1" dirty="0" smtClean="0">
                <a:solidFill>
                  <a:srgbClr val="1B395B"/>
                </a:solidFill>
                <a:latin typeface="Microsoft JhengHei" pitchFamily="34" charset="-120"/>
                <a:ea typeface="Microsoft JhengHei" pitchFamily="34" charset="-120"/>
              </a:rPr>
              <a:t>Java</a:t>
            </a:r>
            <a:r>
              <a:rPr lang="zh-CN" altLang="en-US" b="1" dirty="0" smtClean="0">
                <a:solidFill>
                  <a:srgbClr val="1B395B"/>
                </a:solidFill>
                <a:latin typeface="Microsoft JhengHei" pitchFamily="34" charset="-120"/>
                <a:ea typeface="宋体" charset="0"/>
              </a:rPr>
              <a:t>工程师薪资信息</a:t>
            </a:r>
            <a:endParaRPr lang="zh-CN" altLang="en-US" b="1" dirty="0" smtClean="0">
              <a:solidFill>
                <a:srgbClr val="1B395B"/>
              </a:solidFill>
              <a:latin typeface="Microsoft JhengHei" pitchFamily="34" charset="-120"/>
              <a:ea typeface="宋体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Kingsoft Office WPP</Application>
  <PresentationFormat>全屏显示(16:9)</PresentationFormat>
  <Paragraphs>136</Paragraphs>
  <Slides>12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空气质量VS薪资水平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唧and唧</dc:creator>
  <cp:lastModifiedBy>Jeff</cp:lastModifiedBy>
  <cp:revision>49</cp:revision>
  <dcterms:created xsi:type="dcterms:W3CDTF">2012-05-16T03:51:00Z</dcterms:created>
  <dcterms:modified xsi:type="dcterms:W3CDTF">2016-01-06T11:43:39Z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