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45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3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0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7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6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4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5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8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8" r:id="rId6"/>
    <p:sldLayoutId id="2147483673" r:id="rId7"/>
    <p:sldLayoutId id="2147483674" r:id="rId8"/>
    <p:sldLayoutId id="2147483675" r:id="rId9"/>
    <p:sldLayoutId id="2147483677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2827872" TargetMode="External"/><Relationship Id="rId2" Type="http://schemas.openxmlformats.org/officeDocument/2006/relationships/hyperlink" Target="https://www.codementor.io/@jadianes/building-a-recommender-with-apache-spark-python-example-app-part1-du1083qb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intro-to-recommender-system-collaborative-filtering-64a238194a26" TargetMode="External"/><Relationship Id="rId5" Type="http://schemas.openxmlformats.org/officeDocument/2006/relationships/hyperlink" Target="https://realpython.com/build-recommendation-engine-collaborative-filtering/" TargetMode="External"/><Relationship Id="rId4" Type="http://schemas.openxmlformats.org/officeDocument/2006/relationships/hyperlink" Target="https://www.geeksforgeeks.org/coding-standards-and-guidelin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mentor.io/@jadianes/building-a-recommender-with-apache-spark-python-example-app-part1-du1083qb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1CB3414-9AC2-4495-BE40-E7C09C725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-15830" y="296572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D8686-C8AF-1D4D-BF37-B73395153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475" y="4907629"/>
            <a:ext cx="3279299" cy="1185353"/>
          </a:xfrm>
        </p:spPr>
        <p:txBody>
          <a:bodyPr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 Movie Recommendation Service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3C61B-6AB6-BE4E-9E47-A1846493B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OMSBA 5312</a:t>
            </a:r>
          </a:p>
          <a:p>
            <a:r>
              <a:rPr lang="en-US" sz="1600" dirty="0">
                <a:solidFill>
                  <a:schemeClr val="bg1"/>
                </a:solidFill>
              </a:rPr>
              <a:t>August 28</a:t>
            </a:r>
            <a:r>
              <a:rPr lang="en-US" sz="1600" baseline="30000" dirty="0">
                <a:solidFill>
                  <a:schemeClr val="bg1"/>
                </a:solidFill>
              </a:rPr>
              <a:t>th</a:t>
            </a:r>
            <a:r>
              <a:rPr lang="en-US" sz="1600" dirty="0">
                <a:solidFill>
                  <a:schemeClr val="bg1"/>
                </a:solidFill>
              </a:rPr>
              <a:t>, 2020</a:t>
            </a:r>
          </a:p>
          <a:p>
            <a:r>
              <a:rPr lang="en-US" sz="1600" dirty="0">
                <a:solidFill>
                  <a:schemeClr val="bg1"/>
                </a:solidFill>
              </a:rPr>
              <a:t>Jennifer Grosz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36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A616-524C-3144-AD1C-7583705B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Movie Recommendations for User1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F032-6217-B044-B3B1-FD30E5A0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35" y="2286001"/>
            <a:ext cx="5828936" cy="4361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TOP 15 recommended movies (with more than 25 reviews):</a:t>
            </a:r>
            <a:endParaRPr lang="en-US" sz="1200" dirty="0"/>
          </a:p>
          <a:p>
            <a:pPr lvl="1">
              <a:lnSpc>
                <a:spcPct val="150000"/>
              </a:lnSpc>
            </a:pPr>
            <a:r>
              <a:rPr lang="en-US" sz="900" dirty="0"/>
              <a:t>Planet Earth II (2016) – Rating: 5.086000501239582 – No. of Reviews: 853</a:t>
            </a:r>
          </a:p>
          <a:p>
            <a:pPr lvl="1">
              <a:lnSpc>
                <a:spcPct val="150000"/>
              </a:lnSpc>
            </a:pPr>
            <a:r>
              <a:rPr lang="en-US" sz="900" dirty="0"/>
              <a:t>Cosmos – Rating: 5.0400235412392504 – No. of Reviews: 157</a:t>
            </a:r>
          </a:p>
          <a:p>
            <a:pPr lvl="1">
              <a:lnSpc>
                <a:spcPct val="150000"/>
              </a:lnSpc>
            </a:pPr>
            <a:r>
              <a:rPr lang="en-US" sz="900" dirty="0"/>
              <a:t>Planet Earth (2006) – Rating: 5.038495931163268 – No. of Reviews: 1384</a:t>
            </a:r>
          </a:p>
          <a:p>
            <a:pPr lvl="1">
              <a:lnSpc>
                <a:spcPct val="150000"/>
              </a:lnSpc>
            </a:pPr>
            <a:r>
              <a:rPr lang="en-US" sz="900" dirty="0"/>
              <a:t>Band of Brothers (2001) – Rating: 5.0358961040492645 - No. of Reviews: 984</a:t>
            </a:r>
          </a:p>
          <a:p>
            <a:pPr lvl="1">
              <a:lnSpc>
                <a:spcPct val="150000"/>
              </a:lnSpc>
            </a:pPr>
            <a:r>
              <a:rPr lang="en-US" sz="900" dirty="0"/>
              <a:t>Cosmos: A Spacetime </a:t>
            </a:r>
            <a:r>
              <a:rPr lang="en-US" sz="900" dirty="0" err="1"/>
              <a:t>Odissey</a:t>
            </a:r>
            <a:r>
              <a:rPr lang="en-US" sz="900" dirty="0"/>
              <a:t> – Rating: 4.969682616987463 – No. of Reviews: 37</a:t>
            </a:r>
          </a:p>
          <a:p>
            <a:pPr lvl="1">
              <a:lnSpc>
                <a:spcPct val="150000"/>
              </a:lnSpc>
            </a:pPr>
            <a:r>
              <a:rPr lang="en-US" sz="900" dirty="0"/>
              <a:t>Black Mirror: White Christmas (2014) – Rating: 4.9575931055347695 – No. of Reviews: 1074</a:t>
            </a:r>
          </a:p>
          <a:p>
            <a:pPr lvl="1">
              <a:lnSpc>
                <a:spcPct val="150000"/>
              </a:lnSpc>
            </a:pPr>
            <a:r>
              <a:rPr lang="en-US" sz="900" dirty="0"/>
              <a:t>The Godfather Trilogy: 1972-1990 (1992) – Rating: 4.932762991405745 – No. of Reviews: 421</a:t>
            </a:r>
          </a:p>
          <a:p>
            <a:pPr lvl="1">
              <a:lnSpc>
                <a:spcPct val="150000"/>
              </a:lnSpc>
            </a:pPr>
            <a:r>
              <a:rPr lang="en-US" sz="900" dirty="0"/>
              <a:t>Shawshank Redemption – Rating: 4.914848872737281 – No. of Reviews: 97999</a:t>
            </a:r>
          </a:p>
          <a:p>
            <a:pPr lvl="1">
              <a:lnSpc>
                <a:spcPct val="150000"/>
              </a:lnSpc>
            </a:pPr>
            <a:r>
              <a:rPr lang="en-US" sz="900" dirty="0"/>
              <a:t>The Reichenbach Fall (2012) – Rating: 4.834817936262212 – No. of Reviews: 48</a:t>
            </a:r>
          </a:p>
          <a:p>
            <a:pPr lvl="1">
              <a:lnSpc>
                <a:spcPct val="150000"/>
              </a:lnSpc>
            </a:pPr>
            <a:r>
              <a:rPr lang="en-US" sz="900" dirty="0"/>
              <a:t>Human Planet (2011) – Rating: 4.817085115694141 – No. of Revies: 283</a:t>
            </a:r>
          </a:p>
          <a:p>
            <a:pPr lvl="1">
              <a:lnSpc>
                <a:spcPct val="150000"/>
              </a:lnSpc>
            </a:pPr>
            <a:r>
              <a:rPr lang="en-US" sz="900" dirty="0"/>
              <a:t>The Blue Planet (2001) – Rating: 4.811914089159956 – No. of Reviews: 421</a:t>
            </a:r>
          </a:p>
          <a:p>
            <a:pPr lvl="1">
              <a:lnSpc>
                <a:spcPct val="150000"/>
              </a:lnSpc>
            </a:pPr>
            <a:r>
              <a:rPr lang="en-US" sz="900" dirty="0"/>
              <a:t>Usual Suspects – Rating: 4.811001968486607 – No. of Reviews: 62180</a:t>
            </a:r>
          </a:p>
          <a:p>
            <a:pPr lvl="1">
              <a:lnSpc>
                <a:spcPct val="150000"/>
              </a:lnSpc>
            </a:pPr>
            <a:r>
              <a:rPr lang="en-US" sz="900" dirty="0"/>
              <a:t>Godfather – Rating: 4.8071098594525665 – No. of Reviews: 60904</a:t>
            </a:r>
          </a:p>
          <a:p>
            <a:pPr lvl="1">
              <a:lnSpc>
                <a:spcPct val="150000"/>
              </a:lnSpc>
            </a:pPr>
            <a:r>
              <a:rPr lang="en-US" sz="900" dirty="0"/>
              <a:t>Dave Chappelle: </a:t>
            </a:r>
            <a:r>
              <a:rPr lang="en-US" sz="900" dirty="0" err="1"/>
              <a:t>Killin</a:t>
            </a:r>
            <a:r>
              <a:rPr lang="en-US" sz="900" dirty="0"/>
              <a:t>' Them Softly (2000) – Rating: 4.797301138772596 – No. of Reviews: 56</a:t>
            </a:r>
          </a:p>
          <a:p>
            <a:pPr lvl="1">
              <a:lnSpc>
                <a:spcPct val="150000"/>
              </a:lnSpc>
            </a:pPr>
            <a:r>
              <a:rPr lang="en-US" sz="900" dirty="0"/>
              <a:t>Over the Garden Wall (2013) – Rating: 4.792893725555963 – No. of Reviews: 377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362509-C39F-D446-8E57-5204E20D87A4}"/>
              </a:ext>
            </a:extLst>
          </p:cNvPr>
          <p:cNvSpPr txBox="1">
            <a:spLocks/>
          </p:cNvSpPr>
          <p:nvPr/>
        </p:nvSpPr>
        <p:spPr>
          <a:xfrm>
            <a:off x="5869458" y="2286000"/>
            <a:ext cx="6310849" cy="4319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/>
              <a:t>TOP 15 recommended movies (with more than 100 reviews):</a:t>
            </a:r>
            <a:endParaRPr lang="en-US" sz="4800" dirty="0"/>
          </a:p>
          <a:p>
            <a:pPr lvl="1">
              <a:lnSpc>
                <a:spcPct val="170000"/>
              </a:lnSpc>
            </a:pPr>
            <a:r>
              <a:rPr lang="en-US" sz="3600" dirty="0"/>
              <a:t>Planet Earth II (2016) – Rating: 5.086000501239582 – No. of Reviews: 853</a:t>
            </a:r>
          </a:p>
          <a:p>
            <a:pPr lvl="1">
              <a:lnSpc>
                <a:spcPct val="170000"/>
              </a:lnSpc>
            </a:pPr>
            <a:r>
              <a:rPr lang="en-US" sz="3600" dirty="0"/>
              <a:t>Cosmos – Rating: 5.0400235412392504 – No. of Reviews: 157</a:t>
            </a:r>
          </a:p>
          <a:p>
            <a:pPr lvl="1">
              <a:lnSpc>
                <a:spcPct val="170000"/>
              </a:lnSpc>
            </a:pPr>
            <a:r>
              <a:rPr lang="en-US" sz="3600" dirty="0"/>
              <a:t>Planet Earth (2006) – Rating: 5.038495931163268 – No. of Reviews: 1384</a:t>
            </a:r>
          </a:p>
          <a:p>
            <a:pPr lvl="1">
              <a:lnSpc>
                <a:spcPct val="170000"/>
              </a:lnSpc>
            </a:pPr>
            <a:r>
              <a:rPr lang="en-US" sz="3600" dirty="0"/>
              <a:t>Band of Brothers (2001) – Rating: 5.0358961040492645 – No. of Reviews: 984</a:t>
            </a:r>
          </a:p>
          <a:p>
            <a:pPr lvl="1">
              <a:lnSpc>
                <a:spcPct val="170000"/>
              </a:lnSpc>
            </a:pPr>
            <a:r>
              <a:rPr lang="en-US" sz="3600" dirty="0"/>
              <a:t>Black Mirror: White Christmas (2014) – Rating: 4.9575931055347695 – No. of Reviews: 1074</a:t>
            </a:r>
          </a:p>
          <a:p>
            <a:pPr lvl="1">
              <a:lnSpc>
                <a:spcPct val="170000"/>
              </a:lnSpc>
            </a:pPr>
            <a:r>
              <a:rPr lang="en-US" sz="3600" dirty="0"/>
              <a:t>The Godfather Trilogy: 1972-1990 (1992) – Rating: 4.932762991405745 – No. of Reviews: 421</a:t>
            </a:r>
          </a:p>
          <a:p>
            <a:pPr lvl="1">
              <a:lnSpc>
                <a:spcPct val="170000"/>
              </a:lnSpc>
            </a:pPr>
            <a:r>
              <a:rPr lang="en-US" sz="3600" dirty="0"/>
              <a:t>Shawshank Redemption – Rating: 4.914848872737281 – No. of Reviews: 97999</a:t>
            </a:r>
          </a:p>
          <a:p>
            <a:pPr lvl="1">
              <a:lnSpc>
                <a:spcPct val="170000"/>
              </a:lnSpc>
            </a:pPr>
            <a:r>
              <a:rPr lang="en-US" sz="3600" dirty="0"/>
              <a:t>Human Planet (2011) – Rating: 4.817085115694141 – No. of Reviews: 283</a:t>
            </a:r>
          </a:p>
          <a:p>
            <a:pPr lvl="1">
              <a:lnSpc>
                <a:spcPct val="170000"/>
              </a:lnSpc>
            </a:pPr>
            <a:r>
              <a:rPr lang="en-US" sz="3600" dirty="0"/>
              <a:t>The Blue Planet (2001) – Rating: 4.811914089159956 – No. of Reviews: 421</a:t>
            </a:r>
          </a:p>
          <a:p>
            <a:pPr lvl="1">
              <a:lnSpc>
                <a:spcPct val="170000"/>
              </a:lnSpc>
            </a:pPr>
            <a:r>
              <a:rPr lang="en-US" sz="3600" dirty="0"/>
              <a:t>Usual Suspects – Rating: 4.811001968486607 – No. of Reviews: 62180</a:t>
            </a:r>
          </a:p>
          <a:p>
            <a:pPr lvl="1">
              <a:lnSpc>
                <a:spcPct val="170000"/>
              </a:lnSpc>
            </a:pPr>
            <a:r>
              <a:rPr lang="en-US" sz="3600" dirty="0"/>
              <a:t>Godfather – Rating: 4.8071098594525665 – No. of Reviews: 60904</a:t>
            </a:r>
          </a:p>
          <a:p>
            <a:pPr lvl="1">
              <a:lnSpc>
                <a:spcPct val="170000"/>
              </a:lnSpc>
            </a:pPr>
            <a:r>
              <a:rPr lang="en-US" sz="3600" dirty="0"/>
              <a:t>Over the Garden Wall (2013) – Rating: 4.792893725555963 – No. of Reviews: 377</a:t>
            </a:r>
          </a:p>
          <a:p>
            <a:pPr lvl="1">
              <a:lnSpc>
                <a:spcPct val="170000"/>
              </a:lnSpc>
            </a:pPr>
            <a:r>
              <a:rPr lang="en-US" sz="3600" dirty="0"/>
              <a:t>Blue Planet II (2017) – Rating: 4.792759622006393 – No. of Reviews: 349</a:t>
            </a:r>
          </a:p>
          <a:p>
            <a:pPr lvl="1">
              <a:lnSpc>
                <a:spcPct val="170000"/>
              </a:lnSpc>
            </a:pPr>
            <a:r>
              <a:rPr lang="en-US" sz="3600" dirty="0"/>
              <a:t>Death Note: </a:t>
            </a:r>
            <a:r>
              <a:rPr lang="en-US" sz="3600" dirty="0" err="1"/>
              <a:t>Desu</a:t>
            </a:r>
            <a:r>
              <a:rPr lang="en-US" sz="3600" dirty="0"/>
              <a:t> </a:t>
            </a:r>
            <a:r>
              <a:rPr lang="en-US" sz="3600" dirty="0" err="1"/>
              <a:t>nôto</a:t>
            </a:r>
            <a:r>
              <a:rPr lang="en-US" sz="3600" dirty="0"/>
              <a:t> (2006–2007) – Rating: 4.784354308191439 – No. of Reviews: 110</a:t>
            </a:r>
          </a:p>
          <a:p>
            <a:pPr lvl="1">
              <a:lnSpc>
                <a:spcPct val="170000"/>
              </a:lnSpc>
            </a:pPr>
            <a:r>
              <a:rPr lang="en-US" sz="3600" dirty="0"/>
              <a:t>Black Mirror – Rating: 4.779923722988428 – No. of Reviews: 180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472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AFC0-B2AE-6F4F-91BF-D4CA6973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User2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043C-4611-8C42-B07F-5310B39E1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07" y="2502738"/>
            <a:ext cx="10168128" cy="36941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Given Movie Ratings for </a:t>
            </a:r>
            <a:r>
              <a:rPr lang="en-US" b="1" dirty="0"/>
              <a:t>User2:</a:t>
            </a:r>
          </a:p>
          <a:p>
            <a:pPr lvl="1"/>
            <a:r>
              <a:rPr lang="en-US" dirty="0"/>
              <a:t>Movie: Man in the Iron Mask, The (1998) – Rating: 4</a:t>
            </a:r>
          </a:p>
          <a:p>
            <a:pPr lvl="1"/>
            <a:r>
              <a:rPr lang="en-US" dirty="0"/>
              <a:t>Movie: Last Samurai, The (2003) – Rating: 3</a:t>
            </a:r>
          </a:p>
          <a:p>
            <a:pPr lvl="1"/>
            <a:r>
              <a:rPr lang="en-US" dirty="0"/>
              <a:t>Movie: Hereditary (2018) – Rating: 4  </a:t>
            </a:r>
          </a:p>
          <a:p>
            <a:pPr lvl="1"/>
            <a:r>
              <a:rPr lang="en-US" dirty="0"/>
              <a:t>Movie: Incredibles, The (2004) – Rating: 4   (0, 8961, 4), #)</a:t>
            </a:r>
          </a:p>
          <a:p>
            <a:pPr lvl="1"/>
            <a:r>
              <a:rPr lang="en-US" dirty="0"/>
              <a:t>Movie: Wedding Crashers (2005) - 3   </a:t>
            </a:r>
          </a:p>
          <a:p>
            <a:pPr lvl="1"/>
            <a:r>
              <a:rPr lang="en-US" dirty="0"/>
              <a:t>Movie: Freaky Friday (2018) – Rating: 1   </a:t>
            </a:r>
          </a:p>
          <a:p>
            <a:pPr lvl="1"/>
            <a:r>
              <a:rPr lang="en-US" dirty="0"/>
              <a:t>Movie: Bert </a:t>
            </a:r>
            <a:r>
              <a:rPr lang="en-US" dirty="0" err="1"/>
              <a:t>Kreischer</a:t>
            </a:r>
            <a:r>
              <a:rPr lang="en-US" dirty="0"/>
              <a:t>: Secret Time (2018) – Rating: 5  </a:t>
            </a:r>
          </a:p>
          <a:p>
            <a:pPr lvl="1"/>
            <a:r>
              <a:rPr lang="en-US" dirty="0"/>
              <a:t>Movie: Mean Girls (2004) – Rating: 4 </a:t>
            </a:r>
          </a:p>
          <a:p>
            <a:pPr lvl="1"/>
            <a:r>
              <a:rPr lang="en-US" dirty="0"/>
              <a:t>Movie: Saw (2004)  - Rating: 4 </a:t>
            </a:r>
          </a:p>
          <a:p>
            <a:pPr lvl="1"/>
            <a:r>
              <a:rPr lang="en-US" dirty="0"/>
              <a:t>Movie: Forgetting Sarah Marshall (2008) – Rating: 5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4DA9E-F095-154B-9232-B91DC4A734EF}"/>
              </a:ext>
            </a:extLst>
          </p:cNvPr>
          <p:cNvSpPr txBox="1"/>
          <p:nvPr/>
        </p:nvSpPr>
        <p:spPr>
          <a:xfrm>
            <a:off x="8563232" y="2998113"/>
            <a:ext cx="2970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model for User2 was trained in 122.748 seconds.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884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22D7-4E5A-3047-9921-7CAAD138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Recommendations for User2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504FA3-5A73-5749-A11B-B61A6813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3" y="2286001"/>
            <a:ext cx="6055478" cy="43619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/>
              <a:t>TOP 15 recommended movies (with more than 25 reviews):</a:t>
            </a:r>
            <a:endParaRPr lang="en-US" sz="4800" dirty="0"/>
          </a:p>
          <a:p>
            <a:pPr lvl="1">
              <a:lnSpc>
                <a:spcPct val="170000"/>
              </a:lnSpc>
            </a:pPr>
            <a:r>
              <a:rPr lang="en-US" sz="3200" dirty="0"/>
              <a:t>Elway To Marino (2013) – Rating: 5.257835236472239 – No. of Reviews: 25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Connections (1978) – Rating: 5.202213372934146 –  No. of Reviews: 49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Cosmos – Rating: 5.177670126907799 – No. of Reviews: 157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Rabbit of Seville (1950) – Rating: 5.163484150616505 – No. of Reviews: 30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Baseball (1994) – Rating: 5.159287547672342 – No. of Reviews: 42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Last Lions – Rating: 5.12409635143586 – No. of Reviews: 38</a:t>
            </a:r>
          </a:p>
          <a:p>
            <a:pPr lvl="1">
              <a:lnSpc>
                <a:spcPct val="170000"/>
              </a:lnSpc>
            </a:pPr>
            <a:r>
              <a:rPr lang="en-US" sz="3200" dirty="0" err="1"/>
              <a:t>Harakiri</a:t>
            </a:r>
            <a:r>
              <a:rPr lang="en-US" sz="3200" dirty="0"/>
              <a:t> (Seppuku) (1962) – Rating: 5.113893949692688 – No. of Reviews: 679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Jim Henson's The Storyteller (1989) – Rating: 5.1133157364957675 – No. of Reviews: 36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Who's Singin' Over There? (a.k.a. Who Sings Over There) (Ko to </a:t>
            </a:r>
            <a:r>
              <a:rPr lang="en-US" sz="3200" dirty="0" err="1"/>
              <a:t>tamo</a:t>
            </a:r>
            <a:r>
              <a:rPr lang="en-US" sz="3200" dirty="0"/>
              <a:t> </a:t>
            </a:r>
            <a:r>
              <a:rPr lang="en-US" sz="3200" dirty="0" err="1"/>
              <a:t>peva</a:t>
            </a:r>
            <a:r>
              <a:rPr lang="en-US" sz="3200" dirty="0"/>
              <a:t>) (1980) – Rating: 5.104265150473019 – No. of Reviews: 45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Century of the Self – Rating: 5.1040310208256585 – No. of Reviews: 213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Human Condition III – Rating: 5.098909786081757 – No. of Reviews: 91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In the blue sea – Rating: 5.085521273384728 – No. of Reviews: 37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Planet Earth (2006) – Rating: 5.075628923151591 – No. of Reviews: 1384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Planet Earth II (2016) – Rating: 5.073128889749725 – No. of Reviews: 853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World of Tomorrow Episode Two: The Burden of Other People's Thoughts (2017) – Rating: 5.072479932851294 – No. of Reviews: 39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AB4F3A-C890-5F4E-8D12-94FF3CF3A28D}"/>
              </a:ext>
            </a:extLst>
          </p:cNvPr>
          <p:cNvSpPr txBox="1">
            <a:spLocks/>
          </p:cNvSpPr>
          <p:nvPr/>
        </p:nvSpPr>
        <p:spPr>
          <a:xfrm>
            <a:off x="5869458" y="2286000"/>
            <a:ext cx="6310849" cy="4319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/>
              <a:t>TOP 15 recommended movies (with more than 100 reviews):</a:t>
            </a:r>
            <a:endParaRPr lang="en-US" sz="4800" dirty="0"/>
          </a:p>
          <a:p>
            <a:pPr lvl="1">
              <a:lnSpc>
                <a:spcPct val="170000"/>
              </a:lnSpc>
            </a:pPr>
            <a:r>
              <a:rPr lang="en-US" sz="3200" dirty="0"/>
              <a:t>Cosmos – Rating: 5.177670126907799 – No. of Reviews: 157</a:t>
            </a:r>
          </a:p>
          <a:p>
            <a:pPr lvl="1">
              <a:lnSpc>
                <a:spcPct val="170000"/>
              </a:lnSpc>
            </a:pPr>
            <a:r>
              <a:rPr lang="en-US" sz="3200" dirty="0" err="1"/>
              <a:t>Harakiri</a:t>
            </a:r>
            <a:r>
              <a:rPr lang="en-US" sz="3200" dirty="0"/>
              <a:t> (Seppuku) (1962) – Rating: 5.113893949692688 – No. of Reviews: 679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Century of the Self – Rating: 5.1040310208256585 – No. of Reviews: 213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Planet Earth (2006) – Rating: 5.075628923151591 – No. of Reviews: 1384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Planet Earth II (2016) – Rating: 5.073128889749725 – No. of Reviews: 853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Death on the Staircase (Soupçons) (2004) – Rating: 5.050088533873144 – No. of Reviews: 130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Human Condition I – Rating: 5.020291878251406 – No. of Reviews: 151</a:t>
            </a:r>
          </a:p>
          <a:p>
            <a:pPr lvl="1">
              <a:lnSpc>
                <a:spcPct val="170000"/>
              </a:lnSpc>
            </a:pPr>
            <a:r>
              <a:rPr lang="en-US" sz="3200" dirty="0" err="1"/>
              <a:t>Trou</a:t>
            </a:r>
            <a:r>
              <a:rPr lang="en-US" sz="3200" dirty="0"/>
              <a:t> – Rating: 5.018590309877705 – No. of Reviews: 189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The Godfather Trilogy: 1972-1990 (1992) – Rating: 5.005446975265841 – No. of Reviews: 421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All Watched Over by Machines of Loving Grace (2011) – Rating: 4.999820045022098 – No. of Reviews: 157</a:t>
            </a:r>
          </a:p>
          <a:p>
            <a:pPr lvl="1">
              <a:lnSpc>
                <a:spcPct val="170000"/>
              </a:lnSpc>
            </a:pPr>
            <a:r>
              <a:rPr lang="en-US" sz="3200" dirty="0" err="1"/>
              <a:t>Ikiru</a:t>
            </a:r>
            <a:r>
              <a:rPr lang="en-US" sz="3200" dirty="0"/>
              <a:t> (1952) – Rating: 4.980738267656976 – No. of Reviews: 1551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O.J.: Made in America (2016) – Rating: 4.979816561433598 – No. of Reviews: 431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Seven Samurai (</a:t>
            </a:r>
            <a:r>
              <a:rPr lang="en-US" sz="3200" dirty="0" err="1"/>
              <a:t>Shichinin</a:t>
            </a:r>
            <a:r>
              <a:rPr lang="en-US" sz="3200" dirty="0"/>
              <a:t> no samurai) (1954) – Rating: 4.961174999608279 – No. of Reviews: 14578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Larry David: Curb Your Enthusiasm (1999) – Rating: 4.958620844702779 – No. of Reviews: 177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Come and See (Idi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smotri</a:t>
            </a:r>
            <a:r>
              <a:rPr lang="en-US" sz="3200" dirty="0"/>
              <a:t>) (1985) – Rating: 4.953725519063973 – No. of Reviews: 703</a:t>
            </a:r>
          </a:p>
        </p:txBody>
      </p:sp>
    </p:spTree>
    <p:extLst>
      <p:ext uri="{BB962C8B-B14F-4D97-AF65-F5344CB8AC3E}">
        <p14:creationId xmlns:p14="http://schemas.microsoft.com/office/powerpoint/2010/main" val="26013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3298-F36B-6F48-8E45-F929B75D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Rating for Quiz Show (1994)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2F8D5-510E-274C-AF67-373C5B4C413C}"/>
              </a:ext>
            </a:extLst>
          </p:cNvPr>
          <p:cNvSpPr txBox="1"/>
          <p:nvPr/>
        </p:nvSpPr>
        <p:spPr>
          <a:xfrm>
            <a:off x="2360140" y="3200400"/>
            <a:ext cx="347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0.6211926549081777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AEE99-BF7A-C344-9FCF-4911BD0F65B2}"/>
              </a:ext>
            </a:extLst>
          </p:cNvPr>
          <p:cNvSpPr txBox="1"/>
          <p:nvPr/>
        </p:nvSpPr>
        <p:spPr>
          <a:xfrm>
            <a:off x="6306065" y="3200400"/>
            <a:ext cx="347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0.9924341686034573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7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30DB-F0F4-0C41-8ECE-0676FC32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FD41-AB33-4946-87FC-D70EFE5E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 models provide content by taking what other people recommend as well as user explicit ratings into consideration</a:t>
            </a:r>
          </a:p>
          <a:p>
            <a:r>
              <a:rPr lang="en-US" dirty="0"/>
              <a:t>Collaborative Filtering and Matrix Factorization that solve many of the common scalability and scarcity problems encountered when creating recommendation engines </a:t>
            </a:r>
          </a:p>
        </p:txBody>
      </p:sp>
    </p:spTree>
    <p:extLst>
      <p:ext uri="{BB962C8B-B14F-4D97-AF65-F5344CB8AC3E}">
        <p14:creationId xmlns:p14="http://schemas.microsoft.com/office/powerpoint/2010/main" val="373336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BD08-C00F-8F4B-AC8D-6F8BC010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41EA-67F7-814C-A32F-E82A428E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Recommendation model not only provides top personalized movie recommendations, but it also predicts user rating of movies they have not seen which creates unique content-customization opportunities for users </a:t>
            </a:r>
          </a:p>
          <a:p>
            <a:pPr lvl="1"/>
            <a:r>
              <a:rPr lang="en-US" dirty="0"/>
              <a:t>Personalize user experiences by providing predicted ratings for movies they have not seen</a:t>
            </a:r>
          </a:p>
          <a:p>
            <a:pPr lvl="2"/>
            <a:r>
              <a:rPr lang="en-US" dirty="0"/>
              <a:t>Increase user engagement with website</a:t>
            </a:r>
          </a:p>
          <a:p>
            <a:pPr lvl="2"/>
            <a:r>
              <a:rPr lang="en-US" dirty="0"/>
              <a:t>Increase traffic to website</a:t>
            </a:r>
          </a:p>
          <a:p>
            <a:pPr lvl="2"/>
            <a:r>
              <a:rPr lang="en-US" dirty="0"/>
              <a:t>Increase revenue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6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8D0B-E878-0949-B010-B0E6F668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C924-0E5F-E74A-92C5-D39F65901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68" y="2515095"/>
            <a:ext cx="10950064" cy="3694176"/>
          </a:xfrm>
        </p:spPr>
        <p:txBody>
          <a:bodyPr>
            <a:normAutofit lnSpcReduction="10000"/>
          </a:bodyPr>
          <a:lstStyle/>
          <a:p>
            <a:r>
              <a:rPr lang="en-US" sz="1600" dirty="0" err="1"/>
              <a:t>Dianes</a:t>
            </a:r>
            <a:r>
              <a:rPr lang="en-US" sz="1600" dirty="0"/>
              <a:t>, Jose. “Building a Movie Recommendation Service with Apache Spark &amp; Flask - Part 1”. </a:t>
            </a:r>
            <a:r>
              <a:rPr lang="en-US" sz="1600" i="1" dirty="0" err="1"/>
              <a:t>Codementor</a:t>
            </a:r>
            <a:r>
              <a:rPr lang="en-US" sz="1600" dirty="0"/>
              <a:t>, September 14</a:t>
            </a:r>
            <a:r>
              <a:rPr lang="en-US" sz="1600" baseline="30000" dirty="0"/>
              <a:t>th</a:t>
            </a:r>
            <a:r>
              <a:rPr lang="en-US" sz="1600" dirty="0"/>
              <a:t>, 2015. </a:t>
            </a:r>
            <a:r>
              <a:rPr lang="en-US" sz="1600" u="sng" dirty="0">
                <a:hlinkClick r:id="rId2"/>
              </a:rPr>
              <a:t>https://www.codementor.io/@jadianes/building-a-recommender-with-apache-spark-python-example-app-part1-du1083qbw</a:t>
            </a:r>
            <a:endParaRPr lang="en-US" sz="1600" dirty="0"/>
          </a:p>
          <a:p>
            <a:r>
              <a:rPr lang="en-US" sz="1600" dirty="0"/>
              <a:t>F. Maxwell Harper and Joseph A. </a:t>
            </a:r>
            <a:r>
              <a:rPr lang="en-US" sz="1600" dirty="0" err="1"/>
              <a:t>Konstan</a:t>
            </a:r>
            <a:r>
              <a:rPr lang="en-US" sz="1600" dirty="0"/>
              <a:t>. 2015. The </a:t>
            </a:r>
            <a:r>
              <a:rPr lang="en-US" sz="1600" dirty="0" err="1"/>
              <a:t>MovieLens</a:t>
            </a:r>
            <a:r>
              <a:rPr lang="en-US" sz="1600" dirty="0"/>
              <a:t> Datasets: History and Context. ACM Transactions on Interactive Intelligent Systems (</a:t>
            </a:r>
            <a:r>
              <a:rPr lang="en-US" sz="1600" dirty="0" err="1"/>
              <a:t>TiiS</a:t>
            </a:r>
            <a:r>
              <a:rPr lang="en-US" sz="1600" dirty="0"/>
              <a:t>) 5, 4: 19:1–19:19. </a:t>
            </a:r>
            <a:r>
              <a:rPr lang="en-US" sz="1600" u="sng" dirty="0">
                <a:hlinkClick r:id="rId3"/>
              </a:rPr>
              <a:t>https://doi.org/10.1145/2827872</a:t>
            </a:r>
            <a:endParaRPr lang="en-US" sz="1600" dirty="0"/>
          </a:p>
          <a:p>
            <a:r>
              <a:rPr lang="en-US" sz="1600" dirty="0"/>
              <a:t>Pal, </a:t>
            </a:r>
            <a:r>
              <a:rPr lang="en-US" sz="1600" dirty="0" err="1"/>
              <a:t>Sayan</a:t>
            </a:r>
            <a:r>
              <a:rPr lang="en-US" sz="1600" dirty="0"/>
              <a:t> Kumar. “Coding Standards and Guidelines”. </a:t>
            </a:r>
            <a:r>
              <a:rPr lang="en-US" sz="1600" i="1" dirty="0" err="1"/>
              <a:t>GeeksforGeeks</a:t>
            </a:r>
            <a:r>
              <a:rPr lang="en-US" sz="1600" dirty="0"/>
              <a:t>, </a:t>
            </a:r>
            <a:r>
              <a:rPr lang="en-US" sz="1600" dirty="0" err="1"/>
              <a:t>Feburary</a:t>
            </a:r>
            <a:r>
              <a:rPr lang="en-US" sz="1600" dirty="0"/>
              <a:t> 7</a:t>
            </a:r>
            <a:r>
              <a:rPr lang="en-US" sz="1600" baseline="30000" dirty="0"/>
              <a:t>th</a:t>
            </a:r>
            <a:r>
              <a:rPr lang="en-US" sz="1600" dirty="0"/>
              <a:t>, 2019. </a:t>
            </a:r>
            <a:r>
              <a:rPr lang="en-US" sz="1600" u="sng" dirty="0">
                <a:hlinkClick r:id="rId4"/>
              </a:rPr>
              <a:t>https://www.geeksforgeeks.org/coding-standards-and-guidelines/</a:t>
            </a:r>
            <a:endParaRPr lang="en-US" sz="1600" dirty="0"/>
          </a:p>
          <a:p>
            <a:r>
              <a:rPr lang="en-US" sz="1600" dirty="0" err="1"/>
              <a:t>Ajitsaria</a:t>
            </a:r>
            <a:r>
              <a:rPr lang="en-US" sz="1600" dirty="0"/>
              <a:t>, Abhinav. “Build a Recommendation Engine with Collaborative Filtering”. </a:t>
            </a:r>
            <a:r>
              <a:rPr lang="en-US" sz="1600" i="1" dirty="0"/>
              <a:t>Real Python,</a:t>
            </a:r>
            <a:r>
              <a:rPr lang="en-US" sz="1600" dirty="0"/>
              <a:t> 2012 – 2020. </a:t>
            </a:r>
            <a:r>
              <a:rPr lang="en-US" sz="1600" u="sng" dirty="0">
                <a:hlinkClick r:id="rId5"/>
              </a:rPr>
              <a:t>https://realpython.com/build-recommendation-engine-collaborative-filtering/</a:t>
            </a:r>
            <a:endParaRPr lang="en-US" sz="1600" dirty="0"/>
          </a:p>
          <a:p>
            <a:r>
              <a:rPr lang="en-US" sz="1600" dirty="0"/>
              <a:t>Lou, </a:t>
            </a:r>
            <a:r>
              <a:rPr lang="en-US" sz="1600" dirty="0" err="1"/>
              <a:t>Shuyu</a:t>
            </a:r>
            <a:r>
              <a:rPr lang="en-US" sz="1600" dirty="0"/>
              <a:t>. “Introduction to Recommender System Approaches of Collaborative Filtering: Nearest Neighborhood and Matrix Factorization”. </a:t>
            </a:r>
            <a:r>
              <a:rPr lang="en-US" sz="1600" i="1" dirty="0"/>
              <a:t>Towards Data Science</a:t>
            </a:r>
            <a:r>
              <a:rPr lang="en-US" sz="1600" dirty="0"/>
              <a:t>, December 10</a:t>
            </a:r>
            <a:r>
              <a:rPr lang="en-US" sz="1600" baseline="30000" dirty="0"/>
              <a:t>th</a:t>
            </a:r>
            <a:r>
              <a:rPr lang="en-US" sz="1600" dirty="0"/>
              <a:t>, 2018. </a:t>
            </a:r>
            <a:r>
              <a:rPr lang="en-US" sz="1600" u="sng" dirty="0">
                <a:hlinkClick r:id="rId6"/>
              </a:rPr>
              <a:t>https://towardsdatascience.com/intro-to-recommender-system-collaborative-filtering-64a238194a26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062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7165-D2FB-1040-9A39-BC9FE738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Case Name: A Movie Recommendation Service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71475-A7E7-244D-B4FA-C32004C3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Case URL: </a:t>
            </a:r>
            <a:r>
              <a:rPr lang="en-US" u="sng" dirty="0">
                <a:hlinkClick r:id="rId2"/>
              </a:rPr>
              <a:t>https://www.codementor.io/@jadianes/building-a-recommender-with-apache-spark-python-example-app-part1-du1083qbw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1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63CA-53A4-194F-B7D8-F2B2EDF7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94B1-F2EE-A64A-9285-CB8A48923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075176"/>
          </a:xfrm>
        </p:spPr>
        <p:txBody>
          <a:bodyPr>
            <a:noAutofit/>
          </a:bodyPr>
          <a:lstStyle/>
          <a:p>
            <a:r>
              <a:rPr lang="en-US" sz="2400" dirty="0"/>
              <a:t>Built a Movie Recommendation Model by analyzing user’s preferences and other similar users’ preferences to provide the best possible movie recommendations</a:t>
            </a:r>
          </a:p>
          <a:p>
            <a:r>
              <a:rPr lang="en-US" sz="2400" dirty="0"/>
              <a:t>Used data from </a:t>
            </a:r>
            <a:r>
              <a:rPr lang="en-US" sz="2400" dirty="0" err="1"/>
              <a:t>MovieLens</a:t>
            </a:r>
            <a:r>
              <a:rPr lang="en-US" sz="2400" dirty="0"/>
              <a:t> website</a:t>
            </a:r>
          </a:p>
          <a:p>
            <a:r>
              <a:rPr lang="en-US" sz="2400" dirty="0"/>
              <a:t>Collaborative Filtering and matrix factorization techniques using Spark’s Alternating Least Squares have been used for the implementation</a:t>
            </a:r>
          </a:p>
          <a:p>
            <a:r>
              <a:rPr lang="en-US" sz="2400" dirty="0"/>
              <a:t>End result: a model that recommends the top 15 movies for a specific user </a:t>
            </a:r>
          </a:p>
        </p:txBody>
      </p:sp>
    </p:spTree>
    <p:extLst>
      <p:ext uri="{BB962C8B-B14F-4D97-AF65-F5344CB8AC3E}">
        <p14:creationId xmlns:p14="http://schemas.microsoft.com/office/powerpoint/2010/main" val="345126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1F60-EDD0-9046-AA53-4DCD1762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A0BB-64E8-A145-ADE0-D065CA68A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651761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i="1" dirty="0"/>
              <a:t>ml-latest-small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100,836 ratings </a:t>
            </a:r>
          </a:p>
          <a:p>
            <a:pPr lvl="1"/>
            <a:r>
              <a:rPr lang="en-US" dirty="0"/>
              <a:t>3,683 tag applications </a:t>
            </a:r>
          </a:p>
          <a:p>
            <a:pPr lvl="1"/>
            <a:r>
              <a:rPr lang="en-US" dirty="0"/>
              <a:t>9,742 movies</a:t>
            </a:r>
          </a:p>
          <a:p>
            <a:pPr lvl="1"/>
            <a:r>
              <a:rPr lang="en-US" dirty="0"/>
              <a:t>610 users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0" indent="0">
              <a:buNone/>
            </a:pPr>
            <a:r>
              <a:rPr lang="en-US" sz="2400" i="1" dirty="0"/>
              <a:t>ml-latest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27,753,444 ratings </a:t>
            </a:r>
          </a:p>
          <a:p>
            <a:pPr lvl="1"/>
            <a:r>
              <a:rPr lang="en-US" dirty="0"/>
              <a:t>1,108,997 tag applications </a:t>
            </a:r>
          </a:p>
          <a:p>
            <a:pPr lvl="1"/>
            <a:r>
              <a:rPr lang="en-US" dirty="0"/>
              <a:t>58,098 movies</a:t>
            </a:r>
          </a:p>
          <a:p>
            <a:pPr lvl="1"/>
            <a:r>
              <a:rPr lang="en-US" dirty="0"/>
              <a:t>283,228 users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DF04D-CA5B-3548-A521-CCF777AF59B6}"/>
              </a:ext>
            </a:extLst>
          </p:cNvPr>
          <p:cNvSpPr txBox="1"/>
          <p:nvPr/>
        </p:nvSpPr>
        <p:spPr>
          <a:xfrm>
            <a:off x="1115567" y="5634681"/>
            <a:ext cx="10005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Both datasets describes 5-star movie rating and tagging activity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883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D592-3841-B54D-9ED4-D49E7E06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D89A-B206-8E47-9A89-C9EDEE25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Platform</a:t>
            </a:r>
          </a:p>
          <a:p>
            <a:pPr lvl="1"/>
            <a:r>
              <a:rPr lang="en-US" dirty="0"/>
              <a:t>Amazon Web Services (AWS)</a:t>
            </a:r>
          </a:p>
          <a:p>
            <a:pPr lvl="2"/>
            <a:r>
              <a:rPr lang="en-US" dirty="0"/>
              <a:t>EC2 Instance</a:t>
            </a:r>
          </a:p>
          <a:p>
            <a:pPr lvl="3"/>
            <a:r>
              <a:rPr lang="en-US" dirty="0"/>
              <a:t>T2.medium</a:t>
            </a:r>
          </a:p>
          <a:p>
            <a:pPr lvl="3"/>
            <a:r>
              <a:rPr lang="en-US" dirty="0"/>
              <a:t>Ubuntu Connection</a:t>
            </a:r>
          </a:p>
          <a:p>
            <a:pPr lvl="3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4"/>
            <a:r>
              <a:rPr lang="en-US" dirty="0"/>
              <a:t>Python 3</a:t>
            </a:r>
          </a:p>
          <a:p>
            <a:pPr marL="1828800" lvl="4" indent="0">
              <a:buNone/>
            </a:pPr>
            <a:endParaRPr lang="en-US" dirty="0"/>
          </a:p>
          <a:p>
            <a:r>
              <a:rPr lang="en-US" dirty="0"/>
              <a:t>Library</a:t>
            </a:r>
          </a:p>
          <a:p>
            <a:pPr lvl="1"/>
            <a:r>
              <a:rPr lang="en-US" dirty="0"/>
              <a:t>Spark </a:t>
            </a:r>
            <a:r>
              <a:rPr lang="en-US" dirty="0" err="1"/>
              <a:t>MLlib</a:t>
            </a:r>
            <a:endParaRPr lang="en-US" dirty="0"/>
          </a:p>
          <a:p>
            <a:pPr lvl="2"/>
            <a:r>
              <a:rPr lang="en-US" dirty="0"/>
              <a:t>Collaborative Filtering</a:t>
            </a:r>
          </a:p>
          <a:p>
            <a:pPr lvl="2"/>
            <a:r>
              <a:rPr lang="en-US" dirty="0"/>
              <a:t>Matrix Factorization</a:t>
            </a:r>
          </a:p>
          <a:p>
            <a:pPr lvl="2"/>
            <a:r>
              <a:rPr lang="en-US" dirty="0"/>
              <a:t>Alternating Least Squares (ALS)</a:t>
            </a:r>
          </a:p>
          <a:p>
            <a:pPr lvl="3"/>
            <a:r>
              <a:rPr lang="en-US" dirty="0"/>
              <a:t>Root Mean Square Error (RMSE)</a:t>
            </a:r>
          </a:p>
        </p:txBody>
      </p:sp>
    </p:spTree>
    <p:extLst>
      <p:ext uri="{BB962C8B-B14F-4D97-AF65-F5344CB8AC3E}">
        <p14:creationId xmlns:p14="http://schemas.microsoft.com/office/powerpoint/2010/main" val="360169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767B-08B1-7649-9011-C5005CD7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8FAB-7332-FA44-B06A-5FEE4E58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Create a </a:t>
            </a:r>
            <a:r>
              <a:rPr lang="en-US" dirty="0" err="1"/>
              <a:t>SparkContext</a:t>
            </a:r>
            <a:r>
              <a:rPr lang="en-US" dirty="0"/>
              <a:t> configured for local mode. This code was not included in the tutorial.</a:t>
            </a:r>
          </a:p>
          <a:p>
            <a:pPr lvl="1" latinLnBrk="1"/>
            <a:r>
              <a:rPr lang="en-US" dirty="0"/>
              <a:t>import </a:t>
            </a:r>
            <a:r>
              <a:rPr lang="en-US" dirty="0" err="1"/>
              <a:t>pyspark</a:t>
            </a:r>
            <a:endParaRPr lang="en-US" dirty="0"/>
          </a:p>
          <a:p>
            <a:pPr lvl="1" latinLnBrk="1"/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pyspark.SparkContext</a:t>
            </a:r>
            <a:r>
              <a:rPr lang="en-US" dirty="0"/>
              <a:t>('local[*]')</a:t>
            </a:r>
          </a:p>
          <a:p>
            <a:pPr lvl="0"/>
            <a:r>
              <a:rPr lang="en-US" dirty="0"/>
              <a:t>Update download location path from what was provided in the tutorial.</a:t>
            </a:r>
          </a:p>
          <a:p>
            <a:pPr lvl="1"/>
            <a:r>
              <a:rPr lang="en-US" dirty="0"/>
              <a:t>Tutorial code:</a:t>
            </a:r>
          </a:p>
          <a:p>
            <a:pPr lvl="2" latinLnBrk="1"/>
            <a:r>
              <a:rPr lang="en-US" dirty="0" err="1"/>
              <a:t>datasets_path</a:t>
            </a:r>
            <a:r>
              <a:rPr lang="en-US" dirty="0"/>
              <a:t> = </a:t>
            </a:r>
            <a:r>
              <a:rPr lang="en-US" dirty="0" err="1"/>
              <a:t>os.path.join</a:t>
            </a:r>
            <a:r>
              <a:rPr lang="en-US" dirty="0"/>
              <a:t>('..', 'datasets')</a:t>
            </a:r>
          </a:p>
          <a:p>
            <a:pPr lvl="1"/>
            <a:r>
              <a:rPr lang="en-US" dirty="0"/>
              <a:t>Modified code:</a:t>
            </a:r>
          </a:p>
          <a:p>
            <a:pPr lvl="2" latinLnBrk="1"/>
            <a:r>
              <a:rPr lang="en-US" dirty="0" err="1"/>
              <a:t>datasets_path</a:t>
            </a:r>
            <a:r>
              <a:rPr lang="en-US" dirty="0"/>
              <a:t> = </a:t>
            </a:r>
            <a:r>
              <a:rPr lang="en-US" dirty="0" err="1"/>
              <a:t>os.path.join</a:t>
            </a:r>
            <a:r>
              <a:rPr lang="en-US" dirty="0"/>
              <a:t>('/home/</a:t>
            </a:r>
            <a:r>
              <a:rPr lang="en-US" dirty="0" err="1"/>
              <a:t>jovyan</a:t>
            </a:r>
            <a:r>
              <a:rPr lang="en-US" dirty="0"/>
              <a:t>', 'work')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1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5314-FF93-3F4C-A40D-40B08BE8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Details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49B8-2EE5-0A40-8074-3C7A0D0BF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/>
              <a:t>Modified the code in order to download the files.</a:t>
            </a:r>
          </a:p>
          <a:p>
            <a:pPr lvl="1"/>
            <a:r>
              <a:rPr lang="en-US" dirty="0"/>
              <a:t>Tutorial code:</a:t>
            </a:r>
          </a:p>
          <a:p>
            <a:pPr lvl="2" latinLnBrk="1"/>
            <a:r>
              <a:rPr lang="en-US" dirty="0"/>
              <a:t>import </a:t>
            </a:r>
            <a:r>
              <a:rPr lang="en-US" dirty="0" err="1"/>
              <a:t>urllib</a:t>
            </a:r>
            <a:r>
              <a:rPr lang="en-US" dirty="0"/>
              <a:t> </a:t>
            </a:r>
          </a:p>
          <a:p>
            <a:pPr lvl="2" latinLnBrk="1"/>
            <a:r>
              <a:rPr lang="en-US" dirty="0" err="1"/>
              <a:t>small_f</a:t>
            </a:r>
            <a:r>
              <a:rPr lang="en-US" dirty="0"/>
              <a:t> = </a:t>
            </a:r>
            <a:r>
              <a:rPr lang="en-US" dirty="0" err="1"/>
              <a:t>urllib.urlretrieve</a:t>
            </a:r>
            <a:r>
              <a:rPr lang="en-US" dirty="0"/>
              <a:t> (</a:t>
            </a:r>
            <a:r>
              <a:rPr lang="en-US" dirty="0" err="1"/>
              <a:t>small_dataset_url</a:t>
            </a:r>
            <a:r>
              <a:rPr lang="en-US" dirty="0"/>
              <a:t>, </a:t>
            </a:r>
            <a:r>
              <a:rPr lang="en-US" dirty="0" err="1"/>
              <a:t>small_dataset_path</a:t>
            </a:r>
            <a:r>
              <a:rPr lang="en-US" dirty="0"/>
              <a:t>)</a:t>
            </a:r>
          </a:p>
          <a:p>
            <a:pPr lvl="2" latinLnBrk="1"/>
            <a:r>
              <a:rPr lang="en-US" dirty="0" err="1"/>
              <a:t>complete_f</a:t>
            </a:r>
            <a:r>
              <a:rPr lang="en-US" dirty="0"/>
              <a:t> = </a:t>
            </a:r>
            <a:r>
              <a:rPr lang="en-US" dirty="0" err="1"/>
              <a:t>urllib.urlretrieve</a:t>
            </a:r>
            <a:r>
              <a:rPr lang="en-US" dirty="0"/>
              <a:t> (</a:t>
            </a:r>
            <a:r>
              <a:rPr lang="en-US" dirty="0" err="1"/>
              <a:t>complete_dataset_url</a:t>
            </a:r>
            <a:r>
              <a:rPr lang="en-US" dirty="0"/>
              <a:t>, </a:t>
            </a:r>
            <a:r>
              <a:rPr lang="en-US" dirty="0" err="1"/>
              <a:t>complete_dataset_path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Modified code:</a:t>
            </a:r>
          </a:p>
          <a:p>
            <a:pPr lvl="2" latinLnBrk="1"/>
            <a:r>
              <a:rPr lang="en-US" dirty="0"/>
              <a:t>import </a:t>
            </a:r>
            <a:r>
              <a:rPr lang="en-US" dirty="0" err="1"/>
              <a:t>urllib.request</a:t>
            </a:r>
            <a:endParaRPr lang="en-US" dirty="0"/>
          </a:p>
          <a:p>
            <a:pPr lvl="2" latinLnBrk="1"/>
            <a:r>
              <a:rPr lang="en-US" dirty="0" err="1"/>
              <a:t>small_f</a:t>
            </a:r>
            <a:r>
              <a:rPr lang="en-US" dirty="0"/>
              <a:t> = </a:t>
            </a:r>
            <a:r>
              <a:rPr lang="en-US" dirty="0" err="1"/>
              <a:t>urllib.request.urlretrieve</a:t>
            </a:r>
            <a:r>
              <a:rPr lang="en-US" dirty="0"/>
              <a:t> (</a:t>
            </a:r>
            <a:r>
              <a:rPr lang="en-US" dirty="0" err="1"/>
              <a:t>small_dataset_url</a:t>
            </a:r>
            <a:r>
              <a:rPr lang="en-US" dirty="0"/>
              <a:t>, </a:t>
            </a:r>
            <a:r>
              <a:rPr lang="en-US" dirty="0" err="1"/>
              <a:t>small_dataset_path</a:t>
            </a:r>
            <a:r>
              <a:rPr lang="en-US" dirty="0"/>
              <a:t>)</a:t>
            </a:r>
          </a:p>
          <a:p>
            <a:pPr lvl="2" latinLnBrk="1"/>
            <a:r>
              <a:rPr lang="en-US" dirty="0" err="1"/>
              <a:t>complete_f</a:t>
            </a:r>
            <a:r>
              <a:rPr lang="en-US" dirty="0"/>
              <a:t> = </a:t>
            </a:r>
            <a:r>
              <a:rPr lang="en-US" dirty="0" err="1"/>
              <a:t>urllib.request.urlretrieve</a:t>
            </a:r>
            <a:r>
              <a:rPr lang="en-US" dirty="0"/>
              <a:t> (</a:t>
            </a:r>
            <a:r>
              <a:rPr lang="en-US" dirty="0" err="1"/>
              <a:t>complete_dataset_url</a:t>
            </a:r>
            <a:r>
              <a:rPr lang="en-US" dirty="0"/>
              <a:t>, </a:t>
            </a:r>
            <a:r>
              <a:rPr lang="en-US" dirty="0" err="1"/>
              <a:t>complete_dataset_path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Added print commands for illustrative purposes after parsing the </a:t>
            </a:r>
            <a:r>
              <a:rPr lang="en-US" dirty="0" err="1"/>
              <a:t>small_ratings_file</a:t>
            </a:r>
            <a:r>
              <a:rPr lang="en-US" dirty="0"/>
              <a:t> (</a:t>
            </a:r>
            <a:r>
              <a:rPr lang="en-US" dirty="0" err="1"/>
              <a:t>ratings.csv</a:t>
            </a:r>
            <a:r>
              <a:rPr lang="en-US" dirty="0"/>
              <a:t>) and </a:t>
            </a:r>
            <a:r>
              <a:rPr lang="en-US" dirty="0" err="1"/>
              <a:t>small_movies_data</a:t>
            </a:r>
            <a:r>
              <a:rPr lang="en-US" dirty="0"/>
              <a:t> (</a:t>
            </a:r>
            <a:r>
              <a:rPr lang="en-US" dirty="0" err="1"/>
              <a:t>movies.csv</a:t>
            </a:r>
            <a:r>
              <a:rPr lang="en-US" dirty="0"/>
              <a:t>) files into new RDDs.</a:t>
            </a:r>
          </a:p>
          <a:p>
            <a:pPr lvl="1"/>
            <a:r>
              <a:rPr lang="en-US" dirty="0"/>
              <a:t>Added code:</a:t>
            </a:r>
          </a:p>
          <a:p>
            <a:pPr lvl="2" latinLnBrk="1"/>
            <a:r>
              <a:rPr lang="en-US" dirty="0"/>
              <a:t># </a:t>
            </a:r>
            <a:r>
              <a:rPr lang="en-US" i="1" dirty="0"/>
              <a:t>From section </a:t>
            </a:r>
            <a:r>
              <a:rPr lang="en-US" i="1" dirty="0" err="1"/>
              <a:t>rating.csv</a:t>
            </a:r>
            <a:endParaRPr lang="en-US" dirty="0"/>
          </a:p>
          <a:p>
            <a:pPr lvl="2" latinLnBrk="1"/>
            <a:r>
              <a:rPr lang="en-US" dirty="0"/>
              <a:t>print ('There are {} recommendations in the small </a:t>
            </a:r>
            <a:r>
              <a:rPr lang="en-US" dirty="0" err="1"/>
              <a:t>dataset'.format</a:t>
            </a:r>
            <a:r>
              <a:rPr lang="en-US" dirty="0"/>
              <a:t>(</a:t>
            </a:r>
            <a:r>
              <a:rPr lang="en-US" dirty="0" err="1"/>
              <a:t>small_ratings_data.count</a:t>
            </a:r>
            <a:r>
              <a:rPr lang="en-US" dirty="0"/>
              <a:t>()))</a:t>
            </a:r>
          </a:p>
          <a:p>
            <a:pPr lvl="2" latinLnBrk="1"/>
            <a:r>
              <a:rPr lang="en-US" dirty="0"/>
              <a:t># </a:t>
            </a:r>
            <a:r>
              <a:rPr lang="en-US" i="1" dirty="0"/>
              <a:t>From section </a:t>
            </a:r>
            <a:r>
              <a:rPr lang="en-US" i="1" dirty="0" err="1"/>
              <a:t>movies.csv</a:t>
            </a:r>
            <a:endParaRPr lang="en-US" dirty="0"/>
          </a:p>
          <a:p>
            <a:pPr lvl="2" latinLnBrk="1"/>
            <a:r>
              <a:rPr lang="en-US" dirty="0"/>
              <a:t>print ('There are {} movies in the small </a:t>
            </a:r>
            <a:r>
              <a:rPr lang="en-US" dirty="0" err="1"/>
              <a:t>dataset'.format</a:t>
            </a:r>
            <a:r>
              <a:rPr lang="en-US" dirty="0"/>
              <a:t>(</a:t>
            </a:r>
            <a:r>
              <a:rPr lang="en-US" dirty="0" err="1"/>
              <a:t>small_movies_data.count</a:t>
            </a:r>
            <a:r>
              <a:rPr lang="en-US" dirty="0"/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363892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1248-1A1E-4142-BBCC-81D3382D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5DE5-0E66-6644-B9BE-EF127D14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Please refer to </a:t>
            </a:r>
            <a:r>
              <a:rPr lang="en-US" i="1" dirty="0"/>
              <a:t>Appendix B #5 </a:t>
            </a:r>
            <a:r>
              <a:rPr lang="en-US" dirty="0"/>
              <a:t>for details on converting the Python 2 tutorial source code to Python 3 code</a:t>
            </a:r>
          </a:p>
          <a:p>
            <a:pPr lvl="0"/>
            <a:r>
              <a:rPr lang="en-US" dirty="0"/>
              <a:t>Identified missing “\” in tutorial code when training the recommender model for the complete dataset</a:t>
            </a:r>
          </a:p>
          <a:p>
            <a:pPr lvl="1"/>
            <a:r>
              <a:rPr lang="en-US" dirty="0"/>
              <a:t>Tutorial code:</a:t>
            </a:r>
          </a:p>
          <a:p>
            <a:pPr lvl="2" latinLnBrk="1"/>
            <a:r>
              <a:rPr lang="en-US" dirty="0" err="1"/>
              <a:t>complete_model</a:t>
            </a:r>
            <a:r>
              <a:rPr lang="en-US" dirty="0"/>
              <a:t> = </a:t>
            </a:r>
            <a:r>
              <a:rPr lang="en-US" dirty="0" err="1"/>
              <a:t>ALS.train</a:t>
            </a:r>
            <a:r>
              <a:rPr lang="en-US" dirty="0"/>
              <a:t>(</a:t>
            </a:r>
            <a:r>
              <a:rPr lang="en-US" dirty="0" err="1"/>
              <a:t>training_RDD</a:t>
            </a:r>
            <a:r>
              <a:rPr lang="en-US" dirty="0"/>
              <a:t>, </a:t>
            </a:r>
            <a:r>
              <a:rPr lang="en-US" dirty="0" err="1"/>
              <a:t>best_rank</a:t>
            </a:r>
            <a:r>
              <a:rPr lang="en-US" dirty="0"/>
              <a:t>, seed=seed, </a:t>
            </a:r>
          </a:p>
          <a:p>
            <a:pPr lvl="2" latinLnBrk="1"/>
            <a:r>
              <a:rPr lang="en-US" dirty="0"/>
              <a:t>                           iterations=iterations, lambda_=</a:t>
            </a:r>
            <a:r>
              <a:rPr lang="en-US" dirty="0" err="1"/>
              <a:t>regularization_parameter</a:t>
            </a:r>
            <a:r>
              <a:rPr lang="en-US" dirty="0"/>
              <a:t>) </a:t>
            </a:r>
          </a:p>
          <a:p>
            <a:pPr lvl="1"/>
            <a:r>
              <a:rPr lang="en-US" dirty="0"/>
              <a:t>Modified code:</a:t>
            </a:r>
          </a:p>
          <a:p>
            <a:pPr lvl="2" latinLnBrk="1"/>
            <a:r>
              <a:rPr lang="en-US" dirty="0" err="1"/>
              <a:t>complete_model</a:t>
            </a:r>
            <a:r>
              <a:rPr lang="en-US" dirty="0"/>
              <a:t> = </a:t>
            </a:r>
            <a:r>
              <a:rPr lang="en-US" dirty="0" err="1"/>
              <a:t>ALS.train</a:t>
            </a:r>
            <a:r>
              <a:rPr lang="en-US" dirty="0"/>
              <a:t>(</a:t>
            </a:r>
            <a:r>
              <a:rPr lang="en-US" dirty="0" err="1"/>
              <a:t>training_RDD</a:t>
            </a:r>
            <a:r>
              <a:rPr lang="en-US" dirty="0"/>
              <a:t>, </a:t>
            </a:r>
            <a:r>
              <a:rPr lang="en-US" dirty="0" err="1"/>
              <a:t>best_rank</a:t>
            </a:r>
            <a:r>
              <a:rPr lang="en-US" dirty="0"/>
              <a:t>, seed=seed, </a:t>
            </a:r>
            <a:r>
              <a:rPr lang="en-US" dirty="0">
                <a:highlight>
                  <a:srgbClr val="FFFF00"/>
                </a:highlight>
              </a:rPr>
              <a:t>\</a:t>
            </a:r>
          </a:p>
          <a:p>
            <a:pPr lvl="2" latinLnBrk="1"/>
            <a:r>
              <a:rPr lang="en-US" dirty="0"/>
              <a:t>                           iterations=iterations, lambda_=</a:t>
            </a:r>
            <a:r>
              <a:rPr lang="en-US" dirty="0" err="1"/>
              <a:t>regularization_parameter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0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2FDC-AEF6-A640-8F10-9B0B8C61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User1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3BA4-B675-7E41-8078-B19C80D8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Given Movie Ratings for </a:t>
            </a:r>
            <a:r>
              <a:rPr lang="en-US" b="1" dirty="0"/>
              <a:t>User1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Movie: 300 (2007) - Rating: 5</a:t>
            </a:r>
          </a:p>
          <a:p>
            <a:pPr lvl="1"/>
            <a:r>
              <a:rPr lang="en-US" dirty="0"/>
              <a:t>Movie: Big Lebowski, The (1998) - Rating: 5 </a:t>
            </a:r>
          </a:p>
          <a:p>
            <a:pPr lvl="1"/>
            <a:r>
              <a:rPr lang="en-US" dirty="0"/>
              <a:t>Movie: Liar Liar (1997) - Rating: 5 </a:t>
            </a:r>
          </a:p>
          <a:p>
            <a:pPr lvl="1"/>
            <a:r>
              <a:rPr lang="en-US" dirty="0"/>
              <a:t>Movie: American History X (1998) – Rating: 4 </a:t>
            </a:r>
          </a:p>
          <a:p>
            <a:pPr lvl="1"/>
            <a:r>
              <a:rPr lang="en-US" dirty="0"/>
              <a:t>Movie: Departed, The (2006) – Rating: 5</a:t>
            </a:r>
          </a:p>
          <a:p>
            <a:pPr lvl="1"/>
            <a:r>
              <a:rPr lang="en-US" dirty="0"/>
              <a:t>Movie: Tom Segura: Disgraceful (2018) - Rating: 4 </a:t>
            </a:r>
          </a:p>
          <a:p>
            <a:pPr lvl="1"/>
            <a:r>
              <a:rPr lang="en-US" dirty="0"/>
              <a:t>Movie: Lord of the Rings: The Fellowship of the Ring, The (2001) - Rating: 5    </a:t>
            </a:r>
          </a:p>
          <a:p>
            <a:pPr lvl="1"/>
            <a:r>
              <a:rPr lang="en-US" dirty="0"/>
              <a:t>Movie: Conjuring, The (2013) - Rating: 4 </a:t>
            </a:r>
          </a:p>
          <a:p>
            <a:pPr lvl="1"/>
            <a:r>
              <a:rPr lang="en-US" dirty="0"/>
              <a:t>Movie: I Am Legend (2007) - Rating: 3   </a:t>
            </a:r>
          </a:p>
          <a:p>
            <a:pPr lvl="1"/>
            <a:r>
              <a:rPr lang="en-US" dirty="0"/>
              <a:t>Movie: Hereditary (2018) - Rating: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AB3FA-BD4F-664E-9A51-F288E51B802A}"/>
              </a:ext>
            </a:extLst>
          </p:cNvPr>
          <p:cNvSpPr txBox="1"/>
          <p:nvPr/>
        </p:nvSpPr>
        <p:spPr>
          <a:xfrm>
            <a:off x="8019535" y="3013501"/>
            <a:ext cx="297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new model for User1 was trained in 141.37 seconds.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939675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32441"/>
      </a:dk2>
      <a:lt2>
        <a:srgbClr val="E3E2E8"/>
      </a:lt2>
      <a:accent1>
        <a:srgbClr val="95A942"/>
      </a:accent1>
      <a:accent2>
        <a:srgbClr val="B1983B"/>
      </a:accent2>
      <a:accent3>
        <a:srgbClr val="C3784D"/>
      </a:accent3>
      <a:accent4>
        <a:srgbClr val="B13B41"/>
      </a:accent4>
      <a:accent5>
        <a:srgbClr val="C34D84"/>
      </a:accent5>
      <a:accent6>
        <a:srgbClr val="B13BA3"/>
      </a:accent6>
      <a:hlink>
        <a:srgbClr val="7964C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2191</Words>
  <Application>Microsoft Macintosh PowerPoint</Application>
  <PresentationFormat>Widescreen</PresentationFormat>
  <Paragraphs>186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AccentBoxVTI</vt:lpstr>
      <vt:lpstr>A Movie Recommendation Service </vt:lpstr>
      <vt:lpstr>Use Case Name: A Movie Recommendation Service </vt:lpstr>
      <vt:lpstr>Introduction</vt:lpstr>
      <vt:lpstr>Data Used</vt:lpstr>
      <vt:lpstr>Technical Details</vt:lpstr>
      <vt:lpstr>Debugging Details</vt:lpstr>
      <vt:lpstr>Debugging Details Cont.</vt:lpstr>
      <vt:lpstr>Debugging Cont.</vt:lpstr>
      <vt:lpstr>Results – User1</vt:lpstr>
      <vt:lpstr>Movie Recommendations for User1</vt:lpstr>
      <vt:lpstr>Results – User2</vt:lpstr>
      <vt:lpstr>Movie Recommendations for User2</vt:lpstr>
      <vt:lpstr>Predicted Rating for Quiz Show (1994)</vt:lpstr>
      <vt:lpstr>Insights</vt:lpstr>
      <vt:lpstr>Insights Cont.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Movie Recommendation Service </dc:title>
  <dc:creator>William Grosz</dc:creator>
  <cp:lastModifiedBy>William Grosz</cp:lastModifiedBy>
  <cp:revision>7</cp:revision>
  <dcterms:created xsi:type="dcterms:W3CDTF">2020-08-28T20:50:52Z</dcterms:created>
  <dcterms:modified xsi:type="dcterms:W3CDTF">2021-05-25T23:15:25Z</dcterms:modified>
</cp:coreProperties>
</file>