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2"/>
  </p:notesMasterIdLst>
  <p:sldIdLst>
    <p:sldId id="256" r:id="rId2"/>
    <p:sldId id="257" r:id="rId3"/>
    <p:sldId id="308" r:id="rId4"/>
    <p:sldId id="309" r:id="rId5"/>
    <p:sldId id="258" r:id="rId6"/>
    <p:sldId id="305" r:id="rId7"/>
    <p:sldId id="306" r:id="rId8"/>
    <p:sldId id="307" r:id="rId9"/>
    <p:sldId id="260" r:id="rId10"/>
    <p:sldId id="310" r:id="rId11"/>
  </p:sldIdLst>
  <p:sldSz cx="9144000" cy="5143500" type="screen16x9"/>
  <p:notesSz cx="6858000" cy="9144000"/>
  <p:embeddedFontLst>
    <p:embeddedFont>
      <p:font typeface="Montserrat ExtraBold" charset="0"/>
      <p:bold r:id="rId13"/>
      <p:boldItalic r:id="rId14"/>
    </p:embeddedFont>
    <p:embeddedFont>
      <p:font typeface="Montserrat"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8473986-A20B-407E-A893-4BA10B03CE47}">
  <a:tblStyle styleId="{38473986-A20B-407E-A893-4BA10B03CE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12474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520635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4111072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396311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97853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979341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75900" y="1950100"/>
            <a:ext cx="4792200" cy="644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600"/>
              <a:buNone/>
              <a:defRPr sz="3600" b="1">
                <a:solidFill>
                  <a:schemeClr val="lt1"/>
                </a:solidFill>
              </a:defRPr>
            </a:lvl1pPr>
            <a:lvl2pPr lvl="1" algn="ctr">
              <a:spcBef>
                <a:spcPts val="0"/>
              </a:spcBef>
              <a:spcAft>
                <a:spcPts val="0"/>
              </a:spcAft>
              <a:buClr>
                <a:schemeClr val="lt1"/>
              </a:buClr>
              <a:buSzPts val="3600"/>
              <a:buNone/>
              <a:defRPr sz="3600" b="1">
                <a:solidFill>
                  <a:schemeClr val="lt1"/>
                </a:solidFill>
              </a:defRPr>
            </a:lvl2pPr>
            <a:lvl3pPr lvl="2" algn="ctr">
              <a:spcBef>
                <a:spcPts val="0"/>
              </a:spcBef>
              <a:spcAft>
                <a:spcPts val="0"/>
              </a:spcAft>
              <a:buClr>
                <a:schemeClr val="lt1"/>
              </a:buClr>
              <a:buSzPts val="3600"/>
              <a:buNone/>
              <a:defRPr sz="3600" b="1">
                <a:solidFill>
                  <a:schemeClr val="lt1"/>
                </a:solidFill>
              </a:defRPr>
            </a:lvl3pPr>
            <a:lvl4pPr lvl="3" algn="ctr">
              <a:spcBef>
                <a:spcPts val="0"/>
              </a:spcBef>
              <a:spcAft>
                <a:spcPts val="0"/>
              </a:spcAft>
              <a:buClr>
                <a:schemeClr val="lt1"/>
              </a:buClr>
              <a:buSzPts val="3600"/>
              <a:buNone/>
              <a:defRPr sz="3600" b="1">
                <a:solidFill>
                  <a:schemeClr val="lt1"/>
                </a:solidFill>
              </a:defRPr>
            </a:lvl4pPr>
            <a:lvl5pPr lvl="4" algn="ctr">
              <a:spcBef>
                <a:spcPts val="0"/>
              </a:spcBef>
              <a:spcAft>
                <a:spcPts val="0"/>
              </a:spcAft>
              <a:buClr>
                <a:schemeClr val="lt1"/>
              </a:buClr>
              <a:buSzPts val="3600"/>
              <a:buNone/>
              <a:defRPr sz="3600" b="1">
                <a:solidFill>
                  <a:schemeClr val="lt1"/>
                </a:solidFill>
              </a:defRPr>
            </a:lvl5pPr>
            <a:lvl6pPr lvl="5" algn="ctr">
              <a:spcBef>
                <a:spcPts val="0"/>
              </a:spcBef>
              <a:spcAft>
                <a:spcPts val="0"/>
              </a:spcAft>
              <a:buClr>
                <a:schemeClr val="lt1"/>
              </a:buClr>
              <a:buSzPts val="3600"/>
              <a:buNone/>
              <a:defRPr sz="3600" b="1">
                <a:solidFill>
                  <a:schemeClr val="lt1"/>
                </a:solidFill>
              </a:defRPr>
            </a:lvl6pPr>
            <a:lvl7pPr lvl="6" algn="ctr">
              <a:spcBef>
                <a:spcPts val="0"/>
              </a:spcBef>
              <a:spcAft>
                <a:spcPts val="0"/>
              </a:spcAft>
              <a:buClr>
                <a:schemeClr val="lt1"/>
              </a:buClr>
              <a:buSzPts val="3600"/>
              <a:buNone/>
              <a:defRPr sz="3600" b="1">
                <a:solidFill>
                  <a:schemeClr val="lt1"/>
                </a:solidFill>
              </a:defRPr>
            </a:lvl7pPr>
            <a:lvl8pPr lvl="7" algn="ctr">
              <a:spcBef>
                <a:spcPts val="0"/>
              </a:spcBef>
              <a:spcAft>
                <a:spcPts val="0"/>
              </a:spcAft>
              <a:buClr>
                <a:schemeClr val="lt1"/>
              </a:buClr>
              <a:buSzPts val="3600"/>
              <a:buNone/>
              <a:defRPr sz="3600" b="1">
                <a:solidFill>
                  <a:schemeClr val="lt1"/>
                </a:solidFill>
              </a:defRPr>
            </a:lvl8pPr>
            <a:lvl9pPr lvl="8" algn="ctr">
              <a:spcBef>
                <a:spcPts val="0"/>
              </a:spcBef>
              <a:spcAft>
                <a:spcPts val="0"/>
              </a:spcAft>
              <a:buClr>
                <a:schemeClr val="lt1"/>
              </a:buClr>
              <a:buSzPts val="3600"/>
              <a:buNone/>
              <a:defRPr sz="3600" b="1">
                <a:solidFill>
                  <a:schemeClr val="lt1"/>
                </a:solidFill>
              </a:defRPr>
            </a:lvl9pPr>
          </a:lstStyle>
          <a:p>
            <a:endParaRPr/>
          </a:p>
        </p:txBody>
      </p:sp>
      <p:sp>
        <p:nvSpPr>
          <p:cNvPr id="10" name="Google Shape;10;p2"/>
          <p:cNvSpPr txBox="1">
            <a:spLocks noGrp="1"/>
          </p:cNvSpPr>
          <p:nvPr>
            <p:ph type="subTitle" idx="1"/>
          </p:nvPr>
        </p:nvSpPr>
        <p:spPr>
          <a:xfrm>
            <a:off x="2044200" y="3704650"/>
            <a:ext cx="5055600" cy="46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0" name="Google Shape;20;p5"/>
          <p:cNvSpPr txBox="1">
            <a:spLocks noGrp="1"/>
          </p:cNvSpPr>
          <p:nvPr>
            <p:ph type="body" idx="1"/>
          </p:nvPr>
        </p:nvSpPr>
        <p:spPr>
          <a:xfrm>
            <a:off x="938500"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 name="Google Shape;21;p5"/>
          <p:cNvSpPr txBox="1">
            <a:spLocks noGrp="1"/>
          </p:cNvSpPr>
          <p:nvPr>
            <p:ph type="body" idx="2"/>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Bullet Points">
  <p:cSld name="CAPTION_ONLY_3">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3" name="Google Shape;43;p13"/>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lvl1pPr marL="457200" lvl="0" indent="-301625" rtl="0">
              <a:spcBef>
                <a:spcPts val="0"/>
              </a:spcBef>
              <a:spcAft>
                <a:spcPts val="0"/>
              </a:spcAft>
              <a:buClr>
                <a:schemeClr val="lt1"/>
              </a:buClr>
              <a:buSzPts val="1150"/>
              <a:buChar char="●"/>
              <a:defRPr sz="1150">
                <a:solidFill>
                  <a:schemeClr val="lt1"/>
                </a:solidFill>
              </a:defRPr>
            </a:lvl1pPr>
            <a:lvl2pPr marL="914400" lvl="1" indent="-301625" rtl="0">
              <a:spcBef>
                <a:spcPts val="1600"/>
              </a:spcBef>
              <a:spcAft>
                <a:spcPts val="0"/>
              </a:spcAft>
              <a:buClr>
                <a:schemeClr val="lt1"/>
              </a:buClr>
              <a:buSzPts val="1150"/>
              <a:buChar char="○"/>
              <a:defRPr sz="1150">
                <a:solidFill>
                  <a:schemeClr val="lt1"/>
                </a:solidFill>
              </a:defRPr>
            </a:lvl2pPr>
            <a:lvl3pPr marL="1371600" lvl="2" indent="-301625" rtl="0">
              <a:spcBef>
                <a:spcPts val="1600"/>
              </a:spcBef>
              <a:spcAft>
                <a:spcPts val="0"/>
              </a:spcAft>
              <a:buClr>
                <a:schemeClr val="lt1"/>
              </a:buClr>
              <a:buSzPts val="1150"/>
              <a:buChar char="■"/>
              <a:defRPr sz="1150">
                <a:solidFill>
                  <a:schemeClr val="lt1"/>
                </a:solidFill>
              </a:defRPr>
            </a:lvl3pPr>
            <a:lvl4pPr marL="1828800" lvl="3" indent="-301625" rtl="0">
              <a:spcBef>
                <a:spcPts val="1600"/>
              </a:spcBef>
              <a:spcAft>
                <a:spcPts val="0"/>
              </a:spcAft>
              <a:buClr>
                <a:schemeClr val="lt1"/>
              </a:buClr>
              <a:buSzPts val="1150"/>
              <a:buChar char="●"/>
              <a:defRPr sz="1150">
                <a:solidFill>
                  <a:schemeClr val="lt1"/>
                </a:solidFill>
              </a:defRPr>
            </a:lvl4pPr>
            <a:lvl5pPr marL="2286000" lvl="4" indent="-301625" rtl="0">
              <a:spcBef>
                <a:spcPts val="1600"/>
              </a:spcBef>
              <a:spcAft>
                <a:spcPts val="0"/>
              </a:spcAft>
              <a:buClr>
                <a:schemeClr val="lt1"/>
              </a:buClr>
              <a:buSzPts val="1150"/>
              <a:buChar char="○"/>
              <a:defRPr sz="1150">
                <a:solidFill>
                  <a:schemeClr val="lt1"/>
                </a:solidFill>
              </a:defRPr>
            </a:lvl5pPr>
            <a:lvl6pPr marL="2743200" lvl="5" indent="-301625" rtl="0">
              <a:spcBef>
                <a:spcPts val="1600"/>
              </a:spcBef>
              <a:spcAft>
                <a:spcPts val="0"/>
              </a:spcAft>
              <a:buClr>
                <a:schemeClr val="lt1"/>
              </a:buClr>
              <a:buSzPts val="1150"/>
              <a:buChar char="■"/>
              <a:defRPr sz="1150">
                <a:solidFill>
                  <a:schemeClr val="lt1"/>
                </a:solidFill>
              </a:defRPr>
            </a:lvl6pPr>
            <a:lvl7pPr marL="3200400" lvl="6" indent="-301625" rtl="0">
              <a:spcBef>
                <a:spcPts val="1600"/>
              </a:spcBef>
              <a:spcAft>
                <a:spcPts val="0"/>
              </a:spcAft>
              <a:buClr>
                <a:schemeClr val="lt1"/>
              </a:buClr>
              <a:buSzPts val="1150"/>
              <a:buChar char="●"/>
              <a:defRPr sz="1150">
                <a:solidFill>
                  <a:schemeClr val="lt1"/>
                </a:solidFill>
              </a:defRPr>
            </a:lvl7pPr>
            <a:lvl8pPr marL="3657600" lvl="7" indent="-301625" rtl="0">
              <a:spcBef>
                <a:spcPts val="1600"/>
              </a:spcBef>
              <a:spcAft>
                <a:spcPts val="0"/>
              </a:spcAft>
              <a:buClr>
                <a:schemeClr val="lt1"/>
              </a:buClr>
              <a:buSzPts val="1150"/>
              <a:buChar char="○"/>
              <a:defRPr sz="1150">
                <a:solidFill>
                  <a:schemeClr val="lt1"/>
                </a:solidFill>
              </a:defRPr>
            </a:lvl8pPr>
            <a:lvl9pPr marL="4114800" lvl="8" indent="-301625" rtl="0">
              <a:spcBef>
                <a:spcPts val="1600"/>
              </a:spcBef>
              <a:spcAft>
                <a:spcPts val="1600"/>
              </a:spcAft>
              <a:buClr>
                <a:schemeClr val="lt1"/>
              </a:buClr>
              <a:buSzPts val="1150"/>
              <a:buChar char="■"/>
              <a:defRPr sz="1150">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_1_3">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353849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6" name="Google Shape;46;p14"/>
          <p:cNvSpPr txBox="1">
            <a:spLocks noGrp="1"/>
          </p:cNvSpPr>
          <p:nvPr>
            <p:ph type="subTitle" idx="1"/>
          </p:nvPr>
        </p:nvSpPr>
        <p:spPr>
          <a:xfrm>
            <a:off x="353849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7" name="Google Shape;47;p14"/>
          <p:cNvSpPr txBox="1">
            <a:spLocks noGrp="1"/>
          </p:cNvSpPr>
          <p:nvPr>
            <p:ph type="title" idx="2"/>
          </p:nvPr>
        </p:nvSpPr>
        <p:spPr>
          <a:xfrm>
            <a:off x="6028553"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8" name="Google Shape;48;p14"/>
          <p:cNvSpPr txBox="1">
            <a:spLocks noGrp="1"/>
          </p:cNvSpPr>
          <p:nvPr>
            <p:ph type="subTitle" idx="3"/>
          </p:nvPr>
        </p:nvSpPr>
        <p:spPr>
          <a:xfrm>
            <a:off x="6028553"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9" name="Google Shape;49;p14"/>
          <p:cNvSpPr txBox="1">
            <a:spLocks noGrp="1"/>
          </p:cNvSpPr>
          <p:nvPr>
            <p:ph type="title" idx="4"/>
          </p:nvPr>
        </p:nvSpPr>
        <p:spPr>
          <a:xfrm>
            <a:off x="104844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50" name="Google Shape;50;p14"/>
          <p:cNvSpPr txBox="1">
            <a:spLocks noGrp="1"/>
          </p:cNvSpPr>
          <p:nvPr>
            <p:ph type="subTitle" idx="5"/>
          </p:nvPr>
        </p:nvSpPr>
        <p:spPr>
          <a:xfrm>
            <a:off x="104844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51" name="Google Shape;51;p14"/>
          <p:cNvSpPr txBox="1">
            <a:spLocks noGrp="1"/>
          </p:cNvSpPr>
          <p:nvPr>
            <p:ph type="title" idx="6" hasCustomPrompt="1"/>
          </p:nvPr>
        </p:nvSpPr>
        <p:spPr>
          <a:xfrm>
            <a:off x="10484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2" name="Google Shape;52;p14"/>
          <p:cNvSpPr txBox="1">
            <a:spLocks noGrp="1"/>
          </p:cNvSpPr>
          <p:nvPr>
            <p:ph type="title" idx="7" hasCustomPrompt="1"/>
          </p:nvPr>
        </p:nvSpPr>
        <p:spPr>
          <a:xfrm>
            <a:off x="353850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3" name="Google Shape;53;p14"/>
          <p:cNvSpPr txBox="1">
            <a:spLocks noGrp="1"/>
          </p:cNvSpPr>
          <p:nvPr>
            <p:ph type="title" idx="8" hasCustomPrompt="1"/>
          </p:nvPr>
        </p:nvSpPr>
        <p:spPr>
          <a:xfrm>
            <a:off x="60285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16"/>
          <p:cNvSpPr txBox="1">
            <a:spLocks noGrp="1"/>
          </p:cNvSpPr>
          <p:nvPr>
            <p:ph type="ctrTitle"/>
          </p:nvPr>
        </p:nvSpPr>
        <p:spPr>
          <a:xfrm>
            <a:off x="1850525" y="1157925"/>
            <a:ext cx="5442900" cy="2603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sz="3000" b="1">
                <a:solidFill>
                  <a:schemeClr val="lt1"/>
                </a:solidFill>
              </a:defRPr>
            </a:lvl1pPr>
            <a:lvl2pPr lvl="1" algn="ctr" rtl="0">
              <a:spcBef>
                <a:spcPts val="0"/>
              </a:spcBef>
              <a:spcAft>
                <a:spcPts val="0"/>
              </a:spcAft>
              <a:buClr>
                <a:schemeClr val="lt1"/>
              </a:buClr>
              <a:buSzPts val="3000"/>
              <a:buNone/>
              <a:defRPr sz="3000" b="1">
                <a:solidFill>
                  <a:schemeClr val="lt1"/>
                </a:solidFill>
              </a:defRPr>
            </a:lvl2pPr>
            <a:lvl3pPr lvl="2" algn="ctr" rtl="0">
              <a:spcBef>
                <a:spcPts val="0"/>
              </a:spcBef>
              <a:spcAft>
                <a:spcPts val="0"/>
              </a:spcAft>
              <a:buClr>
                <a:schemeClr val="lt1"/>
              </a:buClr>
              <a:buSzPts val="3000"/>
              <a:buNone/>
              <a:defRPr sz="3000" b="1">
                <a:solidFill>
                  <a:schemeClr val="lt1"/>
                </a:solidFill>
              </a:defRPr>
            </a:lvl3pPr>
            <a:lvl4pPr lvl="3" algn="ctr" rtl="0">
              <a:spcBef>
                <a:spcPts val="0"/>
              </a:spcBef>
              <a:spcAft>
                <a:spcPts val="0"/>
              </a:spcAft>
              <a:buClr>
                <a:schemeClr val="lt1"/>
              </a:buClr>
              <a:buSzPts val="3000"/>
              <a:buNone/>
              <a:defRPr sz="3000" b="1">
                <a:solidFill>
                  <a:schemeClr val="lt1"/>
                </a:solidFill>
              </a:defRPr>
            </a:lvl4pPr>
            <a:lvl5pPr lvl="4" algn="ctr" rtl="0">
              <a:spcBef>
                <a:spcPts val="0"/>
              </a:spcBef>
              <a:spcAft>
                <a:spcPts val="0"/>
              </a:spcAft>
              <a:buClr>
                <a:schemeClr val="lt1"/>
              </a:buClr>
              <a:buSzPts val="3000"/>
              <a:buNone/>
              <a:defRPr sz="3000" b="1">
                <a:solidFill>
                  <a:schemeClr val="lt1"/>
                </a:solidFill>
              </a:defRPr>
            </a:lvl5pPr>
            <a:lvl6pPr lvl="5" algn="ctr" rtl="0">
              <a:spcBef>
                <a:spcPts val="0"/>
              </a:spcBef>
              <a:spcAft>
                <a:spcPts val="0"/>
              </a:spcAft>
              <a:buClr>
                <a:schemeClr val="lt1"/>
              </a:buClr>
              <a:buSzPts val="3000"/>
              <a:buNone/>
              <a:defRPr sz="3000" b="1">
                <a:solidFill>
                  <a:schemeClr val="lt1"/>
                </a:solidFill>
              </a:defRPr>
            </a:lvl6pPr>
            <a:lvl7pPr lvl="6" algn="ctr" rtl="0">
              <a:spcBef>
                <a:spcPts val="0"/>
              </a:spcBef>
              <a:spcAft>
                <a:spcPts val="0"/>
              </a:spcAft>
              <a:buClr>
                <a:schemeClr val="lt1"/>
              </a:buClr>
              <a:buSzPts val="3000"/>
              <a:buNone/>
              <a:defRPr sz="3000" b="1">
                <a:solidFill>
                  <a:schemeClr val="lt1"/>
                </a:solidFill>
              </a:defRPr>
            </a:lvl7pPr>
            <a:lvl8pPr lvl="7" algn="ctr" rtl="0">
              <a:spcBef>
                <a:spcPts val="0"/>
              </a:spcBef>
              <a:spcAft>
                <a:spcPts val="0"/>
              </a:spcAft>
              <a:buClr>
                <a:schemeClr val="lt1"/>
              </a:buClr>
              <a:buSzPts val="3000"/>
              <a:buNone/>
              <a:defRPr sz="3000" b="1">
                <a:solidFill>
                  <a:schemeClr val="lt1"/>
                </a:solidFill>
              </a:defRPr>
            </a:lvl8pPr>
            <a:lvl9pPr lvl="8" algn="ctr" rtl="0">
              <a:spcBef>
                <a:spcPts val="0"/>
              </a:spcBef>
              <a:spcAft>
                <a:spcPts val="0"/>
              </a:spcAft>
              <a:buClr>
                <a:schemeClr val="lt1"/>
              </a:buClr>
              <a:buSzPts val="3000"/>
              <a:buNone/>
              <a:defRPr sz="3000" b="1">
                <a:solidFill>
                  <a:schemeClr val="lt1"/>
                </a:solidFill>
              </a:defRPr>
            </a:lvl9pPr>
          </a:lstStyle>
          <a:p>
            <a:endParaRPr/>
          </a:p>
        </p:txBody>
      </p:sp>
      <p:sp>
        <p:nvSpPr>
          <p:cNvPr id="59" name="Google Shape;59;p16"/>
          <p:cNvSpPr txBox="1">
            <a:spLocks noGrp="1"/>
          </p:cNvSpPr>
          <p:nvPr>
            <p:ph type="subTitle" idx="1"/>
          </p:nvPr>
        </p:nvSpPr>
        <p:spPr>
          <a:xfrm>
            <a:off x="2481900" y="3945600"/>
            <a:ext cx="4180200" cy="4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 id="2147483659" r:id="rId4"/>
    <p:sldLayoutId id="2147483660" r:id="rId5"/>
    <p:sldLayoutId id="2147483662"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3" name="Title 2"/>
          <p:cNvSpPr>
            <a:spLocks noGrp="1"/>
          </p:cNvSpPr>
          <p:nvPr>
            <p:ph type="ctrTitle"/>
          </p:nvPr>
        </p:nvSpPr>
        <p:spPr>
          <a:xfrm>
            <a:off x="1541813" y="1705248"/>
            <a:ext cx="6060374" cy="1733005"/>
          </a:xfrm>
        </p:spPr>
        <p:txBody>
          <a:bodyPr/>
          <a:lstStyle/>
          <a:p>
            <a:r>
              <a:rPr lang="en-US" dirty="0">
                <a:solidFill>
                  <a:schemeClr val="accent2"/>
                </a:solidFill>
              </a:rPr>
              <a:t>Tata Data </a:t>
            </a:r>
            <a:r>
              <a:rPr lang="en-US" dirty="0" smtClean="0">
                <a:solidFill>
                  <a:schemeClr val="accent2"/>
                </a:solidFill>
              </a:rPr>
              <a:t>Visualization: </a:t>
            </a:r>
            <a:r>
              <a:rPr lang="en-US" dirty="0">
                <a:solidFill>
                  <a:schemeClr val="accent2"/>
                </a:solidFill>
              </a:rPr>
              <a:t>Empowering Business with Effective </a:t>
            </a:r>
            <a:r>
              <a:rPr lang="en-US" dirty="0" smtClean="0">
                <a:solidFill>
                  <a:schemeClr val="accent2"/>
                </a:solidFill>
              </a:rPr>
              <a:t>Insights</a:t>
            </a:r>
            <a:endParaRPr lang="en-US" dirty="0">
              <a:solidFill>
                <a:schemeClr val="accent2"/>
              </a:solidFill>
            </a:endParaRPr>
          </a:p>
        </p:txBody>
      </p:sp>
      <p:sp>
        <p:nvSpPr>
          <p:cNvPr id="5" name="TextBox 4"/>
          <p:cNvSpPr txBox="1"/>
          <p:nvPr/>
        </p:nvSpPr>
        <p:spPr>
          <a:xfrm>
            <a:off x="7147034" y="4367368"/>
            <a:ext cx="1996966" cy="600164"/>
          </a:xfrm>
          <a:prstGeom prst="rect">
            <a:avLst/>
          </a:prstGeom>
          <a:noFill/>
        </p:spPr>
        <p:txBody>
          <a:bodyPr wrap="square" rtlCol="0">
            <a:noAutofit/>
          </a:bodyPr>
          <a:lstStyle/>
          <a:p>
            <a:r>
              <a:rPr lang="en-US" sz="1100" dirty="0" smtClean="0">
                <a:solidFill>
                  <a:schemeClr val="accent2"/>
                </a:solidFill>
              </a:rPr>
              <a:t>Prepared by:</a:t>
            </a:r>
          </a:p>
          <a:p>
            <a:r>
              <a:rPr lang="en-US" sz="1100" dirty="0" smtClean="0">
                <a:solidFill>
                  <a:schemeClr val="accent2"/>
                </a:solidFill>
              </a:rPr>
              <a:t>Jennifer Kujur</a:t>
            </a:r>
            <a:r>
              <a:rPr lang="en-US" sz="1100" dirty="0" smtClean="0">
                <a:solidFill>
                  <a:schemeClr val="accent2"/>
                </a:solidFill>
              </a:rPr>
              <a:t>, </a:t>
            </a:r>
            <a:r>
              <a:rPr lang="en-US" sz="1100" dirty="0" smtClean="0">
                <a:solidFill>
                  <a:schemeClr val="accent2"/>
                </a:solidFill>
              </a:rPr>
              <a:t>Data Analyst</a:t>
            </a:r>
          </a:p>
          <a:p>
            <a:r>
              <a:rPr lang="en-US" sz="1100" dirty="0" smtClean="0">
                <a:solidFill>
                  <a:schemeClr val="accent2"/>
                </a:solidFill>
              </a:rPr>
              <a:t>Tata Inc.</a:t>
            </a:r>
            <a:endParaRPr lang="en-US" sz="1100" dirty="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3" name="TextBox 2"/>
          <p:cNvSpPr txBox="1"/>
          <p:nvPr/>
        </p:nvSpPr>
        <p:spPr>
          <a:xfrm>
            <a:off x="2348346" y="2110085"/>
            <a:ext cx="4447309" cy="923330"/>
          </a:xfrm>
          <a:prstGeom prst="rect">
            <a:avLst/>
          </a:prstGeom>
          <a:solidFill>
            <a:schemeClr val="bg2"/>
          </a:solidFill>
        </p:spPr>
        <p:txBody>
          <a:bodyPr wrap="square" rtlCol="0">
            <a:spAutoFit/>
          </a:bodyPr>
          <a:lstStyle/>
          <a:p>
            <a:r>
              <a:rPr lang="en-US" sz="5400" dirty="0" smtClean="0">
                <a:solidFill>
                  <a:schemeClr val="accent2"/>
                </a:solidFill>
              </a:rPr>
              <a:t>THANK YOU</a:t>
            </a:r>
            <a:endParaRPr lang="en-US" sz="5400" dirty="0">
              <a:solidFill>
                <a:schemeClr val="accent2"/>
              </a:solidFill>
            </a:endParaRPr>
          </a:p>
        </p:txBody>
      </p:sp>
    </p:spTree>
    <p:extLst>
      <p:ext uri="{BB962C8B-B14F-4D97-AF65-F5344CB8AC3E}">
        <p14:creationId xmlns:p14="http://schemas.microsoft.com/office/powerpoint/2010/main" xmlns="" val="2688827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4" name="TextBox 3"/>
          <p:cNvSpPr txBox="1"/>
          <p:nvPr/>
        </p:nvSpPr>
        <p:spPr>
          <a:xfrm>
            <a:off x="3721447" y="662080"/>
            <a:ext cx="1803699" cy="338554"/>
          </a:xfrm>
          <a:prstGeom prst="rect">
            <a:avLst/>
          </a:prstGeom>
          <a:solidFill>
            <a:schemeClr val="bg2"/>
          </a:solidFill>
        </p:spPr>
        <p:txBody>
          <a:bodyPr wrap="none" rtlCol="0">
            <a:spAutoFit/>
          </a:bodyPr>
          <a:lstStyle/>
          <a:p>
            <a:r>
              <a:rPr lang="en-US" sz="1600" b="1" dirty="0" smtClean="0">
                <a:solidFill>
                  <a:schemeClr val="accent2"/>
                </a:solidFill>
              </a:rPr>
              <a:t>Table of Content</a:t>
            </a:r>
            <a:endParaRPr lang="en-US" sz="1600" b="1" dirty="0">
              <a:solidFill>
                <a:schemeClr val="accent2"/>
              </a:solidFill>
            </a:endParaRPr>
          </a:p>
        </p:txBody>
      </p:sp>
      <p:sp>
        <p:nvSpPr>
          <p:cNvPr id="5" name="TextBox 4"/>
          <p:cNvSpPr txBox="1"/>
          <p:nvPr/>
        </p:nvSpPr>
        <p:spPr>
          <a:xfrm>
            <a:off x="2109127" y="1096263"/>
            <a:ext cx="4925746" cy="2950975"/>
          </a:xfrm>
          <a:prstGeom prst="rect">
            <a:avLst/>
          </a:prstGeom>
          <a:noFill/>
        </p:spPr>
        <p:txBody>
          <a:bodyPr wrap="square" rtlCol="0" anchor="ctr">
            <a:noAutofit/>
          </a:bodyPr>
          <a:lstStyle/>
          <a:p>
            <a:pPr algn="ctr"/>
            <a:r>
              <a:rPr lang="en-US" dirty="0" smtClean="0">
                <a:solidFill>
                  <a:schemeClr val="bg1"/>
                </a:solidFill>
              </a:rPr>
              <a:t>Introduction</a:t>
            </a:r>
          </a:p>
          <a:p>
            <a:pPr algn="ctr"/>
            <a:endParaRPr lang="en-US" dirty="0" smtClean="0">
              <a:solidFill>
                <a:schemeClr val="bg1"/>
              </a:solidFill>
            </a:endParaRPr>
          </a:p>
          <a:p>
            <a:pPr algn="ctr"/>
            <a:r>
              <a:rPr lang="en-US" dirty="0" smtClean="0">
                <a:solidFill>
                  <a:schemeClr val="bg1"/>
                </a:solidFill>
              </a:rPr>
              <a:t>Thought Process</a:t>
            </a:r>
          </a:p>
          <a:p>
            <a:pPr algn="ctr"/>
            <a:endParaRPr lang="en-US" dirty="0" smtClean="0">
              <a:solidFill>
                <a:schemeClr val="bg1"/>
              </a:solidFill>
            </a:endParaRPr>
          </a:p>
          <a:p>
            <a:pPr algn="ctr"/>
            <a:r>
              <a:rPr lang="en-US" dirty="0" smtClean="0">
                <a:solidFill>
                  <a:schemeClr val="bg1"/>
                </a:solidFill>
              </a:rPr>
              <a:t>Revenue by Month, 2011</a:t>
            </a:r>
          </a:p>
          <a:p>
            <a:pPr algn="ctr"/>
            <a:endParaRPr lang="en-US" dirty="0" smtClean="0">
              <a:solidFill>
                <a:schemeClr val="bg1"/>
              </a:solidFill>
            </a:endParaRPr>
          </a:p>
          <a:p>
            <a:pPr algn="ctr"/>
            <a:r>
              <a:rPr lang="en-US" dirty="0" smtClean="0">
                <a:solidFill>
                  <a:schemeClr val="bg1"/>
                </a:solidFill>
              </a:rPr>
              <a:t>Top 10 Countries by Revenue and Their Quantities</a:t>
            </a:r>
          </a:p>
          <a:p>
            <a:pPr algn="ctr"/>
            <a:endParaRPr lang="en-US" dirty="0" smtClean="0">
              <a:solidFill>
                <a:schemeClr val="bg1"/>
              </a:solidFill>
            </a:endParaRPr>
          </a:p>
          <a:p>
            <a:pPr algn="ctr"/>
            <a:r>
              <a:rPr lang="en-US" dirty="0" smtClean="0">
                <a:solidFill>
                  <a:schemeClr val="bg1"/>
                </a:solidFill>
              </a:rPr>
              <a:t>Top 10 Customers by Revenue</a:t>
            </a:r>
          </a:p>
          <a:p>
            <a:pPr algn="ctr"/>
            <a:endParaRPr lang="en-US" dirty="0" smtClean="0">
              <a:solidFill>
                <a:schemeClr val="bg1"/>
              </a:solidFill>
            </a:endParaRPr>
          </a:p>
          <a:p>
            <a:pPr algn="ctr"/>
            <a:r>
              <a:rPr lang="en-US" dirty="0" smtClean="0">
                <a:solidFill>
                  <a:schemeClr val="bg1"/>
                </a:solidFill>
              </a:rPr>
              <a:t>Revenue by Country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2" name="TextBox 1"/>
          <p:cNvSpPr txBox="1"/>
          <p:nvPr/>
        </p:nvSpPr>
        <p:spPr>
          <a:xfrm>
            <a:off x="3848100" y="886687"/>
            <a:ext cx="1447800" cy="338554"/>
          </a:xfrm>
          <a:prstGeom prst="rect">
            <a:avLst/>
          </a:prstGeom>
          <a:solidFill>
            <a:schemeClr val="bg2"/>
          </a:solidFill>
        </p:spPr>
        <p:txBody>
          <a:bodyPr wrap="square" rtlCol="0" anchor="ctr">
            <a:spAutoFit/>
          </a:bodyPr>
          <a:lstStyle/>
          <a:p>
            <a:r>
              <a:rPr lang="en-US" sz="1600" b="1" dirty="0" smtClean="0">
                <a:solidFill>
                  <a:schemeClr val="accent2"/>
                </a:solidFill>
              </a:rPr>
              <a:t>Introduction</a:t>
            </a:r>
            <a:endParaRPr lang="en-US" sz="1600" b="1" dirty="0">
              <a:solidFill>
                <a:schemeClr val="accent2"/>
              </a:solidFill>
            </a:endParaRPr>
          </a:p>
        </p:txBody>
      </p:sp>
      <p:sp>
        <p:nvSpPr>
          <p:cNvPr id="4" name="TextBox 3"/>
          <p:cNvSpPr txBox="1"/>
          <p:nvPr/>
        </p:nvSpPr>
        <p:spPr>
          <a:xfrm>
            <a:off x="1939637" y="1556088"/>
            <a:ext cx="5264727" cy="2031325"/>
          </a:xfrm>
          <a:prstGeom prst="rect">
            <a:avLst/>
          </a:prstGeom>
          <a:noFill/>
        </p:spPr>
        <p:txBody>
          <a:bodyPr wrap="square" rtlCol="0">
            <a:spAutoFit/>
          </a:bodyPr>
          <a:lstStyle/>
          <a:p>
            <a:r>
              <a:rPr lang="en-US" dirty="0" smtClean="0">
                <a:solidFill>
                  <a:schemeClr val="bg1"/>
                </a:solidFill>
              </a:rPr>
              <a:t>Hello and welcome. In this presentation, I will take you through our company’s sales performance for the years 2010 and 2011.</a:t>
            </a:r>
          </a:p>
          <a:p>
            <a:endParaRPr lang="en-US" dirty="0" smtClean="0">
              <a:solidFill>
                <a:schemeClr val="bg1"/>
              </a:solidFill>
            </a:endParaRPr>
          </a:p>
          <a:p>
            <a:r>
              <a:rPr lang="en-US" dirty="0" smtClean="0">
                <a:solidFill>
                  <a:schemeClr val="bg1"/>
                </a:solidFill>
              </a:rPr>
              <a:t>I appreciate the opportunity you gave me to dive into this data to gain insightful information about the store’s performance.</a:t>
            </a:r>
          </a:p>
          <a:p>
            <a:endParaRPr lang="en-US" dirty="0" smtClean="0">
              <a:solidFill>
                <a:schemeClr val="bg1"/>
              </a:solidFill>
            </a:endParaRPr>
          </a:p>
          <a:p>
            <a:r>
              <a:rPr lang="en-US" dirty="0" smtClean="0">
                <a:solidFill>
                  <a:schemeClr val="bg1"/>
                </a:solidFill>
              </a:rPr>
              <a:t>Thank you also for the questions you asked since they provided a general direction for the kind of insights you are looking to get from this analysis.</a:t>
            </a:r>
            <a:endParaRPr lang="en-US" dirty="0">
              <a:solidFill>
                <a:schemeClr val="bg1"/>
              </a:solidFill>
            </a:endParaRPr>
          </a:p>
        </p:txBody>
      </p:sp>
    </p:spTree>
    <p:extLst>
      <p:ext uri="{BB962C8B-B14F-4D97-AF65-F5344CB8AC3E}">
        <p14:creationId xmlns:p14="http://schemas.microsoft.com/office/powerpoint/2010/main" xmlns="" val="2797060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2" name="TextBox 1"/>
          <p:cNvSpPr txBox="1"/>
          <p:nvPr/>
        </p:nvSpPr>
        <p:spPr>
          <a:xfrm>
            <a:off x="3650674" y="1309254"/>
            <a:ext cx="1842653" cy="338554"/>
          </a:xfrm>
          <a:prstGeom prst="rect">
            <a:avLst/>
          </a:prstGeom>
          <a:solidFill>
            <a:schemeClr val="bg2"/>
          </a:solidFill>
        </p:spPr>
        <p:txBody>
          <a:bodyPr wrap="square" rtlCol="0">
            <a:spAutoFit/>
          </a:bodyPr>
          <a:lstStyle/>
          <a:p>
            <a:r>
              <a:rPr lang="en-US" sz="1600" b="1" dirty="0" smtClean="0">
                <a:solidFill>
                  <a:schemeClr val="accent2"/>
                </a:solidFill>
              </a:rPr>
              <a:t>Thought Process</a:t>
            </a:r>
            <a:endParaRPr lang="en-US" sz="1600" b="1" dirty="0">
              <a:solidFill>
                <a:schemeClr val="accent2"/>
              </a:solidFill>
            </a:endParaRPr>
          </a:p>
        </p:txBody>
      </p:sp>
      <p:sp>
        <p:nvSpPr>
          <p:cNvPr id="3" name="TextBox 2"/>
          <p:cNvSpPr txBox="1"/>
          <p:nvPr/>
        </p:nvSpPr>
        <p:spPr>
          <a:xfrm>
            <a:off x="1111828" y="1879253"/>
            <a:ext cx="6920345" cy="1384995"/>
          </a:xfrm>
          <a:prstGeom prst="rect">
            <a:avLst/>
          </a:prstGeom>
          <a:noFill/>
        </p:spPr>
        <p:txBody>
          <a:bodyPr wrap="square" rtlCol="0" anchor="ctr">
            <a:spAutoFit/>
          </a:bodyPr>
          <a:lstStyle/>
          <a:p>
            <a:pPr algn="just"/>
            <a:r>
              <a:rPr lang="en-US" dirty="0" smtClean="0">
                <a:solidFill>
                  <a:schemeClr val="bg1"/>
                </a:solidFill>
              </a:rPr>
              <a:t>I assure you that I took all the necessary steps to ensure that this analysis is accurate and correct.</a:t>
            </a:r>
          </a:p>
          <a:p>
            <a:pPr algn="just"/>
            <a:endParaRPr lang="en-US" dirty="0" smtClean="0">
              <a:solidFill>
                <a:schemeClr val="bg1"/>
              </a:solidFill>
            </a:endParaRPr>
          </a:p>
          <a:p>
            <a:pPr algn="just"/>
            <a:r>
              <a:rPr lang="en-US" dirty="0" smtClean="0">
                <a:solidFill>
                  <a:schemeClr val="bg1"/>
                </a:solidFill>
              </a:rPr>
              <a:t>I cleaned up the data you provided by removing all the negative values in the Unit Price and Quantity columns and also filtered the data as required for all the visualizations. </a:t>
            </a:r>
            <a:endParaRPr lang="en-US" dirty="0">
              <a:solidFill>
                <a:schemeClr val="bg1"/>
              </a:solidFill>
            </a:endParaRPr>
          </a:p>
        </p:txBody>
      </p:sp>
    </p:spTree>
    <p:extLst>
      <p:ext uri="{BB962C8B-B14F-4D97-AF65-F5344CB8AC3E}">
        <p14:creationId xmlns:p14="http://schemas.microsoft.com/office/powerpoint/2010/main" xmlns="" val="3857511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3126981" y="46749"/>
            <a:ext cx="2890038" cy="338554"/>
          </a:xfrm>
          <a:prstGeom prst="rect">
            <a:avLst/>
          </a:prstGeom>
          <a:solidFill>
            <a:schemeClr val="accent1"/>
          </a:solidFill>
        </p:spPr>
        <p:txBody>
          <a:bodyPr wrap="square" rtlCol="0">
            <a:spAutoFit/>
          </a:bodyPr>
          <a:lstStyle/>
          <a:p>
            <a:pPr algn="ctr"/>
            <a:r>
              <a:rPr lang="en-US" sz="1600" b="1" dirty="0" smtClean="0">
                <a:solidFill>
                  <a:schemeClr val="accent2"/>
                </a:solidFill>
              </a:rPr>
              <a:t>Revenue by Month, 2011</a:t>
            </a:r>
            <a:endParaRPr lang="en-US" sz="1600" b="1" dirty="0">
              <a:solidFill>
                <a:schemeClr val="accent2"/>
              </a:solidFill>
            </a:endParaRPr>
          </a:p>
        </p:txBody>
      </p:sp>
      <p:pic>
        <p:nvPicPr>
          <p:cNvPr id="12" name="Picture 11"/>
          <p:cNvPicPr>
            <a:picLocks noChangeAspect="1"/>
          </p:cNvPicPr>
          <p:nvPr/>
        </p:nvPicPr>
        <p:blipFill rotWithShape="1">
          <a:blip r:embed="rId3">
            <a:extLst>
              <a:ext uri="{28A0092B-C50C-407E-A947-70E740481C1C}">
                <a14:useLocalDpi xmlns:a14="http://schemas.microsoft.com/office/drawing/2010/main" xmlns="" val="0"/>
              </a:ext>
            </a:extLst>
          </a:blip>
          <a:srcRect l="11095" t="14664" r="14160" b="10333"/>
          <a:stretch/>
        </p:blipFill>
        <p:spPr>
          <a:xfrm>
            <a:off x="1221425" y="420499"/>
            <a:ext cx="6701151" cy="3782486"/>
          </a:xfrm>
          <a:prstGeom prst="rect">
            <a:avLst/>
          </a:prstGeom>
        </p:spPr>
      </p:pic>
      <p:sp>
        <p:nvSpPr>
          <p:cNvPr id="13" name="TextBox 12"/>
          <p:cNvSpPr txBox="1"/>
          <p:nvPr/>
        </p:nvSpPr>
        <p:spPr>
          <a:xfrm>
            <a:off x="400467" y="4264877"/>
            <a:ext cx="8343066" cy="807705"/>
          </a:xfrm>
          <a:prstGeom prst="rect">
            <a:avLst/>
          </a:prstGeom>
          <a:solidFill>
            <a:schemeClr val="accent5"/>
          </a:solidFill>
        </p:spPr>
        <p:txBody>
          <a:bodyPr wrap="square" rtlCol="0" anchor="ctr">
            <a:noAutofit/>
          </a:bodyPr>
          <a:lstStyle/>
          <a:p>
            <a:pPr marL="285750" indent="-285750" algn="just">
              <a:buClr>
                <a:schemeClr val="tx2"/>
              </a:buClr>
              <a:buFont typeface="Arial" panose="020B0604020202020204" pitchFamily="34" charset="0"/>
              <a:buChar char="•"/>
            </a:pPr>
            <a:r>
              <a:rPr lang="en-US" sz="1100" dirty="0" smtClean="0">
                <a:solidFill>
                  <a:schemeClr val="bg1"/>
                </a:solidFill>
              </a:rPr>
              <a:t>The first 8 months had stable monthly revenues with an average of $685,000</a:t>
            </a:r>
          </a:p>
          <a:p>
            <a:pPr marL="285750" indent="-285750" algn="just">
              <a:buClr>
                <a:schemeClr val="tx2"/>
              </a:buClr>
              <a:buFont typeface="Arial" panose="020B0604020202020204" pitchFamily="34" charset="0"/>
              <a:buChar char="•"/>
            </a:pPr>
            <a:r>
              <a:rPr lang="en-US" sz="1100" dirty="0" smtClean="0">
                <a:solidFill>
                  <a:schemeClr val="bg1"/>
                </a:solidFill>
              </a:rPr>
              <a:t>We had a significant increase in revenue from September with the revenue peaking at $1.51 Million in November and an average of 21.18% increase in revenue from August to November.</a:t>
            </a:r>
          </a:p>
          <a:p>
            <a:pPr marL="285750" indent="-285750" algn="just">
              <a:buClr>
                <a:schemeClr val="tx2"/>
              </a:buClr>
              <a:buFont typeface="Arial" panose="020B0604020202020204" pitchFamily="34" charset="0"/>
              <a:buChar char="•"/>
            </a:pPr>
            <a:r>
              <a:rPr lang="en-US" sz="1100" dirty="0" smtClean="0">
                <a:solidFill>
                  <a:schemeClr val="bg1"/>
                </a:solidFill>
              </a:rPr>
              <a:t>The revenue trend from August to December demonstrates how seasonality affects retail store sales.</a:t>
            </a:r>
            <a:endParaRPr lang="en-US" sz="11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1922242" y="46749"/>
            <a:ext cx="5299516" cy="338554"/>
          </a:xfrm>
          <a:prstGeom prst="rect">
            <a:avLst/>
          </a:prstGeom>
          <a:solidFill>
            <a:schemeClr val="accent1"/>
          </a:solidFill>
        </p:spPr>
        <p:txBody>
          <a:bodyPr wrap="square" rtlCol="0">
            <a:spAutoFit/>
          </a:bodyPr>
          <a:lstStyle/>
          <a:p>
            <a:pPr algn="ctr"/>
            <a:r>
              <a:rPr lang="en-US" sz="1600" b="1" dirty="0" smtClean="0">
                <a:solidFill>
                  <a:schemeClr val="accent2"/>
                </a:solidFill>
              </a:rPr>
              <a:t>Top 10 Countries by Revenue and their Quantity </a:t>
            </a:r>
            <a:endParaRPr lang="en-US" sz="1600" b="1" dirty="0">
              <a:solidFill>
                <a:schemeClr val="accent2"/>
              </a:solidFill>
            </a:endParaRPr>
          </a:p>
        </p:txBody>
      </p:sp>
      <p:sp>
        <p:nvSpPr>
          <p:cNvPr id="13" name="TextBox 12"/>
          <p:cNvSpPr txBox="1"/>
          <p:nvPr/>
        </p:nvSpPr>
        <p:spPr>
          <a:xfrm>
            <a:off x="400467" y="4238276"/>
            <a:ext cx="8343066" cy="847655"/>
          </a:xfrm>
          <a:prstGeom prst="rect">
            <a:avLst/>
          </a:prstGeom>
          <a:solidFill>
            <a:schemeClr val="accent5"/>
          </a:solidFill>
        </p:spPr>
        <p:txBody>
          <a:bodyPr wrap="square" rtlCol="0" anchor="ctr">
            <a:noAutofit/>
          </a:bodyPr>
          <a:lstStyle/>
          <a:p>
            <a:pPr marL="171450" indent="-171450" algn="just">
              <a:buClr>
                <a:schemeClr val="tx2"/>
              </a:buClr>
              <a:buFont typeface="Arial" panose="020B0604020202020204" pitchFamily="34" charset="0"/>
              <a:buChar char="•"/>
            </a:pPr>
            <a:r>
              <a:rPr lang="en-US" sz="1100" dirty="0" smtClean="0">
                <a:solidFill>
                  <a:schemeClr val="bg1"/>
                </a:solidFill>
              </a:rPr>
              <a:t>This chart represents the top 10 countries in revenue and the quantities bought in these countries except The United Kingdom.</a:t>
            </a:r>
          </a:p>
          <a:p>
            <a:pPr marL="171450" indent="-171450" algn="just">
              <a:buClr>
                <a:schemeClr val="tx2"/>
              </a:buClr>
              <a:buFont typeface="Arial" panose="020B0604020202020204" pitchFamily="34" charset="0"/>
              <a:buChar char="•"/>
            </a:pPr>
            <a:r>
              <a:rPr lang="en-US" sz="1100" dirty="0" smtClean="0">
                <a:solidFill>
                  <a:schemeClr val="bg1"/>
                </a:solidFill>
              </a:rPr>
              <a:t>There is no major difference between the revenue and the quantity of goods sold in these countries, showing a high purchasing power in these countries.</a:t>
            </a:r>
          </a:p>
          <a:p>
            <a:pPr marL="171450" indent="-171450" algn="just">
              <a:buClr>
                <a:schemeClr val="tx2"/>
              </a:buClr>
              <a:buFont typeface="Arial" panose="020B0604020202020204" pitchFamily="34" charset="0"/>
              <a:buChar char="•"/>
            </a:pPr>
            <a:r>
              <a:rPr lang="en-US" sz="1100" dirty="0" smtClean="0">
                <a:solidFill>
                  <a:schemeClr val="bg1"/>
                </a:solidFill>
              </a:rPr>
              <a:t>These countries represent regions with the highest potential to generate more revenue that management needs to focus more on in terms of marketing strategies. </a:t>
            </a:r>
            <a:endParaRPr lang="en-US" sz="1100" dirty="0">
              <a:solidFill>
                <a:schemeClr val="bg1"/>
              </a:solidFill>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xmlns="" val="0"/>
              </a:ext>
            </a:extLst>
          </a:blip>
          <a:srcRect l="11022" t="14794" r="16350" b="10463"/>
          <a:stretch/>
        </p:blipFill>
        <p:spPr>
          <a:xfrm>
            <a:off x="1332081" y="433741"/>
            <a:ext cx="6479838" cy="3751141"/>
          </a:xfrm>
          <a:prstGeom prst="rect">
            <a:avLst/>
          </a:prstGeom>
        </p:spPr>
      </p:pic>
    </p:spTree>
    <p:extLst>
      <p:ext uri="{BB962C8B-B14F-4D97-AF65-F5344CB8AC3E}">
        <p14:creationId xmlns:p14="http://schemas.microsoft.com/office/powerpoint/2010/main" xmlns="" val="3885428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2773235" y="46749"/>
            <a:ext cx="3597530" cy="338554"/>
          </a:xfrm>
          <a:prstGeom prst="rect">
            <a:avLst/>
          </a:prstGeom>
          <a:solidFill>
            <a:schemeClr val="accent1"/>
          </a:solidFill>
        </p:spPr>
        <p:txBody>
          <a:bodyPr wrap="square" rtlCol="0">
            <a:spAutoFit/>
          </a:bodyPr>
          <a:lstStyle/>
          <a:p>
            <a:pPr algn="ctr"/>
            <a:r>
              <a:rPr lang="en-US" sz="1600" b="1" dirty="0" smtClean="0">
                <a:solidFill>
                  <a:schemeClr val="accent2"/>
                </a:solidFill>
              </a:rPr>
              <a:t>Top 10 Customers by Revenue</a:t>
            </a:r>
            <a:endParaRPr lang="en-US" sz="1600" b="1" dirty="0">
              <a:solidFill>
                <a:schemeClr val="accent2"/>
              </a:solidFill>
            </a:endParaRPr>
          </a:p>
        </p:txBody>
      </p:sp>
      <p:sp>
        <p:nvSpPr>
          <p:cNvPr id="13" name="TextBox 12"/>
          <p:cNvSpPr txBox="1"/>
          <p:nvPr/>
        </p:nvSpPr>
        <p:spPr>
          <a:xfrm>
            <a:off x="400467" y="4172345"/>
            <a:ext cx="8343066" cy="866867"/>
          </a:xfrm>
          <a:prstGeom prst="rect">
            <a:avLst/>
          </a:prstGeom>
          <a:solidFill>
            <a:schemeClr val="accent5"/>
          </a:solidFill>
        </p:spPr>
        <p:txBody>
          <a:bodyPr wrap="square" rtlCol="0" anchor="ctr">
            <a:noAutofit/>
          </a:bodyPr>
          <a:lstStyle/>
          <a:p>
            <a:pPr marL="171450" indent="-171450" algn="just">
              <a:buClr>
                <a:schemeClr val="tx2"/>
              </a:buClr>
              <a:buFont typeface="Arial" panose="020B0604020202020204" pitchFamily="34" charset="0"/>
              <a:buChar char="•"/>
            </a:pPr>
            <a:r>
              <a:rPr lang="en-US" sz="1100" dirty="0" smtClean="0">
                <a:solidFill>
                  <a:schemeClr val="bg1"/>
                </a:solidFill>
              </a:rPr>
              <a:t>The chart shows that there is no major difference between the top 10 customers in terms of revenue generated.</a:t>
            </a:r>
          </a:p>
          <a:p>
            <a:pPr marL="171450" indent="-171450" algn="just">
              <a:buClr>
                <a:schemeClr val="tx2"/>
              </a:buClr>
              <a:buFont typeface="Arial" panose="020B0604020202020204" pitchFamily="34" charset="0"/>
              <a:buChar char="•"/>
            </a:pPr>
            <a:r>
              <a:rPr lang="en-US" sz="1100" dirty="0" smtClean="0">
                <a:solidFill>
                  <a:schemeClr val="bg1"/>
                </a:solidFill>
              </a:rPr>
              <a:t>The average difference in revenue between the top 10 customers is 15.8%.</a:t>
            </a:r>
          </a:p>
          <a:p>
            <a:pPr marL="171450" indent="-171450" algn="just">
              <a:buClr>
                <a:schemeClr val="tx2"/>
              </a:buClr>
              <a:buFont typeface="Arial" panose="020B0604020202020204" pitchFamily="34" charset="0"/>
              <a:buChar char="•"/>
            </a:pPr>
            <a:r>
              <a:rPr lang="en-US" sz="1100" dirty="0">
                <a:solidFill>
                  <a:schemeClr val="bg1"/>
                </a:solidFill>
              </a:rPr>
              <a:t>The </a:t>
            </a:r>
            <a:r>
              <a:rPr lang="en-US" sz="1100" dirty="0" smtClean="0">
                <a:solidFill>
                  <a:schemeClr val="bg1"/>
                </a:solidFill>
              </a:rPr>
              <a:t>company can aim to </a:t>
            </a:r>
            <a:r>
              <a:rPr lang="en-US" sz="1100" dirty="0">
                <a:solidFill>
                  <a:schemeClr val="bg1"/>
                </a:solidFill>
              </a:rPr>
              <a:t>strengthen the relationship </a:t>
            </a:r>
            <a:r>
              <a:rPr lang="en-US" sz="1100" dirty="0" smtClean="0">
                <a:solidFill>
                  <a:schemeClr val="bg1"/>
                </a:solidFill>
              </a:rPr>
              <a:t>with these customers to increase </a:t>
            </a:r>
            <a:r>
              <a:rPr lang="en-US" sz="1100" dirty="0">
                <a:solidFill>
                  <a:schemeClr val="bg1"/>
                </a:solidFill>
              </a:rPr>
              <a:t>customer loyalty and retention, and ultimately drive more sales and revenue for the company.</a:t>
            </a:r>
            <a:endParaRPr lang="en-US" sz="1100" dirty="0" smtClean="0">
              <a:solidFill>
                <a:schemeClr val="bg1"/>
              </a:solidFill>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xmlns="" val="0"/>
              </a:ext>
            </a:extLst>
          </a:blip>
          <a:srcRect l="10949" t="14794" r="14379" b="10462"/>
          <a:stretch/>
        </p:blipFill>
        <p:spPr>
          <a:xfrm>
            <a:off x="1329815" y="466207"/>
            <a:ext cx="6484370" cy="3625234"/>
          </a:xfrm>
          <a:prstGeom prst="rect">
            <a:avLst/>
          </a:prstGeom>
        </p:spPr>
      </p:pic>
    </p:spTree>
    <p:extLst>
      <p:ext uri="{BB962C8B-B14F-4D97-AF65-F5344CB8AC3E}">
        <p14:creationId xmlns:p14="http://schemas.microsoft.com/office/powerpoint/2010/main" xmlns="" val="1102550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2813282" y="20053"/>
            <a:ext cx="3517437" cy="338554"/>
          </a:xfrm>
          <a:prstGeom prst="rect">
            <a:avLst/>
          </a:prstGeom>
          <a:solidFill>
            <a:schemeClr val="accent1"/>
          </a:solidFill>
        </p:spPr>
        <p:txBody>
          <a:bodyPr wrap="square" rtlCol="0">
            <a:spAutoFit/>
          </a:bodyPr>
          <a:lstStyle/>
          <a:p>
            <a:pPr algn="ctr"/>
            <a:r>
              <a:rPr lang="en-US" sz="1600" b="1" dirty="0" smtClean="0">
                <a:solidFill>
                  <a:schemeClr val="accent2"/>
                </a:solidFill>
              </a:rPr>
              <a:t>Revenue by Country</a:t>
            </a:r>
            <a:endParaRPr lang="en-US" sz="1600" b="1" dirty="0">
              <a:solidFill>
                <a:schemeClr val="accent2"/>
              </a:solidFill>
            </a:endParaRPr>
          </a:p>
        </p:txBody>
      </p:sp>
      <p:sp>
        <p:nvSpPr>
          <p:cNvPr id="13" name="TextBox 12"/>
          <p:cNvSpPr txBox="1"/>
          <p:nvPr/>
        </p:nvSpPr>
        <p:spPr>
          <a:xfrm>
            <a:off x="400467" y="4267131"/>
            <a:ext cx="8343066" cy="865524"/>
          </a:xfrm>
          <a:prstGeom prst="rect">
            <a:avLst/>
          </a:prstGeom>
          <a:solidFill>
            <a:schemeClr val="accent5"/>
          </a:solidFill>
        </p:spPr>
        <p:txBody>
          <a:bodyPr wrap="square" rtlCol="0" anchor="ctr">
            <a:noAutofit/>
          </a:bodyPr>
          <a:lstStyle/>
          <a:p>
            <a:pPr marL="171450" indent="-171450" algn="just">
              <a:buClr>
                <a:schemeClr val="tx2"/>
              </a:buClr>
              <a:buFont typeface="Arial" panose="020B0604020202020204" pitchFamily="34" charset="0"/>
              <a:buChar char="•"/>
            </a:pPr>
            <a:r>
              <a:rPr lang="en-US" sz="1100" dirty="0">
                <a:solidFill>
                  <a:schemeClr val="bg1"/>
                </a:solidFill>
              </a:rPr>
              <a:t>The map chart concludes by comparing the places that have produced the greatest revenue to those that have not</a:t>
            </a:r>
            <a:r>
              <a:rPr lang="en-US" sz="1100" dirty="0" smtClean="0">
                <a:solidFill>
                  <a:schemeClr val="bg1"/>
                </a:solidFill>
              </a:rPr>
              <a:t>.</a:t>
            </a:r>
          </a:p>
          <a:p>
            <a:pPr marL="171450" indent="-171450" algn="just">
              <a:buClr>
                <a:schemeClr val="tx2"/>
              </a:buClr>
              <a:buFont typeface="Arial" panose="020B0604020202020204" pitchFamily="34" charset="0"/>
              <a:buChar char="•"/>
            </a:pPr>
            <a:r>
              <a:rPr lang="en-US" sz="1100" dirty="0">
                <a:solidFill>
                  <a:schemeClr val="bg1"/>
                </a:solidFill>
              </a:rPr>
              <a:t>The map also reveals that the majority of sales occur only in the European zone, with only a small number in the American </a:t>
            </a:r>
            <a:r>
              <a:rPr lang="en-US" sz="1100" dirty="0" smtClean="0">
                <a:solidFill>
                  <a:schemeClr val="bg1"/>
                </a:solidFill>
              </a:rPr>
              <a:t>region</a:t>
            </a:r>
          </a:p>
          <a:p>
            <a:pPr marL="171450" indent="-171450" algn="just">
              <a:buClr>
                <a:schemeClr val="tx2"/>
              </a:buClr>
              <a:buFont typeface="Arial" panose="020B0604020202020204" pitchFamily="34" charset="0"/>
              <a:buChar char="•"/>
            </a:pPr>
            <a:r>
              <a:rPr lang="en-US" sz="1100" dirty="0">
                <a:solidFill>
                  <a:schemeClr val="bg1"/>
                </a:solidFill>
              </a:rPr>
              <a:t>Along with Russia, there is no market for the items in Africa or Asia</a:t>
            </a:r>
            <a:r>
              <a:rPr lang="en-US" sz="1100" dirty="0" smtClean="0">
                <a:solidFill>
                  <a:schemeClr val="bg1"/>
                </a:solidFill>
              </a:rPr>
              <a:t>.</a:t>
            </a:r>
          </a:p>
          <a:p>
            <a:pPr marL="171450" indent="-171450" algn="just">
              <a:buClr>
                <a:schemeClr val="tx2"/>
              </a:buClr>
              <a:buFont typeface="Arial" panose="020B0604020202020204" pitchFamily="34" charset="0"/>
              <a:buChar char="•"/>
            </a:pPr>
            <a:r>
              <a:rPr lang="en-US" sz="1100" dirty="0" smtClean="0">
                <a:solidFill>
                  <a:schemeClr val="bg1"/>
                </a:solidFill>
              </a:rPr>
              <a:t>The company can concentrate on the European market more and dive deeper into countries in the region to come up with strategies that will maximize sales from each country in the region alongside Australia and Japan.</a:t>
            </a:r>
            <a:endParaRPr lang="en-US" sz="1100" dirty="0">
              <a:solidFill>
                <a:schemeClr val="bg1"/>
              </a:solidFill>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xmlns="" val="0"/>
              </a:ext>
            </a:extLst>
          </a:blip>
          <a:srcRect l="21094" t="14794" r="19562" b="10461"/>
          <a:stretch/>
        </p:blipFill>
        <p:spPr>
          <a:xfrm>
            <a:off x="1830732" y="382825"/>
            <a:ext cx="5482536" cy="3884305"/>
          </a:xfrm>
          <a:prstGeom prst="rect">
            <a:avLst/>
          </a:prstGeom>
        </p:spPr>
      </p:pic>
    </p:spTree>
    <p:extLst>
      <p:ext uri="{BB962C8B-B14F-4D97-AF65-F5344CB8AC3E}">
        <p14:creationId xmlns:p14="http://schemas.microsoft.com/office/powerpoint/2010/main" xmlns="" val="1865401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5" name="TextBox 4"/>
          <p:cNvSpPr txBox="1"/>
          <p:nvPr/>
        </p:nvSpPr>
        <p:spPr>
          <a:xfrm>
            <a:off x="3370599" y="46723"/>
            <a:ext cx="2402802" cy="369332"/>
          </a:xfrm>
          <a:prstGeom prst="rect">
            <a:avLst/>
          </a:prstGeom>
          <a:solidFill>
            <a:schemeClr val="bg2"/>
          </a:solidFill>
        </p:spPr>
        <p:txBody>
          <a:bodyPr wrap="square" rtlCol="0">
            <a:spAutoFit/>
          </a:bodyPr>
          <a:lstStyle/>
          <a:p>
            <a:pPr algn="ctr"/>
            <a:r>
              <a:rPr lang="en-US" sz="1800" b="1" dirty="0">
                <a:solidFill>
                  <a:schemeClr val="accent2"/>
                </a:solidFill>
              </a:rPr>
              <a:t>R</a:t>
            </a:r>
            <a:r>
              <a:rPr lang="en-US" sz="1800" b="1" dirty="0" smtClean="0">
                <a:solidFill>
                  <a:schemeClr val="accent2"/>
                </a:solidFill>
              </a:rPr>
              <a:t>ecommendations</a:t>
            </a:r>
            <a:endParaRPr lang="en-US" sz="1800" b="1" dirty="0">
              <a:solidFill>
                <a:schemeClr val="accent2"/>
              </a:solidFill>
            </a:endParaRPr>
          </a:p>
        </p:txBody>
      </p:sp>
      <p:sp>
        <p:nvSpPr>
          <p:cNvPr id="6" name="TextBox 5"/>
          <p:cNvSpPr txBox="1"/>
          <p:nvPr/>
        </p:nvSpPr>
        <p:spPr>
          <a:xfrm>
            <a:off x="1231437" y="467211"/>
            <a:ext cx="6681127" cy="4625396"/>
          </a:xfrm>
          <a:prstGeom prst="rect">
            <a:avLst/>
          </a:prstGeom>
          <a:solidFill>
            <a:schemeClr val="accent5"/>
          </a:solidFill>
        </p:spPr>
        <p:txBody>
          <a:bodyPr wrap="square" rtlCol="0" anchor="ctr">
            <a:noAutofit/>
          </a:bodyPr>
          <a:lstStyle/>
          <a:p>
            <a:pPr marL="285750" indent="-285750" algn="just">
              <a:buClr>
                <a:schemeClr val="bg1"/>
              </a:buClr>
              <a:buFont typeface="Arial" panose="020B0604020202020204" pitchFamily="34" charset="0"/>
              <a:buChar char="•"/>
            </a:pPr>
            <a:r>
              <a:rPr lang="en-US" sz="1600" dirty="0" smtClean="0">
                <a:solidFill>
                  <a:schemeClr val="bg1"/>
                </a:solidFill>
              </a:rPr>
              <a:t>The company should come up with strategies that aim at stocking and advertising seasonal products to maximize sales when the demand for these goods goes up.</a:t>
            </a:r>
          </a:p>
          <a:p>
            <a:pPr marL="285750" indent="-285750" algn="just">
              <a:buClr>
                <a:schemeClr val="bg1"/>
              </a:buClr>
              <a:buFont typeface="Arial" panose="020B0604020202020204" pitchFamily="34" charset="0"/>
              <a:buChar char="•"/>
            </a:pPr>
            <a:endParaRPr lang="en-US" sz="1600" dirty="0" smtClean="0">
              <a:solidFill>
                <a:schemeClr val="bg1"/>
              </a:solidFill>
            </a:endParaRPr>
          </a:p>
          <a:p>
            <a:pPr marL="285750" indent="-285750" algn="just">
              <a:buClr>
                <a:schemeClr val="bg1"/>
              </a:buClr>
              <a:buFont typeface="Arial" panose="020B0604020202020204" pitchFamily="34" charset="0"/>
              <a:buChar char="•"/>
            </a:pPr>
            <a:r>
              <a:rPr lang="en-US" sz="1600" dirty="0" smtClean="0">
                <a:solidFill>
                  <a:schemeClr val="bg1"/>
                </a:solidFill>
              </a:rPr>
              <a:t>The company should do a deeper analysis of products that are usually in high demand during low-sales months to come up with strategies for marketing these products.</a:t>
            </a:r>
          </a:p>
          <a:p>
            <a:pPr marL="285750" indent="-285750" algn="just">
              <a:buClr>
                <a:schemeClr val="bg1"/>
              </a:buClr>
              <a:buFont typeface="Arial" panose="020B0604020202020204" pitchFamily="34" charset="0"/>
              <a:buChar char="•"/>
            </a:pPr>
            <a:endParaRPr lang="en-US" sz="1600" dirty="0" smtClean="0">
              <a:solidFill>
                <a:schemeClr val="bg1"/>
              </a:solidFill>
            </a:endParaRPr>
          </a:p>
          <a:p>
            <a:pPr marL="285750" indent="-285750" algn="just">
              <a:buClr>
                <a:schemeClr val="bg1"/>
              </a:buClr>
              <a:buFont typeface="Arial" panose="020B0604020202020204" pitchFamily="34" charset="0"/>
              <a:buChar char="•"/>
            </a:pPr>
            <a:r>
              <a:rPr lang="en-US" sz="1600" dirty="0" smtClean="0">
                <a:solidFill>
                  <a:schemeClr val="bg1"/>
                </a:solidFill>
              </a:rPr>
              <a:t>A deeper dive into the type of products and the revenue generated from these products for each region would be key in guiding region-specific marketing strategies.</a:t>
            </a:r>
          </a:p>
          <a:p>
            <a:pPr marL="285750" indent="-285750" algn="just">
              <a:buClr>
                <a:schemeClr val="bg1"/>
              </a:buClr>
              <a:buFont typeface="Arial" panose="020B0604020202020204" pitchFamily="34" charset="0"/>
              <a:buChar char="•"/>
            </a:pPr>
            <a:endParaRPr lang="en-US" sz="1600" dirty="0" smtClean="0">
              <a:solidFill>
                <a:schemeClr val="bg1"/>
              </a:solidFill>
            </a:endParaRPr>
          </a:p>
          <a:p>
            <a:pPr marL="285750" indent="-285750" algn="just">
              <a:buClr>
                <a:schemeClr val="bg1"/>
              </a:buClr>
              <a:buFont typeface="Arial" panose="020B0604020202020204" pitchFamily="34" charset="0"/>
              <a:buChar char="•"/>
            </a:pPr>
            <a:r>
              <a:rPr lang="en-US" sz="1600" dirty="0" smtClean="0">
                <a:solidFill>
                  <a:schemeClr val="bg1"/>
                </a:solidFill>
              </a:rPr>
              <a:t>The company should consider incentivizing top revenue-generating customers to strengthen the relationship with these customers.</a:t>
            </a:r>
          </a:p>
          <a:p>
            <a:pPr marL="285750" indent="-285750" algn="just">
              <a:buClr>
                <a:schemeClr val="bg1"/>
              </a:buClr>
              <a:buFont typeface="Arial" panose="020B0604020202020204" pitchFamily="34" charset="0"/>
              <a:buChar char="•"/>
            </a:pPr>
            <a:endParaRPr lang="en-US" sz="1600" dirty="0" smtClean="0">
              <a:solidFill>
                <a:schemeClr val="bg1"/>
              </a:solidFill>
            </a:endParaRPr>
          </a:p>
          <a:p>
            <a:pPr marL="285750" indent="-285750" algn="just">
              <a:buClr>
                <a:schemeClr val="bg1"/>
              </a:buClr>
              <a:buFont typeface="Arial" panose="020B0604020202020204" pitchFamily="34" charset="0"/>
              <a:buChar char="•"/>
            </a:pPr>
            <a:r>
              <a:rPr lang="en-US" sz="1600" dirty="0" smtClean="0">
                <a:solidFill>
                  <a:schemeClr val="bg1"/>
                </a:solidFill>
              </a:rPr>
              <a:t>The European Market has more potential for growth and the company should aim at strategies that will increase its market positioning in the region.</a:t>
            </a:r>
            <a:endParaRPr lang="en-US" sz="1600" dirty="0">
              <a:solidFill>
                <a:schemeClr val="bg1"/>
              </a:solidFill>
            </a:endParaRPr>
          </a:p>
        </p:txBody>
      </p:sp>
    </p:spTree>
  </p:cSld>
  <p:clrMapOvr>
    <a:masterClrMapping/>
  </p:clrMapOvr>
</p:sld>
</file>

<file path=ppt/theme/theme1.xml><?xml version="1.0" encoding="utf-8"?>
<a:theme xmlns:a="http://schemas.openxmlformats.org/drawingml/2006/main" name="Futuristic Background by Slidesgo">
  <a:themeElements>
    <a:clrScheme name="CFI">
      <a:dk1>
        <a:sysClr val="windowText" lastClr="000000"/>
      </a:dk1>
      <a:lt1>
        <a:sysClr val="window" lastClr="FFFFFF"/>
      </a:lt1>
      <a:dk2>
        <a:srgbClr val="132E57"/>
      </a:dk2>
      <a:lt2>
        <a:srgbClr val="E7E6E6"/>
      </a:lt2>
      <a:accent1>
        <a:srgbClr val="132E57"/>
      </a:accent1>
      <a:accent2>
        <a:srgbClr val="FA621C"/>
      </a:accent2>
      <a:accent3>
        <a:srgbClr val="F57A16"/>
      </a:accent3>
      <a:accent4>
        <a:srgbClr val="E6E7E8"/>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488</TotalTime>
  <Words>617</Words>
  <Application>Microsoft Office PowerPoint</Application>
  <PresentationFormat>On-screen Show (16:9)</PresentationFormat>
  <Paragraphs>54</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Montserrat ExtraBold</vt:lpstr>
      <vt:lpstr>Montserrat</vt:lpstr>
      <vt:lpstr>Futuristic Background by Slidesgo</vt:lpstr>
      <vt:lpstr>Tata Data Visualization: Empowering Business with Effective Insights</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Tata Data Visualization: Empowering Business with Effective Insights</dc:title>
  <dc:creator>DELL</dc:creator>
  <cp:lastModifiedBy>win</cp:lastModifiedBy>
  <cp:revision>26</cp:revision>
  <dcterms:modified xsi:type="dcterms:W3CDTF">2024-02-25T15:29:16Z</dcterms:modified>
</cp:coreProperties>
</file>