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62" r:id="rId2"/>
    <p:sldId id="292" r:id="rId3"/>
    <p:sldId id="305" r:id="rId4"/>
    <p:sldId id="306" r:id="rId5"/>
    <p:sldId id="293" r:id="rId6"/>
    <p:sldId id="307" r:id="rId7"/>
    <p:sldId id="308" r:id="rId8"/>
    <p:sldId id="294" r:id="rId9"/>
    <p:sldId id="312" r:id="rId10"/>
    <p:sldId id="311" r:id="rId11"/>
    <p:sldId id="295" r:id="rId12"/>
    <p:sldId id="287" r:id="rId13"/>
    <p:sldId id="298" r:id="rId14"/>
    <p:sldId id="299" r:id="rId15"/>
    <p:sldId id="300" r:id="rId16"/>
    <p:sldId id="301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76" autoAdjust="0"/>
  </p:normalViewPr>
  <p:slideViewPr>
    <p:cSldViewPr snapToGrid="0">
      <p:cViewPr varScale="1">
        <p:scale>
          <a:sx n="57" d="100"/>
          <a:sy n="57" d="100"/>
        </p:scale>
        <p:origin x="9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AAF57-0248-4193-A818-081F24F3F11F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FFCE-47EE-4685-BFBF-7C1BC0BAF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7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 to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ResFlowNet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consists of batches of tensors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channel dimension, including the image pair Is and It,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rigid flow f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 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t→s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the synthesized view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̃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compared with original frame It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50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preserve both global high-level and local detailed information, we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skip connections between encoder and decoder parts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different corresponding resolutions.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20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Ours VGG” trained only on KITTI  shares the same network architecture with “Zhou et al. [56]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BN”, which reveals the effectiveness of our loss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difference between “Ours VGG” and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“Ours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validates the gains achieved by different net-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architectures.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method significantly outperforms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supervised methods [9, 28] and previously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vised work [14, 56].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4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Ours VGG” trained only on KITTI  shares the same network architecture with “Zhou et al. [56]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BN”, which reveals the effectiveness of our loss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difference between “Ours VGG” and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“Ours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validates the gains achieved by different net-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architectures.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method significantly outperforms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supervised methods [9, 28] and previously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vised work [14, 56].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在同時</a:t>
            </a:r>
            <a:r>
              <a:rPr lang="en-US" altLang="zh-TW" dirty="0"/>
              <a:t>train</a:t>
            </a:r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跟</a:t>
            </a:r>
            <a:r>
              <a:rPr lang="en-US" altLang="zh-TW" dirty="0"/>
              <a:t>CS</a:t>
            </a:r>
            <a:r>
              <a:rPr lang="zh-TW" altLang="en-US" dirty="0"/>
              <a:t>的時候表現較不好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this is due to the profound distinctions between training data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characteristics,i.e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rectified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stereo image pairs and monocular video sequences.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0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f8322de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f8322de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1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direct unsupervised flow network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DirFlowNetS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performs better in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non-occluded regions than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seems unreason-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15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2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wever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direct unsupervised flow network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DirFlowNetS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performs better in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non-occluded regions than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seems unreason-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able.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Experimentally, we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that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extremely good at rectifying small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rors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rigid flow. 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predicted residual flow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tends to prematurely converge to a certain range, which is in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 with the observations of [15]. It is because the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gradients of warping based loss are derived by local pixel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intensity differences, which would be amplified in a more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complicated cascaded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architecture,i.e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even though our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GeoNet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utlizes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limited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a rather short sequence, it still achieves better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than “ORB-SLAM(full)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Fi-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nally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failure cases and find the network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gets confused about the reference system when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dynamic objects appear nearby in front of the camera, 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commonly exist in direct visual SLAM [10].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CFFCE-47EE-4685-BFBF-7C1BC0BAFF4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zh-TW" smtClean="0"/>
              <a:pPr algn="r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1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A3f9tu5B5NCj4VBM8pkwMlC2aDqiQ8h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21DE5D-C6FE-4E2A-9C66-6AAA6D19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DEF60-54FA-4B6D-B793-0B526BF0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8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19F9A-4634-48E6-A571-A263B491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Monocular Depth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BCD02-D88A-4355-91A6-5DE5CDF3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94;p18">
            <a:extLst>
              <a:ext uri="{FF2B5EF4-FFF2-40B4-BE49-F238E27FC236}">
                <a16:creationId xmlns:a16="http://schemas.microsoft.com/office/drawing/2014/main" id="{3B93C9FB-D2CF-4CC8-ABC4-9E53FCC256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6" y="2127469"/>
            <a:ext cx="11510868" cy="42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2B4595-9A5F-4B58-90F1-162A7F10CE4F}"/>
              </a:ext>
            </a:extLst>
          </p:cNvPr>
          <p:cNvSpPr/>
          <p:nvPr/>
        </p:nvSpPr>
        <p:spPr>
          <a:xfrm>
            <a:off x="6760324" y="1715744"/>
            <a:ext cx="4749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K: KITTI dataset, CS: Cityscapes dataset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9F099-878D-48F4-937A-9FF7EEA17637}"/>
              </a:ext>
            </a:extLst>
          </p:cNvPr>
          <p:cNvSpPr/>
          <p:nvPr/>
        </p:nvSpPr>
        <p:spPr>
          <a:xfrm>
            <a:off x="981306" y="4146804"/>
            <a:ext cx="1706137" cy="2690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D4684-566A-44E2-B071-D66FB6319D6C}"/>
              </a:ext>
            </a:extLst>
          </p:cNvPr>
          <p:cNvSpPr/>
          <p:nvPr/>
        </p:nvSpPr>
        <p:spPr>
          <a:xfrm>
            <a:off x="977592" y="4377261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6B48-FB02-4D02-BFC7-2642A37F5E18}"/>
              </a:ext>
            </a:extLst>
          </p:cNvPr>
          <p:cNvSpPr/>
          <p:nvPr/>
        </p:nvSpPr>
        <p:spPr>
          <a:xfrm>
            <a:off x="985029" y="4897653"/>
            <a:ext cx="1706137" cy="269079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0E8BB-6E83-4D58-88D5-F8D22B5DC52C}"/>
              </a:ext>
            </a:extLst>
          </p:cNvPr>
          <p:cNvSpPr/>
          <p:nvPr/>
        </p:nvSpPr>
        <p:spPr>
          <a:xfrm>
            <a:off x="825191" y="5116960"/>
            <a:ext cx="1984916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D78A5D-A372-4092-B277-555883D91AEE}"/>
              </a:ext>
            </a:extLst>
          </p:cNvPr>
          <p:cNvSpPr/>
          <p:nvPr/>
        </p:nvSpPr>
        <p:spPr>
          <a:xfrm>
            <a:off x="964580" y="5894238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DFA82-BDA6-4381-AA96-B9152F14D8E5}"/>
              </a:ext>
            </a:extLst>
          </p:cNvPr>
          <p:cNvSpPr/>
          <p:nvPr/>
        </p:nvSpPr>
        <p:spPr>
          <a:xfrm>
            <a:off x="5765181" y="4377261"/>
            <a:ext cx="2709746" cy="26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683BE-0F8A-4A9B-A2E2-2DD122A8C3EC}"/>
              </a:ext>
            </a:extLst>
          </p:cNvPr>
          <p:cNvSpPr/>
          <p:nvPr/>
        </p:nvSpPr>
        <p:spPr>
          <a:xfrm>
            <a:off x="4928839" y="5176433"/>
            <a:ext cx="6437969" cy="26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F10091-C382-4F69-9DCD-F9E72DA08B03}"/>
              </a:ext>
            </a:extLst>
          </p:cNvPr>
          <p:cNvSpPr/>
          <p:nvPr/>
        </p:nvSpPr>
        <p:spPr>
          <a:xfrm>
            <a:off x="4928838" y="5422709"/>
            <a:ext cx="6437969" cy="269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E4D13E-B13F-4AD8-9047-29DEFF1E3C98}"/>
              </a:ext>
            </a:extLst>
          </p:cNvPr>
          <p:cNvSpPr/>
          <p:nvPr/>
        </p:nvSpPr>
        <p:spPr>
          <a:xfrm>
            <a:off x="9376378" y="4415883"/>
            <a:ext cx="2133067" cy="23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C68D8F-F6F4-4164-936D-52F299CBBC44}"/>
              </a:ext>
            </a:extLst>
          </p:cNvPr>
          <p:cNvSpPr/>
          <p:nvPr/>
        </p:nvSpPr>
        <p:spPr>
          <a:xfrm>
            <a:off x="8474927" y="3370435"/>
            <a:ext cx="901451" cy="26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D28A98-6821-49C9-A506-DDEEC33515D6}"/>
              </a:ext>
            </a:extLst>
          </p:cNvPr>
          <p:cNvSpPr/>
          <p:nvPr/>
        </p:nvSpPr>
        <p:spPr>
          <a:xfrm>
            <a:off x="4863730" y="3394274"/>
            <a:ext cx="901451" cy="26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63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E7799-75F5-49AB-979B-B07E2E17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Monocular Depth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A0DEC-700E-41CC-898D-243C0037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KITTI</a:t>
            </a:r>
          </a:p>
          <a:p>
            <a:endParaRPr lang="zh-TW" altLang="en-US" dirty="0"/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30643F1C-376C-4EAB-9285-EBD24EA26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5343" y="2479229"/>
            <a:ext cx="10421314" cy="416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7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zh-TW"/>
              <a:t>Depth on KITTI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01" name="Google Shape;101;p19" title="Depth_on_KITTI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385" y="1356968"/>
            <a:ext cx="7363233" cy="5522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17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6F0E2E-3A7C-424A-9DA7-4FFB9E9D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/>
              <a:t>Experiment - Optical Flow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27F632-23C6-4905-9294-62A067C423DC}"/>
                  </a:ext>
                </a:extLst>
              </p:cNvPr>
              <p:cNvSpPr/>
              <p:nvPr/>
            </p:nvSpPr>
            <p:spPr>
              <a:xfrm>
                <a:off x="6119932" y="2537413"/>
                <a:ext cx="5852306" cy="38517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indent="-182880" defTabSz="914400">
                  <a:lnSpc>
                    <a:spcPct val="90000"/>
                  </a:lnSpc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b="1" dirty="0"/>
                  <a:t>KITTI stereo/flow split</a:t>
                </a:r>
              </a:p>
              <a:p>
                <a:pPr marL="285750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/>
                  <a:t>Testing: 200 images from official training data</a:t>
                </a:r>
              </a:p>
              <a:p>
                <a:pPr marL="285750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/>
                  <a:t>Compare our </a:t>
                </a:r>
                <a:r>
                  <a:rPr lang="en-US" altLang="zh-TW" sz="2000" b="1" dirty="0"/>
                  <a:t>Residual Flow Learning </a:t>
                </a:r>
                <a:r>
                  <a:rPr lang="en-US" altLang="zh-TW" sz="2000" dirty="0"/>
                  <a:t>with </a:t>
                </a:r>
                <a:r>
                  <a:rPr lang="en-US" altLang="zh-TW" sz="2000" b="1" dirty="0"/>
                  <a:t>Direct Flow Learning</a:t>
                </a:r>
              </a:p>
              <a:p>
                <a:pPr marL="742950" lvl="1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b="1" dirty="0" err="1"/>
                  <a:t>FlowNetS</a:t>
                </a:r>
                <a:r>
                  <a:rPr lang="zh-TW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zh-TW" altLang="en-US" sz="20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b="1" dirty="0"/>
                  <a:t> Our </a:t>
                </a:r>
                <a:r>
                  <a:rPr lang="en-US" altLang="zh-TW" sz="2000" b="1" dirty="0" err="1"/>
                  <a:t>DirFlowNetS</a:t>
                </a:r>
                <a:r>
                  <a:rPr lang="en-US" altLang="zh-TW" sz="2000" dirty="0"/>
                  <a:t>(No GC)</a:t>
                </a:r>
              </a:p>
              <a:p>
                <a:pPr marL="742950" lvl="1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/>
                  <a:t>GC = with Geometric Consistency</a:t>
                </a:r>
              </a:p>
              <a:p>
                <a:pPr marL="742950" lvl="1" indent="-182880" defTabSz="914400">
                  <a:lnSpc>
                    <a:spcPct val="90000"/>
                  </a:lnSpc>
                  <a:spcBef>
                    <a:spcPts val="2133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</a:pPr>
                <a:r>
                  <a:rPr lang="en-US" altLang="zh-TW" sz="2000" dirty="0" err="1"/>
                  <a:t>Noc</a:t>
                </a:r>
                <a:r>
                  <a:rPr lang="en-US" altLang="zh-TW" sz="2000" dirty="0"/>
                  <a:t> = Non-occluded regions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27F632-23C6-4905-9294-62A067C42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32" y="2537413"/>
                <a:ext cx="5852306" cy="38517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5C5EDA-4972-4240-BB9D-4271239A8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269" y="2983337"/>
            <a:ext cx="5852306" cy="301066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438D2E6-F1D9-46E7-AE2C-62273A50225F}"/>
              </a:ext>
            </a:extLst>
          </p:cNvPr>
          <p:cNvSpPr/>
          <p:nvPr/>
        </p:nvSpPr>
        <p:spPr>
          <a:xfrm>
            <a:off x="4369355" y="4901045"/>
            <a:ext cx="901451" cy="3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F468ED-DFC2-42DD-BE4E-BBC915E0AD29}"/>
              </a:ext>
            </a:extLst>
          </p:cNvPr>
          <p:cNvSpPr/>
          <p:nvPr/>
        </p:nvSpPr>
        <p:spPr>
          <a:xfrm>
            <a:off x="5273380" y="5466041"/>
            <a:ext cx="901451" cy="352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3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5D4F83-2828-4B7D-9D5E-A08A4740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- Optical Flow Estimation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FE0C22-CF58-4B4E-8A2C-DB52DB94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Google Shape;115;p21">
            <a:extLst>
              <a:ext uri="{FF2B5EF4-FFF2-40B4-BE49-F238E27FC236}">
                <a16:creationId xmlns:a16="http://schemas.microsoft.com/office/drawing/2014/main" id="{9808BA8B-1BC4-4F87-901C-A1E3487F10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8361"/>
            <a:ext cx="12191999" cy="393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29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68823-F4C4-43FA-8AB5-DDB0AB58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- Optical Flow Estimation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1E0FA-9D1D-42AE-AB99-55A9B13DDACE}"/>
              </a:ext>
            </a:extLst>
          </p:cNvPr>
          <p:cNvSpPr/>
          <p:nvPr/>
        </p:nvSpPr>
        <p:spPr>
          <a:xfrm>
            <a:off x="1316854" y="2121408"/>
            <a:ext cx="4213934" cy="590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 total regions (All), </a:t>
            </a:r>
            <a:r>
              <a:rPr lang="en-US" altLang="zh-TW" sz="2000" b="1" dirty="0" err="1"/>
              <a:t>GeoNet</a:t>
            </a:r>
            <a:r>
              <a:rPr lang="en-US" altLang="zh-TW" sz="2000" b="1" dirty="0"/>
              <a:t> </a:t>
            </a:r>
            <a:r>
              <a:rPr lang="en-US" altLang="zh-TW" dirty="0"/>
              <a:t>consistently outperforms direct flow regression;</a:t>
            </a:r>
          </a:p>
          <a:p>
            <a:pPr marL="285750" indent="-28575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But in </a:t>
            </a:r>
            <a:r>
              <a:rPr lang="en-US" altLang="zh-TW" b="1" dirty="0"/>
              <a:t>non-occluded regions (</a:t>
            </a:r>
            <a:r>
              <a:rPr lang="en-US" altLang="zh-TW" b="1" dirty="0" err="1"/>
              <a:t>Noc</a:t>
            </a:r>
            <a:r>
              <a:rPr lang="en-US" altLang="zh-TW" b="1" dirty="0"/>
              <a:t>), </a:t>
            </a:r>
            <a:r>
              <a:rPr lang="en-US" altLang="zh-TW" dirty="0"/>
              <a:t>the advantage of </a:t>
            </a:r>
            <a:r>
              <a:rPr lang="en-US" altLang="zh-TW" b="1" dirty="0" err="1"/>
              <a:t>GeoNet</a:t>
            </a:r>
            <a:r>
              <a:rPr lang="en-US" altLang="zh-TW" dirty="0"/>
              <a:t> is restricted to the neighborhood of rigid flow.</a:t>
            </a:r>
          </a:p>
          <a:p>
            <a:pPr marL="285750" indent="-28575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altLang="zh-TW" dirty="0"/>
              <a:t>Replacing the Warping Loss with supervised one </a:t>
            </a:r>
            <a:r>
              <a:rPr lang="en-US" altLang="zh-TW" b="1" dirty="0"/>
              <a:t>(</a:t>
            </a:r>
            <a:r>
              <a:rPr lang="en-US" altLang="zh-TW" b="1" dirty="0" err="1"/>
              <a:t>DirFlowNetS</a:t>
            </a:r>
            <a:r>
              <a:rPr lang="en-US" altLang="zh-TW" b="1" dirty="0"/>
              <a:t>) </a:t>
            </a:r>
            <a:r>
              <a:rPr lang="en-US" altLang="zh-TW" dirty="0"/>
              <a:t>in </a:t>
            </a:r>
            <a:r>
              <a:rPr lang="en-US" altLang="zh-TW" b="1" dirty="0" err="1"/>
              <a:t>GeoNet</a:t>
            </a:r>
            <a:r>
              <a:rPr lang="en-US" altLang="zh-TW" b="1" dirty="0"/>
              <a:t> </a:t>
            </a:r>
            <a:r>
              <a:rPr lang="en-US" altLang="zh-TW" dirty="0"/>
              <a:t>solved this problem.</a:t>
            </a:r>
          </a:p>
          <a:p>
            <a:r>
              <a:rPr lang="en-US" altLang="zh-TW" b="1" dirty="0"/>
              <a:t>Future work: </a:t>
            </a:r>
            <a:r>
              <a:rPr lang="en-US" altLang="zh-TW" dirty="0"/>
              <a:t>avoid the gradient locality of warping loss</a:t>
            </a:r>
          </a:p>
          <a:p>
            <a:endParaRPr lang="en-US" altLang="zh-TW" b="1" dirty="0"/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Use unsupervised method </a:t>
            </a:r>
            <a:r>
              <a:rPr lang="en-US" altLang="zh-TW" b="1" dirty="0" err="1"/>
              <a:t>DirFlowNetS</a:t>
            </a:r>
            <a:r>
              <a:rPr lang="en-US" altLang="zh-TW" dirty="0"/>
              <a:t> as </a:t>
            </a:r>
            <a:r>
              <a:rPr lang="en-US" altLang="zh-TW" dirty="0" err="1"/>
              <a:t>groundtruth</a:t>
            </a:r>
            <a:r>
              <a:rPr lang="en-US" altLang="zh-TW" dirty="0"/>
              <a:t> to modify predict of Geonet.</a:t>
            </a:r>
          </a:p>
        </p:txBody>
      </p:sp>
      <p:pic>
        <p:nvPicPr>
          <p:cNvPr id="7" name="Google Shape;122;p22">
            <a:extLst>
              <a:ext uri="{FF2B5EF4-FFF2-40B4-BE49-F238E27FC236}">
                <a16:creationId xmlns:a16="http://schemas.microsoft.com/office/drawing/2014/main" id="{2B3C147D-EC15-45FA-99DB-1D26E48D02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40" t="11433"/>
          <a:stretch/>
        </p:blipFill>
        <p:spPr>
          <a:xfrm>
            <a:off x="5626127" y="1758942"/>
            <a:ext cx="6096000" cy="43769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DE87DA-A91D-4691-8FF7-5665E00E1CF9}"/>
              </a:ext>
            </a:extLst>
          </p:cNvPr>
          <p:cNvSpPr/>
          <p:nvPr/>
        </p:nvSpPr>
        <p:spPr>
          <a:xfrm>
            <a:off x="5794917" y="6082851"/>
            <a:ext cx="256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EPE(</a:t>
            </a:r>
            <a:r>
              <a:rPr lang="en-US" altLang="zh-TW" dirty="0" err="1"/>
              <a:t>Endopoint</a:t>
            </a:r>
            <a:r>
              <a:rPr lang="en-US" altLang="zh-TW" dirty="0"/>
              <a:t> error)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4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C4641-A0E8-4E93-B6F6-4E1377B4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- Camera Pose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168C9-294D-4F87-8C09-D3BCEF11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89911"/>
            <a:ext cx="10371303" cy="4050792"/>
          </a:xfrm>
        </p:spPr>
        <p:txBody>
          <a:bodyPr/>
          <a:lstStyle/>
          <a:p>
            <a:r>
              <a:rPr lang="en-US" altLang="zh-TW" dirty="0"/>
              <a:t>KITTI visual odometry split</a:t>
            </a:r>
          </a:p>
          <a:p>
            <a:r>
              <a:rPr lang="en-US" altLang="zh-TW" dirty="0"/>
              <a:t>Input length of sequence: 5 frames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ORB-SLAM(short): 5 frames as input, ORB-SLAM(full): entire sequence as input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-US" altLang="zh-TW" dirty="0"/>
              <a:t>Absolute trajectory error (ATE):the ATE first aligns the two trajectories and then evaluates directly the absolute pose differences.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lang="zh-TW" altLang="en-US" dirty="0"/>
          </a:p>
        </p:txBody>
      </p:sp>
      <p:pic>
        <p:nvPicPr>
          <p:cNvPr id="4" name="Google Shape;129;p23">
            <a:extLst>
              <a:ext uri="{FF2B5EF4-FFF2-40B4-BE49-F238E27FC236}">
                <a16:creationId xmlns:a16="http://schemas.microsoft.com/office/drawing/2014/main" id="{E2530FC1-2D3C-4875-AB82-8A55EF6B48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621" y="4332733"/>
            <a:ext cx="7037833" cy="252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208D6F-E2BC-4271-AF5E-AEE35516AAF6}"/>
              </a:ext>
            </a:extLst>
          </p:cNvPr>
          <p:cNvSpPr/>
          <p:nvPr/>
        </p:nvSpPr>
        <p:spPr>
          <a:xfrm>
            <a:off x="7627434" y="6199633"/>
            <a:ext cx="3500814" cy="401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2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6C960-DBB1-498F-81FD-39A4BF6C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499A-90CB-43C4-AFDD-906098A2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1.Handle non-rigid cases.</a:t>
            </a:r>
          </a:p>
          <a:p>
            <a:r>
              <a:rPr lang="en-US" altLang="zh-TW" dirty="0"/>
              <a:t>2.An Unsupervised method achieved SOTA.</a:t>
            </a:r>
          </a:p>
          <a:p>
            <a:r>
              <a:rPr lang="en-US" altLang="zh-TW" dirty="0"/>
              <a:t>3.However, non-occluded regions problem should find a practical solution.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7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4BF78-B168-4C41-BC8C-21346E4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410AF2-B98F-470A-A2E2-D6311EF6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67332" cy="120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GeoNet</a:t>
            </a:r>
            <a:endParaRPr lang="en-US" altLang="zh-TW" sz="32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8B574-BF17-416C-935E-D22AD6740BE4}"/>
              </a:ext>
            </a:extLst>
          </p:cNvPr>
          <p:cNvSpPr/>
          <p:nvPr/>
        </p:nvSpPr>
        <p:spPr>
          <a:xfrm>
            <a:off x="1069848" y="3613710"/>
            <a:ext cx="4238132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DepthNet</a:t>
            </a:r>
            <a:r>
              <a:rPr lang="en-US" altLang="zh-TW" dirty="0"/>
              <a:t> (pixel level)</a:t>
            </a:r>
          </a:p>
          <a:p>
            <a:r>
              <a:rPr lang="en-US" altLang="zh-TW" sz="2000" b="1" dirty="0" err="1"/>
              <a:t>PoseNet</a:t>
            </a:r>
            <a:endParaRPr lang="en-US" altLang="zh-TW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0A2F0A-AA4F-442A-B8C2-9DE1B368F640}"/>
              </a:ext>
            </a:extLst>
          </p:cNvPr>
          <p:cNvSpPr/>
          <p:nvPr/>
        </p:nvSpPr>
        <p:spPr>
          <a:xfrm>
            <a:off x="5434360" y="3613710"/>
            <a:ext cx="6096000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Non-rigid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ResFlowNet</a:t>
            </a:r>
            <a:r>
              <a:rPr lang="en-US" altLang="zh-TW" sz="2000" b="1" dirty="0"/>
              <a:t> </a:t>
            </a:r>
            <a:r>
              <a:rPr lang="en-US" altLang="zh-TW" dirty="0"/>
              <a:t>(pixel level)</a:t>
            </a:r>
          </a:p>
        </p:txBody>
      </p:sp>
    </p:spTree>
    <p:extLst>
      <p:ext uri="{BB962C8B-B14F-4D97-AF65-F5344CB8AC3E}">
        <p14:creationId xmlns:p14="http://schemas.microsoft.com/office/powerpoint/2010/main" val="22414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4BF78-B168-4C41-BC8C-21346E4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410AF2-B98F-470A-A2E2-D6311EF6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67332" cy="120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GeoNet</a:t>
            </a:r>
            <a:endParaRPr lang="en-US" altLang="zh-TW" sz="32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2973D-EB19-45AC-8228-F7F36BA1931E}"/>
              </a:ext>
            </a:extLst>
          </p:cNvPr>
          <p:cNvSpPr/>
          <p:nvPr/>
        </p:nvSpPr>
        <p:spPr>
          <a:xfrm>
            <a:off x="5434360" y="3613710"/>
            <a:ext cx="6096000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Non-rigid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>
                <a:solidFill>
                  <a:srgbClr val="FF0000"/>
                </a:solidFill>
              </a:rPr>
              <a:t>ResFlowNet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(pixel level)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8B574-BF17-416C-935E-D22AD6740BE4}"/>
              </a:ext>
            </a:extLst>
          </p:cNvPr>
          <p:cNvSpPr/>
          <p:nvPr/>
        </p:nvSpPr>
        <p:spPr>
          <a:xfrm>
            <a:off x="1069848" y="3613710"/>
            <a:ext cx="4238132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>
                <a:solidFill>
                  <a:srgbClr val="FF0000"/>
                </a:solidFill>
              </a:rPr>
              <a:t>DepthNet</a:t>
            </a:r>
            <a:r>
              <a:rPr lang="en-US" altLang="zh-TW" dirty="0">
                <a:solidFill>
                  <a:srgbClr val="FF0000"/>
                </a:solidFill>
              </a:rPr>
              <a:t> (pixel level)</a:t>
            </a:r>
          </a:p>
          <a:p>
            <a:r>
              <a:rPr lang="en-US" altLang="zh-TW" sz="2000" b="1" dirty="0" err="1"/>
              <a:t>PoseNet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5181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63C0-664D-467F-8693-440D6AC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F2B4-910A-4E1E-843A-49C693A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535284" cy="4050792"/>
          </a:xfrm>
        </p:spPr>
        <p:txBody>
          <a:bodyPr>
            <a:normAutofit/>
          </a:bodyPr>
          <a:lstStyle/>
          <a:p>
            <a:pPr>
              <a:spcBef>
                <a:spcPts val="2133"/>
              </a:spcBef>
            </a:pPr>
            <a:r>
              <a:rPr lang="en-US" altLang="zh-TW" b="1" dirty="0"/>
              <a:t>Backbone: </a:t>
            </a:r>
            <a:r>
              <a:rPr lang="en-US" altLang="zh-TW" dirty="0"/>
              <a:t>Unsupervised monocular depth estimation with left-right consistency(CVPR 2017)</a:t>
            </a:r>
            <a:endParaRPr lang="en-US" altLang="zh-TW" b="1" dirty="0"/>
          </a:p>
          <a:p>
            <a:pPr>
              <a:spcBef>
                <a:spcPts val="2133"/>
              </a:spcBef>
            </a:pPr>
            <a:r>
              <a:rPr lang="en-US" altLang="zh-TW" b="1" dirty="0"/>
              <a:t>Encoder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ResNet50</a:t>
            </a:r>
          </a:p>
          <a:p>
            <a:r>
              <a:rPr lang="en-US" altLang="zh-TW" b="1" dirty="0"/>
              <a:t>Decoder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deconvolution layers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enlarge spatial feature</a:t>
            </a:r>
            <a:r>
              <a:rPr lang="zh-TW" altLang="en-US" dirty="0"/>
              <a:t> </a:t>
            </a:r>
            <a:r>
              <a:rPr lang="en-US" altLang="zh-TW" dirty="0"/>
              <a:t>to full scale as input</a:t>
            </a:r>
          </a:p>
          <a:p>
            <a:pPr lvl="1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Skip connection </a:t>
            </a:r>
            <a:r>
              <a:rPr lang="en-US" altLang="zh-TW" dirty="0"/>
              <a:t>(residual block) between encoder and decoder part</a:t>
            </a:r>
          </a:p>
          <a:p>
            <a:pPr indent="0">
              <a:spcBef>
                <a:spcPts val="2133"/>
              </a:spcBef>
              <a:buNone/>
            </a:pPr>
            <a:endParaRPr lang="en-US" altLang="zh-TW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6E8F07-65E2-43DF-A44D-C274FE89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124" y="84983"/>
            <a:ext cx="1151828" cy="66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26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63C0-664D-467F-8693-440D6AC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F2B4-910A-4E1E-843A-49C693A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535284" cy="4050792"/>
          </a:xfrm>
        </p:spPr>
        <p:txBody>
          <a:bodyPr>
            <a:normAutofit/>
          </a:bodyPr>
          <a:lstStyle/>
          <a:p>
            <a:pPr>
              <a:spcBef>
                <a:spcPts val="2133"/>
              </a:spcBef>
            </a:pPr>
            <a:r>
              <a:rPr lang="en-US" altLang="zh-TW" b="1" dirty="0"/>
              <a:t>Backbone: </a:t>
            </a:r>
            <a:r>
              <a:rPr lang="en-US" altLang="zh-TW" dirty="0"/>
              <a:t>Unsupervised monocular depth estimation with left-right consistency(CVPR 2017)</a:t>
            </a:r>
            <a:endParaRPr lang="en-US" altLang="zh-TW" b="1" dirty="0"/>
          </a:p>
          <a:p>
            <a:pPr>
              <a:spcBef>
                <a:spcPts val="2133"/>
              </a:spcBef>
            </a:pPr>
            <a:r>
              <a:rPr lang="en-US" altLang="zh-TW" b="1" dirty="0"/>
              <a:t>Encoder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ResNet50</a:t>
            </a:r>
          </a:p>
          <a:p>
            <a:r>
              <a:rPr lang="en-US" altLang="zh-TW" b="1" dirty="0"/>
              <a:t>Decoder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deconvolution layers</a:t>
            </a:r>
          </a:p>
          <a:p>
            <a:pPr lvl="1">
              <a:spcBef>
                <a:spcPts val="0"/>
              </a:spcBef>
            </a:pPr>
            <a:r>
              <a:rPr lang="en-US" altLang="zh-TW" dirty="0"/>
              <a:t>enlarge spatial feature</a:t>
            </a:r>
            <a:r>
              <a:rPr lang="zh-TW" altLang="en-US" dirty="0"/>
              <a:t> </a:t>
            </a:r>
            <a:r>
              <a:rPr lang="en-US" altLang="zh-TW" dirty="0"/>
              <a:t>to full scale as input</a:t>
            </a:r>
          </a:p>
          <a:p>
            <a:pPr lvl="1">
              <a:spcBef>
                <a:spcPts val="0"/>
              </a:spcBef>
            </a:pP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>
                <a:solidFill>
                  <a:srgbClr val="FF0000"/>
                </a:solidFill>
              </a:rPr>
              <a:t>Skip connection </a:t>
            </a:r>
            <a:r>
              <a:rPr lang="en-US" altLang="zh-TW" dirty="0"/>
              <a:t>(residual block) between encoder and decoder part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ECAB7-BC57-4487-9F29-00D88A48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24" y="2367861"/>
            <a:ext cx="5110976" cy="43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4BF78-B168-4C41-BC8C-21346E42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410AF2-B98F-470A-A2E2-D6311EF6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67332" cy="120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/>
              <a:t>GeoNet</a:t>
            </a:r>
            <a:endParaRPr lang="en-US" altLang="zh-TW" sz="32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2973D-EB19-45AC-8228-F7F36BA1931E}"/>
              </a:ext>
            </a:extLst>
          </p:cNvPr>
          <p:cNvSpPr/>
          <p:nvPr/>
        </p:nvSpPr>
        <p:spPr>
          <a:xfrm>
            <a:off x="5835804" y="3614425"/>
            <a:ext cx="6096000" cy="11003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Non-rigid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ResFlowNet</a:t>
            </a:r>
            <a:r>
              <a:rPr lang="en-US" altLang="zh-TW" sz="2000" b="1" dirty="0"/>
              <a:t> </a:t>
            </a:r>
            <a:r>
              <a:rPr lang="en-US" altLang="zh-TW" dirty="0"/>
              <a:t>(pixel level)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8B574-BF17-416C-935E-D22AD6740BE4}"/>
              </a:ext>
            </a:extLst>
          </p:cNvPr>
          <p:cNvSpPr/>
          <p:nvPr/>
        </p:nvSpPr>
        <p:spPr>
          <a:xfrm>
            <a:off x="1069848" y="3613710"/>
            <a:ext cx="4238132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133"/>
              </a:spcBef>
            </a:pPr>
            <a:r>
              <a:rPr lang="en-US" altLang="zh-TW" sz="2800" dirty="0"/>
              <a:t>Rigid</a:t>
            </a:r>
          </a:p>
          <a:p>
            <a:pPr>
              <a:spcBef>
                <a:spcPts val="2133"/>
              </a:spcBef>
            </a:pPr>
            <a:r>
              <a:rPr lang="en-US" altLang="zh-TW" sz="2000" b="1" dirty="0" err="1"/>
              <a:t>DepthNet</a:t>
            </a:r>
            <a:r>
              <a:rPr lang="en-US" altLang="zh-TW" dirty="0"/>
              <a:t> (pixel level)</a:t>
            </a:r>
          </a:p>
          <a:p>
            <a:r>
              <a:rPr lang="en-US" altLang="zh-TW" sz="2000" b="1" dirty="0" err="1">
                <a:solidFill>
                  <a:srgbClr val="FF0000"/>
                </a:solidFill>
              </a:rPr>
              <a:t>PoseNet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6DoF camera poses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Euler angles and translational vectors</a:t>
            </a:r>
          </a:p>
        </p:txBody>
      </p:sp>
    </p:spTree>
    <p:extLst>
      <p:ext uri="{BB962C8B-B14F-4D97-AF65-F5344CB8AC3E}">
        <p14:creationId xmlns:p14="http://schemas.microsoft.com/office/powerpoint/2010/main" val="41403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963C0-664D-467F-8693-440D6ACB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</a:t>
            </a:r>
            <a:r>
              <a:rPr lang="en-US" altLang="zh-TW" dirty="0"/>
              <a:t>Network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CF2B4-910A-4E1E-843A-49C693A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535284" cy="4050792"/>
          </a:xfrm>
        </p:spPr>
        <p:txBody>
          <a:bodyPr>
            <a:normAutofit/>
          </a:bodyPr>
          <a:lstStyle/>
          <a:p>
            <a:r>
              <a:rPr lang="en-US" altLang="zh-TW" b="1" dirty="0"/>
              <a:t>Backbone: </a:t>
            </a:r>
            <a:r>
              <a:rPr lang="en-US" altLang="zh-TW" dirty="0"/>
              <a:t>Unsupervised learning of depth and ego-motion from video (CVPR 2017)</a:t>
            </a:r>
            <a:endParaRPr lang="en-US" altLang="zh-TW" b="1" dirty="0"/>
          </a:p>
          <a:p>
            <a:pPr>
              <a:spcBef>
                <a:spcPts val="2133"/>
              </a:spcBef>
            </a:pPr>
            <a:r>
              <a:rPr lang="en-US" altLang="zh-TW" dirty="0"/>
              <a:t>8 Convolution layers</a:t>
            </a:r>
          </a:p>
          <a:p>
            <a:pPr>
              <a:spcBef>
                <a:spcPts val="2133"/>
              </a:spcBef>
            </a:pPr>
            <a:r>
              <a:rPr lang="en-US" altLang="zh-TW" dirty="0"/>
              <a:t>Global average pooling layer</a:t>
            </a:r>
          </a:p>
          <a:p>
            <a:pPr>
              <a:spcBef>
                <a:spcPts val="2133"/>
              </a:spcBef>
            </a:pPr>
            <a:r>
              <a:rPr lang="en-US" altLang="zh-TW" dirty="0">
                <a:solidFill>
                  <a:srgbClr val="FF0000"/>
                </a:solidFill>
              </a:rPr>
              <a:t>Batch normalization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FF0000"/>
                </a:solidFill>
              </a:rPr>
              <a:t>ReLus</a:t>
            </a:r>
            <a:r>
              <a:rPr lang="en-US" altLang="zh-TW" dirty="0"/>
              <a:t> between all convolution layers (except prediction layers)</a:t>
            </a:r>
          </a:p>
          <a:p>
            <a:pPr indent="0">
              <a:spcBef>
                <a:spcPts val="2133"/>
              </a:spcBef>
              <a:buNone/>
            </a:pPr>
            <a:endParaRPr lang="en-US" altLang="zh-TW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59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81E95-2C2D-4192-B111-33AEA32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zh-TW" dirty="0"/>
              <a:t>Experiment - Training Details</a:t>
            </a:r>
            <a:endParaRPr lang="zh-TW" altLang="en-US" dirty="0"/>
          </a:p>
        </p:txBody>
      </p:sp>
      <p:pic>
        <p:nvPicPr>
          <p:cNvPr id="4" name="Google Shape;80;p16">
            <a:extLst>
              <a:ext uri="{FF2B5EF4-FFF2-40B4-BE49-F238E27FC236}">
                <a16:creationId xmlns:a16="http://schemas.microsoft.com/office/drawing/2014/main" id="{AE79187C-FCF4-41E8-858A-0D37199271AE}"/>
              </a:ext>
            </a:extLst>
          </p:cNvPr>
          <p:cNvPicPr preferRelativeResize="0"/>
          <p:nvPr/>
        </p:nvPicPr>
        <p:blipFill rotWithShape="1">
          <a:blip r:embed="rId2"/>
          <a:srcRect l="42053" r="1" b="1"/>
          <a:stretch/>
        </p:blipFill>
        <p:spPr>
          <a:xfrm>
            <a:off x="1097279" y="2194562"/>
            <a:ext cx="3538729" cy="1908387"/>
          </a:xfrm>
          <a:prstGeom prst="rect">
            <a:avLst/>
          </a:prstGeom>
          <a:noFill/>
        </p:spPr>
      </p:pic>
      <p:pic>
        <p:nvPicPr>
          <p:cNvPr id="3074" name="Picture 2" descr="一張含有 路面, 建築物, 街道, 交通 的圖片&#10;&#10;自動產生的描述">
            <a:extLst>
              <a:ext uri="{FF2B5EF4-FFF2-40B4-BE49-F238E27FC236}">
                <a16:creationId xmlns:a16="http://schemas.microsoft.com/office/drawing/2014/main" id="{46F9D414-889A-4CFB-92C8-D72B044E9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"/>
          <a:stretch/>
        </p:blipFill>
        <p:spPr bwMode="auto">
          <a:xfrm>
            <a:off x="1097279" y="4263809"/>
            <a:ext cx="3538729" cy="19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58DEB-5750-4E8C-8C30-62292E1D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513" y="2121408"/>
            <a:ext cx="6055735" cy="4050792"/>
          </a:xfrm>
        </p:spPr>
        <p:txBody>
          <a:bodyPr>
            <a:normAutofit/>
          </a:bodyPr>
          <a:lstStyle/>
          <a:p>
            <a:r>
              <a:rPr lang="en-US" altLang="zh-TW" sz="1600" dirty="0"/>
              <a:t>Training/test on </a:t>
            </a:r>
            <a:r>
              <a:rPr lang="en-US" altLang="zh-TW" sz="1600" b="1" dirty="0"/>
              <a:t>KITTI</a:t>
            </a:r>
          </a:p>
          <a:p>
            <a:r>
              <a:rPr lang="en-US" altLang="zh-TW" sz="1600" b="1" dirty="0"/>
              <a:t>TensorFlow</a:t>
            </a:r>
          </a:p>
          <a:p>
            <a:r>
              <a:rPr lang="en-US" altLang="zh-TW" sz="1600" dirty="0" err="1"/>
              <a:t>TitanXP</a:t>
            </a:r>
            <a:r>
              <a:rPr lang="en-US" altLang="zh-TW" sz="1600" dirty="0"/>
              <a:t> GPU</a:t>
            </a:r>
          </a:p>
          <a:p>
            <a:r>
              <a:rPr lang="en-US" altLang="zh-TW" sz="1600" dirty="0"/>
              <a:t>First train </a:t>
            </a:r>
            <a:r>
              <a:rPr lang="en-US" altLang="zh-TW" sz="1600" b="1" dirty="0" err="1"/>
              <a:t>DepthNet</a:t>
            </a:r>
            <a:r>
              <a:rPr lang="en-US" altLang="zh-TW" sz="1600" b="1" dirty="0"/>
              <a:t> </a:t>
            </a:r>
            <a:r>
              <a:rPr lang="en-US" altLang="zh-TW" sz="1600" dirty="0"/>
              <a:t>and </a:t>
            </a:r>
            <a:r>
              <a:rPr lang="en-US" altLang="zh-TW" sz="1600" b="1" dirty="0" err="1"/>
              <a:t>PoseNet</a:t>
            </a:r>
            <a:r>
              <a:rPr lang="en-US" altLang="zh-TW" sz="1600" dirty="0"/>
              <a:t>, then fixing their weights, train </a:t>
            </a:r>
            <a:r>
              <a:rPr lang="en-US" altLang="zh-TW" sz="1600" b="1" dirty="0" err="1"/>
              <a:t>ResFlowNet</a:t>
            </a:r>
            <a:r>
              <a:rPr lang="en-US" altLang="zh-TW" sz="1600" dirty="0"/>
              <a:t> thereafter</a:t>
            </a:r>
          </a:p>
          <a:p>
            <a:r>
              <a:rPr lang="en-US" altLang="zh-TW" sz="1600" dirty="0"/>
              <a:t>Resize image resolution to 128 x 416</a:t>
            </a:r>
          </a:p>
          <a:p>
            <a:r>
              <a:rPr lang="en-US" altLang="zh-TW" sz="1600" dirty="0"/>
              <a:t>Perform random resizing, cropping, color augmentation to prevent overfitting</a:t>
            </a:r>
          </a:p>
          <a:p>
            <a:r>
              <a:rPr lang="en-US" altLang="zh-TW" sz="1600" b="1" dirty="0"/>
              <a:t>Adam optimizer</a:t>
            </a:r>
          </a:p>
          <a:p>
            <a:r>
              <a:rPr lang="en-US" altLang="zh-TW" sz="1600" dirty="0"/>
              <a:t>Learning rate: 0.0002, Mini batch size: 4</a:t>
            </a:r>
          </a:p>
          <a:p>
            <a:r>
              <a:rPr lang="en-US" altLang="zh-TW" sz="1600" dirty="0"/>
              <a:t>Converge for first stage: 30epochs, second stage: 200 epochs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610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19F9A-4634-48E6-A571-A263B491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39597" cy="1609344"/>
          </a:xfrm>
        </p:spPr>
        <p:txBody>
          <a:bodyPr/>
          <a:lstStyle/>
          <a:p>
            <a:r>
              <a:rPr lang="zh-TW" altLang="zh-TW" dirty="0"/>
              <a:t>Experiment </a:t>
            </a:r>
            <a:r>
              <a:rPr lang="en-US" altLang="zh-TW" dirty="0"/>
              <a:t>–</a:t>
            </a:r>
            <a:r>
              <a:rPr lang="zh-TW" altLang="zh-TW" dirty="0"/>
              <a:t> Monocular Depth Estimation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BCD02-D88A-4355-91A6-5DE5CDF3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94;p18">
            <a:extLst>
              <a:ext uri="{FF2B5EF4-FFF2-40B4-BE49-F238E27FC236}">
                <a16:creationId xmlns:a16="http://schemas.microsoft.com/office/drawing/2014/main" id="{3B93C9FB-D2CF-4CC8-ABC4-9E53FCC256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6" y="2127469"/>
            <a:ext cx="11510868" cy="42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2B4595-9A5F-4B58-90F1-162A7F10CE4F}"/>
              </a:ext>
            </a:extLst>
          </p:cNvPr>
          <p:cNvSpPr/>
          <p:nvPr/>
        </p:nvSpPr>
        <p:spPr>
          <a:xfrm>
            <a:off x="6760324" y="1715744"/>
            <a:ext cx="4749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K: KITTI dataset, CS: Cityscapes dataset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9F099-878D-48F4-937A-9FF7EEA17637}"/>
              </a:ext>
            </a:extLst>
          </p:cNvPr>
          <p:cNvSpPr/>
          <p:nvPr/>
        </p:nvSpPr>
        <p:spPr>
          <a:xfrm>
            <a:off x="981306" y="4146804"/>
            <a:ext cx="1706137" cy="2690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D4684-566A-44E2-B071-D66FB6319D6C}"/>
              </a:ext>
            </a:extLst>
          </p:cNvPr>
          <p:cNvSpPr/>
          <p:nvPr/>
        </p:nvSpPr>
        <p:spPr>
          <a:xfrm>
            <a:off x="977592" y="4377261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6B48-FB02-4D02-BFC7-2642A37F5E18}"/>
              </a:ext>
            </a:extLst>
          </p:cNvPr>
          <p:cNvSpPr/>
          <p:nvPr/>
        </p:nvSpPr>
        <p:spPr>
          <a:xfrm>
            <a:off x="985029" y="4897653"/>
            <a:ext cx="1706137" cy="269079"/>
          </a:xfrm>
          <a:prstGeom prst="rect">
            <a:avLst/>
          </a:prstGeom>
          <a:solidFill>
            <a:srgbClr val="FFFF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0E8BB-6E83-4D58-88D5-F8D22B5DC52C}"/>
              </a:ext>
            </a:extLst>
          </p:cNvPr>
          <p:cNvSpPr/>
          <p:nvPr/>
        </p:nvSpPr>
        <p:spPr>
          <a:xfrm>
            <a:off x="825191" y="5116960"/>
            <a:ext cx="1984916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D78A5D-A372-4092-B277-555883D91AEE}"/>
              </a:ext>
            </a:extLst>
          </p:cNvPr>
          <p:cNvSpPr/>
          <p:nvPr/>
        </p:nvSpPr>
        <p:spPr>
          <a:xfrm>
            <a:off x="964580" y="5894238"/>
            <a:ext cx="1706137" cy="26907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773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966</Words>
  <Application>Microsoft Office PowerPoint</Application>
  <PresentationFormat>寬螢幕</PresentationFormat>
  <Paragraphs>163</Paragraphs>
  <Slides>17</Slides>
  <Notes>9</Notes>
  <HiddenSlides>6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木刻字型</vt:lpstr>
      <vt:lpstr>Experiment</vt:lpstr>
      <vt:lpstr>Experiment – Network architecture</vt:lpstr>
      <vt:lpstr>Experiment – Network architecture</vt:lpstr>
      <vt:lpstr>Experiment – Network architecture</vt:lpstr>
      <vt:lpstr>Experiment – Network architecture</vt:lpstr>
      <vt:lpstr>Experiment – Network architecture</vt:lpstr>
      <vt:lpstr>Experiment – Network architecture</vt:lpstr>
      <vt:lpstr>Experiment - Training Details</vt:lpstr>
      <vt:lpstr>Experiment – Monocular Depth Estimation</vt:lpstr>
      <vt:lpstr>Experiment – Monocular Depth Estimation</vt:lpstr>
      <vt:lpstr>Experiment – Monocular Depth Estimation</vt:lpstr>
      <vt:lpstr>Depth on KITTI</vt:lpstr>
      <vt:lpstr>Experiment - Optical Flow Estimation</vt:lpstr>
      <vt:lpstr>Experiment - Optical Flow Estimation</vt:lpstr>
      <vt:lpstr>Experiment - Optical Flow Estimation</vt:lpstr>
      <vt:lpstr>Experiment - Camera Pose Estimation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庭妤</dc:creator>
  <cp:lastModifiedBy>庭妤</cp:lastModifiedBy>
  <cp:revision>32</cp:revision>
  <dcterms:created xsi:type="dcterms:W3CDTF">2020-06-17T05:33:53Z</dcterms:created>
  <dcterms:modified xsi:type="dcterms:W3CDTF">2020-06-17T13:03:30Z</dcterms:modified>
</cp:coreProperties>
</file>