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3" r:id="rId5"/>
    <p:sldId id="258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389A-2C78-4734-A7D5-09547727F106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07B26-2911-4D44-9C4B-8C9EE9AE5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3A6A-7386-423D-9F3E-4656CE805F3F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231-A0C4-4F6D-B39A-78BDD3A125E9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22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29AB-3222-4AC3-8F25-5020F428A917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8D3-92AD-4538-A5D1-8301E1EF4EFC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4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1E7-8F58-4DD5-9015-89A86881EBBA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E948-CE6D-4D00-A54E-ABDF1D3A7283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53FF-6B2F-4A02-A208-13F4BA5E4F88}" type="datetime1">
              <a:rPr lang="fr-FR" smtClean="0"/>
              <a:t>29/11/2022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8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4808-D3B8-4A77-A6BD-C324E471DCD4}" type="datetime1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77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AAB8-FC2B-4084-B38B-E9FBF538B056}" type="datetime1">
              <a:rPr lang="fr-FR" smtClean="0"/>
              <a:t>29/11/2022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8683-7108-4A11-985D-04531627CD46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4DF-50AE-4538-B4D2-80136700FB30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3794-5DD7-4999-B31F-495C19365134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1" y="4926950"/>
            <a:ext cx="5993477" cy="17226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6721"/>
          </a:xfrm>
        </p:spPr>
        <p:txBody>
          <a:bodyPr/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DATAImmo</a:t>
            </a:r>
            <a:b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3200" i="1" u="sng" dirty="0" smtClean="0">
                <a:solidFill>
                  <a:srgbClr val="C00000"/>
                </a:solidFill>
              </a:rPr>
              <a:t>Dirigé par</a:t>
            </a:r>
            <a:r>
              <a:rPr lang="fr-FR" sz="3200" i="1" dirty="0" smtClean="0">
                <a:solidFill>
                  <a:srgbClr val="C00000"/>
                </a:solidFill>
              </a:rPr>
              <a:t>:</a:t>
            </a:r>
            <a:r>
              <a:rPr lang="fr-FR" sz="3200" dirty="0" smtClean="0">
                <a:solidFill>
                  <a:srgbClr val="C00000"/>
                </a:solidFill>
              </a:rPr>
              <a:t> Clara </a:t>
            </a:r>
            <a:r>
              <a:rPr lang="fr-FR" sz="3200" dirty="0">
                <a:solidFill>
                  <a:srgbClr val="C00000"/>
                </a:solidFill>
              </a:rPr>
              <a:t>Daucourt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pPr algn="l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Réunion du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Novembre 2022 , présentée par Jennifer Leuriot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3:</a:t>
            </a:r>
            <a:r>
              <a:rPr lang="fr-FR" sz="7200" dirty="0" smtClean="0"/>
              <a:t> </a:t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i="1" dirty="0" smtClean="0"/>
              <a:t>Création de la base de données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03" y="292458"/>
            <a:ext cx="2962275" cy="6096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3 : création de la BDD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4632" y="1915568"/>
            <a:ext cx="5570913" cy="3208301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SGBDR retenu</a:t>
            </a:r>
            <a:r>
              <a:rPr lang="fr-FR" sz="2400" dirty="0" smtClean="0"/>
              <a:t>: </a:t>
            </a:r>
          </a:p>
          <a:p>
            <a:pPr marL="0" indent="0">
              <a:buNone/>
            </a:pPr>
            <a:r>
              <a:rPr lang="fr-FR" sz="2400" dirty="0" smtClean="0"/>
              <a:t>MySQL Workbench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u="sng" dirty="0" smtClean="0"/>
              <a:t>Méthode retenue</a:t>
            </a:r>
            <a:r>
              <a:rPr lang="fr-FR" sz="2400" dirty="0" smtClean="0"/>
              <a:t>:</a:t>
            </a:r>
          </a:p>
          <a:p>
            <a:pPr marL="0" indent="0" algn="just">
              <a:buNone/>
            </a:pPr>
            <a:r>
              <a:rPr lang="fr-FR" sz="2400" dirty="0"/>
              <a:t>avec un script </a:t>
            </a:r>
            <a:r>
              <a:rPr lang="fr-FR" sz="2400" dirty="0" smtClean="0"/>
              <a:t>SQL utilisant </a:t>
            </a:r>
            <a:r>
              <a:rPr lang="fr-FR" sz="2400" dirty="0"/>
              <a:t>CREATE </a:t>
            </a:r>
            <a:r>
              <a:rPr lang="fr-FR" sz="2400" dirty="0" smtClean="0"/>
              <a:t>TABLE, </a:t>
            </a:r>
          </a:p>
          <a:p>
            <a:pPr marL="0" indent="0" algn="just">
              <a:buNone/>
            </a:pPr>
            <a:r>
              <a:rPr lang="fr-FR" sz="2400" dirty="0" smtClean="0"/>
              <a:t>généré sur SQL Power Architect après la</a:t>
            </a:r>
          </a:p>
          <a:p>
            <a:pPr marL="0" indent="0" algn="just">
              <a:buNone/>
            </a:pPr>
            <a:r>
              <a:rPr lang="fr-FR" sz="2400" dirty="0"/>
              <a:t>c</a:t>
            </a:r>
            <a:r>
              <a:rPr lang="fr-FR" sz="2400" dirty="0" smtClean="0"/>
              <a:t>réation du schéma relationnel.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093824" y="449234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610600" y="5660966"/>
            <a:ext cx="1065415" cy="7274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610600" y="4580091"/>
            <a:ext cx="924098" cy="304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568342" y="2906060"/>
            <a:ext cx="2208935" cy="9152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610601" y="783873"/>
            <a:ext cx="2166678" cy="1363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11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279475" y="2583510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138159" y="4251236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127076" y="5327474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4: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> </a:t>
            </a:r>
            <a:br>
              <a:rPr lang="fr-FR" sz="7200" dirty="0" smtClean="0"/>
            </a:br>
            <a:r>
              <a:rPr lang="fr-FR" sz="7200" i="1" dirty="0" smtClean="0"/>
              <a:t>Préparer les données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3"/>
          </a:xfrm>
        </p:spPr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 : Préparer les données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61062"/>
            <a:ext cx="10325793" cy="247719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Nettoyer les fichiers excel bruts </a:t>
            </a:r>
          </a:p>
          <a:p>
            <a:r>
              <a:rPr lang="fr-FR" sz="2400" dirty="0" smtClean="0"/>
              <a:t>Choix de ne pas garder les lignes avec des valeurs foncières vides (18 lignes)</a:t>
            </a:r>
          </a:p>
          <a:p>
            <a:r>
              <a:rPr lang="fr-FR" sz="2400" dirty="0" smtClean="0"/>
              <a:t>Utilisation </a:t>
            </a:r>
            <a:r>
              <a:rPr lang="fr-FR" sz="2400" dirty="0" smtClean="0"/>
              <a:t>d’excel - recherchev</a:t>
            </a:r>
          </a:p>
          <a:p>
            <a:r>
              <a:rPr lang="fr-FR" sz="2400" dirty="0" smtClean="0"/>
              <a:t>Un fichier csv par table</a:t>
            </a:r>
          </a:p>
          <a:p>
            <a:r>
              <a:rPr lang="fr-FR" sz="2400" dirty="0" smtClean="0"/>
              <a:t>Importation des fichiers dans les tables crées dans le SGBDR</a:t>
            </a:r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i="1" dirty="0"/>
              <a:t>Requêter pour répondre aux questions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Requêter pour répondre aux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6662"/>
            <a:ext cx="10325793" cy="4621876"/>
          </a:xfrm>
        </p:spPr>
        <p:txBody>
          <a:bodyPr>
            <a:normAutofit/>
          </a:bodyPr>
          <a:lstStyle/>
          <a:p>
            <a:r>
              <a:rPr lang="fr-FR" u="sng" dirty="0" smtClean="0"/>
              <a:t>Q1</a:t>
            </a:r>
            <a:r>
              <a:rPr lang="fr-FR" dirty="0" smtClean="0"/>
              <a:t>: </a:t>
            </a:r>
            <a:r>
              <a:rPr lang="fr-FR" u="sng" dirty="0" smtClean="0"/>
              <a:t>Nombre </a:t>
            </a:r>
            <a:r>
              <a:rPr lang="fr-FR" u="sng" dirty="0"/>
              <a:t>total d’appartements vendus au 1er semestre </a:t>
            </a:r>
            <a:r>
              <a:rPr lang="fr-FR" u="sng" dirty="0" smtClean="0"/>
              <a:t>2020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29" y="2857732"/>
            <a:ext cx="4800600" cy="1323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56" y="2857732"/>
            <a:ext cx="3169056" cy="114625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7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3164"/>
            <a:ext cx="10325793" cy="4555373"/>
          </a:xfrm>
        </p:spPr>
        <p:txBody>
          <a:bodyPr>
            <a:normAutofit/>
          </a:bodyPr>
          <a:lstStyle/>
          <a:p>
            <a:r>
              <a:rPr lang="fr-FR" u="sng" dirty="0" smtClean="0"/>
              <a:t>Q2</a:t>
            </a:r>
            <a:r>
              <a:rPr lang="fr-FR" dirty="0" smtClean="0"/>
              <a:t>: </a:t>
            </a:r>
            <a:r>
              <a:rPr lang="fr-FR" u="sng" dirty="0"/>
              <a:t>Le nombre de ventes </a:t>
            </a:r>
            <a:r>
              <a:rPr lang="fr-FR" u="sng" dirty="0" smtClean="0"/>
              <a:t>d’appartements </a:t>
            </a:r>
            <a:r>
              <a:rPr lang="fr-FR" u="sng" dirty="0"/>
              <a:t>par région pour le 1er </a:t>
            </a:r>
            <a:r>
              <a:rPr lang="fr-FR" u="sng" dirty="0" smtClean="0"/>
              <a:t>semestre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57" y="2600628"/>
            <a:ext cx="4591050" cy="2324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68" y="2207462"/>
            <a:ext cx="3219450" cy="332422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0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Q3</a:t>
            </a:r>
            <a:r>
              <a:rPr lang="fr-FR" dirty="0" smtClean="0"/>
              <a:t>: </a:t>
            </a:r>
            <a:r>
              <a:rPr lang="fr-FR" u="sng" dirty="0"/>
              <a:t>Proportion des ventes d’appartements par le nombre de pièces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33" y="2237595"/>
            <a:ext cx="9153525" cy="2066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02" y="4063451"/>
            <a:ext cx="3019425" cy="250507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Q4</a:t>
            </a:r>
            <a:r>
              <a:rPr lang="fr-FR" dirty="0" smtClean="0"/>
              <a:t>: </a:t>
            </a:r>
            <a:r>
              <a:rPr lang="fr-FR" u="sng" dirty="0"/>
              <a:t>Liste des 10 départements où le prix du mètre carré est le plus élevé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19" y="2144685"/>
            <a:ext cx="5645393" cy="20777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49" y="4393085"/>
            <a:ext cx="2922097" cy="21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Q5</a:t>
            </a:r>
            <a:r>
              <a:rPr lang="fr-FR" dirty="0" smtClean="0"/>
              <a:t>: </a:t>
            </a:r>
            <a:r>
              <a:rPr lang="fr-FR" u="sng" dirty="0"/>
              <a:t>Prix moyen du mètre carré d’une maison en </a:t>
            </a:r>
            <a:r>
              <a:rPr lang="fr-FR" u="sng" dirty="0" smtClean="0"/>
              <a:t>Île-de-France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83" y="1969424"/>
            <a:ext cx="5762625" cy="1905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32" y="4261123"/>
            <a:ext cx="2885883" cy="105324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1844"/>
          </a:xfrm>
        </p:spPr>
        <p:txBody>
          <a:bodyPr/>
          <a:lstStyle/>
          <a:p>
            <a:r>
              <a:rPr lang="fr-FR" dirty="0" smtClean="0"/>
              <a:t>Introduction – p.3</a:t>
            </a:r>
          </a:p>
          <a:p>
            <a:r>
              <a:rPr lang="fr-FR" dirty="0" smtClean="0"/>
              <a:t>Etape 1: le dictionnaire de données – p.4</a:t>
            </a:r>
          </a:p>
          <a:p>
            <a:r>
              <a:rPr lang="fr-FR" dirty="0"/>
              <a:t>Etape </a:t>
            </a:r>
            <a:r>
              <a:rPr lang="fr-FR" dirty="0" smtClean="0"/>
              <a:t>2: </a:t>
            </a:r>
            <a:r>
              <a:rPr lang="fr-FR" dirty="0"/>
              <a:t>le </a:t>
            </a:r>
            <a:r>
              <a:rPr lang="fr-FR" dirty="0" smtClean="0"/>
              <a:t>schéma relationnel – p.7</a:t>
            </a:r>
          </a:p>
          <a:p>
            <a:r>
              <a:rPr lang="fr-FR" dirty="0" smtClean="0"/>
              <a:t>Etape 3: création de la base de données – p.10</a:t>
            </a:r>
          </a:p>
          <a:p>
            <a:r>
              <a:rPr lang="fr-FR" dirty="0" smtClean="0"/>
              <a:t>Etape 4: préparer les données – p.12</a:t>
            </a:r>
          </a:p>
          <a:p>
            <a:r>
              <a:rPr lang="fr-FR" dirty="0" smtClean="0"/>
              <a:t>Etape 5: Requêter </a:t>
            </a:r>
            <a:r>
              <a:rPr lang="fr-FR" dirty="0"/>
              <a:t>pour répondre aux </a:t>
            </a:r>
            <a:r>
              <a:rPr lang="fr-FR" dirty="0" smtClean="0"/>
              <a:t>questions – p.14</a:t>
            </a: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" y="5979722"/>
            <a:ext cx="2130189" cy="61227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Q6</a:t>
            </a:r>
            <a:r>
              <a:rPr lang="fr-FR" dirty="0" smtClean="0"/>
              <a:t>: </a:t>
            </a:r>
            <a:r>
              <a:rPr lang="fr-FR" u="sng" dirty="0"/>
              <a:t>Liste des 10 appartements les plus chers avec la région et le </a:t>
            </a:r>
            <a:r>
              <a:rPr lang="fr-FR" u="sng" dirty="0" smtClean="0"/>
              <a:t>nombre de </a:t>
            </a:r>
            <a:r>
              <a:rPr lang="fr-FR" u="sng" dirty="0"/>
              <a:t>mètres carrés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2205037"/>
            <a:ext cx="4448175" cy="24479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54" y="4417174"/>
            <a:ext cx="3343275" cy="21717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Q7</a:t>
            </a:r>
            <a:r>
              <a:rPr lang="fr-FR" dirty="0" smtClean="0"/>
              <a:t>: </a:t>
            </a:r>
            <a:r>
              <a:rPr lang="fr-FR" u="sng" dirty="0" smtClean="0"/>
              <a:t>Taux d’évolution du nombre de ventes entre le premier et le second trimestre de 2020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87" y="2745191"/>
            <a:ext cx="5600700" cy="25812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534" y="3350547"/>
            <a:ext cx="1967718" cy="109676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Q8</a:t>
            </a:r>
            <a:r>
              <a:rPr lang="fr-FR" dirty="0" smtClean="0"/>
              <a:t>: </a:t>
            </a:r>
            <a:r>
              <a:rPr lang="fr-FR" u="sng" dirty="0" smtClean="0"/>
              <a:t>Le classement des régions par rapport au prix au mètre carré des appartements de plus de 4 pièces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35" y="2756275"/>
            <a:ext cx="5648325" cy="22764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58" y="2462386"/>
            <a:ext cx="2800350" cy="27146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1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Q9</a:t>
            </a:r>
            <a:r>
              <a:rPr lang="fr-FR" dirty="0" smtClean="0"/>
              <a:t>: </a:t>
            </a:r>
            <a:r>
              <a:rPr lang="fr-FR" u="sng" dirty="0"/>
              <a:t>Liste des communes ayant eu au moins 50 ventes au 1er </a:t>
            </a:r>
            <a:r>
              <a:rPr lang="fr-FR" u="sng" dirty="0" smtClean="0"/>
              <a:t>trimestre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9" y="2889365"/>
            <a:ext cx="4438650" cy="22098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2088753"/>
            <a:ext cx="3422246" cy="39824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096" y="2289737"/>
            <a:ext cx="3305175" cy="37814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Q10</a:t>
            </a:r>
            <a:r>
              <a:rPr lang="fr-FR" dirty="0" smtClean="0"/>
              <a:t>: </a:t>
            </a:r>
            <a:r>
              <a:rPr lang="fr-FR" u="sng" dirty="0" smtClean="0"/>
              <a:t>Différence en pourcentage du prix au mètre carré entre un</a:t>
            </a:r>
          </a:p>
          <a:p>
            <a:pPr marL="0" indent="0">
              <a:buNone/>
            </a:pPr>
            <a:r>
              <a:rPr lang="fr-FR" u="sng" dirty="0" smtClean="0"/>
              <a:t>appartement de 2 pièces et un appartement de 3 pièces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95" y="2397475"/>
            <a:ext cx="5885065" cy="3874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99" y="3537065"/>
            <a:ext cx="2092296" cy="78605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Q11</a:t>
            </a:r>
            <a:r>
              <a:rPr lang="fr-FR" dirty="0" smtClean="0"/>
              <a:t>: </a:t>
            </a:r>
            <a:r>
              <a:rPr lang="fr-FR" u="sng" dirty="0"/>
              <a:t>Les moyennes de valeurs foncières pour le top 3 des communes </a:t>
            </a:r>
            <a:r>
              <a:rPr lang="fr-FR" u="sng" dirty="0" smtClean="0"/>
              <a:t>des départements </a:t>
            </a:r>
            <a:r>
              <a:rPr lang="fr-FR" u="sng" dirty="0"/>
              <a:t>6, 13, 33, 59 et 69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5" y="2510617"/>
            <a:ext cx="6324600" cy="30670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594" y="2567767"/>
            <a:ext cx="4333875" cy="295275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2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2" y="1858053"/>
            <a:ext cx="9144000" cy="3374967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du </a:t>
            </a:r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</a:t>
            </a:r>
            <a:b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DATAImmo – modèle de prédiction du prix créé.</a:t>
            </a:r>
            <a:r>
              <a:rPr lang="fr-FR" sz="7200" dirty="0" smtClean="0"/>
              <a:t/>
            </a:r>
            <a:br>
              <a:rPr lang="fr-FR" sz="7200" dirty="0" smtClean="0"/>
            </a:br>
            <a:endParaRPr lang="fr-FR" sz="72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6826"/>
          </a:xfrm>
        </p:spPr>
        <p:txBody>
          <a:bodyPr/>
          <a:lstStyle/>
          <a:p>
            <a:r>
              <a:rPr lang="fr-FR" i="1" u="sng" dirty="0" smtClean="0"/>
              <a:t>Objectif du </a:t>
            </a:r>
            <a:r>
              <a:rPr lang="fr-FR" i="1" u="sng" dirty="0"/>
              <a:t>projet</a:t>
            </a:r>
            <a:r>
              <a:rPr lang="fr-FR" dirty="0"/>
              <a:t>:  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Face à l’importance </a:t>
            </a:r>
            <a:r>
              <a:rPr lang="fr-FR" dirty="0"/>
              <a:t>des données, </a:t>
            </a:r>
            <a:r>
              <a:rPr lang="fr-FR" dirty="0" smtClean="0"/>
              <a:t>nous souhaitons nous démarquer </a:t>
            </a:r>
            <a:r>
              <a:rPr lang="fr-FR" dirty="0"/>
              <a:t>de la concurrence en créant un modèle pour mieux </a:t>
            </a:r>
            <a:r>
              <a:rPr lang="fr-FR" u="sng" dirty="0"/>
              <a:t>prévoir le prix de vente des biens immobiliers</a:t>
            </a:r>
            <a:r>
              <a:rPr lang="fr-FR" dirty="0"/>
              <a:t>. 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" y="5979722"/>
            <a:ext cx="2130189" cy="61227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</a:t>
            </a:r>
            <a:r>
              <a:rPr lang="fr-FR" sz="7200" dirty="0" smtClean="0"/>
              <a:t>:</a:t>
            </a:r>
            <a:br>
              <a:rPr lang="fr-FR" sz="7200" dirty="0" smtClean="0"/>
            </a:br>
            <a:r>
              <a:rPr lang="fr-FR" sz="7200" dirty="0" smtClean="0"/>
              <a:t> </a:t>
            </a:r>
            <a:br>
              <a:rPr lang="fr-FR" sz="7200" dirty="0" smtClean="0"/>
            </a:br>
            <a:r>
              <a:rPr lang="fr-FR" sz="7200" i="1" dirty="0" smtClean="0"/>
              <a:t>Le dictionnaire de données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3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192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 : le dictionnaire de données: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des fichiers excel bruts</a:t>
            </a:r>
          </a:p>
          <a:p>
            <a:r>
              <a:rPr lang="fr-FR" dirty="0" smtClean="0"/>
              <a:t>Compréhension des différentes données</a:t>
            </a:r>
          </a:p>
          <a:p>
            <a:r>
              <a:rPr lang="fr-FR" dirty="0" smtClean="0"/>
              <a:t>Choix des informations à conserver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" y="5979722"/>
            <a:ext cx="2130189" cy="6122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60" y="3602471"/>
            <a:ext cx="4059637" cy="20501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88" y="1239403"/>
            <a:ext cx="3853256" cy="551389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 : le dictionnaire de données: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5355" y="1508305"/>
            <a:ext cx="7537611" cy="435133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7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2: 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i="1" dirty="0" smtClean="0"/>
              <a:t>Le schéma relationnel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2-1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 - 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UML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Via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diagrams.net</a:t>
            </a:r>
            <a:endParaRPr lang="fr-FR" sz="2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51" y="1296785"/>
            <a:ext cx="7157258" cy="54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2-2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MLD - 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shéma relationnel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Via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SQL Power Architect</a:t>
            </a:r>
            <a:endParaRPr lang="fr-FR" sz="2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29" y="1646238"/>
            <a:ext cx="8011391" cy="43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612</Words>
  <Application>Microsoft Office PowerPoint</Application>
  <PresentationFormat>Grand écran</PresentationFormat>
  <Paragraphs>94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DATAImmo Dirigé par: Clara Daucourt</vt:lpstr>
      <vt:lpstr>Sommaire:</vt:lpstr>
      <vt:lpstr>Introduction:</vt:lpstr>
      <vt:lpstr>Etape 1:   Le dictionnaire de données</vt:lpstr>
      <vt:lpstr>Etape 1 : le dictionnaire de données:</vt:lpstr>
      <vt:lpstr>Etape 1 : le dictionnaire de données:</vt:lpstr>
      <vt:lpstr>Etape 2:   Le schéma relationnel</vt:lpstr>
      <vt:lpstr>Etape 2-1 : MCD - le diagramme UML </vt:lpstr>
      <vt:lpstr>Etape 2-2 : MLD - le shéma relationnel</vt:lpstr>
      <vt:lpstr>Etape 3:   Création de la base de données</vt:lpstr>
      <vt:lpstr>Etape 3 : création de la BDD</vt:lpstr>
      <vt:lpstr>Etape 4:   Préparer les données</vt:lpstr>
      <vt:lpstr>Etape 4 : Préparer les données</vt:lpstr>
      <vt:lpstr>Etape 5:   Requêter pour répondre aux questions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Fin du Projet  DATAImmo – modèle de prédiction du prix créé.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DATAImmo Dirigé par: Clara Daucourt</dc:title>
  <dc:creator>leuriot brigitte</dc:creator>
  <cp:lastModifiedBy>leuriot brigitte</cp:lastModifiedBy>
  <cp:revision>36</cp:revision>
  <dcterms:created xsi:type="dcterms:W3CDTF">2022-11-24T09:27:42Z</dcterms:created>
  <dcterms:modified xsi:type="dcterms:W3CDTF">2022-11-29T17:18:26Z</dcterms:modified>
</cp:coreProperties>
</file>