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0" r:id="rId4"/>
    <p:sldId id="263" r:id="rId5"/>
    <p:sldId id="258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2389A-2C78-4734-A7D5-09547727F106}" type="datetimeFigureOut">
              <a:rPr lang="fr-FR" smtClean="0"/>
              <a:t>24/08/2023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07B26-2911-4D44-9C4B-8C9EE9AE5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80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3A6A-7386-423D-9F3E-4656CE805F3F}" type="datetime1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C231-A0C4-4F6D-B39A-78BDD3A125E9}" type="datetime1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22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29AB-3222-4AC3-8F25-5020F428A917}" type="datetime1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03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8D3-92AD-4538-A5D1-8301E1EF4EFC}" type="datetime1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54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21E7-8F58-4DD5-9015-89A86881EBBA}" type="datetime1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6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E948-CE6D-4D00-A54E-ABDF1D3A7283}" type="datetime1">
              <a:rPr lang="fr-FR" smtClean="0"/>
              <a:t>24/08/2023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98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53FF-6B2F-4A02-A208-13F4BA5E4F88}" type="datetime1">
              <a:rPr lang="fr-FR" smtClean="0"/>
              <a:t>24/08/2023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08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4808-D3B8-4A77-A6BD-C324E471DCD4}" type="datetime1">
              <a:rPr lang="fr-FR" smtClean="0"/>
              <a:t>24/08/2023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77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AAB8-FC2B-4084-B38B-E9FBF538B056}" type="datetime1">
              <a:rPr lang="fr-FR" smtClean="0"/>
              <a:t>24/08/2023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91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8683-7108-4A11-985D-04531627CD46}" type="datetime1">
              <a:rPr lang="fr-FR" smtClean="0"/>
              <a:t>24/08/2023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39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4DF-50AE-4538-B4D2-80136700FB30}" type="datetime1">
              <a:rPr lang="fr-FR" smtClean="0"/>
              <a:t>24/08/2023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10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03794-5DD7-4999-B31F-495C19365134}" type="datetime1">
              <a:rPr lang="fr-FR" smtClean="0"/>
              <a:t>24/08/2023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E752-9EB0-44FB-9A2C-FA8CC1C19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37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61" y="4926950"/>
            <a:ext cx="5993477" cy="17226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238282"/>
          </a:xfrm>
        </p:spPr>
        <p:txBody>
          <a:bodyPr>
            <a:normAutofit fontScale="90000"/>
          </a:bodyPr>
          <a:lstStyle/>
          <a:p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DATAImmo</a:t>
            </a:r>
            <a:b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3200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0" y="4488484"/>
            <a:ext cx="9144000" cy="512762"/>
          </a:xfrm>
        </p:spPr>
        <p:txBody>
          <a:bodyPr/>
          <a:lstStyle/>
          <a:p>
            <a:pPr algn="l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Réunion du 30 Novembre 2022 , présentée par Jennifer Leuriot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30" y="1891932"/>
            <a:ext cx="4670338" cy="237731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83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0873" y="2230584"/>
            <a:ext cx="9144000" cy="1936721"/>
          </a:xfrm>
        </p:spPr>
        <p:txBody>
          <a:bodyPr>
            <a:normAutofit fontScale="90000"/>
          </a:bodyPr>
          <a:lstStyle/>
          <a:p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3:</a:t>
            </a:r>
            <a:r>
              <a:rPr lang="fr-FR" sz="7200" dirty="0" smtClean="0"/>
              <a:t> </a:t>
            </a:r>
            <a:br>
              <a:rPr lang="fr-FR" sz="7200" dirty="0" smtClean="0"/>
            </a:b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7200" i="1" dirty="0" smtClean="0"/>
              <a:t>Création de la base de données</a:t>
            </a:r>
            <a:endParaRPr lang="fr-FR" sz="3200" i="1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4044" y="4167305"/>
            <a:ext cx="9144000" cy="51276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003" y="292458"/>
            <a:ext cx="2962275" cy="6096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3 : création de la BDD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4632" y="1915568"/>
            <a:ext cx="5570913" cy="3208301"/>
          </a:xfrm>
        </p:spPr>
        <p:txBody>
          <a:bodyPr>
            <a:normAutofit/>
          </a:bodyPr>
          <a:lstStyle/>
          <a:p>
            <a:r>
              <a:rPr lang="fr-FR" sz="2400" u="sng" dirty="0" smtClean="0"/>
              <a:t>SGBDR retenu</a:t>
            </a:r>
            <a:r>
              <a:rPr lang="fr-FR" sz="2400" dirty="0" smtClean="0"/>
              <a:t>: </a:t>
            </a:r>
          </a:p>
          <a:p>
            <a:pPr marL="0" indent="0">
              <a:buNone/>
            </a:pPr>
            <a:r>
              <a:rPr lang="fr-FR" sz="2400" dirty="0" smtClean="0"/>
              <a:t>MySQL Workbench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u="sng" dirty="0" smtClean="0"/>
              <a:t>Méthode retenue</a:t>
            </a:r>
            <a:r>
              <a:rPr lang="fr-FR" sz="2400" dirty="0" smtClean="0"/>
              <a:t>:</a:t>
            </a:r>
          </a:p>
          <a:p>
            <a:pPr marL="0" indent="0" algn="just">
              <a:buNone/>
            </a:pPr>
            <a:r>
              <a:rPr lang="fr-FR" sz="2400" dirty="0"/>
              <a:t>avec un script </a:t>
            </a:r>
            <a:r>
              <a:rPr lang="fr-FR" sz="2400" dirty="0" smtClean="0"/>
              <a:t>SQL utilisant </a:t>
            </a:r>
            <a:r>
              <a:rPr lang="fr-FR" sz="2400" dirty="0"/>
              <a:t>CREATE </a:t>
            </a:r>
            <a:r>
              <a:rPr lang="fr-FR" sz="2400" dirty="0" smtClean="0"/>
              <a:t>TABLE, </a:t>
            </a:r>
          </a:p>
          <a:p>
            <a:pPr marL="0" indent="0" algn="just">
              <a:buNone/>
            </a:pPr>
            <a:r>
              <a:rPr lang="fr-FR" sz="2400" dirty="0" smtClean="0"/>
              <a:t>généré sur SQL Power Architect après la</a:t>
            </a:r>
          </a:p>
          <a:p>
            <a:pPr marL="0" indent="0" algn="just">
              <a:buNone/>
            </a:pPr>
            <a:r>
              <a:rPr lang="fr-FR" sz="2400" dirty="0"/>
              <a:t>c</a:t>
            </a:r>
            <a:r>
              <a:rPr lang="fr-FR" sz="2400" dirty="0" smtClean="0"/>
              <a:t>réation du schéma relationnel.</a:t>
            </a: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endParaRPr lang="fr-FR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093824" y="449234"/>
            <a:ext cx="795189" cy="203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610600" y="5660966"/>
            <a:ext cx="1065415" cy="7274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610600" y="4580091"/>
            <a:ext cx="924098" cy="3048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568342" y="2906060"/>
            <a:ext cx="2208935" cy="9152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610601" y="783873"/>
            <a:ext cx="2166678" cy="13634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11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279475" y="2583510"/>
            <a:ext cx="795189" cy="203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138159" y="4251236"/>
            <a:ext cx="795189" cy="203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8127076" y="5327474"/>
            <a:ext cx="795189" cy="203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4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0873" y="2230584"/>
            <a:ext cx="9144000" cy="1936721"/>
          </a:xfrm>
        </p:spPr>
        <p:txBody>
          <a:bodyPr>
            <a:normAutofit fontScale="90000"/>
          </a:bodyPr>
          <a:lstStyle/>
          <a:p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4: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7200" dirty="0" smtClean="0"/>
              <a:t> </a:t>
            </a:r>
            <a:br>
              <a:rPr lang="fr-FR" sz="7200" dirty="0" smtClean="0"/>
            </a:br>
            <a:r>
              <a:rPr lang="fr-FR" sz="7200" i="1" dirty="0" smtClean="0"/>
              <a:t>Préparer les données</a:t>
            </a:r>
            <a:endParaRPr lang="fr-FR" sz="3200" i="1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4044" y="4167305"/>
            <a:ext cx="9144000" cy="51276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9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3"/>
          </a:xfrm>
        </p:spPr>
        <p:txBody>
          <a:bodyPr>
            <a:norm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4 : Préparer les données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61062"/>
            <a:ext cx="10325793" cy="247719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Nettoyer les fichiers excel bruts </a:t>
            </a:r>
          </a:p>
          <a:p>
            <a:r>
              <a:rPr lang="fr-FR" sz="2400" dirty="0" smtClean="0"/>
              <a:t>Choix de ne pas garder les lignes avec des valeurs foncières vides (18 lignes)</a:t>
            </a:r>
          </a:p>
          <a:p>
            <a:r>
              <a:rPr lang="fr-FR" sz="2400" dirty="0" smtClean="0"/>
              <a:t>Utilisation d’excel - recherchev</a:t>
            </a:r>
          </a:p>
          <a:p>
            <a:r>
              <a:rPr lang="fr-FR" sz="2400" dirty="0" smtClean="0"/>
              <a:t>Un fichier csv par table</a:t>
            </a:r>
          </a:p>
          <a:p>
            <a:r>
              <a:rPr lang="fr-FR" sz="2400" dirty="0" smtClean="0"/>
              <a:t>Importation des fichiers dans les tables crées dans le SGBDR</a:t>
            </a:r>
          </a:p>
          <a:p>
            <a:pPr marL="0" indent="0">
              <a:buNone/>
            </a:pPr>
            <a:endParaRPr lang="fr-FR" sz="2400" dirty="0" smtClean="0"/>
          </a:p>
          <a:p>
            <a:endParaRPr lang="fr-FR" sz="240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864" y="642967"/>
            <a:ext cx="2786452" cy="1673666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681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0873" y="2230584"/>
            <a:ext cx="9144000" cy="1936721"/>
          </a:xfrm>
        </p:spPr>
        <p:txBody>
          <a:bodyPr>
            <a:normAutofit fontScale="90000"/>
          </a:bodyPr>
          <a:lstStyle/>
          <a:p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7200" i="1" dirty="0"/>
              <a:t>Requêter pour répondre aux questions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4044" y="4167305"/>
            <a:ext cx="9144000" cy="51276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588" y="4327958"/>
            <a:ext cx="3710570" cy="20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Requêter pour répondre aux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6662"/>
            <a:ext cx="10325793" cy="4621876"/>
          </a:xfrm>
        </p:spPr>
        <p:txBody>
          <a:bodyPr>
            <a:normAutofit/>
          </a:bodyPr>
          <a:lstStyle/>
          <a:p>
            <a:r>
              <a:rPr lang="fr-FR" u="sng" dirty="0" smtClean="0"/>
              <a:t>Q1</a:t>
            </a:r>
            <a:r>
              <a:rPr lang="fr-FR" dirty="0" smtClean="0"/>
              <a:t>: </a:t>
            </a:r>
            <a:r>
              <a:rPr lang="fr-FR" u="sng" dirty="0" smtClean="0"/>
              <a:t>Nombre </a:t>
            </a:r>
            <a:r>
              <a:rPr lang="fr-FR" u="sng" dirty="0"/>
              <a:t>total d’appartements vendus au 1er semestre </a:t>
            </a:r>
            <a:r>
              <a:rPr lang="fr-FR" u="sng" dirty="0" smtClean="0"/>
              <a:t>2020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29" y="2857732"/>
            <a:ext cx="4800600" cy="13239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556" y="2857732"/>
            <a:ext cx="3169056" cy="114625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7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3164"/>
            <a:ext cx="10325793" cy="4555373"/>
          </a:xfrm>
        </p:spPr>
        <p:txBody>
          <a:bodyPr>
            <a:normAutofit/>
          </a:bodyPr>
          <a:lstStyle/>
          <a:p>
            <a:r>
              <a:rPr lang="fr-FR" u="sng" dirty="0" smtClean="0"/>
              <a:t>Q2</a:t>
            </a:r>
            <a:r>
              <a:rPr lang="fr-FR" dirty="0" smtClean="0"/>
              <a:t>: </a:t>
            </a:r>
            <a:r>
              <a:rPr lang="fr-FR" u="sng" dirty="0"/>
              <a:t>Le nombre de ventes </a:t>
            </a:r>
            <a:r>
              <a:rPr lang="fr-FR" u="sng" dirty="0" smtClean="0"/>
              <a:t>d’appartements </a:t>
            </a:r>
            <a:r>
              <a:rPr lang="fr-FR" u="sng" dirty="0"/>
              <a:t>par région pour le 1er </a:t>
            </a:r>
            <a:r>
              <a:rPr lang="fr-FR" u="sng" dirty="0" smtClean="0"/>
              <a:t>semestre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857" y="2600628"/>
            <a:ext cx="4591050" cy="23241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468" y="2207462"/>
            <a:ext cx="3219450" cy="332422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0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Q3</a:t>
            </a:r>
            <a:r>
              <a:rPr lang="fr-FR" dirty="0" smtClean="0"/>
              <a:t>: </a:t>
            </a:r>
            <a:r>
              <a:rPr lang="fr-FR" u="sng" dirty="0"/>
              <a:t>Proportion des ventes d’appartements par le nombre de pièces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33" y="2237595"/>
            <a:ext cx="9153525" cy="20669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102" y="4063451"/>
            <a:ext cx="3019425" cy="2505075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7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Q4</a:t>
            </a:r>
            <a:r>
              <a:rPr lang="fr-FR" dirty="0" smtClean="0"/>
              <a:t>: </a:t>
            </a:r>
            <a:r>
              <a:rPr lang="fr-FR" u="sng" dirty="0"/>
              <a:t>Liste des 10 départements où le prix du mètre carré est le plus élevé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18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319" y="2144685"/>
            <a:ext cx="5645393" cy="207774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349" y="4393085"/>
            <a:ext cx="2922097" cy="210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Q5</a:t>
            </a:r>
            <a:r>
              <a:rPr lang="fr-FR" dirty="0" smtClean="0"/>
              <a:t>: </a:t>
            </a:r>
            <a:r>
              <a:rPr lang="fr-FR" u="sng" dirty="0"/>
              <a:t>Prix moyen du mètre carré d’une maison en </a:t>
            </a:r>
            <a:r>
              <a:rPr lang="fr-FR" u="sng" dirty="0" smtClean="0"/>
              <a:t>Île-de-France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83" y="1969424"/>
            <a:ext cx="5762625" cy="1905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932" y="4261123"/>
            <a:ext cx="2885883" cy="1053242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5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59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1844"/>
          </a:xfrm>
        </p:spPr>
        <p:txBody>
          <a:bodyPr/>
          <a:lstStyle/>
          <a:p>
            <a:r>
              <a:rPr lang="fr-FR" dirty="0" smtClean="0"/>
              <a:t>Introduction – p.3</a:t>
            </a:r>
          </a:p>
          <a:p>
            <a:r>
              <a:rPr lang="fr-FR" dirty="0" smtClean="0"/>
              <a:t>Etape 1: le dictionnaire de données – p.4</a:t>
            </a:r>
          </a:p>
          <a:p>
            <a:r>
              <a:rPr lang="fr-FR" dirty="0"/>
              <a:t>Etape </a:t>
            </a:r>
            <a:r>
              <a:rPr lang="fr-FR" dirty="0" smtClean="0"/>
              <a:t>2: </a:t>
            </a:r>
            <a:r>
              <a:rPr lang="fr-FR" dirty="0"/>
              <a:t>le </a:t>
            </a:r>
            <a:r>
              <a:rPr lang="fr-FR" dirty="0" smtClean="0"/>
              <a:t>schéma relationnel – p.7</a:t>
            </a:r>
          </a:p>
          <a:p>
            <a:r>
              <a:rPr lang="fr-FR" dirty="0" smtClean="0"/>
              <a:t>Etape 3: création de la base de données – p.10</a:t>
            </a:r>
          </a:p>
          <a:p>
            <a:r>
              <a:rPr lang="fr-FR" dirty="0" smtClean="0"/>
              <a:t>Etape 4: préparer les données – p.12</a:t>
            </a:r>
          </a:p>
          <a:p>
            <a:r>
              <a:rPr lang="fr-FR" dirty="0" smtClean="0"/>
              <a:t>Etape 5: Requêter </a:t>
            </a:r>
            <a:r>
              <a:rPr lang="fr-FR" dirty="0"/>
              <a:t>pour répondre aux </a:t>
            </a:r>
            <a:r>
              <a:rPr lang="fr-FR" dirty="0" smtClean="0"/>
              <a:t>questions – p.14</a:t>
            </a:r>
          </a:p>
          <a:p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9" y="5979722"/>
            <a:ext cx="2130189" cy="61227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530833"/>
            <a:ext cx="2894045" cy="2879753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7674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Q6</a:t>
            </a:r>
            <a:r>
              <a:rPr lang="fr-FR" dirty="0" smtClean="0"/>
              <a:t>: </a:t>
            </a:r>
            <a:r>
              <a:rPr lang="fr-FR" u="sng" dirty="0"/>
              <a:t>Liste des 10 appartements les plus chers avec la région et le </a:t>
            </a:r>
            <a:r>
              <a:rPr lang="fr-FR" u="sng" dirty="0" smtClean="0"/>
              <a:t>nombre de </a:t>
            </a:r>
            <a:r>
              <a:rPr lang="fr-FR" u="sng" dirty="0"/>
              <a:t>mètres carrés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2205037"/>
            <a:ext cx="4448175" cy="24479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654" y="4417174"/>
            <a:ext cx="3343275" cy="217170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6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Q7</a:t>
            </a:r>
            <a:r>
              <a:rPr lang="fr-FR" dirty="0" smtClean="0"/>
              <a:t>: </a:t>
            </a:r>
            <a:r>
              <a:rPr lang="fr-FR" u="sng" dirty="0" smtClean="0"/>
              <a:t>Taux d’évolution du nombre de ventes entre le premier et le second trimestre de 2020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87" y="2745191"/>
            <a:ext cx="5600700" cy="25812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534" y="3350547"/>
            <a:ext cx="1967718" cy="1096761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Q8</a:t>
            </a:r>
            <a:r>
              <a:rPr lang="fr-FR" dirty="0" smtClean="0"/>
              <a:t>: </a:t>
            </a:r>
            <a:r>
              <a:rPr lang="fr-FR" u="sng" dirty="0" smtClean="0"/>
              <a:t>Le classement des régions par rapport au prix au mètre carré des appartements de plus de 4 pièces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35" y="2756275"/>
            <a:ext cx="5648325" cy="22764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458" y="2462386"/>
            <a:ext cx="2800350" cy="271462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1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Q9</a:t>
            </a:r>
            <a:r>
              <a:rPr lang="fr-FR" dirty="0" smtClean="0"/>
              <a:t>: </a:t>
            </a:r>
            <a:r>
              <a:rPr lang="fr-FR" u="sng" dirty="0"/>
              <a:t>Liste des communes ayant eu au moins 50 ventes au 1er </a:t>
            </a:r>
            <a:r>
              <a:rPr lang="fr-FR" u="sng" dirty="0" smtClean="0"/>
              <a:t>trimestre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09" y="2889365"/>
            <a:ext cx="4438650" cy="22098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50" y="2088753"/>
            <a:ext cx="3422246" cy="39824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096" y="2289737"/>
            <a:ext cx="3305175" cy="378142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2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Q10</a:t>
            </a:r>
            <a:r>
              <a:rPr lang="fr-FR" dirty="0" smtClean="0"/>
              <a:t>: </a:t>
            </a:r>
            <a:r>
              <a:rPr lang="fr-FR" u="sng" dirty="0" smtClean="0"/>
              <a:t>Différence en pourcentage du prix au mètre carré entre un</a:t>
            </a:r>
          </a:p>
          <a:p>
            <a:pPr marL="0" indent="0">
              <a:buNone/>
            </a:pPr>
            <a:r>
              <a:rPr lang="fr-FR" u="sng" dirty="0" smtClean="0"/>
              <a:t>appartement de 2 pièces et un appartement de 3 pièces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95" y="2397475"/>
            <a:ext cx="5885065" cy="38740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799" y="3537065"/>
            <a:ext cx="2092296" cy="786056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9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1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5: Requêter pour répondre aux questions: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54975"/>
            <a:ext cx="10325793" cy="4613562"/>
          </a:xfrm>
        </p:spPr>
        <p:txBody>
          <a:bodyPr>
            <a:normAutofit/>
          </a:bodyPr>
          <a:lstStyle/>
          <a:p>
            <a:r>
              <a:rPr lang="fr-FR" u="sng" dirty="0" smtClean="0"/>
              <a:t>Q11</a:t>
            </a:r>
            <a:r>
              <a:rPr lang="fr-FR" dirty="0" smtClean="0"/>
              <a:t>: </a:t>
            </a:r>
            <a:r>
              <a:rPr lang="fr-FR" u="sng" dirty="0"/>
              <a:t>Les moyennes de valeurs foncières pour le top 3 des communes </a:t>
            </a:r>
            <a:r>
              <a:rPr lang="fr-FR" u="sng" dirty="0" smtClean="0"/>
              <a:t>des départements </a:t>
            </a:r>
            <a:r>
              <a:rPr lang="fr-FR" u="sng" dirty="0"/>
              <a:t>6, 13, 33, 59 et 69</a:t>
            </a:r>
            <a:r>
              <a:rPr lang="fr-FR" dirty="0" smtClean="0"/>
              <a:t>:</a:t>
            </a:r>
            <a:endParaRPr lang="fr-FR" sz="2400" dirty="0" smtClean="0"/>
          </a:p>
          <a:p>
            <a:endParaRPr lang="fr-FR" sz="24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15" y="2510617"/>
            <a:ext cx="6324600" cy="30670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594" y="2567767"/>
            <a:ext cx="4333875" cy="295275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2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0872" y="1858053"/>
            <a:ext cx="9144000" cy="3374967"/>
          </a:xfrm>
        </p:spPr>
        <p:txBody>
          <a:bodyPr>
            <a:normAutofit fontScale="90000"/>
          </a:bodyPr>
          <a:lstStyle/>
          <a:p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du </a:t>
            </a:r>
            <a:r>
              <a:rPr lang="fr-F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</a:t>
            </a:r>
            <a:br>
              <a:rPr lang="fr-F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DATAImmo – modèle de prédiction du prix créé.</a:t>
            </a:r>
            <a:r>
              <a:rPr lang="fr-FR" sz="7200" dirty="0" smtClean="0"/>
              <a:t/>
            </a:r>
            <a:br>
              <a:rPr lang="fr-FR" sz="7200" dirty="0" smtClean="0"/>
            </a:br>
            <a:endParaRPr lang="fr-FR" sz="7200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4044" y="4167305"/>
            <a:ext cx="9144000" cy="51276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7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6826"/>
          </a:xfrm>
        </p:spPr>
        <p:txBody>
          <a:bodyPr/>
          <a:lstStyle/>
          <a:p>
            <a:r>
              <a:rPr lang="fr-FR" i="1" u="sng" dirty="0" smtClean="0"/>
              <a:t>Objectif du </a:t>
            </a:r>
            <a:r>
              <a:rPr lang="fr-FR" i="1" u="sng" dirty="0"/>
              <a:t>projet</a:t>
            </a:r>
            <a:r>
              <a:rPr lang="fr-FR" dirty="0"/>
              <a:t>:  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Face à l’importance </a:t>
            </a:r>
            <a:r>
              <a:rPr lang="fr-FR" dirty="0"/>
              <a:t>des données, </a:t>
            </a:r>
            <a:r>
              <a:rPr lang="fr-FR" dirty="0" smtClean="0"/>
              <a:t>nous souhaitons nous démarquer </a:t>
            </a:r>
            <a:r>
              <a:rPr lang="fr-FR" dirty="0"/>
              <a:t>de la concurrence en créant un modèle pour mieux </a:t>
            </a:r>
            <a:r>
              <a:rPr lang="fr-FR" u="sng" dirty="0"/>
              <a:t>prévoir le prix de vente des biens immobiliers</a:t>
            </a:r>
            <a:r>
              <a:rPr lang="fr-FR" dirty="0"/>
              <a:t>. </a:t>
            </a: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9" y="5979722"/>
            <a:ext cx="2130189" cy="61227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008" y="531726"/>
            <a:ext cx="3641513" cy="2067918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4699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0873" y="2230584"/>
            <a:ext cx="9144000" cy="1936721"/>
          </a:xfrm>
        </p:spPr>
        <p:txBody>
          <a:bodyPr>
            <a:normAutofit fontScale="90000"/>
          </a:bodyPr>
          <a:lstStyle/>
          <a:p>
            <a:r>
              <a:rPr lang="fr-FR" sz="7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1</a:t>
            </a:r>
            <a:r>
              <a:rPr lang="fr-FR" sz="7200" dirty="0" smtClean="0"/>
              <a:t>:</a:t>
            </a:r>
            <a:br>
              <a:rPr lang="fr-FR" sz="7200" dirty="0" smtClean="0"/>
            </a:br>
            <a:r>
              <a:rPr lang="fr-FR" sz="7200" dirty="0" smtClean="0"/>
              <a:t> </a:t>
            </a:r>
            <a:br>
              <a:rPr lang="fr-FR" sz="7200" dirty="0" smtClean="0"/>
            </a:br>
            <a:r>
              <a:rPr lang="fr-FR" sz="7200" i="1" dirty="0" smtClean="0"/>
              <a:t>Le dictionnaire de données</a:t>
            </a:r>
            <a:endParaRPr lang="fr-FR" sz="3200" i="1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4044" y="4167305"/>
            <a:ext cx="9144000" cy="51276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3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6192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1 : le dictionnaire de données: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des fichiers excel bruts</a:t>
            </a:r>
          </a:p>
          <a:p>
            <a:r>
              <a:rPr lang="fr-FR" dirty="0" smtClean="0"/>
              <a:t>Compréhension des différentes données</a:t>
            </a:r>
          </a:p>
          <a:p>
            <a:r>
              <a:rPr lang="fr-FR" dirty="0" smtClean="0"/>
              <a:t>Choix des informations à conserver</a:t>
            </a:r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9" y="5979722"/>
            <a:ext cx="2130189" cy="61227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60" y="3602471"/>
            <a:ext cx="4059637" cy="20501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988" y="1239403"/>
            <a:ext cx="3853256" cy="5513895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79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660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1 : le dictionnaire de données: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5355" y="1508305"/>
            <a:ext cx="7537611" cy="435133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7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0873" y="2230584"/>
            <a:ext cx="9144000" cy="1936721"/>
          </a:xfrm>
        </p:spPr>
        <p:txBody>
          <a:bodyPr>
            <a:normAutofit fontScale="90000"/>
          </a:bodyPr>
          <a:lstStyle/>
          <a:p>
            <a:r>
              <a:rPr lang="fr-F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2: 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7200" i="1" dirty="0" smtClean="0"/>
              <a:t>Le schéma relationnel</a:t>
            </a:r>
            <a:endParaRPr lang="fr-FR" sz="3200" i="1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4044" y="4167305"/>
            <a:ext cx="9144000" cy="51276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5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660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2-1 : MCD - le diagramme UML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u="sng" dirty="0" smtClean="0"/>
              <a:t>Via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diagrams.net</a:t>
            </a:r>
            <a:endParaRPr lang="fr-FR" sz="24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651" y="1296785"/>
            <a:ext cx="7157258" cy="540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660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2-2 : MLD - le shéma relationnel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" y="6071162"/>
            <a:ext cx="2130189" cy="61227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u="sng" dirty="0" smtClean="0"/>
              <a:t>Via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SQL Power Architect</a:t>
            </a:r>
            <a:endParaRPr lang="fr-FR" sz="24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E752-9EB0-44FB-9A2C-FA8CC1C1911F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729" y="1646238"/>
            <a:ext cx="8011391" cy="434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607</Words>
  <Application>Microsoft Office PowerPoint</Application>
  <PresentationFormat>Grand écran</PresentationFormat>
  <Paragraphs>94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PROJET DATAImmo </vt:lpstr>
      <vt:lpstr>Sommaire:</vt:lpstr>
      <vt:lpstr>Introduction:</vt:lpstr>
      <vt:lpstr>Etape 1:   Le dictionnaire de données</vt:lpstr>
      <vt:lpstr>Etape 1 : le dictionnaire de données:</vt:lpstr>
      <vt:lpstr>Etape 1 : le dictionnaire de données:</vt:lpstr>
      <vt:lpstr>Etape 2:   Le schéma relationnel</vt:lpstr>
      <vt:lpstr>Etape 2-1 : MCD - le diagramme UML </vt:lpstr>
      <vt:lpstr>Etape 2-2 : MLD - le shéma relationnel</vt:lpstr>
      <vt:lpstr>Etape 3:   Création de la base de données</vt:lpstr>
      <vt:lpstr>Etape 3 : création de la BDD</vt:lpstr>
      <vt:lpstr>Etape 4:   Préparer les données</vt:lpstr>
      <vt:lpstr>Etape 4 : Préparer les données</vt:lpstr>
      <vt:lpstr>Etape 5:   Requêter pour répondre aux questions</vt:lpstr>
      <vt:lpstr>Etape 5: Requêter pour répondre aux questions:</vt:lpstr>
      <vt:lpstr>Etape 5: Requêter pour répondre aux questions:</vt:lpstr>
      <vt:lpstr>Etape 5: Requêter pour répondre aux questions:</vt:lpstr>
      <vt:lpstr>Etape 5: Requêter pour répondre aux questions:</vt:lpstr>
      <vt:lpstr>Etape 5: Requêter pour répondre aux questions:</vt:lpstr>
      <vt:lpstr>Etape 5: Requêter pour répondre aux questions:</vt:lpstr>
      <vt:lpstr>Etape 5: Requêter pour répondre aux questions:</vt:lpstr>
      <vt:lpstr>Etape 5: Requêter pour répondre aux questions:</vt:lpstr>
      <vt:lpstr>Etape 5: Requêter pour répondre aux questions:</vt:lpstr>
      <vt:lpstr>Etape 5: Requêter pour répondre aux questions:</vt:lpstr>
      <vt:lpstr>Etape 5: Requêter pour répondre aux questions:</vt:lpstr>
      <vt:lpstr>Fin du Projet  DATAImmo – modèle de prédiction du prix créé.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DATAImmo Dirigé par: Clara Daucourt</dc:title>
  <dc:creator>leuriot brigitte</dc:creator>
  <cp:lastModifiedBy>leuriot brigitte</cp:lastModifiedBy>
  <cp:revision>38</cp:revision>
  <dcterms:created xsi:type="dcterms:W3CDTF">2022-11-24T09:27:42Z</dcterms:created>
  <dcterms:modified xsi:type="dcterms:W3CDTF">2023-08-24T11:18:51Z</dcterms:modified>
</cp:coreProperties>
</file>