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44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300" r:id="rId18"/>
    <p:sldId id="303" r:id="rId19"/>
    <p:sldId id="301" r:id="rId20"/>
    <p:sldId id="302" r:id="rId21"/>
    <p:sldId id="286" r:id="rId22"/>
    <p:sldId id="296" r:id="rId23"/>
    <p:sldId id="288" r:id="rId24"/>
    <p:sldId id="297" r:id="rId25"/>
    <p:sldId id="289" r:id="rId26"/>
    <p:sldId id="298" r:id="rId27"/>
    <p:sldId id="299" r:id="rId28"/>
    <p:sldId id="291" r:id="rId29"/>
    <p:sldId id="295" r:id="rId30"/>
    <p:sldId id="292" r:id="rId31"/>
    <p:sldId id="293" r:id="rId32"/>
    <p:sldId id="277" r:id="rId33"/>
    <p:sldId id="279" r:id="rId34"/>
    <p:sldId id="278" r:id="rId35"/>
    <p:sldId id="290" r:id="rId36"/>
    <p:sldId id="269" r:id="rId37"/>
    <p:sldId id="263" r:id="rId38"/>
    <p:sldId id="258" r:id="rId39"/>
    <p:sldId id="270" r:id="rId40"/>
    <p:sldId id="284" r:id="rId41"/>
    <p:sldId id="257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</p14:sldIdLst>
        </p14:section>
        <p14:section name="Transformation on Holdout vs 80/20" id="{A0F41B05-7248-49E3-AEDB-3D274EA7829F}">
          <p14:sldIdLst>
            <p14:sldId id="300"/>
            <p14:sldId id="303"/>
            <p14:sldId id="301"/>
            <p14:sldId id="302"/>
          </p14:sldIdLst>
        </p14:section>
        <p14:section name="Same Split" id="{5173126D-3102-41C8-A6A3-9CBAE2938795}">
          <p14:sldIdLst>
            <p14:sldId id="286"/>
            <p14:sldId id="296"/>
            <p14:sldId id="288"/>
            <p14:sldId id="297"/>
            <p14:sldId id="289"/>
            <p14:sldId id="298"/>
            <p14:sldId id="299"/>
          </p14:sldIdLst>
        </p14:section>
        <p14:section name="Transformation and leaky data" id="{A9654551-66A8-46E1-A952-47B22CF6C4D7}">
          <p14:sldIdLst>
            <p14:sldId id="291"/>
            <p14:sldId id="295"/>
            <p14:sldId id="292"/>
            <p14:sldId id="293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90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4673" autoAdjust="0"/>
  </p:normalViewPr>
  <p:slideViewPr>
    <p:cSldViewPr snapToGrid="0">
      <p:cViewPr>
        <p:scale>
          <a:sx n="75" d="100"/>
          <a:sy n="75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ofgenomics.slack.com/archives/D02GVP0CRPA/p16499340358868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A48CD-CF7B-4ABD-AA08-3035F75DCBC6}"/>
              </a:ext>
            </a:extLst>
          </p:cNvPr>
          <p:cNvGrpSpPr/>
          <p:nvPr/>
        </p:nvGrpSpPr>
        <p:grpSpPr>
          <a:xfrm>
            <a:off x="1175082" y="467833"/>
            <a:ext cx="10755662" cy="4942367"/>
            <a:chOff x="1175081" y="467833"/>
            <a:chExt cx="11783061" cy="5409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0AD768-A59A-470B-9377-790E03FF084D}"/>
                </a:ext>
              </a:extLst>
            </p:cNvPr>
            <p:cNvSpPr/>
            <p:nvPr/>
          </p:nvSpPr>
          <p:spPr>
            <a:xfrm>
              <a:off x="4306186" y="467833"/>
              <a:ext cx="6836735" cy="535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611667-AD1D-471D-A4C9-274318F03281}"/>
                </a:ext>
              </a:extLst>
            </p:cNvPr>
            <p:cNvSpPr txBox="1"/>
            <p:nvPr/>
          </p:nvSpPr>
          <p:spPr>
            <a:xfrm>
              <a:off x="1175081" y="2782112"/>
              <a:ext cx="1414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Dataset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261F977-FCCB-4A80-AC8F-4B6D7797EEB1}"/>
                </a:ext>
              </a:extLst>
            </p:cNvPr>
            <p:cNvSpPr/>
            <p:nvPr/>
          </p:nvSpPr>
          <p:spPr>
            <a:xfrm>
              <a:off x="2690038" y="2782112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FFBF1C-6685-403E-B773-8642460D6EB2}"/>
                </a:ext>
              </a:extLst>
            </p:cNvPr>
            <p:cNvSpPr/>
            <p:nvPr/>
          </p:nvSpPr>
          <p:spPr>
            <a:xfrm>
              <a:off x="5007935" y="1853646"/>
              <a:ext cx="5872485" cy="37497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81884-8B04-4FF4-B76B-68A48EE191A4}"/>
                </a:ext>
              </a:extLst>
            </p:cNvPr>
            <p:cNvSpPr/>
            <p:nvPr/>
          </p:nvSpPr>
          <p:spPr>
            <a:xfrm>
              <a:off x="5911212" y="2817772"/>
              <a:ext cx="4729792" cy="25089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94F691-7C4F-4392-B69F-E8A30F3A96C2}"/>
                </a:ext>
              </a:extLst>
            </p:cNvPr>
            <p:cNvSpPr txBox="1"/>
            <p:nvPr/>
          </p:nvSpPr>
          <p:spPr>
            <a:xfrm>
              <a:off x="4322136" y="526956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Transformation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A2E94E-3446-49B2-A5CD-BECC77DA3C69}"/>
                </a:ext>
              </a:extLst>
            </p:cNvPr>
            <p:cNvSpPr txBox="1"/>
            <p:nvPr/>
          </p:nvSpPr>
          <p:spPr>
            <a:xfrm>
              <a:off x="4322136" y="954155"/>
              <a:ext cx="671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TSS(), ALR_optimal(), ALR_worst(), ALR_random(), CLR()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0C6A0-1926-4046-BC27-DFA2FE1A9C1C}"/>
                </a:ext>
              </a:extLst>
            </p:cNvPr>
            <p:cNvSpPr txBox="1"/>
            <p:nvPr/>
          </p:nvSpPr>
          <p:spPr>
            <a:xfrm>
              <a:off x="5031202" y="2212828"/>
              <a:ext cx="629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data split for consistency in all models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A0A2DE-16AF-4170-ACB4-FD4746EBB9F5}"/>
                </a:ext>
              </a:extLst>
            </p:cNvPr>
            <p:cNvSpPr txBox="1"/>
            <p:nvPr/>
          </p:nvSpPr>
          <p:spPr>
            <a:xfrm>
              <a:off x="5007935" y="1858865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 split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B02149-0C4C-44EE-88C0-C3ADB582BF80}"/>
                </a:ext>
              </a:extLst>
            </p:cNvPr>
            <p:cNvSpPr/>
            <p:nvPr/>
          </p:nvSpPr>
          <p:spPr>
            <a:xfrm>
              <a:off x="11438976" y="1435395"/>
              <a:ext cx="1506048" cy="1226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770FC-6936-4E84-9E60-791E4AEA651A}"/>
                </a:ext>
              </a:extLst>
            </p:cNvPr>
            <p:cNvSpPr txBox="1"/>
            <p:nvPr/>
          </p:nvSpPr>
          <p:spPr>
            <a:xfrm>
              <a:off x="11634614" y="1793808"/>
              <a:ext cx="1310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Test set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7B8AC-608F-404F-910C-FF6C16EE64B0}"/>
                </a:ext>
              </a:extLst>
            </p:cNvPr>
            <p:cNvSpPr txBox="1"/>
            <p:nvPr/>
          </p:nvSpPr>
          <p:spPr>
            <a:xfrm>
              <a:off x="5975007" y="2848150"/>
              <a:ext cx="4327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CV + models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629AE7-8DD7-46F5-8B1A-937532D154CC}"/>
                </a:ext>
              </a:extLst>
            </p:cNvPr>
            <p:cNvSpPr txBox="1"/>
            <p:nvPr/>
          </p:nvSpPr>
          <p:spPr>
            <a:xfrm>
              <a:off x="6020686" y="3268321"/>
              <a:ext cx="4081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K-folds = 5, CV = 10</a:t>
              </a:r>
            </a:p>
            <a:p>
              <a:endParaRPr lang="de-DE" dirty="0"/>
            </a:p>
            <a:p>
              <a:r>
                <a:rPr lang="de-DE" dirty="0"/>
                <a:t>(selbal)</a:t>
              </a:r>
            </a:p>
            <a:p>
              <a:r>
                <a:rPr lang="de-DE" dirty="0"/>
                <a:t>codacore</a:t>
              </a:r>
            </a:p>
            <a:p>
              <a:r>
                <a:rPr lang="de-DE" dirty="0"/>
                <a:t>glmnet</a:t>
              </a:r>
            </a:p>
            <a:p>
              <a:r>
                <a:rPr lang="de-DE" dirty="0"/>
                <a:t>xgboost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DF47F0-180B-4ECD-9EC5-0FAD8F6AD0D9}"/>
                </a:ext>
              </a:extLst>
            </p:cNvPr>
            <p:cNvSpPr/>
            <p:nvPr/>
          </p:nvSpPr>
          <p:spPr>
            <a:xfrm>
              <a:off x="11438976" y="4282913"/>
              <a:ext cx="1519166" cy="13797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46927C-78DF-451F-890D-477AC52B8676}"/>
                </a:ext>
              </a:extLst>
            </p:cNvPr>
            <p:cNvSpPr txBox="1"/>
            <p:nvPr/>
          </p:nvSpPr>
          <p:spPr>
            <a:xfrm>
              <a:off x="11496211" y="4548951"/>
              <a:ext cx="139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 accuracy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DF1C14D-4124-4C1E-8065-E84C82426493}"/>
                </a:ext>
              </a:extLst>
            </p:cNvPr>
            <p:cNvSpPr/>
            <p:nvPr/>
          </p:nvSpPr>
          <p:spPr>
            <a:xfrm rot="5400000">
              <a:off x="11543413" y="3283797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E03AA2E6-2D0B-42B5-8D5D-71BCA72B5FFD}"/>
                </a:ext>
              </a:extLst>
            </p:cNvPr>
            <p:cNvSpPr/>
            <p:nvPr/>
          </p:nvSpPr>
          <p:spPr>
            <a:xfrm rot="19742778">
              <a:off x="10119539" y="872366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1" name="Arrow: Curved Down 50">
              <a:extLst>
                <a:ext uri="{FF2B5EF4-FFF2-40B4-BE49-F238E27FC236}">
                  <a16:creationId xmlns:a16="http://schemas.microsoft.com/office/drawing/2014/main" id="{69FBA25F-FDEA-4F5E-B8F3-D6052EF6FDF8}"/>
                </a:ext>
              </a:extLst>
            </p:cNvPr>
            <p:cNvSpPr/>
            <p:nvPr/>
          </p:nvSpPr>
          <p:spPr>
            <a:xfrm rot="19287333">
              <a:off x="9943675" y="3792887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BD0FA6-70C3-4752-ABA9-C68A18300A59}"/>
                </a:ext>
              </a:extLst>
            </p:cNvPr>
            <p:cNvSpPr/>
            <p:nvPr/>
          </p:nvSpPr>
          <p:spPr>
            <a:xfrm>
              <a:off x="5063741" y="2069305"/>
              <a:ext cx="6172214" cy="3747019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B392D2-B354-448B-990C-3B9E3DA5C747}"/>
                </a:ext>
              </a:extLst>
            </p:cNvPr>
            <p:cNvSpPr txBox="1"/>
            <p:nvPr/>
          </p:nvSpPr>
          <p:spPr>
            <a:xfrm>
              <a:off x="2732564" y="4953896"/>
              <a:ext cx="2204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7030A0"/>
                  </a:solidFill>
                </a:rPr>
                <a:t>Repeat 10x to observe statistical fluctuations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98" y="36342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28A-D293-400C-888A-1E5E50278208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F803-3AA8-4F69-AF3B-7E5614CA4C9C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4985-91FC-4261-88FA-9BFB2B58DA18}"/>
              </a:ext>
            </a:extLst>
          </p:cNvPr>
          <p:cNvSpPr txBox="1"/>
          <p:nvPr/>
        </p:nvSpPr>
        <p:spPr>
          <a:xfrm>
            <a:off x="4874769" y="357067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C4B9C-83BE-47F0-A347-140203A96518}"/>
              </a:ext>
            </a:extLst>
          </p:cNvPr>
          <p:cNvSpPr txBox="1"/>
          <p:nvPr/>
        </p:nvSpPr>
        <p:spPr>
          <a:xfrm>
            <a:off x="9599245" y="15701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My evidence to use standard 80/20 for all further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0C6839-1B26-47F5-882B-6AD2FCFD5A0F}"/>
              </a:ext>
            </a:extLst>
          </p:cNvPr>
          <p:cNvGrpSpPr/>
          <p:nvPr/>
        </p:nvGrpSpPr>
        <p:grpSpPr>
          <a:xfrm>
            <a:off x="301011" y="1559799"/>
            <a:ext cx="6329089" cy="4530210"/>
            <a:chOff x="235539" y="2349930"/>
            <a:chExt cx="5900369" cy="3979496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A853DE3-A565-43E0-9180-FF8580167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539" y="2349930"/>
              <a:ext cx="5900369" cy="3979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E16FBD-68A7-47D5-B3B5-86F1A346A16D}"/>
                </a:ext>
              </a:extLst>
            </p:cNvPr>
            <p:cNvSpPr txBox="1"/>
            <p:nvPr/>
          </p:nvSpPr>
          <p:spPr>
            <a:xfrm>
              <a:off x="235539" y="2349930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</p:grpSp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3BD784-EC29-4E9B-9C58-998EEE006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100" y="1640999"/>
            <a:ext cx="6476117" cy="436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B02756-968D-4D4D-91E5-4D9805854EA6}"/>
              </a:ext>
            </a:extLst>
          </p:cNvPr>
          <p:cNvSpPr txBox="1"/>
          <p:nvPr/>
        </p:nvSpPr>
        <p:spPr>
          <a:xfrm>
            <a:off x="1176971" y="-731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4648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58B1F484-4CF5-46F2-9566-F8C0B316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09" y="1268569"/>
            <a:ext cx="7785611" cy="525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7C4B9C-83BE-47F0-A347-140203A96518}"/>
              </a:ext>
            </a:extLst>
          </p:cNvPr>
          <p:cNvSpPr txBox="1"/>
          <p:nvPr/>
        </p:nvSpPr>
        <p:spPr>
          <a:xfrm>
            <a:off x="9599245" y="15701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My evidence to use standard 80/20 for all further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531812" y="1463814"/>
            <a:ext cx="25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Take only 10% and split into train and test set!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586F8-9745-456A-B248-3C30A40DD83A}"/>
              </a:ext>
            </a:extLst>
          </p:cNvPr>
          <p:cNvSpPr txBox="1"/>
          <p:nvPr/>
        </p:nvSpPr>
        <p:spPr>
          <a:xfrm>
            <a:off x="709611" y="-71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414077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614288" y="1612670"/>
            <a:ext cx="259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10% abundance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70617C0-6D6C-424A-B473-9B491E61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20" y="1276185"/>
            <a:ext cx="7344800" cy="4953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ECD02-3074-407C-8CB4-6650D42C7822}"/>
              </a:ext>
            </a:extLst>
          </p:cNvPr>
          <p:cNvSpPr txBox="1"/>
          <p:nvPr/>
        </p:nvSpPr>
        <p:spPr>
          <a:xfrm>
            <a:off x="6994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42402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Holdout vs 80/20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3F92A-EFED-4A0A-B286-18241157528C}"/>
              </a:ext>
            </a:extLst>
          </p:cNvPr>
          <p:cNvSpPr txBox="1"/>
          <p:nvPr/>
        </p:nvSpPr>
        <p:spPr>
          <a:xfrm>
            <a:off x="239845" y="1815630"/>
            <a:ext cx="259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Overloaded version</a:t>
            </a:r>
          </a:p>
          <a:p>
            <a:r>
              <a:rPr lang="de-DE" b="1" i="1" dirty="0"/>
              <a:t>(in supplementary?)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D860BE8-DBE8-49FE-A835-6FDA45DE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90" y="295491"/>
            <a:ext cx="9292059" cy="6267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89963B-413C-48DF-B13B-4901D2123AAA}"/>
              </a:ext>
            </a:extLst>
          </p:cNvPr>
          <p:cNvSpPr txBox="1"/>
          <p:nvPr/>
        </p:nvSpPr>
        <p:spPr>
          <a:xfrm>
            <a:off x="239844" y="3179049"/>
            <a:ext cx="23493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212623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DD158-87E9-4945-854E-43A743180B32}"/>
              </a:ext>
            </a:extLst>
          </p:cNvPr>
          <p:cNvGrpSpPr/>
          <p:nvPr/>
        </p:nvGrpSpPr>
        <p:grpSpPr>
          <a:xfrm>
            <a:off x="268861" y="1571546"/>
            <a:ext cx="11765603" cy="4498672"/>
            <a:chOff x="268861" y="1571546"/>
            <a:chExt cx="11765603" cy="4498672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55CB28E4-49CB-4E8F-A6F3-7C5FFE31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61" y="1571547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9B0B986-1F43-4948-97F7-A51A55E7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7325" y="1571546"/>
              <a:ext cx="5827139" cy="449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2391E-B307-4011-88E2-A4F08E856FC6}"/>
                </a:ext>
              </a:extLst>
            </p:cNvPr>
            <p:cNvSpPr txBox="1"/>
            <p:nvPr/>
          </p:nvSpPr>
          <p:spPr>
            <a:xfrm>
              <a:off x="268861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5DB95-D91B-438F-B007-34A43DBBAD90}"/>
                </a:ext>
              </a:extLst>
            </p:cNvPr>
            <p:cNvSpPr txBox="1"/>
            <p:nvPr/>
          </p:nvSpPr>
          <p:spPr>
            <a:xfrm>
              <a:off x="6266198" y="157611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B56769B-25A0-4006-B15C-4DFED2C3C32E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thesis\Github\out\PCOS</a:t>
            </a:r>
          </a:p>
        </p:txBody>
      </p: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9AD10-0114-4D96-B58E-0224E04E788C}"/>
              </a:ext>
            </a:extLst>
          </p:cNvPr>
          <p:cNvGrpSpPr/>
          <p:nvPr/>
        </p:nvGrpSpPr>
        <p:grpSpPr>
          <a:xfrm>
            <a:off x="343289" y="1562753"/>
            <a:ext cx="11753515" cy="4507464"/>
            <a:chOff x="343289" y="1562753"/>
            <a:chExt cx="11753515" cy="4507464"/>
          </a:xfrm>
        </p:grpSpPr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0B7D9E2-FFE1-4AA1-BFA0-15994C1B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89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9A6472B1-518A-4AE2-A31E-D61700164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666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78CBE8-91A2-47D7-9746-38F6763F8ADD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A30952-7ED2-4BF0-ABBA-ADA322ABA079}"/>
                </a:ext>
              </a:extLst>
            </p:cNvPr>
            <p:cNvSpPr txBox="1"/>
            <p:nvPr/>
          </p:nvSpPr>
          <p:spPr>
            <a:xfrm>
              <a:off x="6296985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0266FF-0A91-456E-94DF-CCA197D09E39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thesis\Github\out\PCOS</a:t>
            </a:r>
          </a:p>
        </p:txBody>
      </p:sp>
    </p:spTree>
    <p:extLst>
      <p:ext uri="{BB962C8B-B14F-4D97-AF65-F5344CB8AC3E}">
        <p14:creationId xmlns:p14="http://schemas.microsoft.com/office/powerpoint/2010/main" val="69298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6FDC44-B69A-416C-8E6B-EE72004795B2}"/>
              </a:ext>
            </a:extLst>
          </p:cNvPr>
          <p:cNvGrpSpPr/>
          <p:nvPr/>
        </p:nvGrpSpPr>
        <p:grpSpPr>
          <a:xfrm>
            <a:off x="332772" y="1539682"/>
            <a:ext cx="11724688" cy="4502847"/>
            <a:chOff x="332772" y="1539682"/>
            <a:chExt cx="11724688" cy="4502847"/>
          </a:xfrm>
        </p:grpSpPr>
        <p:pic>
          <p:nvPicPr>
            <p:cNvPr id="29" name="Picture 28" descr="Chart, waterfall chart&#10;&#10;Description automatically generated">
              <a:extLst>
                <a:ext uri="{FF2B5EF4-FFF2-40B4-BE49-F238E27FC236}">
                  <a16:creationId xmlns:a16="http://schemas.microsoft.com/office/drawing/2014/main" id="{7AA40558-61C9-49F3-9D5A-5311D4CA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72" y="1546936"/>
              <a:ext cx="5798708" cy="4453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29D89A53-3575-4EA3-AB2C-D278F08FD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4137" y="1546936"/>
              <a:ext cx="5853323" cy="44955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45AF69-DD73-4F86-83B6-A7FDFA87035E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F2155E-6D4F-43B5-B1DF-B98644137419}"/>
                </a:ext>
              </a:extLst>
            </p:cNvPr>
            <p:cNvSpPr txBox="1"/>
            <p:nvPr/>
          </p:nvSpPr>
          <p:spPr>
            <a:xfrm>
              <a:off x="6197192" y="153968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53FED3-74F1-4B7C-91E9-A5A0746C5111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</a:t>
            </a:r>
          </a:p>
        </p:txBody>
      </p: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0DC0B4-F535-4628-865F-15321C563419}"/>
              </a:ext>
            </a:extLst>
          </p:cNvPr>
          <p:cNvGrpSpPr/>
          <p:nvPr/>
        </p:nvGrpSpPr>
        <p:grpSpPr>
          <a:xfrm>
            <a:off x="252151" y="1568231"/>
            <a:ext cx="11936067" cy="4539027"/>
            <a:chOff x="252151" y="1568231"/>
            <a:chExt cx="11936067" cy="4539027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7A2129D4-3EF6-408D-871C-16FF1FED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345" y="1568232"/>
              <a:ext cx="5909873" cy="4539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18FEFF5D-5291-47D9-8A5A-1B0DC28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151" y="1568231"/>
              <a:ext cx="5909874" cy="4539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102374-4778-4B68-9CA1-A5E68CB76CCE}"/>
                </a:ext>
              </a:extLst>
            </p:cNvPr>
            <p:cNvGrpSpPr/>
            <p:nvPr/>
          </p:nvGrpSpPr>
          <p:grpSpPr>
            <a:xfrm>
              <a:off x="252151" y="1568232"/>
              <a:ext cx="6446664" cy="369332"/>
              <a:chOff x="252151" y="1568232"/>
              <a:chExt cx="6446664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61D08-D8D8-4769-AD7C-B1B7257A71ED}"/>
                  </a:ext>
                </a:extLst>
              </p:cNvPr>
              <p:cNvSpPr txBox="1"/>
              <p:nvPr/>
            </p:nvSpPr>
            <p:spPr>
              <a:xfrm>
                <a:off x="252151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D734E7-11CB-4DCD-8AF1-37A74D604CB5}"/>
                  </a:ext>
                </a:extLst>
              </p:cNvPr>
              <p:cNvSpPr txBox="1"/>
              <p:nvPr/>
            </p:nvSpPr>
            <p:spPr>
              <a:xfrm>
                <a:off x="6294778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B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C7B416-3D2C-4415-A7D9-F58EFD54646D}"/>
              </a:ext>
            </a:extLst>
          </p:cNvPr>
          <p:cNvSpPr txBox="1"/>
          <p:nvPr/>
        </p:nvSpPr>
        <p:spPr>
          <a:xfrm>
            <a:off x="6266198" y="1091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</a:t>
            </a:r>
          </a:p>
        </p:txBody>
      </p:sp>
    </p:spTree>
    <p:extLst>
      <p:ext uri="{BB962C8B-B14F-4D97-AF65-F5344CB8AC3E}">
        <p14:creationId xmlns:p14="http://schemas.microsoft.com/office/powerpoint/2010/main" val="270759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33E70C-2493-40F9-85F2-361F06F3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8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E3BD775-2D19-4523-BC32-6D5DA495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50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99EB5-E922-4499-BBF3-76767A175445}"/>
              </a:ext>
            </a:extLst>
          </p:cNvPr>
          <p:cNvSpPr txBox="1"/>
          <p:nvPr/>
        </p:nvSpPr>
        <p:spPr>
          <a:xfrm>
            <a:off x="6399211" y="1230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thesis\Github\out\CRC_holdout</a:t>
            </a:r>
          </a:p>
        </p:txBody>
      </p:sp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AUS holdout set!</a:t>
            </a:r>
          </a:p>
        </p:txBody>
      </p:sp>
    </p:spTree>
    <p:extLst>
      <p:ext uri="{BB962C8B-B14F-4D97-AF65-F5344CB8AC3E}">
        <p14:creationId xmlns:p14="http://schemas.microsoft.com/office/powerpoint/2010/main" val="32114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Do all holdouts and combine?</a:t>
            </a:r>
          </a:p>
        </p:txBody>
      </p:sp>
    </p:spTree>
    <p:extLst>
      <p:ext uri="{BB962C8B-B14F-4D97-AF65-F5344CB8AC3E}">
        <p14:creationId xmlns:p14="http://schemas.microsoft.com/office/powerpoint/2010/main" val="286305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IDEA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1B3F8-69A7-4DCB-910B-1046E03BF7CF}"/>
              </a:ext>
            </a:extLst>
          </p:cNvPr>
          <p:cNvSpPr txBox="1"/>
          <p:nvPr/>
        </p:nvSpPr>
        <p:spPr>
          <a:xfrm>
            <a:off x="1954001" y="1582340"/>
            <a:ext cx="710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Direct comparison if transformations are a big influence on leaky data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 CRC data set as it has clear correlations and gives nice control over test set via country codes</a:t>
            </a:r>
          </a:p>
          <a:p>
            <a:pPr marL="285750" indent="-285750">
              <a:buFontTx/>
              <a:buChar char="-"/>
            </a:pPr>
            <a:r>
              <a:rPr lang="de-DE" dirty="0"/>
              <a:t>Compare glmnet models with transformation separate on test/train set and on full data set</a:t>
            </a:r>
          </a:p>
          <a:p>
            <a:pPr marL="285750" indent="-285750">
              <a:buFontTx/>
              <a:buChar char="-"/>
            </a:pPr>
            <a:r>
              <a:rPr lang="de-DE" dirty="0"/>
              <a:t>Test first with two countries and TSS/CLR/ALR</a:t>
            </a:r>
          </a:p>
          <a:p>
            <a:pPr marL="285750" indent="-285750">
              <a:buFontTx/>
              <a:buChar char="-"/>
            </a:pPr>
            <a:r>
              <a:rPr lang="de-DE" dirty="0"/>
              <a:t>Main interest in ALR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Note: possibility that different denominator is chosen for test set and train set -&gt; code needs to adjust for that -&gt; especially later in PCOS? -&gt; both denominators should be discarded from data set!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5CAF5-C088-449B-82D5-630E782E5DA5}"/>
              </a:ext>
            </a:extLst>
          </p:cNvPr>
          <p:cNvSpPr txBox="1"/>
          <p:nvPr/>
        </p:nvSpPr>
        <p:spPr>
          <a:xfrm>
            <a:off x="5882640" y="3049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/>
              <a:t>Data: D:\Master\Master Biologie\Sommersemester 2022\Master thesis\Github\out\leaky_nonleaky</a:t>
            </a:r>
          </a:p>
        </p:txBody>
      </p:sp>
    </p:spTree>
    <p:extLst>
      <p:ext uri="{BB962C8B-B14F-4D97-AF65-F5344CB8AC3E}">
        <p14:creationId xmlns:p14="http://schemas.microsoft.com/office/powerpoint/2010/main" val="91468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Concept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EDD19D-C5AA-486C-B561-6C45447CAB5B}"/>
              </a:ext>
            </a:extLst>
          </p:cNvPr>
          <p:cNvGrpSpPr/>
          <p:nvPr/>
        </p:nvGrpSpPr>
        <p:grpSpPr>
          <a:xfrm>
            <a:off x="4194545" y="1039113"/>
            <a:ext cx="4815663" cy="4774051"/>
            <a:chOff x="4194545" y="1039113"/>
            <a:chExt cx="4815663" cy="47740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1BC174-A039-43CC-82EA-5C56E67AA224}"/>
                </a:ext>
              </a:extLst>
            </p:cNvPr>
            <p:cNvGrpSpPr/>
            <p:nvPr/>
          </p:nvGrpSpPr>
          <p:grpSpPr>
            <a:xfrm>
              <a:off x="4194545" y="1044836"/>
              <a:ext cx="2030818" cy="4768328"/>
              <a:chOff x="2270052" y="1268569"/>
              <a:chExt cx="2030818" cy="4768328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A3C3072-2A30-456F-82D0-A5C926B3C5AB}"/>
                  </a:ext>
                </a:extLst>
              </p:cNvPr>
              <p:cNvCxnSpPr>
                <a:stCxn id="7" idx="2"/>
                <a:endCxn id="13" idx="0"/>
              </p:cNvCxnSpPr>
              <p:nvPr/>
            </p:nvCxnSpPr>
            <p:spPr>
              <a:xfrm flipH="1">
                <a:off x="3285461" y="2198133"/>
                <a:ext cx="2658" cy="3118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47203-95D0-4020-A5B5-49C837280BB4}"/>
                  </a:ext>
                </a:extLst>
              </p:cNvPr>
              <p:cNvSpPr txBox="1"/>
              <p:nvPr/>
            </p:nvSpPr>
            <p:spPr>
              <a:xfrm>
                <a:off x="2275368" y="1268569"/>
                <a:ext cx="20255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Non-leaky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38B419-7268-4065-8EE1-BD8CBEFAAA18}"/>
                  </a:ext>
                </a:extLst>
              </p:cNvPr>
              <p:cNvSpPr/>
              <p:nvPr/>
            </p:nvSpPr>
            <p:spPr>
              <a:xfrm>
                <a:off x="2275368" y="1828801"/>
                <a:ext cx="20255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Data set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022A32-1EAC-4226-BF88-467693DDE6BB}"/>
                  </a:ext>
                </a:extLst>
              </p:cNvPr>
              <p:cNvSpPr/>
              <p:nvPr/>
            </p:nvSpPr>
            <p:spPr>
              <a:xfrm>
                <a:off x="2270052" y="2487252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Merging with metadata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CC949-283C-4B6D-879F-F06B00DE00E4}"/>
                  </a:ext>
                </a:extLst>
              </p:cNvPr>
              <p:cNvSpPr/>
              <p:nvPr/>
            </p:nvSpPr>
            <p:spPr>
              <a:xfrm>
                <a:off x="2270052" y="3478938"/>
                <a:ext cx="2030818" cy="33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Splitting data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0825D2-EA1E-4217-BAF3-CF9854BD65B7}"/>
                  </a:ext>
                </a:extLst>
              </p:cNvPr>
              <p:cNvSpPr/>
              <p:nvPr/>
            </p:nvSpPr>
            <p:spPr>
              <a:xfrm>
                <a:off x="2270052" y="4062500"/>
                <a:ext cx="2030818" cy="9290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Transformation separately on test and train set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44F124-B9BC-4DB6-A0EB-B3604E431006}"/>
                  </a:ext>
                </a:extLst>
              </p:cNvPr>
              <p:cNvSpPr/>
              <p:nvPr/>
            </p:nvSpPr>
            <p:spPr>
              <a:xfrm>
                <a:off x="2270052" y="5316238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Modeling 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1FB7D0-62D9-49A3-8A9E-86C3B0799BBB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 flipH="1">
              <a:off x="7994799" y="1968677"/>
              <a:ext cx="2658" cy="31181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87CA97-C223-4467-8B58-D5095C026FF3}"/>
                </a:ext>
              </a:extLst>
            </p:cNvPr>
            <p:cNvSpPr txBox="1"/>
            <p:nvPr/>
          </p:nvSpPr>
          <p:spPr>
            <a:xfrm>
              <a:off x="6984706" y="1039113"/>
              <a:ext cx="2025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leaky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D0CDE-9C14-4823-8960-5BAC13D75641}"/>
                </a:ext>
              </a:extLst>
            </p:cNvPr>
            <p:cNvSpPr/>
            <p:nvPr/>
          </p:nvSpPr>
          <p:spPr>
            <a:xfrm>
              <a:off x="6984706" y="1599345"/>
              <a:ext cx="202550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042A06-27D2-485A-836A-13AF98A1936F}"/>
                </a:ext>
              </a:extLst>
            </p:cNvPr>
            <p:cNvSpPr/>
            <p:nvPr/>
          </p:nvSpPr>
          <p:spPr>
            <a:xfrm>
              <a:off x="6979390" y="2257796"/>
              <a:ext cx="2030818" cy="84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Transformations on whole data 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A2B2C8-DD63-4B17-9E22-941093562A8F}"/>
                </a:ext>
              </a:extLst>
            </p:cNvPr>
            <p:cNvSpPr/>
            <p:nvPr/>
          </p:nvSpPr>
          <p:spPr>
            <a:xfrm>
              <a:off x="6979390" y="3376392"/>
              <a:ext cx="2030818" cy="60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Merging with metadata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ABF19-FD4E-4A7E-8164-F8C7535FF9F8}"/>
                </a:ext>
              </a:extLst>
            </p:cNvPr>
            <p:cNvSpPr/>
            <p:nvPr/>
          </p:nvSpPr>
          <p:spPr>
            <a:xfrm>
              <a:off x="6979390" y="4255252"/>
              <a:ext cx="2030818" cy="40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Splitting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58ED71-2EAA-4FDB-A760-76D0E1C7EA5C}"/>
                </a:ext>
              </a:extLst>
            </p:cNvPr>
            <p:cNvSpPr/>
            <p:nvPr/>
          </p:nvSpPr>
          <p:spPr>
            <a:xfrm>
              <a:off x="6979390" y="5086782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Modeling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E28B3B-967F-4429-A7EA-E9455F7FFB91}"/>
              </a:ext>
            </a:extLst>
          </p:cNvPr>
          <p:cNvSpPr txBox="1"/>
          <p:nvPr/>
        </p:nvSpPr>
        <p:spPr>
          <a:xfrm rot="365251">
            <a:off x="8696461" y="723959"/>
            <a:ext cx="3710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Include also imputation once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D73FED-8DD3-4243-A31B-17C0D41D45CC}"/>
              </a:ext>
            </a:extLst>
          </p:cNvPr>
          <p:cNvSpPr txBox="1"/>
          <p:nvPr/>
        </p:nvSpPr>
        <p:spPr>
          <a:xfrm>
            <a:off x="818707" y="1852885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Only 10% abundance filtering used</a:t>
            </a:r>
          </a:p>
        </p:txBody>
      </p:sp>
    </p:spTree>
    <p:extLst>
      <p:ext uri="{BB962C8B-B14F-4D97-AF65-F5344CB8AC3E}">
        <p14:creationId xmlns:p14="http://schemas.microsoft.com/office/powerpoint/2010/main" val="9317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id="{66BBAD89-E1E9-43FD-A383-6596EA135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88" y="1650290"/>
            <a:ext cx="5437141" cy="4197585"/>
          </a:xfr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23E1A-23FA-4F87-8E6B-B6FB46A737F3}"/>
              </a:ext>
            </a:extLst>
          </p:cNvPr>
          <p:cNvSpPr txBox="1"/>
          <p:nvPr/>
        </p:nvSpPr>
        <p:spPr>
          <a:xfrm rot="1180550">
            <a:off x="4228735" y="1444935"/>
            <a:ext cx="268685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1" i="1" dirty="0">
                <a:solidFill>
                  <a:srgbClr val="FF0000"/>
                </a:solidFill>
              </a:rPr>
              <a:t>CRC used</a:t>
            </a:r>
          </a:p>
          <a:p>
            <a:pPr algn="ctr"/>
            <a:r>
              <a:rPr lang="de-DE" sz="1100" b="1" i="1" dirty="0">
                <a:solidFill>
                  <a:srgbClr val="FF0000"/>
                </a:solidFill>
              </a:rPr>
              <a:t>Predicted once on GER and once on FRA and then combined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69CD0B5-F26F-4A9A-960E-8032F5E9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0290"/>
            <a:ext cx="6223726" cy="4197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20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4AEC27B-F8AF-445F-B5C1-2D62CA60A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22" y="787782"/>
            <a:ext cx="7336478" cy="494807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614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rows removed in metadata due to NA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patients cut out of abundance table due to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8CD27-F473-4017-9292-92C549603E85}"/>
              </a:ext>
            </a:extLst>
          </p:cNvPr>
          <p:cNvSpPr txBox="1"/>
          <p:nvPr/>
        </p:nvSpPr>
        <p:spPr>
          <a:xfrm>
            <a:off x="359072" y="357490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lack-Lato"/>
              </a:rPr>
              <a:t>MAin</a:t>
            </a:r>
            <a:r>
              <a:rPr lang="en-US" b="0" i="0" dirty="0">
                <a:effectLst/>
                <a:latin typeface="Slack-Lato"/>
              </a:rPr>
              <a:t> command for running codes in server: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R --slave --vanilla --</a:t>
            </a:r>
            <a:r>
              <a:rPr lang="en-US" b="0" i="0" dirty="0" err="1">
                <a:effectLst/>
                <a:latin typeface="Slack-Lato"/>
              </a:rPr>
              <a:t>args</a:t>
            </a:r>
            <a:r>
              <a:rPr lang="en-US" b="0" i="0" dirty="0">
                <a:effectLst/>
                <a:latin typeface="Slack-Lato"/>
              </a:rPr>
              <a:t> arg1 arg2 &lt; </a:t>
            </a:r>
            <a:r>
              <a:rPr lang="en-US" b="0" i="0" dirty="0" err="1">
                <a:effectLst/>
                <a:latin typeface="Slack-Lato"/>
              </a:rPr>
              <a:t>script_name.R</a:t>
            </a:r>
            <a:r>
              <a:rPr lang="en-US" b="0" i="0" dirty="0">
                <a:effectLst/>
                <a:latin typeface="Slack-Lato"/>
              </a:rPr>
              <a:t> &amp;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63806-4477-427B-9A97-12C7EF82A101}"/>
              </a:ext>
            </a:extLst>
          </p:cNvPr>
          <p:cNvSpPr txBox="1"/>
          <p:nvPr/>
        </p:nvSpPr>
        <p:spPr>
          <a:xfrm>
            <a:off x="359072" y="4578355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lack-Lato"/>
              </a:rPr>
              <a:t>"top" - to look at the server load</a:t>
            </a: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"q" to exit</a:t>
            </a:r>
          </a:p>
          <a:p>
            <a:pPr algn="r"/>
            <a:r>
              <a:rPr lang="en-US" b="0" i="0" u="none" strike="noStrike" dirty="0">
                <a:solidFill>
                  <a:srgbClr val="8E58B6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14:00 </a:t>
            </a:r>
            <a:r>
              <a:rPr lang="en-US" b="0" i="0" u="none" strike="noStrike" dirty="0" err="1"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Uhr</a:t>
            </a:r>
            <a:endParaRPr lang="en-US" b="0" i="0" dirty="0">
              <a:effectLst/>
              <a:latin typeface="Slack-Lato"/>
            </a:endParaRPr>
          </a:p>
          <a:p>
            <a:pPr algn="l"/>
            <a:r>
              <a:rPr lang="en-US" b="0" i="0" dirty="0">
                <a:effectLst/>
                <a:latin typeface="Slack-Lato"/>
              </a:rPr>
              <a:t>Use "logout" to exit the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AD9-8FD4-4D61-AB63-F291F22FDF16}"/>
              </a:ext>
            </a:extLst>
          </p:cNvPr>
          <p:cNvSpPr txBox="1"/>
          <p:nvPr/>
        </p:nvSpPr>
        <p:spPr>
          <a:xfrm>
            <a:off x="301307" y="14212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https://linuxize.com/post/how-to-use-linux-screen/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2105</Words>
  <Application>Microsoft Office PowerPoint</Application>
  <PresentationFormat>Widescreen</PresentationFormat>
  <Paragraphs>388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Slack-Lato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Holdout vs 80/20</vt:lpstr>
      <vt:lpstr>Holdout vs 80/20</vt:lpstr>
      <vt:lpstr>Holdout vs 80/20</vt:lpstr>
      <vt:lpstr>Holdout vs 80/20</vt:lpstr>
      <vt:lpstr>PCOS classification</vt:lpstr>
      <vt:lpstr>PCOS regression</vt:lpstr>
      <vt:lpstr>CRC classification</vt:lpstr>
      <vt:lpstr>CRC regression</vt:lpstr>
      <vt:lpstr>CRC classification</vt:lpstr>
      <vt:lpstr>CRC classification</vt:lpstr>
      <vt:lpstr>CRC classification</vt:lpstr>
      <vt:lpstr>IDEA</vt:lpstr>
      <vt:lpstr>Concept</vt:lpstr>
      <vt:lpstr>CRC</vt:lpstr>
      <vt:lpstr>PCOS</vt:lpstr>
      <vt:lpstr>Pre-Processing</vt:lpstr>
      <vt:lpstr>Transformations</vt:lpstr>
      <vt:lpstr>Hierarchy dimensionality reduction</vt:lpstr>
      <vt:lpstr>mikropml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131</cp:revision>
  <dcterms:created xsi:type="dcterms:W3CDTF">2022-01-12T16:41:21Z</dcterms:created>
  <dcterms:modified xsi:type="dcterms:W3CDTF">2022-04-25T15:29:50Z</dcterms:modified>
</cp:coreProperties>
</file>