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4"/>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338" r:id="rId14"/>
    <p:sldId id="339" r:id="rId15"/>
    <p:sldId id="280" r:id="rId16"/>
    <p:sldId id="281" r:id="rId17"/>
    <p:sldId id="282" r:id="rId18"/>
    <p:sldId id="283" r:id="rId19"/>
    <p:sldId id="300" r:id="rId20"/>
    <p:sldId id="303" r:id="rId21"/>
    <p:sldId id="302" r:id="rId22"/>
    <p:sldId id="330" r:id="rId23"/>
    <p:sldId id="331" r:id="rId24"/>
    <p:sldId id="301" r:id="rId25"/>
    <p:sldId id="333" r:id="rId26"/>
    <p:sldId id="332" r:id="rId27"/>
    <p:sldId id="286" r:id="rId28"/>
    <p:sldId id="324" r:id="rId29"/>
    <p:sldId id="325" r:id="rId30"/>
    <p:sldId id="288" r:id="rId31"/>
    <p:sldId id="297" r:id="rId32"/>
    <p:sldId id="326" r:id="rId33"/>
    <p:sldId id="289" r:id="rId34"/>
    <p:sldId id="321" r:id="rId35"/>
    <p:sldId id="322" r:id="rId36"/>
    <p:sldId id="309" r:id="rId37"/>
    <p:sldId id="316" r:id="rId38"/>
    <p:sldId id="320" r:id="rId39"/>
    <p:sldId id="328" r:id="rId40"/>
    <p:sldId id="318" r:id="rId41"/>
    <p:sldId id="319" r:id="rId42"/>
    <p:sldId id="327" r:id="rId43"/>
    <p:sldId id="329" r:id="rId44"/>
    <p:sldId id="291" r:id="rId45"/>
    <p:sldId id="295" r:id="rId46"/>
    <p:sldId id="292" r:id="rId47"/>
    <p:sldId id="293" r:id="rId48"/>
    <p:sldId id="304" r:id="rId49"/>
    <p:sldId id="305" r:id="rId50"/>
    <p:sldId id="306" r:id="rId51"/>
    <p:sldId id="307" r:id="rId52"/>
    <p:sldId id="310" r:id="rId53"/>
    <p:sldId id="311" r:id="rId54"/>
    <p:sldId id="312" r:id="rId55"/>
    <p:sldId id="313" r:id="rId56"/>
    <p:sldId id="314" r:id="rId57"/>
    <p:sldId id="315" r:id="rId58"/>
    <p:sldId id="334" r:id="rId59"/>
    <p:sldId id="335" r:id="rId60"/>
    <p:sldId id="337" r:id="rId61"/>
    <p:sldId id="277" r:id="rId62"/>
    <p:sldId id="279" r:id="rId63"/>
    <p:sldId id="336" r:id="rId64"/>
    <p:sldId id="278" r:id="rId65"/>
    <p:sldId id="290" r:id="rId66"/>
    <p:sldId id="269" r:id="rId67"/>
    <p:sldId id="263" r:id="rId68"/>
    <p:sldId id="258" r:id="rId69"/>
    <p:sldId id="270" r:id="rId70"/>
    <p:sldId id="284" r:id="rId71"/>
    <p:sldId id="257"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Lst>
        </p14:section>
        <p14:section name="background" id="{734442C7-9DFA-4163-AB0C-F6E41907FEF9}">
          <p14:sldIdLst>
            <p14:sldId id="285"/>
            <p14:sldId id="260"/>
            <p14:sldId id="275"/>
            <p14:sldId id="261"/>
            <p14:sldId id="273"/>
            <p14:sldId id="274"/>
            <p14:sldId id="271"/>
            <p14:sldId id="276"/>
            <p14:sldId id="338"/>
            <p14:sldId id="339"/>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Ternary Plots" id="{BC8584DF-CA48-4976-BD2D-13825CA00330}">
          <p14:sldIdLst>
            <p14:sldId id="337"/>
          </p14:sldIdLst>
        </p14:section>
        <p14:section name="Notes" id="{BD5F37D2-34EC-4962-982B-3F5187946EDA}">
          <p14:sldIdLst>
            <p14:sldId id="277"/>
            <p14:sldId id="279"/>
            <p14:sldId id="336"/>
            <p14:sldId id="278"/>
            <p14:sldId id="290"/>
            <p14:sldId id="269"/>
            <p14:sldId id="263"/>
            <p14:sldId id="258"/>
            <p14:sldId id="270"/>
            <p14:sldId id="284"/>
            <p14:sldId id="25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6181" autoAdjust="0"/>
  </p:normalViewPr>
  <p:slideViewPr>
    <p:cSldViewPr snapToGrid="0">
      <p:cViewPr varScale="1">
        <p:scale>
          <a:sx n="74" d="100"/>
          <a:sy n="74" d="100"/>
        </p:scale>
        <p:origin x="9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eadertutor.com/equivalence-relations-composition/"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hal.archives-ouvertes.fr/hal-03379935v2/document" TargetMode="External"/><Relationship Id="rId4" Type="http://schemas.openxmlformats.org/officeDocument/2006/relationships/hyperlink" Target="https://math.stackexchange.com/questions/600978/equivalence-relation-composition-probl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10926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29</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34</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13</a:t>
            </a:fld>
            <a:endParaRPr lang="en-US"/>
          </a:p>
        </p:txBody>
      </p:sp>
    </p:spTree>
    <p:extLst>
      <p:ext uri="{BB962C8B-B14F-4D97-AF65-F5344CB8AC3E}">
        <p14:creationId xmlns:p14="http://schemas.microsoft.com/office/powerpoint/2010/main" val="773036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42</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43</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Error was only in PCOS, but as a lot of data sets in biology are on the smaller side, it should be carefully decided when to use imputation on test sets.</a:t>
            </a:r>
          </a:p>
          <a:p>
            <a:r>
              <a:rPr lang="de-DE" dirty="0"/>
              <a:t>For CRC, imputation on test set works, so starting around 500 features, it seems to be possible.</a:t>
            </a:r>
          </a:p>
        </p:txBody>
      </p:sp>
      <p:sp>
        <p:nvSpPr>
          <p:cNvPr id="4" name="Slide Number Placeholder 3"/>
          <p:cNvSpPr>
            <a:spLocks noGrp="1"/>
          </p:cNvSpPr>
          <p:nvPr>
            <p:ph type="sldNum" sz="quarter" idx="5"/>
          </p:nvPr>
        </p:nvSpPr>
        <p:spPr/>
        <p:txBody>
          <a:bodyPr/>
          <a:lstStyle/>
          <a:p>
            <a:fld id="{14E34CAD-DC0B-4EB4-812C-D77F8E7D39DE}" type="slidenum">
              <a:rPr lang="en-US" smtClean="0"/>
              <a:t>45</a:t>
            </a:fld>
            <a:endParaRPr lang="en-US"/>
          </a:p>
        </p:txBody>
      </p:sp>
    </p:spTree>
    <p:extLst>
      <p:ext uri="{BB962C8B-B14F-4D97-AF65-F5344CB8AC3E}">
        <p14:creationId xmlns:p14="http://schemas.microsoft.com/office/powerpoint/2010/main" val="418790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NB! Got error for test set that its not enough data to use GBM -&gt; Imputation will be conducted on whole data set</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dirty="0"/>
              <a:t>Other idea: getting ALR on train data and giving same denominator to test data </a:t>
            </a:r>
            <a:endParaRPr lang="de-DE" b="1" dirty="0"/>
          </a:p>
          <a:p>
            <a:endParaRPr lang="de-DE" b="1" dirty="0"/>
          </a:p>
          <a:p>
            <a:r>
              <a:rPr lang="de-DE" b="1" dirty="0"/>
              <a:t>-&gt; not enough data to compute t hyperparameter for GBM in test data</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49</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14</a:t>
            </a:fld>
            <a:endParaRPr lang="en-US"/>
          </a:p>
        </p:txBody>
      </p:sp>
    </p:spTree>
    <p:extLst>
      <p:ext uri="{BB962C8B-B14F-4D97-AF65-F5344CB8AC3E}">
        <p14:creationId xmlns:p14="http://schemas.microsoft.com/office/powerpoint/2010/main" val="267426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58</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59</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60</a:t>
            </a:fld>
            <a:endParaRPr lang="en-US"/>
          </a:p>
        </p:txBody>
      </p:sp>
    </p:spTree>
    <p:extLst>
      <p:ext uri="{BB962C8B-B14F-4D97-AF65-F5344CB8AC3E}">
        <p14:creationId xmlns:p14="http://schemas.microsoft.com/office/powerpoint/2010/main" val="619959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https://leadertutor.com/equivalence-relations-composition/</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https://math.stackexchange.com/questions/600978/equivalence-relation-composition-problem</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https://laboratoriomatematicas.uniandes.edu.co/cursocoda/04-Vera-geometry.pdf</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5"/>
              </a:rPr>
              <a:t>https://hal.archives-ouvertes.fr/hal-03379935v2/document</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63</a:t>
            </a:fld>
            <a:endParaRPr lang="en-US"/>
          </a:p>
        </p:txBody>
      </p:sp>
    </p:spTree>
    <p:extLst>
      <p:ext uri="{BB962C8B-B14F-4D97-AF65-F5344CB8AC3E}">
        <p14:creationId xmlns:p14="http://schemas.microsoft.com/office/powerpoint/2010/main" val="88936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22</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25</a:t>
            </a:fld>
            <a:endParaRPr lang="en-US"/>
          </a:p>
        </p:txBody>
      </p:sp>
    </p:spTree>
    <p:extLst>
      <p:ext uri="{BB962C8B-B14F-4D97-AF65-F5344CB8AC3E}">
        <p14:creationId xmlns:p14="http://schemas.microsoft.com/office/powerpoint/2010/main" val="366606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6/19/2022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6/19/2022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6/19/2022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6/19/2022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6/19/2022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6/19/2022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6/19/2022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6/19/2022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a:xfrm>
            <a:off x="10373384" y="6279205"/>
            <a:ext cx="1146283" cy="370396"/>
          </a:xfrm>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a:xfrm>
            <a:off x="3350774" y="6271056"/>
            <a:ext cx="7619999" cy="365125"/>
          </a:xfrm>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grpSp>
        <p:nvGrpSpPr>
          <p:cNvPr id="156" name="Group 155">
            <a:extLst>
              <a:ext uri="{FF2B5EF4-FFF2-40B4-BE49-F238E27FC236}">
                <a16:creationId xmlns:a16="http://schemas.microsoft.com/office/drawing/2014/main" id="{6FB26516-19E9-7CD3-9929-63318DE4CEB7}"/>
              </a:ext>
            </a:extLst>
          </p:cNvPr>
          <p:cNvGrpSpPr/>
          <p:nvPr/>
        </p:nvGrpSpPr>
        <p:grpSpPr>
          <a:xfrm>
            <a:off x="1447620" y="1396849"/>
            <a:ext cx="9587340" cy="4795933"/>
            <a:chOff x="1447620" y="1396849"/>
            <a:chExt cx="9587340" cy="4795933"/>
          </a:xfrm>
        </p:grpSpPr>
        <p:sp>
          <p:nvSpPr>
            <p:cNvPr id="7" name="Rectangle 6">
              <a:extLst>
                <a:ext uri="{FF2B5EF4-FFF2-40B4-BE49-F238E27FC236}">
                  <a16:creationId xmlns:a16="http://schemas.microsoft.com/office/drawing/2014/main" id="{FBA68F7A-548D-8197-E133-8E0C09C059AC}"/>
                </a:ext>
              </a:extLst>
            </p:cNvPr>
            <p:cNvSpPr/>
            <p:nvPr/>
          </p:nvSpPr>
          <p:spPr>
            <a:xfrm>
              <a:off x="1447620" y="1396851"/>
              <a:ext cx="1911927" cy="4795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9" name="Rectangle 28">
              <a:extLst>
                <a:ext uri="{FF2B5EF4-FFF2-40B4-BE49-F238E27FC236}">
                  <a16:creationId xmlns:a16="http://schemas.microsoft.com/office/drawing/2014/main" id="{09AA129E-2B19-A60B-9027-AC7D64CCA71A}"/>
                </a:ext>
              </a:extLst>
            </p:cNvPr>
            <p:cNvSpPr/>
            <p:nvPr/>
          </p:nvSpPr>
          <p:spPr>
            <a:xfrm>
              <a:off x="3359547" y="1396851"/>
              <a:ext cx="1911927" cy="47959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1" name="Rectangle 30">
              <a:extLst>
                <a:ext uri="{FF2B5EF4-FFF2-40B4-BE49-F238E27FC236}">
                  <a16:creationId xmlns:a16="http://schemas.microsoft.com/office/drawing/2014/main" id="{FFD18D69-8302-C994-A8CF-136721C4F6E7}"/>
                </a:ext>
              </a:extLst>
            </p:cNvPr>
            <p:cNvSpPr/>
            <p:nvPr/>
          </p:nvSpPr>
          <p:spPr>
            <a:xfrm>
              <a:off x="5271474" y="1396850"/>
              <a:ext cx="1911927" cy="47959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5" name="Rectangle 34">
              <a:extLst>
                <a:ext uri="{FF2B5EF4-FFF2-40B4-BE49-F238E27FC236}">
                  <a16:creationId xmlns:a16="http://schemas.microsoft.com/office/drawing/2014/main" id="{8E36B1FB-BD70-BB84-6F49-EB737A2705DE}"/>
                </a:ext>
              </a:extLst>
            </p:cNvPr>
            <p:cNvSpPr/>
            <p:nvPr/>
          </p:nvSpPr>
          <p:spPr>
            <a:xfrm>
              <a:off x="7191730" y="1396850"/>
              <a:ext cx="1911927" cy="47959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9" name="TextBox 38">
              <a:extLst>
                <a:ext uri="{FF2B5EF4-FFF2-40B4-BE49-F238E27FC236}">
                  <a16:creationId xmlns:a16="http://schemas.microsoft.com/office/drawing/2014/main" id="{77E9A22E-D4C2-CC43-BA4C-E42E8C23477F}"/>
                </a:ext>
              </a:extLst>
            </p:cNvPr>
            <p:cNvSpPr txBox="1"/>
            <p:nvPr/>
          </p:nvSpPr>
          <p:spPr>
            <a:xfrm>
              <a:off x="1822650" y="1414249"/>
              <a:ext cx="1290829" cy="369332"/>
            </a:xfrm>
            <a:prstGeom prst="rect">
              <a:avLst/>
            </a:prstGeom>
            <a:noFill/>
          </p:spPr>
          <p:txBody>
            <a:bodyPr wrap="square" rtlCol="0">
              <a:spAutoFit/>
            </a:bodyPr>
            <a:lstStyle/>
            <a:p>
              <a:r>
                <a:rPr lang="de-DE" b="1" dirty="0"/>
                <a:t>Dataset</a:t>
              </a:r>
              <a:endParaRPr lang="de-DE" sz="2000" b="1" dirty="0"/>
            </a:p>
          </p:txBody>
        </p:sp>
        <p:sp>
          <p:nvSpPr>
            <p:cNvPr id="11" name="Rectangle 10">
              <a:extLst>
                <a:ext uri="{FF2B5EF4-FFF2-40B4-BE49-F238E27FC236}">
                  <a16:creationId xmlns:a16="http://schemas.microsoft.com/office/drawing/2014/main" id="{118105D5-C008-07EC-8B09-C8047A78E840}"/>
                </a:ext>
              </a:extLst>
            </p:cNvPr>
            <p:cNvSpPr/>
            <p:nvPr/>
          </p:nvSpPr>
          <p:spPr>
            <a:xfrm>
              <a:off x="1759460" y="2826003"/>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Small </a:t>
              </a:r>
            </a:p>
          </p:txBody>
        </p:sp>
        <p:sp>
          <p:nvSpPr>
            <p:cNvPr id="42" name="Rectangle 41">
              <a:extLst>
                <a:ext uri="{FF2B5EF4-FFF2-40B4-BE49-F238E27FC236}">
                  <a16:creationId xmlns:a16="http://schemas.microsoft.com/office/drawing/2014/main" id="{F4392281-4E5E-2AF2-7E98-B1639F6B0525}"/>
                </a:ext>
              </a:extLst>
            </p:cNvPr>
            <p:cNvSpPr/>
            <p:nvPr/>
          </p:nvSpPr>
          <p:spPr>
            <a:xfrm>
              <a:off x="1759460"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Large</a:t>
              </a:r>
            </a:p>
          </p:txBody>
        </p:sp>
        <p:sp>
          <p:nvSpPr>
            <p:cNvPr id="43" name="TextBox 42">
              <a:extLst>
                <a:ext uri="{FF2B5EF4-FFF2-40B4-BE49-F238E27FC236}">
                  <a16:creationId xmlns:a16="http://schemas.microsoft.com/office/drawing/2014/main" id="{F3505FA6-EB70-5EA8-C372-0F7D32ADC653}"/>
                </a:ext>
              </a:extLst>
            </p:cNvPr>
            <p:cNvSpPr txBox="1"/>
            <p:nvPr/>
          </p:nvSpPr>
          <p:spPr>
            <a:xfrm>
              <a:off x="3409420" y="1408070"/>
              <a:ext cx="2046921" cy="369332"/>
            </a:xfrm>
            <a:prstGeom prst="rect">
              <a:avLst/>
            </a:prstGeom>
            <a:noFill/>
          </p:spPr>
          <p:txBody>
            <a:bodyPr wrap="square" rtlCol="0">
              <a:spAutoFit/>
            </a:bodyPr>
            <a:lstStyle/>
            <a:p>
              <a:r>
                <a:rPr lang="de-DE" b="1" dirty="0"/>
                <a:t>Pre-Processing</a:t>
              </a:r>
              <a:endParaRPr lang="de-DE" sz="2000" b="1" dirty="0"/>
            </a:p>
          </p:txBody>
        </p:sp>
        <p:sp>
          <p:nvSpPr>
            <p:cNvPr id="45" name="Rectangle 44">
              <a:extLst>
                <a:ext uri="{FF2B5EF4-FFF2-40B4-BE49-F238E27FC236}">
                  <a16:creationId xmlns:a16="http://schemas.microsoft.com/office/drawing/2014/main" id="{1217A18E-1DEF-A585-1738-9970D4F2D8B0}"/>
                </a:ext>
              </a:extLst>
            </p:cNvPr>
            <p:cNvSpPr/>
            <p:nvPr/>
          </p:nvSpPr>
          <p:spPr>
            <a:xfrm>
              <a:off x="3767742" y="227622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10% filtering</a:t>
              </a:r>
            </a:p>
          </p:txBody>
        </p:sp>
        <p:sp>
          <p:nvSpPr>
            <p:cNvPr id="46" name="Rectangle 45">
              <a:extLst>
                <a:ext uri="{FF2B5EF4-FFF2-40B4-BE49-F238E27FC236}">
                  <a16:creationId xmlns:a16="http://schemas.microsoft.com/office/drawing/2014/main" id="{188FB4A2-50A9-E483-A038-24E57BBD0F9A}"/>
                </a:ext>
              </a:extLst>
            </p:cNvPr>
            <p:cNvSpPr/>
            <p:nvPr/>
          </p:nvSpPr>
          <p:spPr>
            <a:xfrm>
              <a:off x="3767742" y="3335656"/>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50% filtering</a:t>
              </a:r>
            </a:p>
          </p:txBody>
        </p:sp>
        <p:sp>
          <p:nvSpPr>
            <p:cNvPr id="47" name="Rectangle 46">
              <a:extLst>
                <a:ext uri="{FF2B5EF4-FFF2-40B4-BE49-F238E27FC236}">
                  <a16:creationId xmlns:a16="http://schemas.microsoft.com/office/drawing/2014/main" id="{4BD6B09A-419B-FDCD-35F4-032B6B49D5C6}"/>
                </a:ext>
              </a:extLst>
            </p:cNvPr>
            <p:cNvSpPr/>
            <p:nvPr/>
          </p:nvSpPr>
          <p:spPr>
            <a:xfrm>
              <a:off x="3767742"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90% filtering</a:t>
              </a:r>
            </a:p>
          </p:txBody>
        </p:sp>
        <p:cxnSp>
          <p:nvCxnSpPr>
            <p:cNvPr id="17" name="Straight Arrow Connector 16">
              <a:extLst>
                <a:ext uri="{FF2B5EF4-FFF2-40B4-BE49-F238E27FC236}">
                  <a16:creationId xmlns:a16="http://schemas.microsoft.com/office/drawing/2014/main" id="{61565FC0-641F-5B6F-0D96-D11B08C0C1EE}"/>
                </a:ext>
              </a:extLst>
            </p:cNvPr>
            <p:cNvCxnSpPr>
              <a:cxnSpLocks/>
              <a:stCxn id="11" idx="3"/>
              <a:endCxn id="45" idx="1"/>
            </p:cNvCxnSpPr>
            <p:nvPr/>
          </p:nvCxnSpPr>
          <p:spPr>
            <a:xfrm flipV="1">
              <a:off x="2931006" y="2714879"/>
              <a:ext cx="836736" cy="549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2E7708-E0B7-5547-B593-0C247B43E22C}"/>
                </a:ext>
              </a:extLst>
            </p:cNvPr>
            <p:cNvCxnSpPr>
              <a:cxnSpLocks/>
              <a:stCxn id="11" idx="3"/>
              <a:endCxn id="46" idx="1"/>
            </p:cNvCxnSpPr>
            <p:nvPr/>
          </p:nvCxnSpPr>
          <p:spPr>
            <a:xfrm>
              <a:off x="2931006" y="3264655"/>
              <a:ext cx="836736" cy="50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09B6C3F6-D463-9618-E968-F399C09066C8}"/>
                </a:ext>
              </a:extLst>
            </p:cNvPr>
            <p:cNvCxnSpPr>
              <a:cxnSpLocks/>
              <a:stCxn id="42" idx="3"/>
              <a:endCxn id="47" idx="1"/>
            </p:cNvCxnSpPr>
            <p:nvPr/>
          </p:nvCxnSpPr>
          <p:spPr>
            <a:xfrm>
              <a:off x="2931006" y="4839109"/>
              <a:ext cx="8367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B52CCAB-68D3-7AA0-33FF-2E153420C76A}"/>
                </a:ext>
              </a:extLst>
            </p:cNvPr>
            <p:cNvSpPr txBox="1"/>
            <p:nvPr/>
          </p:nvSpPr>
          <p:spPr>
            <a:xfrm>
              <a:off x="5475717" y="1431704"/>
              <a:ext cx="1749575" cy="369332"/>
            </a:xfrm>
            <a:prstGeom prst="rect">
              <a:avLst/>
            </a:prstGeom>
            <a:noFill/>
          </p:spPr>
          <p:txBody>
            <a:bodyPr wrap="square" rtlCol="0">
              <a:spAutoFit/>
            </a:bodyPr>
            <a:lstStyle/>
            <a:p>
              <a:r>
                <a:rPr lang="de-DE" b="1" dirty="0"/>
                <a:t>Imputation</a:t>
              </a:r>
            </a:p>
          </p:txBody>
        </p:sp>
        <p:sp>
          <p:nvSpPr>
            <p:cNvPr id="57" name="Rectangle 56">
              <a:extLst>
                <a:ext uri="{FF2B5EF4-FFF2-40B4-BE49-F238E27FC236}">
                  <a16:creationId xmlns:a16="http://schemas.microsoft.com/office/drawing/2014/main" id="{23BCEF4C-2983-5986-235E-F9C04A41B632}"/>
                </a:ext>
              </a:extLst>
            </p:cNvPr>
            <p:cNvSpPr/>
            <p:nvPr/>
          </p:nvSpPr>
          <p:spPr>
            <a:xfrm>
              <a:off x="5309478" y="3335656"/>
              <a:ext cx="1824050"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zCompositions</a:t>
              </a:r>
            </a:p>
          </p:txBody>
        </p:sp>
        <p:cxnSp>
          <p:nvCxnSpPr>
            <p:cNvPr id="58" name="Straight Arrow Connector 57">
              <a:extLst>
                <a:ext uri="{FF2B5EF4-FFF2-40B4-BE49-F238E27FC236}">
                  <a16:creationId xmlns:a16="http://schemas.microsoft.com/office/drawing/2014/main" id="{EBC2EAAD-63A0-5651-90CB-B094F962D413}"/>
                </a:ext>
              </a:extLst>
            </p:cNvPr>
            <p:cNvCxnSpPr>
              <a:cxnSpLocks/>
              <a:stCxn id="45" idx="3"/>
              <a:endCxn id="57" idx="1"/>
            </p:cNvCxnSpPr>
            <p:nvPr/>
          </p:nvCxnSpPr>
          <p:spPr>
            <a:xfrm>
              <a:off x="4939288" y="2714879"/>
              <a:ext cx="370190" cy="1059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4A6797-077F-75CA-4E84-D1BA51A14661}"/>
                </a:ext>
              </a:extLst>
            </p:cNvPr>
            <p:cNvCxnSpPr>
              <a:cxnSpLocks/>
              <a:stCxn id="46" idx="3"/>
              <a:endCxn id="57" idx="1"/>
            </p:cNvCxnSpPr>
            <p:nvPr/>
          </p:nvCxnSpPr>
          <p:spPr>
            <a:xfrm>
              <a:off x="4939288" y="3774308"/>
              <a:ext cx="370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228E70B9-3603-8997-9BFF-733733E53F42}"/>
                </a:ext>
              </a:extLst>
            </p:cNvPr>
            <p:cNvCxnSpPr>
              <a:cxnSpLocks/>
              <a:endCxn id="57" idx="1"/>
            </p:cNvCxnSpPr>
            <p:nvPr/>
          </p:nvCxnSpPr>
          <p:spPr>
            <a:xfrm flipV="1">
              <a:off x="4935884" y="3774308"/>
              <a:ext cx="373594" cy="1088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F8F4681-19A8-817A-A774-3209EFD86442}"/>
                </a:ext>
              </a:extLst>
            </p:cNvPr>
            <p:cNvCxnSpPr>
              <a:cxnSpLocks/>
              <a:stCxn id="57" idx="3"/>
              <a:endCxn id="70" idx="1"/>
            </p:cNvCxnSpPr>
            <p:nvPr/>
          </p:nvCxnSpPr>
          <p:spPr>
            <a:xfrm flipV="1">
              <a:off x="7133528" y="2349041"/>
              <a:ext cx="428392" cy="1425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B94DFF9-20C1-F942-F7D9-8A012F6899AE}"/>
                </a:ext>
              </a:extLst>
            </p:cNvPr>
            <p:cNvSpPr txBox="1"/>
            <p:nvPr/>
          </p:nvSpPr>
          <p:spPr>
            <a:xfrm>
              <a:off x="7276570" y="1431704"/>
              <a:ext cx="1928585" cy="369332"/>
            </a:xfrm>
            <a:prstGeom prst="rect">
              <a:avLst/>
            </a:prstGeom>
            <a:noFill/>
          </p:spPr>
          <p:txBody>
            <a:bodyPr wrap="square" rtlCol="0">
              <a:spAutoFit/>
            </a:bodyPr>
            <a:lstStyle/>
            <a:p>
              <a:r>
                <a:rPr lang="de-DE" b="1" dirty="0"/>
                <a:t>Transformation</a:t>
              </a:r>
            </a:p>
          </p:txBody>
        </p:sp>
        <p:sp>
          <p:nvSpPr>
            <p:cNvPr id="70" name="Rectangle 69">
              <a:extLst>
                <a:ext uri="{FF2B5EF4-FFF2-40B4-BE49-F238E27FC236}">
                  <a16:creationId xmlns:a16="http://schemas.microsoft.com/office/drawing/2014/main" id="{78D60C66-CEAA-A143-3F08-404E7FE0EBB1}"/>
                </a:ext>
              </a:extLst>
            </p:cNvPr>
            <p:cNvSpPr/>
            <p:nvPr/>
          </p:nvSpPr>
          <p:spPr>
            <a:xfrm>
              <a:off x="7561920" y="2020342"/>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TSS</a:t>
              </a:r>
            </a:p>
          </p:txBody>
        </p:sp>
        <p:sp>
          <p:nvSpPr>
            <p:cNvPr id="71" name="Rectangle 70">
              <a:extLst>
                <a:ext uri="{FF2B5EF4-FFF2-40B4-BE49-F238E27FC236}">
                  <a16:creationId xmlns:a16="http://schemas.microsoft.com/office/drawing/2014/main" id="{A406AE50-6FE3-B606-97F6-5F5840E3CFCD}"/>
                </a:ext>
              </a:extLst>
            </p:cNvPr>
            <p:cNvSpPr/>
            <p:nvPr/>
          </p:nvSpPr>
          <p:spPr>
            <a:xfrm>
              <a:off x="7561920" y="278311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CLR</a:t>
              </a:r>
            </a:p>
          </p:txBody>
        </p:sp>
        <p:sp>
          <p:nvSpPr>
            <p:cNvPr id="72" name="Rectangle 71">
              <a:extLst>
                <a:ext uri="{FF2B5EF4-FFF2-40B4-BE49-F238E27FC236}">
                  <a16:creationId xmlns:a16="http://schemas.microsoft.com/office/drawing/2014/main" id="{E7917941-7B3B-8967-DFD1-9C01DDBE6FE2}"/>
                </a:ext>
              </a:extLst>
            </p:cNvPr>
            <p:cNvSpPr/>
            <p:nvPr/>
          </p:nvSpPr>
          <p:spPr>
            <a:xfrm>
              <a:off x="7561920" y="3555179"/>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optimal ALR</a:t>
              </a:r>
            </a:p>
          </p:txBody>
        </p:sp>
        <p:sp>
          <p:nvSpPr>
            <p:cNvPr id="73" name="Rectangle 72">
              <a:extLst>
                <a:ext uri="{FF2B5EF4-FFF2-40B4-BE49-F238E27FC236}">
                  <a16:creationId xmlns:a16="http://schemas.microsoft.com/office/drawing/2014/main" id="{CA76EB9A-727F-8DEE-1374-837E992BE63D}"/>
                </a:ext>
              </a:extLst>
            </p:cNvPr>
            <p:cNvSpPr/>
            <p:nvPr/>
          </p:nvSpPr>
          <p:spPr>
            <a:xfrm>
              <a:off x="7561920" y="433315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random ALR</a:t>
              </a:r>
            </a:p>
          </p:txBody>
        </p:sp>
        <p:sp>
          <p:nvSpPr>
            <p:cNvPr id="74" name="Rectangle 73">
              <a:extLst>
                <a:ext uri="{FF2B5EF4-FFF2-40B4-BE49-F238E27FC236}">
                  <a16:creationId xmlns:a16="http://schemas.microsoft.com/office/drawing/2014/main" id="{FFDB0447-9F58-8357-DFDC-4B0ED4798621}"/>
                </a:ext>
              </a:extLst>
            </p:cNvPr>
            <p:cNvSpPr/>
            <p:nvPr/>
          </p:nvSpPr>
          <p:spPr>
            <a:xfrm>
              <a:off x="7561920" y="5121511"/>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worst ALR</a:t>
              </a:r>
            </a:p>
          </p:txBody>
        </p:sp>
        <p:cxnSp>
          <p:nvCxnSpPr>
            <p:cNvPr id="77" name="Straight Arrow Connector 76">
              <a:extLst>
                <a:ext uri="{FF2B5EF4-FFF2-40B4-BE49-F238E27FC236}">
                  <a16:creationId xmlns:a16="http://schemas.microsoft.com/office/drawing/2014/main" id="{EB7A4CF0-F83F-5783-2D73-8B056F794EEA}"/>
                </a:ext>
              </a:extLst>
            </p:cNvPr>
            <p:cNvCxnSpPr>
              <a:cxnSpLocks/>
              <a:stCxn id="57" idx="3"/>
              <a:endCxn id="71" idx="1"/>
            </p:cNvCxnSpPr>
            <p:nvPr/>
          </p:nvCxnSpPr>
          <p:spPr>
            <a:xfrm flipV="1">
              <a:off x="7133528" y="3111812"/>
              <a:ext cx="428392" cy="662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6487217-405F-3A09-3098-69C32E34F7E5}"/>
                </a:ext>
              </a:extLst>
            </p:cNvPr>
            <p:cNvCxnSpPr>
              <a:cxnSpLocks/>
              <a:stCxn id="57" idx="3"/>
              <a:endCxn id="72" idx="1"/>
            </p:cNvCxnSpPr>
            <p:nvPr/>
          </p:nvCxnSpPr>
          <p:spPr>
            <a:xfrm>
              <a:off x="7133528" y="3774308"/>
              <a:ext cx="428392" cy="109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4A9FCAE5-07F5-A6D3-04B9-92D7F13AF5B3}"/>
                </a:ext>
              </a:extLst>
            </p:cNvPr>
            <p:cNvCxnSpPr>
              <a:cxnSpLocks/>
              <a:stCxn id="57" idx="3"/>
              <a:endCxn id="73" idx="1"/>
            </p:cNvCxnSpPr>
            <p:nvPr/>
          </p:nvCxnSpPr>
          <p:spPr>
            <a:xfrm>
              <a:off x="7133528" y="3774308"/>
              <a:ext cx="428392" cy="88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D8CBCA2-5B9B-146E-FDE2-89025D338902}"/>
                </a:ext>
              </a:extLst>
            </p:cNvPr>
            <p:cNvCxnSpPr>
              <a:cxnSpLocks/>
              <a:stCxn id="57" idx="3"/>
              <a:endCxn id="74" idx="1"/>
            </p:cNvCxnSpPr>
            <p:nvPr/>
          </p:nvCxnSpPr>
          <p:spPr>
            <a:xfrm>
              <a:off x="7133528" y="3774308"/>
              <a:ext cx="428392" cy="167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F393E19E-9783-5479-254F-CD035185677A}"/>
                </a:ext>
              </a:extLst>
            </p:cNvPr>
            <p:cNvSpPr/>
            <p:nvPr/>
          </p:nvSpPr>
          <p:spPr>
            <a:xfrm>
              <a:off x="9123033" y="1396849"/>
              <a:ext cx="1911927" cy="4795931"/>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90" name="TextBox 89">
              <a:extLst>
                <a:ext uri="{FF2B5EF4-FFF2-40B4-BE49-F238E27FC236}">
                  <a16:creationId xmlns:a16="http://schemas.microsoft.com/office/drawing/2014/main" id="{225901A0-EE66-AE88-ADF4-F2793D35B811}"/>
                </a:ext>
              </a:extLst>
            </p:cNvPr>
            <p:cNvSpPr txBox="1"/>
            <p:nvPr/>
          </p:nvSpPr>
          <p:spPr>
            <a:xfrm>
              <a:off x="9581528" y="1431704"/>
              <a:ext cx="1100892" cy="369332"/>
            </a:xfrm>
            <a:prstGeom prst="rect">
              <a:avLst/>
            </a:prstGeom>
            <a:noFill/>
          </p:spPr>
          <p:txBody>
            <a:bodyPr wrap="square" rtlCol="0">
              <a:spAutoFit/>
            </a:bodyPr>
            <a:lstStyle/>
            <a:p>
              <a:r>
                <a:rPr lang="de-DE" b="1" dirty="0"/>
                <a:t>Models</a:t>
              </a:r>
            </a:p>
          </p:txBody>
        </p:sp>
        <p:sp>
          <p:nvSpPr>
            <p:cNvPr id="91" name="Rectangle 90">
              <a:extLst>
                <a:ext uri="{FF2B5EF4-FFF2-40B4-BE49-F238E27FC236}">
                  <a16:creationId xmlns:a16="http://schemas.microsoft.com/office/drawing/2014/main" id="{3183E841-932B-ECF9-D417-526C70BD1C42}"/>
                </a:ext>
              </a:extLst>
            </p:cNvPr>
            <p:cNvSpPr/>
            <p:nvPr/>
          </p:nvSpPr>
          <p:spPr>
            <a:xfrm>
              <a:off x="9410317" y="2497304"/>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GLMNET</a:t>
              </a:r>
            </a:p>
          </p:txBody>
        </p:sp>
        <p:sp>
          <p:nvSpPr>
            <p:cNvPr id="92" name="Rectangle 91">
              <a:extLst>
                <a:ext uri="{FF2B5EF4-FFF2-40B4-BE49-F238E27FC236}">
                  <a16:creationId xmlns:a16="http://schemas.microsoft.com/office/drawing/2014/main" id="{616DA274-75F5-0ADD-5758-F1F6E138FF5B}"/>
                </a:ext>
              </a:extLst>
            </p:cNvPr>
            <p:cNvSpPr/>
            <p:nvPr/>
          </p:nvSpPr>
          <p:spPr>
            <a:xfrm>
              <a:off x="9390019" y="3556806"/>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svmRadial</a:t>
              </a:r>
            </a:p>
          </p:txBody>
        </p:sp>
        <p:sp>
          <p:nvSpPr>
            <p:cNvPr id="93" name="Rectangle 92">
              <a:extLst>
                <a:ext uri="{FF2B5EF4-FFF2-40B4-BE49-F238E27FC236}">
                  <a16:creationId xmlns:a16="http://schemas.microsoft.com/office/drawing/2014/main" id="{584BAC59-96F4-03C7-528F-44592DD84170}"/>
                </a:ext>
              </a:extLst>
            </p:cNvPr>
            <p:cNvSpPr/>
            <p:nvPr/>
          </p:nvSpPr>
          <p:spPr>
            <a:xfrm>
              <a:off x="9313553" y="4621740"/>
              <a:ext cx="1632973"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CoDaCoRe</a:t>
              </a:r>
            </a:p>
          </p:txBody>
        </p:sp>
        <p:cxnSp>
          <p:nvCxnSpPr>
            <p:cNvPr id="94" name="Straight Arrow Connector 93">
              <a:extLst>
                <a:ext uri="{FF2B5EF4-FFF2-40B4-BE49-F238E27FC236}">
                  <a16:creationId xmlns:a16="http://schemas.microsoft.com/office/drawing/2014/main" id="{9604E692-185A-87A6-B94E-683FE1D8FEAF}"/>
                </a:ext>
              </a:extLst>
            </p:cNvPr>
            <p:cNvCxnSpPr>
              <a:cxnSpLocks/>
              <a:stCxn id="70" idx="3"/>
              <a:endCxn id="91" idx="1"/>
            </p:cNvCxnSpPr>
            <p:nvPr/>
          </p:nvCxnSpPr>
          <p:spPr>
            <a:xfrm>
              <a:off x="8733466" y="2349041"/>
              <a:ext cx="676851" cy="476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F7618AA1-6CD7-5703-4ED3-EA380D93A130}"/>
                </a:ext>
              </a:extLst>
            </p:cNvPr>
            <p:cNvCxnSpPr>
              <a:cxnSpLocks/>
              <a:stCxn id="70" idx="3"/>
              <a:endCxn id="92" idx="1"/>
            </p:cNvCxnSpPr>
            <p:nvPr/>
          </p:nvCxnSpPr>
          <p:spPr>
            <a:xfrm>
              <a:off x="8733466" y="2349041"/>
              <a:ext cx="656553" cy="153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9957273-94B9-1CE6-41F0-376BA31112FA}"/>
                </a:ext>
              </a:extLst>
            </p:cNvPr>
            <p:cNvCxnSpPr>
              <a:cxnSpLocks/>
              <a:stCxn id="71" idx="3"/>
              <a:endCxn id="91" idx="1"/>
            </p:cNvCxnSpPr>
            <p:nvPr/>
          </p:nvCxnSpPr>
          <p:spPr>
            <a:xfrm flipV="1">
              <a:off x="8733466" y="2826003"/>
              <a:ext cx="676851" cy="285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FA16758A-DF08-9F09-D444-291E964224B4}"/>
                </a:ext>
              </a:extLst>
            </p:cNvPr>
            <p:cNvCxnSpPr>
              <a:cxnSpLocks/>
              <a:stCxn id="71" idx="3"/>
              <a:endCxn id="92" idx="1"/>
            </p:cNvCxnSpPr>
            <p:nvPr/>
          </p:nvCxnSpPr>
          <p:spPr>
            <a:xfrm>
              <a:off x="8733466" y="3111812"/>
              <a:ext cx="656553" cy="773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4DD9CB1-FD51-0678-2920-580279EC4E30}"/>
                </a:ext>
              </a:extLst>
            </p:cNvPr>
            <p:cNvCxnSpPr>
              <a:cxnSpLocks/>
              <a:stCxn id="72" idx="3"/>
              <a:endCxn id="92" idx="1"/>
            </p:cNvCxnSpPr>
            <p:nvPr/>
          </p:nvCxnSpPr>
          <p:spPr>
            <a:xfrm>
              <a:off x="8733466" y="3883878"/>
              <a:ext cx="656553" cy="1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1A342CF7-B949-6915-C10E-E3A7F985530C}"/>
                </a:ext>
              </a:extLst>
            </p:cNvPr>
            <p:cNvCxnSpPr>
              <a:cxnSpLocks/>
              <a:stCxn id="72" idx="3"/>
              <a:endCxn id="91" idx="1"/>
            </p:cNvCxnSpPr>
            <p:nvPr/>
          </p:nvCxnSpPr>
          <p:spPr>
            <a:xfrm flipV="1">
              <a:off x="8733466" y="2826003"/>
              <a:ext cx="676851" cy="1057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0821E5EC-513F-DDBF-2755-C821BBEB8AED}"/>
                </a:ext>
              </a:extLst>
            </p:cNvPr>
            <p:cNvCxnSpPr>
              <a:cxnSpLocks/>
              <a:stCxn id="73" idx="3"/>
              <a:endCxn id="91" idx="1"/>
            </p:cNvCxnSpPr>
            <p:nvPr/>
          </p:nvCxnSpPr>
          <p:spPr>
            <a:xfrm flipV="1">
              <a:off x="8733466" y="2826003"/>
              <a:ext cx="676851" cy="1835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D2BF1489-00AE-A176-A1FD-546C6F440F50}"/>
                </a:ext>
              </a:extLst>
            </p:cNvPr>
            <p:cNvCxnSpPr>
              <a:cxnSpLocks/>
              <a:stCxn id="73" idx="3"/>
              <a:endCxn id="92" idx="1"/>
            </p:cNvCxnSpPr>
            <p:nvPr/>
          </p:nvCxnSpPr>
          <p:spPr>
            <a:xfrm flipV="1">
              <a:off x="8733466" y="3885505"/>
              <a:ext cx="656553" cy="776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3E188B4B-AACE-F423-4876-18A8A64B3A49}"/>
                </a:ext>
              </a:extLst>
            </p:cNvPr>
            <p:cNvCxnSpPr>
              <a:cxnSpLocks/>
              <a:stCxn id="74" idx="3"/>
              <a:endCxn id="91" idx="1"/>
            </p:cNvCxnSpPr>
            <p:nvPr/>
          </p:nvCxnSpPr>
          <p:spPr>
            <a:xfrm flipV="1">
              <a:off x="8733466" y="2826003"/>
              <a:ext cx="676851" cy="2624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3E30A78B-F869-783C-8332-9D330B969153}"/>
                </a:ext>
              </a:extLst>
            </p:cNvPr>
            <p:cNvCxnSpPr>
              <a:cxnSpLocks/>
              <a:stCxn id="74" idx="3"/>
              <a:endCxn id="92" idx="1"/>
            </p:cNvCxnSpPr>
            <p:nvPr/>
          </p:nvCxnSpPr>
          <p:spPr>
            <a:xfrm flipV="1">
              <a:off x="8733466" y="3885505"/>
              <a:ext cx="656553" cy="1564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70146300-1481-EE09-366A-9D5A50852514}"/>
                </a:ext>
              </a:extLst>
            </p:cNvPr>
            <p:cNvCxnSpPr>
              <a:cxnSpLocks/>
              <a:stCxn id="57" idx="2"/>
              <a:endCxn id="93" idx="2"/>
            </p:cNvCxnSpPr>
            <p:nvPr/>
          </p:nvCxnSpPr>
          <p:spPr>
            <a:xfrm rot="16200000" flipH="1">
              <a:off x="7642682" y="2791780"/>
              <a:ext cx="1066178" cy="3908537"/>
            </a:xfrm>
            <a:prstGeom prst="bentConnector3">
              <a:avLst>
                <a:gd name="adj1" fmla="val 16627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50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27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6/19/2022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6/19/2022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670074" cy="4460901"/>
            <a:chOff x="332772" y="1539682"/>
            <a:chExt cx="11670074" cy="4460901"/>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798709" cy="4453647"/>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6/19/2022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45</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20253" y="382913"/>
            <a:ext cx="4162664"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rgbClr val="FF0000"/>
                </a:solidFill>
              </a:rPr>
              <a:t>NB! Imputation will be conducted on whole data set, as test data does not have enough data to hypertune t in GBM </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6/19/2022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39915" y="660729"/>
            <a:ext cx="10172616" cy="772108"/>
          </a:xfrm>
        </p:spPr>
        <p:txBody>
          <a:bodyPr/>
          <a:lstStyle/>
          <a:p>
            <a:r>
              <a:rPr lang="de-DE" b="1" dirty="0"/>
              <a:t>EstMB E11 healthy</a:t>
            </a:r>
          </a:p>
        </p:txBody>
      </p:sp>
      <p:pic>
        <p:nvPicPr>
          <p:cNvPr id="7" name="Picture 6" descr="Chart, scatter chart&#10;&#10;Description automatically generated">
            <a:extLst>
              <a:ext uri="{FF2B5EF4-FFF2-40B4-BE49-F238E27FC236}">
                <a16:creationId xmlns:a16="http://schemas.microsoft.com/office/drawing/2014/main" id="{AF9804BA-AF16-6AE8-31B4-9ED75DBB2E6A}"/>
              </a:ext>
            </a:extLst>
          </p:cNvPr>
          <p:cNvPicPr>
            <a:picLocks noChangeAspect="1"/>
          </p:cNvPicPr>
          <p:nvPr/>
        </p:nvPicPr>
        <p:blipFill>
          <a:blip r:embed="rId3"/>
          <a:stretch>
            <a:fillRect/>
          </a:stretch>
        </p:blipFill>
        <p:spPr>
          <a:xfrm>
            <a:off x="6096000" y="1435606"/>
            <a:ext cx="5983685" cy="5048734"/>
          </a:xfrm>
          <a:prstGeom prst="rect">
            <a:avLst/>
          </a:prstGeom>
          <a:ln>
            <a:solidFill>
              <a:schemeClr val="tx1"/>
            </a:solidFill>
          </a:ln>
        </p:spPr>
      </p:pic>
      <p:pic>
        <p:nvPicPr>
          <p:cNvPr id="13" name="Picture 12" descr="Chart, scatter chart&#10;&#10;Description automatically generated">
            <a:extLst>
              <a:ext uri="{FF2B5EF4-FFF2-40B4-BE49-F238E27FC236}">
                <a16:creationId xmlns:a16="http://schemas.microsoft.com/office/drawing/2014/main" id="{88695E40-2D14-FEB9-A034-548FCB88CAAF}"/>
              </a:ext>
            </a:extLst>
          </p:cNvPr>
          <p:cNvPicPr>
            <a:picLocks noChangeAspect="1"/>
          </p:cNvPicPr>
          <p:nvPr/>
        </p:nvPicPr>
        <p:blipFill rotWithShape="1">
          <a:blip r:embed="rId4"/>
          <a:srcRect l="23638" t="17219" r="20274" b="15047"/>
          <a:stretch/>
        </p:blipFill>
        <p:spPr>
          <a:xfrm>
            <a:off x="446651" y="1435606"/>
            <a:ext cx="5649349" cy="5051503"/>
          </a:xfrm>
          <a:prstGeom prst="rect">
            <a:avLst/>
          </a:prstGeom>
          <a:ln>
            <a:solidFill>
              <a:schemeClr val="tx1"/>
            </a:solidFill>
          </a:ln>
        </p:spPr>
      </p:pic>
    </p:spTree>
    <p:extLst>
      <p:ext uri="{BB962C8B-B14F-4D97-AF65-F5344CB8AC3E}">
        <p14:creationId xmlns:p14="http://schemas.microsoft.com/office/powerpoint/2010/main" val="29848817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
        <p:nvSpPr>
          <p:cNvPr id="9" name="TextBox 8">
            <a:extLst>
              <a:ext uri="{FF2B5EF4-FFF2-40B4-BE49-F238E27FC236}">
                <a16:creationId xmlns:a16="http://schemas.microsoft.com/office/drawing/2014/main" id="{1BDC196A-BF95-29CF-EA9D-DA91FF034D94}"/>
              </a:ext>
            </a:extLst>
          </p:cNvPr>
          <p:cNvSpPr txBox="1"/>
          <p:nvPr/>
        </p:nvSpPr>
        <p:spPr>
          <a:xfrm>
            <a:off x="5769552" y="241889"/>
            <a:ext cx="6094268" cy="3780522"/>
          </a:xfrm>
          <a:prstGeom prst="rect">
            <a:avLst/>
          </a:prstGeom>
          <a:noFill/>
        </p:spPr>
        <p:txBody>
          <a:bodyPr wrap="square">
            <a:spAutoFit/>
          </a:bodyPr>
          <a:lstStyle/>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More complex is ILR (isometric log-ratio), which transforms the data with respect to an orthonormal coordinate system that is constructed from sequential binary partitions of features (Quinn et al. 2018). The ILR-transform maps a composition in the D-part Aitchison-simplex isometrically to a D-1 dimensional Euclidian vector, with clr(x) the centered log-ratio transform and V a matrix which columns form an orthonormal basis of the clr-plane (Greenacre et al. 2022).</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935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a:xfrm>
            <a:off x="1640156" y="628124"/>
            <a:ext cx="9640988" cy="1280890"/>
          </a:xfrm>
        </p:spPr>
        <p:txBody>
          <a:bodyPr/>
          <a:lstStyle/>
          <a:p>
            <a:r>
              <a:rPr lang="de-DE" b="1" dirty="0"/>
              <a:t>Simplex Space and Compositional Data</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pic>
        <p:nvPicPr>
          <p:cNvPr id="9" name="Picture 8" descr="Text, chat or text message&#10;&#10;Description automatically generated">
            <a:extLst>
              <a:ext uri="{FF2B5EF4-FFF2-40B4-BE49-F238E27FC236}">
                <a16:creationId xmlns:a16="http://schemas.microsoft.com/office/drawing/2014/main" id="{95EC87B6-6ACA-0EAE-F471-3C49242CF081}"/>
              </a:ext>
            </a:extLst>
          </p:cNvPr>
          <p:cNvPicPr>
            <a:picLocks noChangeAspect="1"/>
          </p:cNvPicPr>
          <p:nvPr/>
        </p:nvPicPr>
        <p:blipFill>
          <a:blip r:embed="rId3"/>
          <a:stretch>
            <a:fillRect/>
          </a:stretch>
        </p:blipFill>
        <p:spPr>
          <a:xfrm>
            <a:off x="921695" y="2077800"/>
            <a:ext cx="5972810" cy="2375535"/>
          </a:xfrm>
          <a:prstGeom prst="rect">
            <a:avLst/>
          </a:prstGeom>
        </p:spPr>
      </p:pic>
      <p:sp>
        <p:nvSpPr>
          <p:cNvPr id="10" name="TextBox 9">
            <a:extLst>
              <a:ext uri="{FF2B5EF4-FFF2-40B4-BE49-F238E27FC236}">
                <a16:creationId xmlns:a16="http://schemas.microsoft.com/office/drawing/2014/main" id="{B6C08B45-B229-47E4-30F5-3E4C0669305B}"/>
              </a:ext>
            </a:extLst>
          </p:cNvPr>
          <p:cNvSpPr txBox="1"/>
          <p:nvPr/>
        </p:nvSpPr>
        <p:spPr>
          <a:xfrm>
            <a:off x="6894505" y="3900136"/>
            <a:ext cx="6094070" cy="2329740"/>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Comparing the last equation with (15), we see that we would</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get exactly the same expression using the </a:t>
            </a:r>
            <a:r>
              <a:rPr lang="en-US" sz="1100" dirty="0" err="1">
                <a:effectLst/>
                <a:latin typeface="CMR10"/>
                <a:ea typeface="Times New Roman" panose="02020603050405020304" pitchFamily="18" charset="0"/>
                <a:cs typeface="CMR10"/>
              </a:rPr>
              <a:t>modi_ed</a:t>
            </a:r>
            <a:r>
              <a:rPr lang="en-US" sz="1100" dirty="0">
                <a:effectLst/>
                <a:latin typeface="CMR10"/>
                <a:ea typeface="Times New Roman" panose="02020603050405020304" pitchFamily="18" charset="0"/>
                <a:cs typeface="CMR10"/>
              </a:rPr>
              <a:t> </a:t>
            </a:r>
            <a:r>
              <a:rPr lang="en-US" sz="1100" dirty="0" err="1">
                <a:effectLst/>
                <a:latin typeface="CMR10"/>
                <a:ea typeface="Times New Roman" panose="02020603050405020304" pitchFamily="18" charset="0"/>
                <a:cs typeface="CMR10"/>
              </a:rPr>
              <a:t>DeSeq</a:t>
            </a:r>
            <a:r>
              <a:rPr lang="en-US" sz="1100" dirty="0">
                <a:effectLst/>
                <a:latin typeface="CMR10"/>
                <a:ea typeface="Times New Roman" panose="02020603050405020304" pitchFamily="18" charset="0"/>
                <a:cs typeface="CMR10"/>
              </a:rPr>
              <a:t> normalization.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median, trimmed mean and geometric mean lead thus to quite similar </a:t>
            </a:r>
            <a:r>
              <a:rPr lang="en-US" sz="1100" dirty="0" err="1">
                <a:effectLst/>
                <a:latin typeface="CMR10"/>
                <a:ea typeface="Times New Roman" panose="02020603050405020304" pitchFamily="18" charset="0"/>
                <a:cs typeface="CMR10"/>
              </a:rPr>
              <a:t>proce</a:t>
            </a:r>
            <a:r>
              <a:rPr lang="en-US" sz="1100" dirty="0">
                <a:effectLst/>
                <a:latin typeface="CMR10"/>
                <a:ea typeface="Times New Roman" panose="02020603050405020304" pitchFamily="18" charset="0"/>
                <a:cs typeface="CMR10"/>
              </a:rPr>
              <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err="1">
                <a:effectLst/>
                <a:latin typeface="CMR10"/>
                <a:ea typeface="Times New Roman" panose="02020603050405020304" pitchFamily="18" charset="0"/>
                <a:cs typeface="CMR10"/>
              </a:rPr>
              <a:t>dures</a:t>
            </a:r>
            <a:r>
              <a:rPr lang="en-US" sz="1100" dirty="0">
                <a:effectLst/>
                <a:latin typeface="CMR10"/>
                <a:ea typeface="Times New Roman" panose="02020603050405020304" pitchFamily="18" charset="0"/>
                <a:cs typeface="CMR10"/>
              </a:rPr>
              <a:t>, making it clear that the clr transformation can be used as a normalization.</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The </a:t>
            </a:r>
            <a:r>
              <a:rPr lang="en-US" sz="1100" dirty="0" err="1">
                <a:effectLst/>
                <a:latin typeface="CMR10"/>
                <a:ea typeface="Times New Roman" panose="02020603050405020304" pitchFamily="18" charset="0"/>
                <a:cs typeface="CMR10"/>
              </a:rPr>
              <a:t>iqlr</a:t>
            </a:r>
            <a:r>
              <a:rPr lang="en-US" sz="1100" dirty="0">
                <a:effectLst/>
                <a:latin typeface="CMR10"/>
                <a:ea typeface="Times New Roman" panose="02020603050405020304" pitchFamily="18" charset="0"/>
                <a:cs typeface="CMR10"/>
              </a:rPr>
              <a:t> transformation [3] as used in ALDEx2 would be even more in spirit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of the trimmed mean used in </a:t>
            </a:r>
            <a:r>
              <a:rPr lang="en-US" sz="1100" dirty="0" err="1">
                <a:effectLst/>
                <a:latin typeface="CMR10"/>
                <a:ea typeface="Times New Roman" panose="02020603050405020304" pitchFamily="18" charset="0"/>
                <a:cs typeface="CMR10"/>
              </a:rPr>
              <a:t>edgeR</a:t>
            </a:r>
            <a:r>
              <a:rPr lang="en-US" sz="1100" dirty="0">
                <a:effectLst/>
                <a:latin typeface="CMR10"/>
                <a:ea typeface="Times New Roman" panose="02020603050405020304" pitchFamily="18" charset="0"/>
                <a:cs typeface="CMR10"/>
              </a:rPr>
              <a:t>. For a comparison of </a:t>
            </a:r>
            <a:r>
              <a:rPr lang="en-US" sz="1100" dirty="0" err="1">
                <a:effectLst/>
                <a:latin typeface="CMR10"/>
                <a:ea typeface="Times New Roman" panose="02020603050405020304" pitchFamily="18" charset="0"/>
                <a:cs typeface="CMR10"/>
              </a:rPr>
              <a:t>e_ective</a:t>
            </a:r>
            <a:r>
              <a:rPr lang="en-US" sz="1100" dirty="0">
                <a:effectLst/>
                <a:latin typeface="CMR10"/>
                <a:ea typeface="Times New Roman" panose="02020603050405020304" pitchFamily="18" charset="0"/>
                <a:cs typeface="CMR10"/>
              </a:rPr>
              <a:t> library size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normalization methods, see [4]. It should be emphasized, however, that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focus in </a:t>
            </a:r>
            <a:r>
              <a:rPr lang="en-US" sz="1100" dirty="0" err="1">
                <a:effectLst/>
                <a:latin typeface="CMR10"/>
                <a:ea typeface="Times New Roman" panose="02020603050405020304" pitchFamily="18" charset="0"/>
                <a:cs typeface="CMR10"/>
              </a:rPr>
              <a:t>CoDA</a:t>
            </a:r>
            <a:r>
              <a:rPr lang="en-US" sz="1100" dirty="0">
                <a:effectLst/>
                <a:latin typeface="CMR10"/>
                <a:ea typeface="Times New Roman" panose="02020603050405020304" pitchFamily="18" charset="0"/>
                <a:cs typeface="CMR10"/>
              </a:rPr>
              <a:t> is not on scaling parts to become common-scale quantities that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are comparable on absolute terms. Rather, when the within-sample ratios are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compared between samples, the denominators in them have to be taken for what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100" dirty="0">
                <a:effectLst/>
                <a:latin typeface="CMR10"/>
                <a:ea typeface="Times New Roman" panose="02020603050405020304" pitchFamily="18" charset="0"/>
                <a:cs typeface="CMR10"/>
              </a:rPr>
              <a:t>they are when interpreting results. (supplementary, 2018)</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05EF749-2DBE-82D5-4D64-A17FA53BAAB3}"/>
              </a:ext>
            </a:extLst>
          </p:cNvPr>
          <p:cNvPicPr>
            <a:picLocks noChangeAspect="1"/>
          </p:cNvPicPr>
          <p:nvPr/>
        </p:nvPicPr>
        <p:blipFill>
          <a:blip r:embed="rId4"/>
          <a:stretch>
            <a:fillRect/>
          </a:stretch>
        </p:blipFill>
        <p:spPr>
          <a:xfrm>
            <a:off x="6982816" y="1222135"/>
            <a:ext cx="4677372" cy="2509215"/>
          </a:xfrm>
          <a:prstGeom prst="rect">
            <a:avLst/>
          </a:prstGeom>
        </p:spPr>
      </p:pic>
    </p:spTree>
    <p:extLst>
      <p:ext uri="{BB962C8B-B14F-4D97-AF65-F5344CB8AC3E}">
        <p14:creationId xmlns:p14="http://schemas.microsoft.com/office/powerpoint/2010/main" val="1693991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6/19/2022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67</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6/19/2022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6/19/2022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602449" y="1181536"/>
            <a:ext cx="4311293" cy="431129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TextBox 31">
            <a:extLst>
              <a:ext uri="{FF2B5EF4-FFF2-40B4-BE49-F238E27FC236}">
                <a16:creationId xmlns:a16="http://schemas.microsoft.com/office/drawing/2014/main" id="{A3B93664-412E-47BE-9D0B-5944E25B61FD}"/>
              </a:ext>
            </a:extLst>
          </p:cNvPr>
          <p:cNvSpPr txBox="1"/>
          <p:nvPr/>
        </p:nvSpPr>
        <p:spPr>
          <a:xfrm>
            <a:off x="1735587" y="4901796"/>
            <a:ext cx="6254527" cy="710451"/>
          </a:xfrm>
          <a:prstGeom prst="rect">
            <a:avLst/>
          </a:prstGeom>
          <a:noFill/>
        </p:spPr>
        <p:txBody>
          <a:bodyPr wrap="square">
            <a:spAutoFit/>
          </a:bodyPr>
          <a:lstStyle/>
          <a:p>
            <a:pPr>
              <a:lnSpc>
                <a:spcPct val="90000"/>
              </a:lnSpc>
              <a:spcAft>
                <a:spcPts val="450"/>
              </a:spcAft>
            </a:pPr>
            <a:r>
              <a:rPr lang="en-US" sz="2000" i="1" dirty="0"/>
              <a:t>Bioinformatics</a:t>
            </a:r>
          </a:p>
          <a:p>
            <a:pPr lvl="1">
              <a:lnSpc>
                <a:spcPct val="90000"/>
              </a:lnSpc>
              <a:spcAft>
                <a:spcPts val="450"/>
              </a:spcAft>
            </a:pPr>
            <a:r>
              <a:rPr lang="en-US" sz="2000" dirty="0"/>
              <a:t>Lucas </a:t>
            </a:r>
            <a:r>
              <a:rPr lang="en-US" sz="2000" dirty="0" err="1"/>
              <a:t>Moitinho</a:t>
            </a:r>
            <a:r>
              <a:rPr lang="en-US" sz="2000"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1795986" y="2286804"/>
            <a:ext cx="5998185" cy="710451"/>
          </a:xfrm>
          <a:prstGeom prst="rect">
            <a:avLst/>
          </a:prstGeom>
          <a:noFill/>
        </p:spPr>
        <p:txBody>
          <a:bodyPr wrap="square">
            <a:spAutoFit/>
          </a:bodyPr>
          <a:lstStyle/>
          <a:p>
            <a:pPr>
              <a:lnSpc>
                <a:spcPct val="90000"/>
              </a:lnSpc>
              <a:spcAft>
                <a:spcPts val="450"/>
              </a:spcAft>
            </a:pPr>
            <a:r>
              <a:rPr lang="en-US" sz="2000" i="1" dirty="0"/>
              <a:t>Supervisor</a:t>
            </a:r>
          </a:p>
          <a:p>
            <a:pPr lvl="1">
              <a:lnSpc>
                <a:spcPct val="90000"/>
              </a:lnSpc>
              <a:spcAft>
                <a:spcPts val="450"/>
              </a:spcAft>
            </a:pPr>
            <a:r>
              <a:rPr lang="en-US" sz="2000" dirty="0"/>
              <a:t>Oliver </a:t>
            </a:r>
            <a:r>
              <a:rPr lang="en-US" sz="2000" dirty="0" err="1"/>
              <a:t>Asmets</a:t>
            </a:r>
            <a:r>
              <a:rPr lang="en-US" sz="2000" dirty="0"/>
              <a:t> ()</a:t>
            </a:r>
          </a:p>
        </p:txBody>
      </p:sp>
      <p:sp>
        <p:nvSpPr>
          <p:cNvPr id="35" name="TextBox 34">
            <a:extLst>
              <a:ext uri="{FF2B5EF4-FFF2-40B4-BE49-F238E27FC236}">
                <a16:creationId xmlns:a16="http://schemas.microsoft.com/office/drawing/2014/main" id="{47287ECE-C4E5-4B11-BB50-8930F2931B5E}"/>
              </a:ext>
            </a:extLst>
          </p:cNvPr>
          <p:cNvSpPr txBox="1"/>
          <p:nvPr/>
        </p:nvSpPr>
        <p:spPr>
          <a:xfrm>
            <a:off x="1795986" y="979308"/>
            <a:ext cx="6194128" cy="710451"/>
          </a:xfrm>
          <a:prstGeom prst="rect">
            <a:avLst/>
          </a:prstGeom>
          <a:noFill/>
        </p:spPr>
        <p:txBody>
          <a:bodyPr wrap="square">
            <a:spAutoFit/>
          </a:bodyPr>
          <a:lstStyle/>
          <a:p>
            <a:pPr>
              <a:lnSpc>
                <a:spcPct val="90000"/>
              </a:lnSpc>
              <a:spcAft>
                <a:spcPts val="450"/>
              </a:spcAft>
            </a:pPr>
            <a:r>
              <a:rPr lang="en-US" sz="2000" i="1" dirty="0"/>
              <a:t>Project holder</a:t>
            </a:r>
          </a:p>
          <a:p>
            <a:pPr lvl="1">
              <a:lnSpc>
                <a:spcPct val="90000"/>
              </a:lnSpc>
              <a:spcAft>
                <a:spcPts val="450"/>
              </a:spcAft>
            </a:pPr>
            <a:r>
              <a:rPr lang="en-US" sz="2000" dirty="0"/>
              <a:t>Elin Org ()</a:t>
            </a:r>
          </a:p>
        </p:txBody>
      </p:sp>
      <p:sp>
        <p:nvSpPr>
          <p:cNvPr id="9" name="TextBox 8">
            <a:extLst>
              <a:ext uri="{FF2B5EF4-FFF2-40B4-BE49-F238E27FC236}">
                <a16:creationId xmlns:a16="http://schemas.microsoft.com/office/drawing/2014/main" id="{B51BD5DE-2048-480E-95D0-CF0A8C48246C}"/>
              </a:ext>
            </a:extLst>
          </p:cNvPr>
          <p:cNvSpPr txBox="1"/>
          <p:nvPr/>
        </p:nvSpPr>
        <p:spPr>
          <a:xfrm>
            <a:off x="1735587" y="3520816"/>
            <a:ext cx="5840870" cy="710451"/>
          </a:xfrm>
          <a:prstGeom prst="rect">
            <a:avLst/>
          </a:prstGeom>
          <a:noFill/>
        </p:spPr>
        <p:txBody>
          <a:bodyPr wrap="square">
            <a:spAutoFit/>
          </a:bodyPr>
          <a:lstStyle/>
          <a:p>
            <a:pPr>
              <a:lnSpc>
                <a:spcPct val="90000"/>
              </a:lnSpc>
              <a:spcAft>
                <a:spcPts val="450"/>
              </a:spcAft>
            </a:pPr>
            <a:r>
              <a:rPr lang="en-US" sz="2000" i="1" dirty="0"/>
              <a:t>Supervisor Kiel</a:t>
            </a:r>
          </a:p>
          <a:p>
            <a:pPr lvl="1">
              <a:lnSpc>
                <a:spcPct val="90000"/>
              </a:lnSpc>
              <a:spcAft>
                <a:spcPts val="450"/>
              </a:spcAft>
            </a:pPr>
            <a:r>
              <a:rPr lang="en-US" sz="2000" dirty="0"/>
              <a:t>Tal Dagan ()</a:t>
            </a:r>
          </a:p>
        </p:txBody>
      </p:sp>
      <p:sp>
        <p:nvSpPr>
          <p:cNvPr id="4" name="Date Placeholder 3">
            <a:extLst>
              <a:ext uri="{FF2B5EF4-FFF2-40B4-BE49-F238E27FC236}">
                <a16:creationId xmlns:a16="http://schemas.microsoft.com/office/drawing/2014/main" id="{FBA103E6-1C0F-49CA-AC5E-C9ACBAF44FEA}"/>
              </a:ext>
            </a:extLst>
          </p:cNvPr>
          <p:cNvSpPr>
            <a:spLocks noGrp="1"/>
          </p:cNvSpPr>
          <p:nvPr>
            <p:ph type="dt" sz="half" idx="10"/>
          </p:nvPr>
        </p:nvSpPr>
        <p:spPr/>
        <p:txBody>
          <a:bodyPr/>
          <a:lstStyle/>
          <a:p>
            <a:fld id="{524BA6AA-761D-44D9-9696-AC66CE044BF5}" type="datetime1">
              <a:rPr lang="en-US" smtClean="0"/>
              <a:t>6/19/2022</a:t>
            </a:fld>
            <a:endParaRPr lang="en-US" dirty="0"/>
          </a:p>
        </p:txBody>
      </p:sp>
      <p:sp>
        <p:nvSpPr>
          <p:cNvPr id="5" name="Footer Placeholder 4">
            <a:extLst>
              <a:ext uri="{FF2B5EF4-FFF2-40B4-BE49-F238E27FC236}">
                <a16:creationId xmlns:a16="http://schemas.microsoft.com/office/drawing/2014/main" id="{CA895326-8C62-4A87-A680-A746500235F0}"/>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9912DB58-738B-4637-8F7F-69BE65B9060C}"/>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870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6/19/2022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4155</Words>
  <Application>Microsoft Office PowerPoint</Application>
  <PresentationFormat>Widescreen</PresentationFormat>
  <Paragraphs>681</Paragraphs>
  <Slides>72</Slides>
  <Notes>37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Century Gothic</vt:lpstr>
      <vt:lpstr>CMR10</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EstMB E11 healthy</vt:lpstr>
      <vt:lpstr>Pre-Processing</vt:lpstr>
      <vt:lpstr>Transformations</vt:lpstr>
      <vt:lpstr>Simplex Space and Compositional Data</vt:lpstr>
      <vt:lpstr>Hierarchy dimensionality reduction</vt:lpstr>
      <vt:lpstr>mikropml</vt:lpstr>
      <vt:lpstr>Data set</vt:lpstr>
      <vt:lpstr>Amalgams</vt:lpstr>
      <vt:lpstr>Problems</vt:lpstr>
      <vt:lpstr>Notes 30.01. meeting</vt:lpstr>
      <vt:lpstr>Notes: 01.04. meeting</vt:lpstr>
      <vt:lpstr>Literature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248</cp:revision>
  <dcterms:created xsi:type="dcterms:W3CDTF">2022-01-12T16:41:21Z</dcterms:created>
  <dcterms:modified xsi:type="dcterms:W3CDTF">2022-06-20T13:58:21Z</dcterms:modified>
</cp:coreProperties>
</file>