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64" r:id="rId5"/>
    <p:sldId id="366" r:id="rId6"/>
    <p:sldId id="367" r:id="rId7"/>
    <p:sldId id="368" r:id="rId8"/>
    <p:sldId id="369" r:id="rId9"/>
    <p:sldId id="371" r:id="rId10"/>
    <p:sldId id="344" r:id="rId11"/>
    <p:sldId id="372" r:id="rId12"/>
    <p:sldId id="373" r:id="rId13"/>
    <p:sldId id="374" r:id="rId14"/>
    <p:sldId id="375" r:id="rId15"/>
    <p:sldId id="376" r:id="rId16"/>
    <p:sldId id="299" r:id="rId17"/>
    <p:sldId id="377" r:id="rId18"/>
    <p:sldId id="378" r:id="rId19"/>
    <p:sldId id="379" r:id="rId20"/>
    <p:sldId id="380" r:id="rId21"/>
    <p:sldId id="381" r:id="rId22"/>
    <p:sldId id="430" r:id="rId23"/>
    <p:sldId id="401" r:id="rId24"/>
    <p:sldId id="345" r:id="rId25"/>
    <p:sldId id="337" r:id="rId26"/>
    <p:sldId id="338" r:id="rId27"/>
    <p:sldId id="339" r:id="rId28"/>
    <p:sldId id="348" r:id="rId29"/>
    <p:sldId id="358" r:id="rId30"/>
    <p:sldId id="357" r:id="rId31"/>
    <p:sldId id="340" r:id="rId32"/>
    <p:sldId id="347" r:id="rId33"/>
    <p:sldId id="356" r:id="rId34"/>
    <p:sldId id="382" r:id="rId35"/>
    <p:sldId id="384" r:id="rId36"/>
    <p:sldId id="391" r:id="rId37"/>
    <p:sldId id="385" r:id="rId38"/>
    <p:sldId id="396" r:id="rId39"/>
    <p:sldId id="397" r:id="rId40"/>
    <p:sldId id="398" r:id="rId41"/>
    <p:sldId id="399" r:id="rId42"/>
    <p:sldId id="402" r:id="rId43"/>
    <p:sldId id="383" r:id="rId44"/>
    <p:sldId id="400" r:id="rId45"/>
    <p:sldId id="424" r:id="rId46"/>
    <p:sldId id="425" r:id="rId47"/>
    <p:sldId id="427" r:id="rId48"/>
    <p:sldId id="428" r:id="rId49"/>
    <p:sldId id="297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Montserrat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521415D9-36F7-43E2-AB2F-B90AF26B5E84}">
      <p14:sectionLst xmlns:p14="http://schemas.microsoft.com/office/powerpoint/2010/main">
        <p14:section name="Default Section" id="{589F61AC-A154-46AE-B56C-B1E19601A5C7}">
          <p14:sldIdLst>
            <p14:sldId id="256"/>
            <p14:sldId id="364"/>
            <p14:sldId id="366"/>
            <p14:sldId id="367"/>
            <p14:sldId id="368"/>
            <p14:sldId id="369"/>
            <p14:sldId id="371"/>
            <p14:sldId id="344"/>
            <p14:sldId id="372"/>
            <p14:sldId id="373"/>
            <p14:sldId id="374"/>
            <p14:sldId id="375"/>
            <p14:sldId id="376"/>
            <p14:sldId id="299"/>
            <p14:sldId id="377"/>
            <p14:sldId id="378"/>
            <p14:sldId id="379"/>
            <p14:sldId id="380"/>
            <p14:sldId id="381"/>
            <p14:sldId id="430"/>
            <p14:sldId id="401"/>
            <p14:sldId id="345"/>
            <p14:sldId id="337"/>
            <p14:sldId id="338"/>
            <p14:sldId id="339"/>
            <p14:sldId id="348"/>
            <p14:sldId id="358"/>
            <p14:sldId id="357"/>
            <p14:sldId id="340"/>
            <p14:sldId id="347"/>
            <p14:sldId id="356"/>
            <p14:sldId id="382"/>
            <p14:sldId id="384"/>
            <p14:sldId id="391"/>
            <p14:sldId id="385"/>
            <p14:sldId id="396"/>
            <p14:sldId id="397"/>
            <p14:sldId id="398"/>
            <p14:sldId id="399"/>
            <p14:sldId id="402"/>
            <p14:sldId id="383"/>
            <p14:sldId id="400"/>
            <p14:sldId id="424"/>
            <p14:sldId id="425"/>
            <p14:sldId id="427"/>
            <p14:sldId id="428"/>
            <p14:sldId id="2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C0107"/>
    <a:srgbClr val="FF353B"/>
    <a:srgbClr val="FD4B39"/>
    <a:srgbClr val="002060"/>
    <a:srgbClr val="0073CB"/>
    <a:srgbClr val="0075CD"/>
    <a:srgbClr val="006DD0"/>
    <a:srgbClr val="0075D9"/>
    <a:srgbClr val="007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font" Target="fonts/font8.fntdata"/><Relationship Id="rId60" Type="http://schemas.openxmlformats.org/officeDocument/2006/relationships/font" Target="fonts/font7.fntdata"/><Relationship Id="rId6" Type="http://schemas.openxmlformats.org/officeDocument/2006/relationships/slide" Target="slides/slide3.xml"/><Relationship Id="rId59" Type="http://schemas.openxmlformats.org/officeDocument/2006/relationships/font" Target="fonts/font6.fntdata"/><Relationship Id="rId58" Type="http://schemas.openxmlformats.org/officeDocument/2006/relationships/font" Target="fonts/font5.fntdata"/><Relationship Id="rId57" Type="http://schemas.openxmlformats.org/officeDocument/2006/relationships/font" Target="fonts/font4.fntdata"/><Relationship Id="rId56" Type="http://schemas.openxmlformats.org/officeDocument/2006/relationships/font" Target="fonts/font3.fntdata"/><Relationship Id="rId55" Type="http://schemas.openxmlformats.org/officeDocument/2006/relationships/font" Target="fonts/font2.fntdata"/><Relationship Id="rId54" Type="http://schemas.openxmlformats.org/officeDocument/2006/relationships/font" Target="fonts/font1.fntdata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95308" y="47388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311176" y="4719525"/>
            <a:ext cx="1200573" cy="4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2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95308" y="47388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2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95308" y="47388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95308" y="47388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595308" y="47388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595308" y="47388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595308" y="47388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595308" y="47388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595308" y="47388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SzPts val="2800"/>
              <a:buFont typeface="Montserrat"/>
              <a:buNone/>
              <a:defRPr sz="280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SzPts val="2800"/>
              <a:buNone/>
              <a:defRPr sz="2800">
                <a:solidFill>
                  <a:srgbClr val="18453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SzPts val="2800"/>
              <a:buNone/>
              <a:defRPr sz="2800">
                <a:solidFill>
                  <a:srgbClr val="18453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SzPts val="2800"/>
              <a:buNone/>
              <a:defRPr sz="2800">
                <a:solidFill>
                  <a:srgbClr val="18453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SzPts val="2800"/>
              <a:buNone/>
              <a:defRPr sz="2800">
                <a:solidFill>
                  <a:srgbClr val="18453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SzPts val="2800"/>
              <a:buNone/>
              <a:defRPr sz="2800">
                <a:solidFill>
                  <a:srgbClr val="18453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SzPts val="2800"/>
              <a:buNone/>
              <a:defRPr sz="2800">
                <a:solidFill>
                  <a:srgbClr val="18453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SzPts val="2800"/>
              <a:buNone/>
              <a:defRPr sz="2800">
                <a:solidFill>
                  <a:srgbClr val="18453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SzPts val="2800"/>
              <a:buNone/>
              <a:defRPr sz="2800">
                <a:solidFill>
                  <a:srgbClr val="18453B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453B"/>
              </a:buClr>
              <a:buSzPts val="1800"/>
              <a:buFont typeface="Montserrat"/>
              <a:buChar char="●"/>
              <a:defRPr sz="1800"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453B"/>
              </a:buClr>
              <a:buSzPts val="1400"/>
              <a:buFont typeface="Montserrat"/>
              <a:buChar char="○"/>
              <a:defRPr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453B"/>
              </a:buClr>
              <a:buSzPts val="1400"/>
              <a:buFont typeface="Montserrat"/>
              <a:buChar char="■"/>
              <a:defRPr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453B"/>
              </a:buClr>
              <a:buSzPts val="1400"/>
              <a:buFont typeface="Montserrat"/>
              <a:buChar char="●"/>
              <a:defRPr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453B"/>
              </a:buClr>
              <a:buSzPts val="1400"/>
              <a:buFont typeface="Montserrat"/>
              <a:buChar char="○"/>
              <a:defRPr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453B"/>
              </a:buClr>
              <a:buSzPts val="1400"/>
              <a:buFont typeface="Montserrat"/>
              <a:buChar char="■"/>
              <a:defRPr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453B"/>
              </a:buClr>
              <a:buSzPts val="1400"/>
              <a:buFont typeface="Montserrat"/>
              <a:buChar char="●"/>
              <a:defRPr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8453B"/>
              </a:buClr>
              <a:buSzPts val="1400"/>
              <a:buFont typeface="Montserrat"/>
              <a:buChar char="○"/>
              <a:defRPr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8453B"/>
              </a:buClr>
              <a:buSzPts val="1400"/>
              <a:buFont typeface="Montserrat"/>
              <a:buChar char="■"/>
              <a:defRPr>
                <a:solidFill>
                  <a:srgbClr val="18453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8" y="47388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0" y="4663225"/>
            <a:ext cx="9144000" cy="7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 descr="Related image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267125" y="4738850"/>
            <a:ext cx="393601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0" y="595925"/>
            <a:ext cx="9144000" cy="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2948100" y="4763000"/>
            <a:ext cx="3247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8453B"/>
                </a:solidFill>
              </a:rPr>
              <a:t>Computational Mathematics, Science and Engineering</a:t>
            </a:r>
            <a:endParaRPr sz="1000">
              <a:solidFill>
                <a:srgbClr val="18453B"/>
              </a:solidFill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4"/>
          <a:stretch>
            <a:fillRect/>
          </a:stretch>
        </p:blipFill>
        <p:spPr>
          <a:xfrm>
            <a:off x="7311176" y="4719525"/>
            <a:ext cx="1200573" cy="4001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>
            <a:spLocks noGrp="1"/>
          </p:cNvSpPr>
          <p:nvPr>
            <p:ph type="ctrTitle"/>
          </p:nvPr>
        </p:nvSpPr>
        <p:spPr>
          <a:xfrm>
            <a:off x="391710" y="674090"/>
            <a:ext cx="85206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Sinto Project</a:t>
            </a:r>
            <a:endParaRPr lang="en-US" sz="3600" b="1" dirty="0"/>
          </a:p>
        </p:txBody>
      </p:sp>
      <p:sp>
        <p:nvSpPr>
          <p:cNvPr id="182" name="Google Shape;182;p37"/>
          <p:cNvSpPr txBox="1">
            <a:spLocks noGrp="1"/>
          </p:cNvSpPr>
          <p:nvPr>
            <p:ph type="subTitle" idx="1"/>
          </p:nvPr>
        </p:nvSpPr>
        <p:spPr>
          <a:xfrm>
            <a:off x="311700" y="2736970"/>
            <a:ext cx="8520600" cy="126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Quan Xiao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9/20/2019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88140" y="526350"/>
            <a:ext cx="6367800" cy="4090800"/>
          </a:xfrm>
        </p:spPr>
        <p:txBody>
          <a:bodyPr/>
          <a:lstStyle/>
          <a:p>
            <a:pPr algn="ctr"/>
            <a:r>
              <a:rPr lang="en-US" sz="4400" dirty="0"/>
              <a:t>Proposed Method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1785" y="686435"/>
            <a:ext cx="8520430" cy="397954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  <a:sym typeface="+mn-ea"/>
              </a:rPr>
              <a:t>The pattern before the outlier is clearly different from the patterns before the normal points =&gt; </a:t>
            </a:r>
            <a:r>
              <a:rPr lang="en-US" altLang="zh-CN" dirty="0">
                <a:ea typeface="+mn-lt"/>
                <a:cs typeface="+mn-lt"/>
                <a:sym typeface="+mn-ea"/>
              </a:rPr>
              <a:t>Signal</a:t>
            </a:r>
            <a:endParaRPr lang="en-US" altLang="zh-CN" dirty="0">
              <a:ea typeface="+mn-lt"/>
              <a:cs typeface="+mn-lt"/>
              <a:sym typeface="+mn-ea"/>
            </a:endParaRPr>
          </a:p>
          <a:p>
            <a:r>
              <a:rPr lang="en-US" b="1" dirty="0">
                <a:ea typeface="+mn-lt"/>
                <a:cs typeface="+mn-lt"/>
                <a:sym typeface="+mn-ea"/>
              </a:rPr>
              <a:t>How to verify?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" name="Picture 10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1720850"/>
            <a:ext cx="8521065" cy="2945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875665"/>
            <a:ext cx="8520430" cy="358775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ea typeface="+mn-lt"/>
                <a:cs typeface="+mn-lt"/>
                <a:sym typeface="+mn-ea"/>
              </a:rPr>
              <a:t>Goal: Predict anomaly before it occurs. 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11430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  <a:sym typeface="+mn-ea"/>
            </a:endParaRPr>
          </a:p>
          <a:p>
            <a:endParaRPr lang="en-US" dirty="0">
              <a:cs typeface="Calibri"/>
              <a:sym typeface="+mn-ea"/>
            </a:endParaRPr>
          </a:p>
          <a:p>
            <a:endParaRPr lang="en-US" dirty="0">
              <a:cs typeface="Calibri"/>
              <a:sym typeface="+mn-ea"/>
            </a:endParaRPr>
          </a:p>
          <a:p>
            <a:endParaRPr lang="en-US" dirty="0">
              <a:cs typeface="Calibri"/>
              <a:sym typeface="+mn-ea"/>
            </a:endParaRPr>
          </a:p>
          <a:p>
            <a:endParaRPr lang="en-US" dirty="0">
              <a:cs typeface="Calibri"/>
              <a:sym typeface="+mn-ea"/>
            </a:endParaRPr>
          </a:p>
          <a:p>
            <a:r>
              <a:rPr lang="en-US" dirty="0">
                <a:cs typeface="Calibri"/>
                <a:sym typeface="+mn-ea"/>
              </a:rPr>
              <a:t>Baseline model: Verify</a:t>
            </a:r>
            <a:r>
              <a:rPr lang="en-US" dirty="0">
                <a:ea typeface="+mn-lt"/>
                <a:cs typeface="+mn-lt"/>
                <a:sym typeface="+mn-ea"/>
              </a:rPr>
              <a:t> the feasibility of this hypothesis.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 Box 5"/>
          <p:cNvSpPr txBox="1"/>
          <p:nvPr/>
        </p:nvSpPr>
        <p:spPr>
          <a:xfrm>
            <a:off x="134620" y="2609850"/>
            <a:ext cx="3298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Predict the anomalies</a:t>
            </a:r>
            <a:endParaRPr lang="en-US" sz="2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620" y="2533015"/>
            <a:ext cx="2606675" cy="5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062220" y="2599690"/>
            <a:ext cx="4017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Detect the area before anomalies</a:t>
            </a:r>
            <a:endParaRPr lang="en-US" sz="20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2220" y="2533015"/>
            <a:ext cx="3928745" cy="5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919095" y="2576195"/>
            <a:ext cx="2034540" cy="465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95525" y="1598295"/>
            <a:ext cx="3956050" cy="76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295525" y="1628775"/>
            <a:ext cx="4040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5">
                    <a:lumMod val="50000"/>
                  </a:schemeClr>
                </a:solidFill>
              </a:rPr>
              <a:t>Verify the areas before anomalies  are also abnormal</a:t>
            </a:r>
            <a:endParaRPr lang="en-US" sz="200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1115" y="526350"/>
            <a:ext cx="6367800" cy="4090800"/>
          </a:xfrm>
        </p:spPr>
        <p:txBody>
          <a:bodyPr/>
          <a:lstStyle/>
          <a:p>
            <a:r>
              <a:rPr lang="en-US" sz="4400"/>
              <a:t>Baseline Model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4737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kernel SVM (Support Vector Machine)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8" name="Picture 7" descr="main-qimg-8a4a30421342fedb9bdda38fbd2529a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1401445"/>
            <a:ext cx="6581775" cy="32029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Intuition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5810"/>
            <a:ext cx="8520430" cy="3803015"/>
          </a:xfrm>
        </p:spPr>
        <p:txBody>
          <a:bodyPr/>
          <a:lstStyle/>
          <a:p>
            <a:r>
              <a:rPr lang="en-US" dirty="0">
                <a:sym typeface="+mn-ea"/>
              </a:rPr>
              <a:t>We use the features of observational Windows to predict if there are outliers in prediction windows. </a:t>
            </a:r>
            <a:endParaRPr lang="en-US" dirty="0">
              <a:cs typeface="Calibri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5" name="Picture 2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457325"/>
            <a:ext cx="8357235" cy="3227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1765" y="2629535"/>
            <a:ext cx="6477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77155" y="2629535"/>
            <a:ext cx="222885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2"/>
          <p:cNvSpPr/>
          <p:nvPr/>
        </p:nvSpPr>
        <p:spPr>
          <a:xfrm rot="13680000">
            <a:off x="3394075" y="3338195"/>
            <a:ext cx="436880" cy="546735"/>
          </a:xfrm>
          <a:prstGeom prst="downArrow">
            <a:avLst/>
          </a:prstGeom>
          <a:solidFill>
            <a:srgbClr val="006DD0">
              <a:alpha val="85000"/>
            </a:srgbClr>
          </a:solidFill>
          <a:ln>
            <a:solidFill>
              <a:srgbClr val="03159A">
                <a:alpha val="75000"/>
              </a:srgbClr>
            </a:solidFill>
          </a:ln>
          <a:effectLst>
            <a:outerShdw blurRad="50800" dist="50800" dir="5400000" algn="ctr" rotWithShape="0">
              <a:schemeClr val="bg1">
                <a:alpha val="10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5"/>
          <p:cNvSpPr/>
          <p:nvPr/>
        </p:nvSpPr>
        <p:spPr>
          <a:xfrm rot="7620000">
            <a:off x="5389245" y="3343910"/>
            <a:ext cx="436880" cy="546735"/>
          </a:xfrm>
          <a:prstGeom prst="downArrow">
            <a:avLst/>
          </a:prstGeom>
          <a:solidFill>
            <a:srgbClr val="006DD0">
              <a:alpha val="85000"/>
            </a:srgbClr>
          </a:solidFill>
          <a:ln>
            <a:solidFill>
              <a:srgbClr val="03159A">
                <a:alpha val="7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2151380" y="3731895"/>
            <a:ext cx="1463040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 Window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Arrow: Left 7"/>
          <p:cNvSpPr/>
          <p:nvPr/>
        </p:nvSpPr>
        <p:spPr>
          <a:xfrm rot="19500000">
            <a:off x="4897120" y="2340610"/>
            <a:ext cx="545465" cy="258445"/>
          </a:xfrm>
          <a:prstGeom prst="leftArrow">
            <a:avLst/>
          </a:prstGeom>
          <a:solidFill>
            <a:srgbClr val="006DD0">
              <a:alpha val="85000"/>
            </a:srgbClr>
          </a:solidFill>
          <a:ln>
            <a:solidFill>
              <a:srgbClr val="03159A">
                <a:alpha val="7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67350" y="1945005"/>
            <a:ext cx="1463040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Prediction Time 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819775" y="3947160"/>
            <a:ext cx="1656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+mn-ea"/>
              </a:rPr>
              <a:t>Prediction Window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Intuition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5810"/>
            <a:ext cx="8520430" cy="3803015"/>
          </a:xfrm>
        </p:spPr>
        <p:txBody>
          <a:bodyPr/>
          <a:lstStyle/>
          <a:p>
            <a:r>
              <a:rPr lang="en-US" dirty="0">
                <a:sym typeface="+mn-ea"/>
              </a:rPr>
              <a:t>We use the features of observational Windows to predict if there are outliers in prediction windows. </a:t>
            </a:r>
            <a:endParaRPr lang="en-US" dirty="0">
              <a:cs typeface="Calibri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5" name="Picture 2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457325"/>
            <a:ext cx="8357235" cy="3227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7190" y="2638425"/>
            <a:ext cx="6477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02580" y="2638425"/>
            <a:ext cx="222885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2"/>
          <p:cNvSpPr/>
          <p:nvPr/>
        </p:nvSpPr>
        <p:spPr>
          <a:xfrm rot="13680000">
            <a:off x="3619500" y="3347085"/>
            <a:ext cx="436880" cy="546735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5"/>
          <p:cNvSpPr/>
          <p:nvPr/>
        </p:nvSpPr>
        <p:spPr>
          <a:xfrm rot="7620000">
            <a:off x="5614670" y="3352800"/>
            <a:ext cx="436880" cy="546735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2376805" y="3740785"/>
            <a:ext cx="1463040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 Window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Arrow: Left 7"/>
          <p:cNvSpPr/>
          <p:nvPr/>
        </p:nvSpPr>
        <p:spPr>
          <a:xfrm rot="19500000">
            <a:off x="5122545" y="2349500"/>
            <a:ext cx="545465" cy="258445"/>
          </a:xfrm>
          <a:prstGeom prst="lef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92775" y="1953895"/>
            <a:ext cx="1463040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Prediction Time 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045200" y="3956050"/>
            <a:ext cx="1656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+mn-ea"/>
              </a:rPr>
              <a:t>Prediction Window</a:t>
            </a:r>
            <a:endParaRPr lang="en-US"/>
          </a:p>
        </p:txBody>
      </p:sp>
      <p:sp>
        <p:nvSpPr>
          <p:cNvPr id="11" name="Arrow: Down 2"/>
          <p:cNvSpPr/>
          <p:nvPr/>
        </p:nvSpPr>
        <p:spPr>
          <a:xfrm rot="13680000">
            <a:off x="3619500" y="3347720"/>
            <a:ext cx="436880" cy="546735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5"/>
          <p:cNvSpPr/>
          <p:nvPr/>
        </p:nvSpPr>
        <p:spPr>
          <a:xfrm rot="7620000">
            <a:off x="5614670" y="3353435"/>
            <a:ext cx="436880" cy="546735"/>
          </a:xfrm>
          <a:prstGeom prst="down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7"/>
          <p:cNvSpPr/>
          <p:nvPr/>
        </p:nvSpPr>
        <p:spPr>
          <a:xfrm rot="19500000">
            <a:off x="5122545" y="2350135"/>
            <a:ext cx="545465" cy="258445"/>
          </a:xfrm>
          <a:prstGeom prst="lef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2"/>
          <p:cNvSpPr/>
          <p:nvPr/>
        </p:nvSpPr>
        <p:spPr>
          <a:xfrm rot="13680000">
            <a:off x="3619500" y="3347720"/>
            <a:ext cx="436880" cy="546735"/>
          </a:xfrm>
          <a:prstGeom prst="downArrow">
            <a:avLst/>
          </a:prstGeom>
          <a:solidFill>
            <a:srgbClr val="007FE6">
              <a:alpha val="85000"/>
            </a:srgbClr>
          </a:solidFill>
          <a:ln>
            <a:solidFill>
              <a:srgbClr val="00206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5"/>
          <p:cNvSpPr/>
          <p:nvPr/>
        </p:nvSpPr>
        <p:spPr>
          <a:xfrm rot="7620000">
            <a:off x="5614670" y="3353435"/>
            <a:ext cx="436880" cy="546735"/>
          </a:xfrm>
          <a:prstGeom prst="downArrow">
            <a:avLst/>
          </a:prstGeom>
          <a:solidFill>
            <a:srgbClr val="007F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7"/>
          <p:cNvSpPr/>
          <p:nvPr/>
        </p:nvSpPr>
        <p:spPr>
          <a:xfrm rot="19500000">
            <a:off x="5122545" y="2350135"/>
            <a:ext cx="545465" cy="258445"/>
          </a:xfrm>
          <a:prstGeom prst="leftArrow">
            <a:avLst/>
          </a:prstGeom>
          <a:solidFill>
            <a:srgbClr val="007F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Intuition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5810"/>
            <a:ext cx="8520430" cy="3803015"/>
          </a:xfrm>
        </p:spPr>
        <p:txBody>
          <a:bodyPr/>
          <a:lstStyle/>
          <a:p>
            <a:r>
              <a:rPr lang="en-US" dirty="0">
                <a:sym typeface="+mn-ea"/>
              </a:rPr>
              <a:t>We use the features of observational Windows to predict if there are outliers in prediction windows. </a:t>
            </a:r>
            <a:endParaRPr lang="en-US" dirty="0">
              <a:cs typeface="Calibri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5" name="Picture 2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457325"/>
            <a:ext cx="8357235" cy="3227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22140" y="2638425"/>
            <a:ext cx="6477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37530" y="2638425"/>
            <a:ext cx="222885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2"/>
          <p:cNvSpPr/>
          <p:nvPr/>
        </p:nvSpPr>
        <p:spPr>
          <a:xfrm rot="13680000">
            <a:off x="3854450" y="3347085"/>
            <a:ext cx="436880" cy="546735"/>
          </a:xfrm>
          <a:prstGeom prst="downArrow">
            <a:avLst/>
          </a:prstGeom>
          <a:solidFill>
            <a:srgbClr val="0070C0"/>
          </a:solidFill>
          <a:ln>
            <a:solidFill>
              <a:srgbClr val="0415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5"/>
          <p:cNvSpPr/>
          <p:nvPr/>
        </p:nvSpPr>
        <p:spPr>
          <a:xfrm rot="7620000">
            <a:off x="5849620" y="3352800"/>
            <a:ext cx="436880" cy="546735"/>
          </a:xfrm>
          <a:prstGeom prst="downArrow">
            <a:avLst/>
          </a:prstGeom>
          <a:solidFill>
            <a:srgbClr val="0070C0"/>
          </a:solidFill>
          <a:ln>
            <a:solidFill>
              <a:srgbClr val="0415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2611755" y="3740785"/>
            <a:ext cx="1463040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 Window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Arrow: Left 7"/>
          <p:cNvSpPr/>
          <p:nvPr/>
        </p:nvSpPr>
        <p:spPr>
          <a:xfrm rot="19500000">
            <a:off x="5357495" y="2349500"/>
            <a:ext cx="545465" cy="258445"/>
          </a:xfrm>
          <a:prstGeom prst="leftArrow">
            <a:avLst/>
          </a:prstGeom>
          <a:solidFill>
            <a:srgbClr val="0070C0"/>
          </a:solidFill>
          <a:ln>
            <a:solidFill>
              <a:srgbClr val="0415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27725" y="1953895"/>
            <a:ext cx="1463040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Prediction Time 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280150" y="3956050"/>
            <a:ext cx="1656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+mn-ea"/>
              </a:rPr>
              <a:t>Prediction Window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Intuition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5810"/>
            <a:ext cx="8520430" cy="3803015"/>
          </a:xfrm>
        </p:spPr>
        <p:txBody>
          <a:bodyPr/>
          <a:lstStyle/>
          <a:p>
            <a:r>
              <a:rPr lang="en-US" dirty="0">
                <a:sym typeface="+mn-ea"/>
              </a:rPr>
              <a:t>We use the features of observational Windows to predict if there are outliers in prediction windows. </a:t>
            </a:r>
            <a:endParaRPr lang="en-US" dirty="0">
              <a:cs typeface="Calibri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5" name="Picture 2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457325"/>
            <a:ext cx="8357235" cy="3227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65980" y="2638425"/>
            <a:ext cx="6477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81370" y="2638425"/>
            <a:ext cx="222885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2"/>
          <p:cNvSpPr/>
          <p:nvPr/>
        </p:nvSpPr>
        <p:spPr>
          <a:xfrm rot="13680000">
            <a:off x="4098290" y="3347085"/>
            <a:ext cx="436880" cy="546735"/>
          </a:xfrm>
          <a:prstGeom prst="downArrow">
            <a:avLst/>
          </a:prstGeom>
          <a:solidFill>
            <a:srgbClr val="0073CB">
              <a:alpha val="8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5"/>
          <p:cNvSpPr/>
          <p:nvPr/>
        </p:nvSpPr>
        <p:spPr>
          <a:xfrm rot="7620000">
            <a:off x="6093460" y="3352800"/>
            <a:ext cx="436880" cy="546735"/>
          </a:xfrm>
          <a:prstGeom prst="downArrow">
            <a:avLst/>
          </a:prstGeom>
          <a:solidFill>
            <a:srgbClr val="0073CB">
              <a:alpha val="8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2855595" y="3740785"/>
            <a:ext cx="1463040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 Window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Arrow: Left 7"/>
          <p:cNvSpPr/>
          <p:nvPr/>
        </p:nvSpPr>
        <p:spPr>
          <a:xfrm rot="19500000">
            <a:off x="5601335" y="2349500"/>
            <a:ext cx="545465" cy="258445"/>
          </a:xfrm>
          <a:prstGeom prst="leftArrow">
            <a:avLst/>
          </a:prstGeom>
          <a:solidFill>
            <a:srgbClr val="0073CB">
              <a:alpha val="8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71565" y="1953895"/>
            <a:ext cx="1463040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Prediction Time 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523990" y="3956050"/>
            <a:ext cx="1656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+mn-ea"/>
              </a:rPr>
              <a:t>Prediction Window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Intuition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5810"/>
            <a:ext cx="8520430" cy="3803015"/>
          </a:xfrm>
        </p:spPr>
        <p:txBody>
          <a:bodyPr/>
          <a:lstStyle/>
          <a:p>
            <a:r>
              <a:rPr lang="en-US" dirty="0">
                <a:sym typeface="+mn-ea"/>
              </a:rPr>
              <a:t>We use the features of observational Windows to predict if there are outliers in prediction windows. </a:t>
            </a:r>
            <a:endParaRPr lang="en-US" dirty="0">
              <a:cs typeface="Calibri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5" name="Picture 2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457325"/>
            <a:ext cx="8357235" cy="3227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1405" y="2647315"/>
            <a:ext cx="647700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6795" y="2647315"/>
            <a:ext cx="222885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2"/>
          <p:cNvSpPr/>
          <p:nvPr/>
        </p:nvSpPr>
        <p:spPr>
          <a:xfrm rot="13680000">
            <a:off x="4323715" y="3355975"/>
            <a:ext cx="436880" cy="546735"/>
          </a:xfrm>
          <a:prstGeom prst="downArrow">
            <a:avLst/>
          </a:prstGeom>
          <a:solidFill>
            <a:srgbClr val="0073CB">
              <a:alpha val="8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5"/>
          <p:cNvSpPr/>
          <p:nvPr/>
        </p:nvSpPr>
        <p:spPr>
          <a:xfrm rot="7620000">
            <a:off x="6318885" y="3361690"/>
            <a:ext cx="436880" cy="546735"/>
          </a:xfrm>
          <a:prstGeom prst="downArrow">
            <a:avLst/>
          </a:prstGeom>
          <a:solidFill>
            <a:srgbClr val="0073CB">
              <a:alpha val="8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/>
          <p:cNvSpPr txBox="1"/>
          <p:nvPr/>
        </p:nvSpPr>
        <p:spPr>
          <a:xfrm>
            <a:off x="3081020" y="3749675"/>
            <a:ext cx="1463040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 Window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Arrow: Left 7"/>
          <p:cNvSpPr/>
          <p:nvPr/>
        </p:nvSpPr>
        <p:spPr>
          <a:xfrm rot="19500000">
            <a:off x="5826760" y="2358390"/>
            <a:ext cx="545465" cy="258445"/>
          </a:xfrm>
          <a:prstGeom prst="leftArrow">
            <a:avLst/>
          </a:prstGeom>
          <a:solidFill>
            <a:srgbClr val="0073CB">
              <a:alpha val="8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96990" y="1962785"/>
            <a:ext cx="1463040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Prediction Time 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749415" y="3964940"/>
            <a:ext cx="1656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+mn-ea"/>
              </a:rPr>
              <a:t>Prediction Window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780" y="-55245"/>
          <a:ext cx="9108440" cy="525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05"/>
                <a:gridCol w="974090"/>
                <a:gridCol w="671830"/>
                <a:gridCol w="483235"/>
                <a:gridCol w="524510"/>
                <a:gridCol w="1917700"/>
                <a:gridCol w="976630"/>
                <a:gridCol w="600075"/>
                <a:gridCol w="461010"/>
                <a:gridCol w="617855"/>
              </a:tblGrid>
              <a:tr h="561340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Tag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 err="1">
                          <a:effectLst/>
                        </a:rPr>
                        <a:t>DateTime</a:t>
                      </a:r>
                      <a:endParaRPr lang="en-US" sz="900" dirty="0" err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Length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Baseline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Model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Tag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 err="1">
                          <a:effectLst/>
                        </a:rPr>
                        <a:t>DateTime</a:t>
                      </a:r>
                      <a:endParaRPr lang="en-US" sz="900" dirty="0" err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Length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Baseline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Model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MOLD PUSH OUT RET SINGLE COMP.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2.5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MOLD PUSH OUT RET SINGLE COMP.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2.5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CHAPLET SETTING COMPLETED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CHAPLET SETTING COMPLETED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48701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COPE PATTERN SPRAY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0.409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COPE PATTERN SPRAY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0.41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DRAG PATTERN SPRAY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0.515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DRAG PATTERN SPRAY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0.513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48701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INFLATE GATE SEAL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0.534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0.5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INFLATE GATE SEAL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0.521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0.5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STRIP FLASK DOWN SET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0.02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STRIP FLASK DOWN SET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0.02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0.1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48701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SQUEEZE ADV SET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1.201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SQUEEZE ADV SET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1.209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48701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MOLD PUSH OUT ADV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5.928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6.6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MOLD PUSH OUT ADV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5.934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6.6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487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...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...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...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...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...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...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...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...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...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...</a:t>
                      </a:r>
                      <a:endParaRPr lang="en-US" sz="900" dirty="0">
                        <a:effectLst/>
                      </a:endParaRPr>
                    </a:p>
                  </a:txBody>
                  <a:tcPr anchor="ctr"/>
                </a:tc>
              </a:tr>
              <a:tr h="2487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COPE STOPPER OUT COMP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8/28/2019 6:11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0.38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0.5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DRAG FLASK SLD RET COMP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1.583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  <a:tr h="2487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DRAG FLASK SLD RET COMP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8/28/2019 6:11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1.591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SAND FILL COMP.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14.535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15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/>
                      </a:endParaRPr>
                    </a:p>
                  </a:txBody>
                  <a:tcPr anchor="ctr"/>
                </a:tc>
              </a:tr>
              <a:tr h="248701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COPE FLASK LIFTER DWN FOR STRIP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6:11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1.512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COPE FLASK LIFTER DWN FOR STRIP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1.453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48701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MOLD RECEIVER UP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6:11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2.853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2.6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MOLD RECEIVER UP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2.854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2.6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48701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STRIP FLASK DOWN STRIP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6:11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2.012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STRIP FLASK DOWN STRIP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2.011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MOLD RECEIVER DOWN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6:11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1.503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MOLD RECEIVER DOWN COMP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1.451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1.2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48701"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CYCLE TIME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6:11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1515.737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34.5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Single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CYCLE TIME</a:t>
                      </a:r>
                      <a:endParaRPr lang="en-US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8/28/2019 5:46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32.836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24.25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900" dirty="0">
                          <a:effectLst/>
                        </a:rPr>
                        <a:t>HI-MED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85" y="596265"/>
            <a:ext cx="8520430" cy="435610"/>
          </a:xfrm>
        </p:spPr>
        <p:txBody>
          <a:bodyPr/>
          <a:lstStyle/>
          <a:p>
            <a:r>
              <a:rPr lang="en-US" dirty="0"/>
              <a:t>Feature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13030" y="688975"/>
          <a:ext cx="8917940" cy="396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15"/>
                <a:gridCol w="7007225"/>
              </a:tblGrid>
              <a:tr h="2774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Feature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Description</a:t>
                      </a:r>
                      <a:endParaRPr lang="en-US" sz="1200"/>
                    </a:p>
                  </a:txBody>
                  <a:tcPr anchor="ctr"/>
                </a:tc>
              </a:tr>
              <a:tr h="275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Mean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The DC component (average value) of the signal over the window</a:t>
                      </a:r>
                      <a:endParaRPr lang="en-US" sz="1200"/>
                    </a:p>
                  </a:txBody>
                  <a:tcPr anchor="ctr"/>
                </a:tc>
              </a:tr>
              <a:tr h="2774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Median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The median signal value over the window</a:t>
                      </a:r>
                      <a:endParaRPr lang="en-US" sz="1200"/>
                    </a:p>
                  </a:txBody>
                  <a:tcPr anchor="ctr"/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Standard Deviation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Measure of the spreadness of the signal over the window</a:t>
                      </a:r>
                      <a:endParaRPr lang="en-US" sz="1200"/>
                    </a:p>
                  </a:txBody>
                  <a:tcPr anchor="ctr"/>
                </a:tc>
              </a:tr>
              <a:tr h="2774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Variance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The square of standard deviation</a:t>
                      </a:r>
                      <a:endParaRPr lang="en-US" sz="1200"/>
                    </a:p>
                  </a:txBody>
                  <a:tcPr anchor="ctr"/>
                </a:tc>
              </a:tr>
              <a:tr h="275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Root Mean Square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The quadratic mean value of the signal over the window</a:t>
                      </a:r>
                      <a:endParaRPr lang="en-US" sz="1200"/>
                    </a:p>
                  </a:txBody>
                  <a:tcPr anchor="ctr"/>
                </a:tc>
              </a:tr>
              <a:tr h="2774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Averaged derivatives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The mean value of the first order derivatives of the signal over the window</a:t>
                      </a:r>
                      <a:endParaRPr lang="en-US" sz="1200"/>
                    </a:p>
                  </a:txBody>
                  <a:tcPr anchor="ctr"/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Skewness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The degree of asymmetry of the sensor signal distribution</a:t>
                      </a:r>
                      <a:endParaRPr lang="en-US" sz="1200"/>
                    </a:p>
                  </a:txBody>
                  <a:tcPr anchor="ctr"/>
                </a:tc>
              </a:tr>
              <a:tr h="276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Kurtosis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The degree of peakedness of the sensor signal distribution</a:t>
                      </a:r>
                      <a:endParaRPr lang="en-US" sz="1200"/>
                    </a:p>
                  </a:txBody>
                  <a:tcPr anchor="ctr"/>
                </a:tc>
              </a:tr>
              <a:tr h="461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Interquartile Range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Measure of the statistical dispersion, being equal to the difference between the 75th and the 25th percentiles of the signal over the window</a:t>
                      </a:r>
                      <a:endParaRPr lang="en-US" sz="1200"/>
                    </a:p>
                  </a:txBody>
                  <a:tcPr anchor="ctr"/>
                </a:tc>
              </a:tr>
              <a:tr h="462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Mean Crossing Rate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The total number of times the signal changes from below average to above average or vice versa normalized by the window length</a:t>
                      </a:r>
                      <a:endParaRPr lang="en-US" sz="1200"/>
                    </a:p>
                  </a:txBody>
                  <a:tcPr anchor="ctr"/>
                </a:tc>
              </a:tr>
              <a:tr h="275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Spectral Entropy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Measure of the distribution of frequency components</a:t>
                      </a:r>
                      <a:endParaRPr lang="en-US" sz="1200"/>
                    </a:p>
                  </a:txBody>
                  <a:tcPr anchor="ctr"/>
                </a:tc>
              </a:tr>
              <a:tr h="2774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Model (one-hot encoded)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The model which the signal over the window belong to</a:t>
                      </a:r>
                      <a:endParaRPr lang="en-US" sz="12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13030" y="74295"/>
            <a:ext cx="4603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8453B"/>
                </a:solidFill>
                <a:latin typeface="Montserrat" charset="0"/>
              </a:rPr>
              <a:t>Features and Description</a:t>
            </a:r>
            <a:endParaRPr lang="en-US" sz="2800" b="1">
              <a:solidFill>
                <a:srgbClr val="18453B"/>
              </a:solidFill>
              <a:latin typeface="Montserrat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Change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5810"/>
            <a:ext cx="8520430" cy="3803015"/>
          </a:xfrm>
        </p:spPr>
        <p:txBody>
          <a:bodyPr/>
          <a:lstStyle/>
          <a:p>
            <a:r>
              <a:rPr lang="en-US"/>
              <a:t>We add Model types as features since the time ratio changes largely when change models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 descr="conn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519555"/>
            <a:ext cx="8054340" cy="31273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Selection Method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945" y="880110"/>
            <a:ext cx="8637270" cy="3688715"/>
          </a:xfrm>
        </p:spPr>
        <p:txBody>
          <a:bodyPr/>
          <a:lstStyle/>
          <a:p>
            <a:r>
              <a:rPr lang="en-US">
                <a:sym typeface="+mn-ea"/>
              </a:rPr>
              <a:t>Why perform feature selection?</a:t>
            </a:r>
            <a:endParaRPr lang="en-US"/>
          </a:p>
          <a:p>
            <a:r>
              <a:rPr lang="en-US">
                <a:sym typeface="+mn-ea"/>
              </a:rPr>
              <a:t>Data interpretation discovery (insights into which factors which are most representative of our problem)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>
                <a:solidFill>
                  <a:srgbClr val="18453B"/>
                </a:solidFill>
                <a:sym typeface="+mn-ea"/>
              </a:rPr>
              <a:t>Method:</a:t>
            </a:r>
            <a:r>
              <a:rPr lang="en-US">
                <a:solidFill>
                  <a:srgbClr val="FF0000"/>
                </a:solidFill>
                <a:sym typeface="+mn-ea"/>
              </a:rPr>
              <a:t> Sequential Forward Selection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r>
              <a:rPr lang="en-US"/>
              <a:t>Greedy search algorithm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How to assess the performance?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criterion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" y="852805"/>
            <a:ext cx="9113520" cy="3629025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use F1 score which is defined as follows to be our selection criterion since it earns a trade-off between precision and recall.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latin typeface="Arial" panose="020B060402020209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5" name="Table 4"/>
          <p:cNvGraphicFramePr/>
          <p:nvPr/>
        </p:nvGraphicFramePr>
        <p:xfrm>
          <a:off x="1381760" y="852805"/>
          <a:ext cx="5874385" cy="145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730"/>
                <a:gridCol w="2189480"/>
                <a:gridCol w="2289175"/>
              </a:tblGrid>
              <a:tr h="44259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true condition</a:t>
                      </a:r>
                      <a:endParaRPr lang="en-US" sz="1800"/>
                    </a:p>
                  </a:txBody>
                  <a:tcPr anchor="ctr"/>
                </a:tc>
                <a:tc hMerge="1">
                  <a:tcPr/>
                </a:tc>
              </a:tr>
              <a:tr h="44259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Prediction</a:t>
                      </a:r>
                      <a:endParaRPr lang="en-US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condition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True positive (TP)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False positive (FP)</a:t>
                      </a:r>
                      <a:endParaRPr lang="en-US" sz="1800"/>
                    </a:p>
                  </a:txBody>
                  <a:tcPr anchor="ctr"/>
                </a:tc>
              </a:tr>
              <a:tr h="57277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False negative (FN)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True negative (TN)</a:t>
                      </a:r>
                      <a:endParaRPr lang="en-US" sz="180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 descr="41B48E7AB64D4018960AB4BF182967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90" y="2397760"/>
            <a:ext cx="2225040" cy="759460"/>
          </a:xfrm>
          <a:prstGeom prst="rect">
            <a:avLst/>
          </a:prstGeom>
        </p:spPr>
      </p:pic>
      <p:pic>
        <p:nvPicPr>
          <p:cNvPr id="8" name="Picture 7" descr="0554FB90597F3472ED0EB54F857CAA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85" y="2397760"/>
            <a:ext cx="1950085" cy="662940"/>
          </a:xfrm>
          <a:prstGeom prst="rect">
            <a:avLst/>
          </a:prstGeom>
        </p:spPr>
      </p:pic>
      <p:pic>
        <p:nvPicPr>
          <p:cNvPr id="9" name="Picture 8" descr="47E411AC6D1949C6D5D4E9876F6E0668"/>
          <p:cNvPicPr>
            <a:picLocks noChangeAspect="1"/>
          </p:cNvPicPr>
          <p:nvPr/>
        </p:nvPicPr>
        <p:blipFill>
          <a:blip r:embed="rId3"/>
          <a:srcRect r="88510"/>
          <a:stretch>
            <a:fillRect/>
          </a:stretch>
        </p:blipFill>
        <p:spPr>
          <a:xfrm>
            <a:off x="3037840" y="3897630"/>
            <a:ext cx="560705" cy="666115"/>
          </a:xfrm>
          <a:prstGeom prst="rect">
            <a:avLst/>
          </a:prstGeom>
        </p:spPr>
      </p:pic>
      <p:pic>
        <p:nvPicPr>
          <p:cNvPr id="10" name="Picture 9" descr="47E411AC6D1949C6D5D4E9876F6E0668"/>
          <p:cNvPicPr>
            <a:picLocks noChangeAspect="1"/>
          </p:cNvPicPr>
          <p:nvPr/>
        </p:nvPicPr>
        <p:blipFill>
          <a:blip r:embed="rId3"/>
          <a:srcRect l="51711" r="481"/>
          <a:stretch>
            <a:fillRect/>
          </a:stretch>
        </p:blipFill>
        <p:spPr>
          <a:xfrm>
            <a:off x="3598545" y="3897630"/>
            <a:ext cx="2332990" cy="6661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Results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Mean</a:t>
            </a:r>
            <a:endParaRPr lang="en-US"/>
          </a:p>
          <a:p>
            <a:r>
              <a:rPr lang="en-US">
                <a:sym typeface="+mn-ea"/>
              </a:rPr>
              <a:t>Standard Deviation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Root Mean Square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Kurtosis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Mean Crossing Rate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Model 0,1,3,4,7,10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 Box 5"/>
          <p:cNvSpPr txBox="1"/>
          <p:nvPr/>
        </p:nvSpPr>
        <p:spPr>
          <a:xfrm>
            <a:off x="229870" y="1064260"/>
            <a:ext cx="3043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8453B"/>
                </a:solidFill>
              </a:rPr>
              <a:t>Selected Features:</a:t>
            </a:r>
            <a:endParaRPr lang="en-US" sz="2000" b="1">
              <a:solidFill>
                <a:srgbClr val="18453B"/>
              </a:solidFill>
            </a:endParaRPr>
          </a:p>
        </p:txBody>
      </p:sp>
      <p:pic>
        <p:nvPicPr>
          <p:cNvPr id="5" name="Picture 4" descr="sel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7420" y="838835"/>
            <a:ext cx="5487670" cy="36582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 Result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941705"/>
            <a:ext cx="8520430" cy="3627120"/>
          </a:xfrm>
        </p:spPr>
        <p:txBody>
          <a:bodyPr/>
          <a:lstStyle/>
          <a:p>
            <a:r>
              <a:rPr lang="en-US"/>
              <a:t>Train set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" name="Picture 7" descr="trai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1409065"/>
            <a:ext cx="8214995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 Result (Zoom in)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941705"/>
            <a:ext cx="8520430" cy="3627120"/>
          </a:xfrm>
        </p:spPr>
        <p:txBody>
          <a:bodyPr/>
          <a:lstStyle/>
          <a:p>
            <a:r>
              <a:rPr lang="en-US"/>
              <a:t>Train set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train2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1386840"/>
            <a:ext cx="8274050" cy="31819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 Result (Zoom in)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941705"/>
            <a:ext cx="8520430" cy="3627120"/>
          </a:xfrm>
        </p:spPr>
        <p:txBody>
          <a:bodyPr/>
          <a:lstStyle/>
          <a:p>
            <a:r>
              <a:rPr lang="en-US"/>
              <a:t>Train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 descr="train2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1316355"/>
            <a:ext cx="8229600" cy="31648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Fitting Result (Zoom in)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941705"/>
            <a:ext cx="8520430" cy="3627120"/>
          </a:xfrm>
        </p:spPr>
        <p:txBody>
          <a:bodyPr/>
          <a:lstStyle/>
          <a:p>
            <a:r>
              <a:rPr lang="en-US"/>
              <a:t>Train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 descr="train2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" y="1363980"/>
            <a:ext cx="8483600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Result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842010"/>
            <a:ext cx="8520430" cy="3726815"/>
          </a:xfrm>
        </p:spPr>
        <p:txBody>
          <a:bodyPr/>
          <a:lstStyle/>
          <a:p>
            <a:r>
              <a:rPr lang="en-US"/>
              <a:t>Test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test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6990" y="1323975"/>
            <a:ext cx="8879205" cy="3415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>
            <a:off x="1884722" y="2785552"/>
            <a:ext cx="802627" cy="1023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668300" y="2638439"/>
            <a:ext cx="328256" cy="151514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57141" y="2639085"/>
            <a:ext cx="343196" cy="159453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252312" y="2789810"/>
            <a:ext cx="242711" cy="8727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84679" y="2770969"/>
            <a:ext cx="142228" cy="197132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29126" y="2792254"/>
            <a:ext cx="104546" cy="154559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723329" y="2779695"/>
            <a:ext cx="248991" cy="3833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55695" y="2471966"/>
            <a:ext cx="135947" cy="330402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097921" y="2465684"/>
            <a:ext cx="127823" cy="342963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204685" y="2789807"/>
            <a:ext cx="240866" cy="2449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443332" y="2773415"/>
            <a:ext cx="127822" cy="141995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575217" y="1571442"/>
            <a:ext cx="115262" cy="1352697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696758" y="1571442"/>
            <a:ext cx="242711" cy="2150285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937785" y="2808718"/>
            <a:ext cx="110826" cy="908181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029608" y="2814926"/>
            <a:ext cx="305513" cy="8731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324777" y="2497084"/>
            <a:ext cx="230151" cy="336682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548646" y="2503364"/>
            <a:ext cx="209465" cy="305282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5743333" y="2785974"/>
            <a:ext cx="422992" cy="3831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767610" y="2786574"/>
            <a:ext cx="123386" cy="130141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645814" y="2794919"/>
            <a:ext cx="137441" cy="108764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378801" y="2799602"/>
            <a:ext cx="282657" cy="1023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224395" y="4239491"/>
            <a:ext cx="5456958" cy="15586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364672" y="866774"/>
            <a:ext cx="24246" cy="3557154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316590" y="4345723"/>
            <a:ext cx="2057400" cy="345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spAutoFit/>
          </a:bodyPr>
          <a:lstStyle/>
          <a:p>
            <a:r>
              <a:rPr lang="en-US" sz="1800" dirty="0"/>
              <a:t>Cycle Time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113752" y="1147474"/>
            <a:ext cx="2057400" cy="345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spAutoFit/>
          </a:bodyPr>
          <a:lstStyle/>
          <a:p>
            <a:r>
              <a:rPr lang="en-US" sz="1800" dirty="0"/>
              <a:t>Time Ratio</a:t>
            </a:r>
            <a:endParaRPr lang="en-US" sz="1800" dirty="0"/>
          </a:p>
        </p:txBody>
      </p:sp>
      <p:pic>
        <p:nvPicPr>
          <p:cNvPr id="75" name="Picture 75" descr="A close up of a logo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4460" y="1147515"/>
            <a:ext cx="2520661" cy="710366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60018" y="179142"/>
            <a:ext cx="6421581" cy="3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spAutoFit/>
          </a:bodyPr>
          <a:lstStyle/>
          <a:p>
            <a:r>
              <a:rPr lang="en-US" sz="2100" dirty="0">
                <a:cs typeface="Calibri"/>
              </a:rPr>
              <a:t>We can gain several time series according to Tags</a:t>
            </a:r>
            <a:endParaRPr lang="en-US" sz="2100" dirty="0"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Result (Zoom in)</a:t>
            </a:r>
            <a:endParaRPr lang="zh-CN" altLang="en-US">
              <a:ea typeface="SimSu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842010"/>
            <a:ext cx="8520430" cy="3726815"/>
          </a:xfrm>
        </p:spPr>
        <p:txBody>
          <a:bodyPr/>
          <a:lstStyle/>
          <a:p>
            <a:r>
              <a:rPr lang="en-US"/>
              <a:t>Test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test2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1306195"/>
            <a:ext cx="8482965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Result (Zoom in)</a:t>
            </a:r>
            <a:endParaRPr lang="zh-CN" altLang="en-US">
              <a:ea typeface="SimSu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842010"/>
            <a:ext cx="8520430" cy="3726815"/>
          </a:xfrm>
        </p:spPr>
        <p:txBody>
          <a:bodyPr/>
          <a:lstStyle/>
          <a:p>
            <a:r>
              <a:rPr lang="en-US"/>
              <a:t>Test 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Picture 5" descr="test2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1218565"/>
            <a:ext cx="8711565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25275" y="399985"/>
            <a:ext cx="6367800" cy="4090800"/>
          </a:xfrm>
        </p:spPr>
        <p:txBody>
          <a:bodyPr/>
          <a:lstStyle/>
          <a:p>
            <a:pPr algn="ctr"/>
            <a:r>
              <a:rPr lang="en-US"/>
              <a:t>Observation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Sand Problem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85" y="766445"/>
            <a:ext cx="8520430" cy="380238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Picture 8" descr="Screen Shot 2019-09-18 at 11.19.15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320" y="596265"/>
            <a:ext cx="9164320" cy="41421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Sand Problem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demo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745490"/>
            <a:ext cx="7452360" cy="380619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409315" y="1973580"/>
            <a:ext cx="10795" cy="12839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87465" y="1973580"/>
            <a:ext cx="0" cy="12725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20110" y="3246120"/>
            <a:ext cx="29559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 rot="2520000">
            <a:off x="3021965" y="3246120"/>
            <a:ext cx="398145" cy="4762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014220" y="3711575"/>
            <a:ext cx="4870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Sand problem condition is the same as those of anomalies 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and Maintenance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7080"/>
            <a:ext cx="8520430" cy="3801745"/>
          </a:xfrm>
        </p:spPr>
        <p:txBody>
          <a:bodyPr/>
          <a:lstStyle/>
          <a:p>
            <a:r>
              <a:rPr lang="en-US"/>
              <a:t>Existing maintenances in the report are always after the breakdown</a:t>
            </a:r>
            <a:endParaRPr lang="en-US"/>
          </a:p>
          <a:p>
            <a:r>
              <a:rPr lang="en-US"/>
              <a:t>That's too late.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demo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1508760"/>
            <a:ext cx="6837680" cy="316801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2400000">
            <a:off x="4411345" y="2479040"/>
            <a:ext cx="321310" cy="376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38675" y="2190750"/>
            <a:ext cx="1715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Maintenance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69410" y="2028190"/>
            <a:ext cx="158750" cy="128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3120000">
            <a:off x="3705225" y="3215005"/>
            <a:ext cx="379095" cy="379095"/>
          </a:xfrm>
          <a:prstGeom prst="upArrow">
            <a:avLst/>
          </a:prstGeom>
          <a:solidFill>
            <a:srgbClr val="FC0107">
              <a:alpha val="70000"/>
            </a:srgbClr>
          </a:solidFill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734310" y="3500755"/>
            <a:ext cx="1426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Anomalies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before breakdown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7080"/>
            <a:ext cx="8520430" cy="3670935"/>
          </a:xfrm>
        </p:spPr>
        <p:txBody>
          <a:bodyPr/>
          <a:lstStyle/>
          <a:p>
            <a:r>
              <a:rPr lang="en-US"/>
              <a:t>6/17/2019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2" name="Picture 21" descr="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120" y="1181735"/>
            <a:ext cx="6850380" cy="342519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35500" y="1733550"/>
            <a:ext cx="304800" cy="1645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3990" y="1733550"/>
            <a:ext cx="614680" cy="16452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8160000">
            <a:off x="3362325" y="3243580"/>
            <a:ext cx="480695" cy="445770"/>
          </a:xfrm>
          <a:prstGeom prst="leftArrow">
            <a:avLst>
              <a:gd name="adj1" fmla="val 50000"/>
              <a:gd name="adj2" fmla="val 50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2489835" y="3655695"/>
            <a:ext cx="1494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Pattern before breakdown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Up Arrow 26"/>
          <p:cNvSpPr/>
          <p:nvPr/>
        </p:nvSpPr>
        <p:spPr>
          <a:xfrm>
            <a:off x="4635500" y="3491865"/>
            <a:ext cx="379095" cy="379095"/>
          </a:xfrm>
          <a:prstGeom prst="upArrow">
            <a:avLst/>
          </a:prstGeom>
          <a:solidFill>
            <a:srgbClr val="FC0107">
              <a:alpha val="70000"/>
            </a:srgbClr>
          </a:solidFill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4372610" y="3870960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C0107"/>
                </a:solidFill>
              </a:rPr>
              <a:t>Anomalies</a:t>
            </a:r>
            <a:endParaRPr lang="en-US">
              <a:solidFill>
                <a:srgbClr val="FC0107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before breakdown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7080"/>
            <a:ext cx="8520430" cy="3670935"/>
          </a:xfrm>
        </p:spPr>
        <p:txBody>
          <a:bodyPr/>
          <a:lstStyle/>
          <a:p>
            <a:r>
              <a:rPr lang="en-US"/>
              <a:t>8/5/2019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9" name="Picture 18" descr="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545" y="1246505"/>
            <a:ext cx="6536690" cy="326834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33340" y="1700530"/>
            <a:ext cx="343535" cy="1765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65015" y="1701165"/>
            <a:ext cx="495935" cy="17653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 rot="8940000">
            <a:off x="3990340" y="3378835"/>
            <a:ext cx="417195" cy="445770"/>
          </a:xfrm>
          <a:prstGeom prst="leftArrow">
            <a:avLst>
              <a:gd name="adj1" fmla="val 50000"/>
              <a:gd name="adj2" fmla="val 50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746375" y="3636645"/>
            <a:ext cx="1494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Pattern before breakdown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5060950" y="3521075"/>
            <a:ext cx="379095" cy="379095"/>
          </a:xfrm>
          <a:prstGeom prst="upArrow">
            <a:avLst/>
          </a:prstGeom>
          <a:solidFill>
            <a:srgbClr val="FC0107">
              <a:alpha val="70000"/>
            </a:srgbClr>
          </a:solidFill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834890" y="3851910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C0107"/>
                </a:solidFill>
              </a:rPr>
              <a:t>Anomalies</a:t>
            </a:r>
            <a:endParaRPr lang="en-US">
              <a:solidFill>
                <a:srgbClr val="FC0107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before breakdown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7080"/>
            <a:ext cx="8520430" cy="3670935"/>
          </a:xfrm>
        </p:spPr>
        <p:txBody>
          <a:bodyPr/>
          <a:lstStyle/>
          <a:p>
            <a:r>
              <a:rPr lang="en-US"/>
              <a:t>8/20/2019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" name="Picture 7" descr="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835" y="1202055"/>
            <a:ext cx="6902450" cy="3451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07000" y="2016760"/>
            <a:ext cx="304800" cy="1110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3025" y="2016760"/>
            <a:ext cx="1224915" cy="111061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8520000">
            <a:off x="3524250" y="3173095"/>
            <a:ext cx="480695" cy="445770"/>
          </a:xfrm>
          <a:prstGeom prst="leftArrow">
            <a:avLst>
              <a:gd name="adj1" fmla="val 50000"/>
              <a:gd name="adj2" fmla="val 50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162810" y="3473450"/>
            <a:ext cx="1494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Pattern before breakdown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5170170" y="3206115"/>
            <a:ext cx="379095" cy="379095"/>
          </a:xfrm>
          <a:prstGeom prst="upArrow">
            <a:avLst/>
          </a:prstGeom>
          <a:solidFill>
            <a:srgbClr val="FC0107">
              <a:alpha val="70000"/>
            </a:srgbClr>
          </a:solidFill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944110" y="3719195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C0107"/>
                </a:solidFill>
              </a:rPr>
              <a:t>Anomalies</a:t>
            </a:r>
            <a:endParaRPr lang="en-US">
              <a:solidFill>
                <a:srgbClr val="FC0107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before breakdown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7080"/>
            <a:ext cx="8520430" cy="3670935"/>
          </a:xfrm>
        </p:spPr>
        <p:txBody>
          <a:bodyPr/>
          <a:lstStyle/>
          <a:p>
            <a:r>
              <a:rPr lang="en-US"/>
              <a:t>8/26/2019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demo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1118235"/>
            <a:ext cx="6997700" cy="3498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09160" y="1567180"/>
            <a:ext cx="705485" cy="1559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3840" y="1567180"/>
            <a:ext cx="593090" cy="15595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8520000">
            <a:off x="3573780" y="3172460"/>
            <a:ext cx="480695" cy="445770"/>
          </a:xfrm>
          <a:prstGeom prst="leftArrow">
            <a:avLst>
              <a:gd name="adj1" fmla="val 50000"/>
              <a:gd name="adj2" fmla="val 50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2235835" y="3503295"/>
            <a:ext cx="1494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Pattern before breakdown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4878070" y="3205480"/>
            <a:ext cx="379095" cy="379095"/>
          </a:xfrm>
          <a:prstGeom prst="upArrow">
            <a:avLst/>
          </a:prstGeom>
          <a:solidFill>
            <a:srgbClr val="FC0107">
              <a:alpha val="70000"/>
            </a:srgbClr>
          </a:solidFill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709160" y="3718560"/>
            <a:ext cx="1760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C0107"/>
                </a:solidFill>
              </a:rPr>
              <a:t>Anomalies</a:t>
            </a:r>
            <a:endParaRPr lang="en-US">
              <a:solidFill>
                <a:srgbClr val="FC010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140" y="201295"/>
            <a:ext cx="8158480" cy="3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spAutoFit/>
          </a:bodyPr>
          <a:lstStyle/>
          <a:p>
            <a:r>
              <a:rPr lang="en-US" sz="2100" dirty="0">
                <a:ea typeface="+mn-lt"/>
                <a:cs typeface="+mn-lt"/>
              </a:rPr>
              <a:t>The time series plot of Tag 'SQUEEZE MOLD COMP' </a:t>
            </a:r>
            <a:endParaRPr lang="en-US" sz="2100" dirty="0">
              <a:ea typeface="+mn-lt"/>
              <a:cs typeface="+mn-lt"/>
            </a:endParaRPr>
          </a:p>
        </p:txBody>
      </p:sp>
      <p:pic>
        <p:nvPicPr>
          <p:cNvPr id="11" name="Picture 11" descr="A close up of a logo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683895"/>
            <a:ext cx="9152890" cy="35026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1853" y="4186382"/>
            <a:ext cx="6092536" cy="299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spAutoFit/>
          </a:bodyPr>
          <a:lstStyle/>
          <a:p>
            <a:r>
              <a:rPr lang="en-US" sz="1500" dirty="0">
                <a:cs typeface="Calibri"/>
              </a:rPr>
              <a:t>Note: The value of this plot is restricted from 0.7 to 1.5.</a:t>
            </a:r>
            <a:endParaRPr lang="en-US" sz="1500" dirty="0"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854075"/>
            <a:ext cx="8520430" cy="3714750"/>
          </a:xfrm>
        </p:spPr>
        <p:txBody>
          <a:bodyPr/>
          <a:lstStyle/>
          <a:p>
            <a:r>
              <a:rPr lang="en-US"/>
              <a:t>The data of July only contains that on July 31st.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88140" y="526350"/>
            <a:ext cx="6367800" cy="4090800"/>
          </a:xfrm>
        </p:spPr>
        <p:txBody>
          <a:bodyPr/>
          <a:lstStyle/>
          <a:p>
            <a:pPr algn="ctr"/>
            <a:r>
              <a:rPr lang="en-US"/>
              <a:t>Deep Learning Method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LSTM autoencoder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572958" y="473884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7" name="Picture 66" descr="demo2"/>
          <p:cNvPicPr>
            <a:picLocks noChangeAspect="1"/>
          </p:cNvPicPr>
          <p:nvPr/>
        </p:nvPicPr>
        <p:blipFill>
          <a:blip r:embed="rId1"/>
          <a:srcRect l="201" t="24102" r="-201" b="41072"/>
          <a:stretch>
            <a:fillRect/>
          </a:stretch>
        </p:blipFill>
        <p:spPr>
          <a:xfrm>
            <a:off x="3181350" y="731520"/>
            <a:ext cx="5694680" cy="1033145"/>
          </a:xfrm>
          <a:prstGeom prst="rect">
            <a:avLst/>
          </a:prstGeom>
        </p:spPr>
      </p:pic>
      <p:pic>
        <p:nvPicPr>
          <p:cNvPr id="68" name="Picture 67" descr="demo2"/>
          <p:cNvPicPr>
            <a:picLocks noChangeAspect="1"/>
          </p:cNvPicPr>
          <p:nvPr/>
        </p:nvPicPr>
        <p:blipFill>
          <a:blip r:embed="rId1"/>
          <a:srcRect b="34874"/>
          <a:stretch>
            <a:fillRect/>
          </a:stretch>
        </p:blipFill>
        <p:spPr>
          <a:xfrm>
            <a:off x="752475" y="2775585"/>
            <a:ext cx="5694680" cy="185483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2116455" y="3776980"/>
            <a:ext cx="642620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668270" y="3677285"/>
            <a:ext cx="642620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493895" y="3776980"/>
            <a:ext cx="642620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 Box 71"/>
          <p:cNvSpPr txBox="1"/>
          <p:nvPr/>
        </p:nvSpPr>
        <p:spPr>
          <a:xfrm>
            <a:off x="2131060" y="3884295"/>
            <a:ext cx="400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X1</a:t>
            </a:r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2910205" y="3677285"/>
            <a:ext cx="400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X2</a:t>
            </a:r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4614545" y="3776980"/>
            <a:ext cx="400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Xn</a:t>
            </a:r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319655" y="3479165"/>
            <a:ext cx="6350" cy="31559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007360" y="3445510"/>
            <a:ext cx="10160" cy="23177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0"/>
          </p:cNvCxnSpPr>
          <p:nvPr/>
        </p:nvCxnSpPr>
        <p:spPr>
          <a:xfrm flipV="1">
            <a:off x="4804410" y="3434080"/>
            <a:ext cx="9525" cy="3429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09775" y="3106420"/>
            <a:ext cx="625475" cy="3860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759075" y="3067050"/>
            <a:ext cx="625475" cy="3860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93895" y="3067050"/>
            <a:ext cx="625475" cy="3860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Box 80"/>
          <p:cNvSpPr txBox="1"/>
          <p:nvPr/>
        </p:nvSpPr>
        <p:spPr>
          <a:xfrm>
            <a:off x="2009775" y="3107055"/>
            <a:ext cx="657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LSTM</a:t>
            </a:r>
            <a:endParaRPr lang="en-US"/>
          </a:p>
        </p:txBody>
      </p:sp>
      <p:sp>
        <p:nvSpPr>
          <p:cNvPr id="82" name="Text Box 81"/>
          <p:cNvSpPr txBox="1"/>
          <p:nvPr/>
        </p:nvSpPr>
        <p:spPr>
          <a:xfrm>
            <a:off x="2759075" y="3107055"/>
            <a:ext cx="657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LSTM</a:t>
            </a:r>
            <a:endParaRPr lang="en-US"/>
          </a:p>
        </p:txBody>
      </p:sp>
      <p:sp>
        <p:nvSpPr>
          <p:cNvPr id="83" name="Text Box 82"/>
          <p:cNvSpPr txBox="1"/>
          <p:nvPr/>
        </p:nvSpPr>
        <p:spPr>
          <a:xfrm>
            <a:off x="4493895" y="3106420"/>
            <a:ext cx="657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LSTM</a:t>
            </a:r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640965" y="3242945"/>
            <a:ext cx="118110" cy="444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394710" y="3260090"/>
            <a:ext cx="1077595" cy="63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799330" y="2811780"/>
            <a:ext cx="7620" cy="24447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968115" y="2429510"/>
            <a:ext cx="1708785" cy="386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3985260" y="2468880"/>
            <a:ext cx="164782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Encoded Feature</a:t>
            </a:r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438015" y="1812290"/>
            <a:ext cx="625475" cy="3860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87315" y="1812290"/>
            <a:ext cx="625475" cy="3860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922135" y="1812290"/>
            <a:ext cx="625475" cy="3860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 Box 91"/>
          <p:cNvSpPr txBox="1"/>
          <p:nvPr/>
        </p:nvSpPr>
        <p:spPr>
          <a:xfrm>
            <a:off x="4438015" y="1852295"/>
            <a:ext cx="657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LSTM</a:t>
            </a:r>
            <a:endParaRPr lang="en-US"/>
          </a:p>
        </p:txBody>
      </p:sp>
      <p:sp>
        <p:nvSpPr>
          <p:cNvPr id="93" name="Text Box 92"/>
          <p:cNvSpPr txBox="1"/>
          <p:nvPr/>
        </p:nvSpPr>
        <p:spPr>
          <a:xfrm>
            <a:off x="5187315" y="1852295"/>
            <a:ext cx="657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LSTM</a:t>
            </a:r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6922135" y="1851660"/>
            <a:ext cx="657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LSTM</a:t>
            </a:r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069205" y="1988185"/>
            <a:ext cx="118110" cy="444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833745" y="2005330"/>
            <a:ext cx="1077595" cy="63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7235190" y="1637030"/>
            <a:ext cx="0" cy="1752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763135" y="2190750"/>
            <a:ext cx="7620" cy="24447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552315" y="898525"/>
            <a:ext cx="642620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104130" y="798830"/>
            <a:ext cx="642620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929755" y="898525"/>
            <a:ext cx="642620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Box 101"/>
          <p:cNvSpPr txBox="1"/>
          <p:nvPr/>
        </p:nvSpPr>
        <p:spPr>
          <a:xfrm>
            <a:off x="4662805" y="967105"/>
            <a:ext cx="400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X1</a:t>
            </a:r>
            <a:endParaRPr lang="en-US"/>
          </a:p>
        </p:txBody>
      </p:sp>
      <p:sp>
        <p:nvSpPr>
          <p:cNvPr id="103" name="Text Box 102"/>
          <p:cNvSpPr txBox="1"/>
          <p:nvPr/>
        </p:nvSpPr>
        <p:spPr>
          <a:xfrm>
            <a:off x="5299710" y="898525"/>
            <a:ext cx="400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X2</a:t>
            </a:r>
            <a:endParaRPr lang="en-US"/>
          </a:p>
        </p:txBody>
      </p:sp>
      <p:sp>
        <p:nvSpPr>
          <p:cNvPr id="104" name="Text Box 103"/>
          <p:cNvSpPr txBox="1"/>
          <p:nvPr/>
        </p:nvSpPr>
        <p:spPr>
          <a:xfrm>
            <a:off x="7051040" y="967105"/>
            <a:ext cx="400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Xn</a:t>
            </a:r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4770755" y="1637030"/>
            <a:ext cx="0" cy="1752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5497195" y="1541145"/>
            <a:ext cx="2540" cy="29908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Box 107"/>
          <p:cNvSpPr txBox="1"/>
          <p:nvPr/>
        </p:nvSpPr>
        <p:spPr>
          <a:xfrm>
            <a:off x="3559175" y="3677285"/>
            <a:ext cx="518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1312545" y="1273810"/>
            <a:ext cx="3239770" cy="65532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2" idx="1"/>
          </p:cNvCxnSpPr>
          <p:nvPr/>
        </p:nvCxnSpPr>
        <p:spPr>
          <a:xfrm flipH="1" flipV="1">
            <a:off x="1323975" y="2726055"/>
            <a:ext cx="796290" cy="131191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057275" y="1988185"/>
            <a:ext cx="1474470" cy="7207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 Box 111"/>
          <p:cNvSpPr txBox="1"/>
          <p:nvPr/>
        </p:nvSpPr>
        <p:spPr>
          <a:xfrm>
            <a:off x="1024890" y="2052320"/>
            <a:ext cx="1577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Reconstruction </a:t>
            </a:r>
            <a:endParaRPr lang="en-US" sz="1600"/>
          </a:p>
          <a:p>
            <a:r>
              <a:rPr lang="en-US" sz="1600"/>
              <a:t>Error</a:t>
            </a:r>
            <a:endParaRPr lang="en-US" sz="1600"/>
          </a:p>
        </p:txBody>
      </p:sp>
      <p:cxnSp>
        <p:nvCxnSpPr>
          <p:cNvPr id="113" name="Straight Arrow Connector 112"/>
          <p:cNvCxnSpPr/>
          <p:nvPr/>
        </p:nvCxnSpPr>
        <p:spPr>
          <a:xfrm flipH="1" flipV="1">
            <a:off x="5363845" y="3268980"/>
            <a:ext cx="737870" cy="8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309360" y="3101975"/>
            <a:ext cx="926465" cy="3860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 Box 114"/>
          <p:cNvSpPr txBox="1"/>
          <p:nvPr/>
        </p:nvSpPr>
        <p:spPr>
          <a:xfrm>
            <a:off x="6349365" y="3141980"/>
            <a:ext cx="845820" cy="306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Encoder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3712210" y="1984375"/>
            <a:ext cx="600075" cy="107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644775" y="1800225"/>
            <a:ext cx="926465" cy="3860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 Box 117"/>
          <p:cNvSpPr txBox="1"/>
          <p:nvPr/>
        </p:nvSpPr>
        <p:spPr>
          <a:xfrm>
            <a:off x="2684780" y="1840230"/>
            <a:ext cx="855345" cy="306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Decoder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6101715" y="4132580"/>
            <a:ext cx="737870" cy="8890"/>
          </a:xfrm>
          <a:prstGeom prst="straightConnector1">
            <a:avLst/>
          </a:prstGeom>
          <a:ln>
            <a:solidFill>
              <a:srgbClr val="0075CD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929120" y="3943350"/>
            <a:ext cx="1540510" cy="3860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973570" y="3982720"/>
            <a:ext cx="145161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Normal pattern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81350" y="1154430"/>
            <a:ext cx="696595" cy="9525"/>
          </a:xfrm>
          <a:prstGeom prst="straightConnector1">
            <a:avLst/>
          </a:prstGeom>
          <a:ln>
            <a:solidFill>
              <a:srgbClr val="0075CD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3360" y="966470"/>
            <a:ext cx="2712720" cy="3860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76225" y="1005840"/>
            <a:ext cx="2606675" cy="3067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Reconstructed normal pattern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Choose thresholds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766445"/>
            <a:ext cx="8520430" cy="3802380"/>
          </a:xfrm>
        </p:spPr>
        <p:txBody>
          <a:bodyPr/>
          <a:p>
            <a:r>
              <a:rPr lang="en-US"/>
              <a:t>Use the normal and abnormal data in validation set to determine the thresholds of reconstruction errors.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Preliminary Result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842645"/>
            <a:ext cx="8520430" cy="3726180"/>
          </a:xfrm>
        </p:spPr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 descr="r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165" y="876300"/>
            <a:ext cx="5487670" cy="365823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88140" y="526350"/>
            <a:ext cx="6367800" cy="4090800"/>
          </a:xfrm>
        </p:spPr>
        <p:txBody>
          <a:bodyPr/>
          <a:lstStyle/>
          <a:p>
            <a:pPr algn="ctr"/>
            <a:r>
              <a:rPr lang="en-US"/>
              <a:t>Future 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work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1785" y="876300"/>
            <a:ext cx="8520430" cy="3692525"/>
          </a:xfrm>
        </p:spPr>
        <p:txBody>
          <a:bodyPr/>
          <a:p>
            <a:r>
              <a:rPr lang="en-US"/>
              <a:t>Model Types</a:t>
            </a:r>
            <a:endParaRPr lang="en-US"/>
          </a:p>
          <a:p>
            <a:r>
              <a:rPr lang="en-US"/>
              <a:t>More metrics to assess the reconstruction error</a:t>
            </a:r>
            <a:endParaRPr lang="en-US"/>
          </a:p>
          <a:p>
            <a:r>
              <a:rPr lang="en-US"/>
              <a:t>Maintenance</a:t>
            </a:r>
            <a:endParaRPr lang="en-US"/>
          </a:p>
          <a:p>
            <a:r>
              <a:rPr lang="en-US"/>
              <a:t>Extreme value theory </a:t>
            </a:r>
            <a:r>
              <a:rPr lang="en-US" dirty="0">
                <a:ea typeface="+mn-lt"/>
                <a:cs typeface="+mn-lt"/>
                <a:sym typeface="+mn-ea"/>
              </a:rPr>
              <a:t>=&gt;</a:t>
            </a:r>
            <a:r>
              <a:rPr lang="en-US"/>
              <a:t> test outliers </a:t>
            </a:r>
            <a:endParaRPr lang="en-US"/>
          </a:p>
          <a:p>
            <a:r>
              <a:rPr lang="en-US"/>
              <a:t>Varing the time-steps of the inputs</a:t>
            </a:r>
            <a:endParaRPr lang="en-US"/>
          </a:p>
          <a:p>
            <a:r>
              <a:rPr lang="en-US"/>
              <a:t>Use different Tags together to obtain better results</a:t>
            </a:r>
            <a:endParaRPr lang="en-US"/>
          </a:p>
          <a:p>
            <a:r>
              <a:rPr lang="en-US"/>
              <a:t>...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We wish to have more accurate labels for anomalies</a:t>
            </a:r>
            <a:endParaRPr lang="en-US"/>
          </a:p>
          <a:p>
            <a:pPr marL="1143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306593" y="2207740"/>
            <a:ext cx="42548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18453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en-US" sz="6000" dirty="0">
              <a:ln w="0"/>
              <a:solidFill>
                <a:srgbClr val="18453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975518" y="2863484"/>
            <a:ext cx="802627" cy="1023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59095" y="2716372"/>
            <a:ext cx="328256" cy="151514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47937" y="2717018"/>
            <a:ext cx="343196" cy="159453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343107" y="2867743"/>
            <a:ext cx="242711" cy="8727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75475" y="2848902"/>
            <a:ext cx="142228" cy="197132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19921" y="2870187"/>
            <a:ext cx="104546" cy="154559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14124" y="2857628"/>
            <a:ext cx="248991" cy="3833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46491" y="2549898"/>
            <a:ext cx="135947" cy="330402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188717" y="2543618"/>
            <a:ext cx="127823" cy="342963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295481" y="2867740"/>
            <a:ext cx="240866" cy="2449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34128" y="2851348"/>
            <a:ext cx="127822" cy="141995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666012" y="1649375"/>
            <a:ext cx="115262" cy="1352697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7553" y="1649375"/>
            <a:ext cx="242711" cy="2150285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28580" y="2903968"/>
            <a:ext cx="110826" cy="908181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20403" y="2897188"/>
            <a:ext cx="305513" cy="8731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15573" y="2575017"/>
            <a:ext cx="230151" cy="336682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639442" y="2581297"/>
            <a:ext cx="209465" cy="305282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834129" y="2863907"/>
            <a:ext cx="422992" cy="3831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Arrow: Down 32"/>
          <p:cNvSpPr/>
          <p:nvPr/>
        </p:nvSpPr>
        <p:spPr>
          <a:xfrm rot="-2700000">
            <a:off x="3029025" y="1094239"/>
            <a:ext cx="526760" cy="784048"/>
          </a:xfrm>
          <a:prstGeom prst="downArrow">
            <a:avLst/>
          </a:prstGeom>
          <a:pattFill prst="pct20">
            <a:fgClr>
              <a:schemeClr val="accent5"/>
            </a:fgClr>
            <a:bgClr>
              <a:schemeClr val="bg1"/>
            </a:bgClr>
          </a:patt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TextBox 33"/>
          <p:cNvSpPr txBox="1"/>
          <p:nvPr/>
        </p:nvSpPr>
        <p:spPr>
          <a:xfrm>
            <a:off x="1124949" y="803256"/>
            <a:ext cx="2057400" cy="437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spAutoFit/>
          </a:bodyPr>
          <a:lstStyle/>
          <a:p>
            <a:r>
              <a:rPr lang="en-US" sz="2400" dirty="0"/>
              <a:t>Sharp Break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354359" y="1165452"/>
            <a:ext cx="3225521" cy="1730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spAutoFit/>
          </a:bodyPr>
          <a:lstStyle/>
          <a:p>
            <a:r>
              <a:rPr lang="en-US" sz="2700" dirty="0">
                <a:cs typeface="Calibri"/>
              </a:rPr>
              <a:t>We want to prevent this breakdown before it happens.</a:t>
            </a:r>
            <a:endParaRPr lang="en-US" sz="2700" dirty="0">
              <a:cs typeface="Calibri"/>
            </a:endParaRPr>
          </a:p>
          <a:p>
            <a:pPr algn="l"/>
            <a:endParaRPr lang="en-US" sz="2700" dirty="0">
              <a:cs typeface="Calibri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58406" y="2864507"/>
            <a:ext cx="123386" cy="130141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36610" y="2872852"/>
            <a:ext cx="137441" cy="108764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9597" y="2877535"/>
            <a:ext cx="282657" cy="1023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33505" y="3595255"/>
            <a:ext cx="2057400" cy="391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spAutoFit/>
          </a:bodyPr>
          <a:lstStyle/>
          <a:p>
            <a:r>
              <a:rPr lang="en-US" sz="2100" dirty="0"/>
              <a:t>How to do this?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65" y="735330"/>
            <a:ext cx="8510270" cy="893445"/>
          </a:xfrm>
        </p:spPr>
        <p:txBody>
          <a:bodyPr/>
          <a:lstStyle/>
          <a:p>
            <a:r>
              <a:rPr lang="en-US" sz="2400" dirty="0">
                <a:cs typeface="Calibri Light"/>
              </a:rPr>
              <a:t>The first thing we need to is to </a:t>
            </a:r>
            <a:r>
              <a:rPr lang="en-US" sz="2400" b="1" dirty="0">
                <a:cs typeface="Calibri Light"/>
              </a:rPr>
              <a:t>define a threshold for outliers</a:t>
            </a:r>
            <a:r>
              <a:rPr lang="en-US" sz="2400" dirty="0">
                <a:cs typeface="Calibri Light"/>
              </a:rPr>
              <a:t>.</a:t>
            </a:r>
            <a:endParaRPr lang="en-US" sz="2400" dirty="0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35" y="1713865"/>
            <a:ext cx="8636000" cy="297751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cs typeface="Calibri"/>
              </a:rPr>
              <a:t>In order to do this, we draw the distribution of each Tag, </a:t>
            </a:r>
            <a:r>
              <a:rPr lang="en-US" dirty="0" err="1">
                <a:cs typeface="Calibri"/>
              </a:rPr>
              <a:t>eg.</a:t>
            </a:r>
            <a:r>
              <a:rPr lang="en-US" dirty="0">
                <a:cs typeface="Calibri"/>
              </a:rPr>
              <a:t> Tag </a:t>
            </a:r>
            <a:r>
              <a:rPr lang="en-US" dirty="0">
                <a:ea typeface="+mn-lt"/>
                <a:cs typeface="+mn-lt"/>
              </a:rPr>
              <a:t>'SQUEEZE MOLD COMP'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Since                                                                  ,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then we use             to be our threshold.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i.e. 1.3 in this Tag. </a:t>
            </a:r>
            <a:endParaRPr lang="en-US"/>
          </a:p>
        </p:txBody>
      </p:sp>
      <p:pic>
        <p:nvPicPr>
          <p:cNvPr id="4" name="Picture 4" descr="A close up of a logo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9395" y="2080895"/>
            <a:ext cx="3799205" cy="2536190"/>
          </a:xfrm>
          <a:prstGeom prst="rect">
            <a:avLst/>
          </a:prstGeom>
        </p:spPr>
      </p:pic>
      <p:pic>
        <p:nvPicPr>
          <p:cNvPr id="6" name="Picture 6" descr="A picture containing objec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26" y="2657364"/>
            <a:ext cx="4018684" cy="359458"/>
          </a:xfrm>
          <a:prstGeom prst="rect">
            <a:avLst/>
          </a:prstGeom>
        </p:spPr>
      </p:pic>
      <p:pic>
        <p:nvPicPr>
          <p:cNvPr id="8" name="Picture 8" descr="A picture containing object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17" y="2984760"/>
            <a:ext cx="757238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7805" y="459040"/>
            <a:ext cx="6367800" cy="4090800"/>
          </a:xfrm>
        </p:spPr>
        <p:txBody>
          <a:bodyPr/>
          <a:lstStyle/>
          <a:p>
            <a:pPr algn="ctr"/>
            <a:r>
              <a:rPr lang="en-US" sz="4400"/>
              <a:t>Related Problems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sym typeface="+mn-ea"/>
              </a:rPr>
              <a:t>Problem Set-up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953135"/>
            <a:ext cx="8520430" cy="3615690"/>
          </a:xfrm>
        </p:spPr>
        <p:txBody>
          <a:bodyPr/>
          <a:lstStyle/>
          <a:p>
            <a:r>
              <a:rPr lang="en-US" altLang="zh-CN" dirty="0">
                <a:ea typeface="+mn-lt"/>
                <a:cs typeface="+mn-lt"/>
                <a:sym typeface="+mn-ea"/>
              </a:rPr>
              <a:t>With </a:t>
            </a:r>
            <a:r>
              <a:rPr lang="en-US" dirty="0">
                <a:ea typeface="+mn-lt"/>
                <a:cs typeface="+mn-lt"/>
                <a:sym typeface="+mn-ea"/>
              </a:rPr>
              <a:t>thresholds for anomalies =&gt; the labels =&gt; Classification.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  <a:sym typeface="+mn-ea"/>
            </a:endParaRPr>
          </a:p>
          <a:p>
            <a:pPr marL="114300" indent="0">
              <a:buNone/>
            </a:pPr>
            <a:r>
              <a:rPr lang="en-US" sz="2500" b="1" dirty="0">
                <a:ea typeface="+mn-lt"/>
                <a:cs typeface="+mn-lt"/>
                <a:sym typeface="+mn-ea"/>
              </a:rPr>
              <a:t>Challenges: </a:t>
            </a:r>
            <a:endParaRPr lang="en-US" sz="2500" b="1" dirty="0">
              <a:ea typeface="+mn-lt"/>
              <a:cs typeface="+mn-lt"/>
              <a:sym typeface="+mn-ea"/>
            </a:endParaRPr>
          </a:p>
          <a:p>
            <a:r>
              <a:rPr lang="en-US" dirty="0">
                <a:cs typeface="Calibri"/>
                <a:sym typeface="+mn-ea"/>
              </a:rPr>
              <a:t>Unbalanced Data: The</a:t>
            </a:r>
            <a:r>
              <a:rPr lang="en-US" dirty="0">
                <a:ea typeface="+mn-lt"/>
                <a:cs typeface="+mn-lt"/>
                <a:sym typeface="+mn-ea"/>
              </a:rPr>
              <a:t> positively labeled data are less than 1%.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  <a:sym typeface="+mn-ea"/>
              </a:rPr>
              <a:t>In this situation, if we still use classification techniques, it's difficult to learn the positive labeled data well.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  <a:sym typeface="+mn-ea"/>
              </a:rPr>
              <a:t>Anomaly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935990"/>
            <a:ext cx="8520430" cy="3632835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ea typeface="+mn-lt"/>
                <a:cs typeface="+mn-lt"/>
                <a:sym typeface="+mn-ea"/>
              </a:rPr>
              <a:t>Unsupervised learning: 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  <a:sym typeface="+mn-ea"/>
              </a:rPr>
              <a:t>Dataset is extremely unbalanced =&gt; only use normal data points to learn the normal patterns and reconstruct them.</a:t>
            </a:r>
            <a:endParaRPr lang="en-US" dirty="0">
              <a:cs typeface="Calibri"/>
            </a:endParaRPr>
          </a:p>
          <a:p>
            <a:r>
              <a:rPr lang="en-US" altLang="zh-CN" dirty="0">
                <a:cs typeface="Calibri"/>
                <a:sym typeface="+mn-ea"/>
              </a:rPr>
              <a:t>F</a:t>
            </a:r>
            <a:r>
              <a:rPr lang="en-US" dirty="0">
                <a:cs typeface="Calibri"/>
                <a:sym typeface="+mn-ea"/>
              </a:rPr>
              <a:t>eed another test data and calculate reconstruction error.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Large error = Anomaly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114300" indent="0">
              <a:buNone/>
            </a:pPr>
            <a:r>
              <a:rPr lang="en-US" b="1" dirty="0">
                <a:cs typeface="Calibri"/>
              </a:rPr>
              <a:t>Caveat:</a:t>
            </a:r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  <a:sym typeface="+mn-ea"/>
              </a:rPr>
              <a:t>This detection technique can only tell us whether the points are outliers rather than predict them. </a:t>
            </a:r>
            <a:endParaRPr lang="en-US" dirty="0">
              <a:cs typeface="Calibri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MSE 890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7174</Words>
  <Application>WPS Presentation</Application>
  <PresentationFormat>On-screen Show (16:9)</PresentationFormat>
  <Paragraphs>833</Paragraphs>
  <Slides>47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Arial</vt:lpstr>
      <vt:lpstr>SimSun</vt:lpstr>
      <vt:lpstr>Wingdings</vt:lpstr>
      <vt:lpstr>Arial</vt:lpstr>
      <vt:lpstr>Montserrat</vt:lpstr>
      <vt:lpstr>Calibri</vt:lpstr>
      <vt:lpstr>Calibri</vt:lpstr>
      <vt:lpstr>Calibri Light</vt:lpstr>
      <vt:lpstr>Montserrat</vt:lpstr>
      <vt:lpstr>SimSun</vt:lpstr>
      <vt:lpstr>Thonburi</vt:lpstr>
      <vt:lpstr>微软雅黑</vt:lpstr>
      <vt:lpstr>HYQiHeiKW</vt:lpstr>
      <vt:lpstr/>
      <vt:lpstr>Arial Unicode MS</vt:lpstr>
      <vt:lpstr>Wingdings</vt:lpstr>
      <vt:lpstr>Songti SC</vt:lpstr>
      <vt:lpstr>Helvetica Neue</vt:lpstr>
      <vt:lpstr>PingFang SC</vt:lpstr>
      <vt:lpstr>SimSun</vt:lpstr>
      <vt:lpstr>HYShuSongErKW</vt:lpstr>
      <vt:lpstr>CMSE 890 Template</vt:lpstr>
      <vt:lpstr>Sinto Project</vt:lpstr>
      <vt:lpstr>PowerPoint 演示文稿</vt:lpstr>
      <vt:lpstr>PowerPoint 演示文稿</vt:lpstr>
      <vt:lpstr>PowerPoint 演示文稿</vt:lpstr>
      <vt:lpstr>PowerPoint 演示文稿</vt:lpstr>
      <vt:lpstr>The first thing we need to is to define a threshold for outliers.</vt:lpstr>
      <vt:lpstr>Related Problems</vt:lpstr>
      <vt:lpstr>Problem Set-up</vt:lpstr>
      <vt:lpstr>Anomaly Detection</vt:lpstr>
      <vt:lpstr>Proposed Method</vt:lpstr>
      <vt:lpstr>PowerPoint 演示文稿</vt:lpstr>
      <vt:lpstr>Problem Setup</vt:lpstr>
      <vt:lpstr>Baseline Model</vt:lpstr>
      <vt:lpstr>Baseline Model</vt:lpstr>
      <vt:lpstr>Intuition</vt:lpstr>
      <vt:lpstr>Intuition</vt:lpstr>
      <vt:lpstr>Intuition</vt:lpstr>
      <vt:lpstr>Intuition</vt:lpstr>
      <vt:lpstr>Intuition</vt:lpstr>
      <vt:lpstr>Feature Selection</vt:lpstr>
      <vt:lpstr>Model Change</vt:lpstr>
      <vt:lpstr>Feature Selection Method</vt:lpstr>
      <vt:lpstr>Selection criterion</vt:lpstr>
      <vt:lpstr>Selection Results</vt:lpstr>
      <vt:lpstr>Fitting Result</vt:lpstr>
      <vt:lpstr>Fitting Result (Zoom in)</vt:lpstr>
      <vt:lpstr>Fitting Result (Zoom in)</vt:lpstr>
      <vt:lpstr>Fitting Result (Zoom in)</vt:lpstr>
      <vt:lpstr>Prediction Result</vt:lpstr>
      <vt:lpstr>Prediction Result (Zoom in)</vt:lpstr>
      <vt:lpstr>Prediction Result (Zoom in)</vt:lpstr>
      <vt:lpstr>Observation</vt:lpstr>
      <vt:lpstr>Sand Problem</vt:lpstr>
      <vt:lpstr>Sand Problem</vt:lpstr>
      <vt:lpstr>Service and Maintenance</vt:lpstr>
      <vt:lpstr>Patterns before breakdown</vt:lpstr>
      <vt:lpstr>Patterns before breakdown</vt:lpstr>
      <vt:lpstr>Patterns before breakdown</vt:lpstr>
      <vt:lpstr>Patterns before breakdown</vt:lpstr>
      <vt:lpstr>Data</vt:lpstr>
      <vt:lpstr>Deep Learning Method</vt:lpstr>
      <vt:lpstr>LSTM autoencoder</vt:lpstr>
      <vt:lpstr>Choose thresholds </vt:lpstr>
      <vt:lpstr>Preliminary Result</vt:lpstr>
      <vt:lpstr>Future Work</vt:lpstr>
      <vt:lpstr>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Learning, Clickstreaming Data and Recommendation System</dc:title>
  <dc:creator/>
  <cp:lastModifiedBy>quan</cp:lastModifiedBy>
  <cp:revision>196</cp:revision>
  <dcterms:created xsi:type="dcterms:W3CDTF">2019-09-20T17:46:51Z</dcterms:created>
  <dcterms:modified xsi:type="dcterms:W3CDTF">2019-09-20T17:46:51Z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1033-1.3.1.1688</vt:lpwstr>
  </property>
</Properties>
</file>