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4"/>
  </p:notesMasterIdLst>
  <p:handoutMasterIdLst>
    <p:handoutMasterId r:id="rId15"/>
  </p:handoutMasterIdLst>
  <p:sldIdLst>
    <p:sldId id="256" r:id="rId5"/>
    <p:sldId id="257" r:id="rId6"/>
    <p:sldId id="305" r:id="rId7"/>
    <p:sldId id="339" r:id="rId8"/>
    <p:sldId id="340" r:id="rId9"/>
    <p:sldId id="343" r:id="rId10"/>
    <p:sldId id="265"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05" d="100"/>
          <a:sy n="105" d="100"/>
        </p:scale>
        <p:origin x="120" y="3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alaj\Downloads\Task-3.10---Present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alaj\Documents\Data%20Analytics%20Course\Data%20Immersion\Achievement%203\Rockbuster%20Stealth%20Input%20and%20Outpu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'Most Revenue Contribution'!$C$1</c:f>
              <c:strCache>
                <c:ptCount val="1"/>
                <c:pt idx="0">
                  <c:v>Revenue Contribution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Revenue Contribution'!$A$2:$A$11</c:f>
              <c:strCache>
                <c:ptCount val="10"/>
                <c:pt idx="0">
                  <c:v>Telegraph Voyage</c:v>
                </c:pt>
                <c:pt idx="1">
                  <c:v>Zorro Ark</c:v>
                </c:pt>
                <c:pt idx="2">
                  <c:v>Wife Turn</c:v>
                </c:pt>
                <c:pt idx="3">
                  <c:v>Innocent Usual</c:v>
                </c:pt>
                <c:pt idx="4">
                  <c:v>Hustler Party</c:v>
                </c:pt>
                <c:pt idx="5">
                  <c:v>Saturday Lambs</c:v>
                </c:pt>
                <c:pt idx="6">
                  <c:v>Titans Jerk</c:v>
                </c:pt>
                <c:pt idx="7">
                  <c:v>Harry Idaho</c:v>
                </c:pt>
                <c:pt idx="8">
                  <c:v>Torque Bound</c:v>
                </c:pt>
                <c:pt idx="9">
                  <c:v>Dogma Family</c:v>
                </c:pt>
              </c:strCache>
            </c:strRef>
          </c:cat>
          <c:val>
            <c:numRef>
              <c:f>'Most Revenue Contribution'!$C$2:$C$11</c:f>
              <c:numCache>
                <c:formatCode>0.0%</c:formatCode>
                <c:ptCount val="10"/>
                <c:pt idx="0">
                  <c:v>0.11412928480744815</c:v>
                </c:pt>
                <c:pt idx="1">
                  <c:v>0.10564959796868387</c:v>
                </c:pt>
                <c:pt idx="2">
                  <c:v>0.10512589928057553</c:v>
                </c:pt>
                <c:pt idx="3">
                  <c:v>0.10142826914938638</c:v>
                </c:pt>
                <c:pt idx="4">
                  <c:v>0.10092044011849344</c:v>
                </c:pt>
                <c:pt idx="5">
                  <c:v>0.10089928057553957</c:v>
                </c:pt>
                <c:pt idx="6">
                  <c:v>9.8778036394413876E-2</c:v>
                </c:pt>
                <c:pt idx="7">
                  <c:v>9.4017139229792629E-2</c:v>
                </c:pt>
                <c:pt idx="8">
                  <c:v>8.9801100296233588E-2</c:v>
                </c:pt>
                <c:pt idx="9">
                  <c:v>8.9250952179432921E-2</c:v>
                </c:pt>
              </c:numCache>
            </c:numRef>
          </c:val>
          <c:extLst>
            <c:ext xmlns:c16="http://schemas.microsoft.com/office/drawing/2014/chart" uri="{C3380CC4-5D6E-409C-BE32-E72D297353CC}">
              <c16:uniqueId val="{00000000-F992-4F72-B9E1-24D733249F0A}"/>
            </c:ext>
          </c:extLst>
        </c:ser>
        <c:dLbls>
          <c:dLblPos val="outEnd"/>
          <c:showLegendKey val="0"/>
          <c:showVal val="1"/>
          <c:showCatName val="0"/>
          <c:showSerName val="0"/>
          <c:showPercent val="0"/>
          <c:showBubbleSize val="0"/>
        </c:dLbls>
        <c:gapWidth val="219"/>
        <c:overlap val="-27"/>
        <c:axId val="643659120"/>
        <c:axId val="660153072"/>
      </c:barChart>
      <c:catAx>
        <c:axId val="64365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DE"/>
          </a:p>
        </c:txPr>
        <c:crossAx val="660153072"/>
        <c:crosses val="autoZero"/>
        <c:auto val="1"/>
        <c:lblAlgn val="ctr"/>
        <c:lblOffset val="100"/>
        <c:noMultiLvlLbl val="0"/>
      </c:catAx>
      <c:valAx>
        <c:axId val="660153072"/>
        <c:scaling>
          <c:orientation val="minMax"/>
        </c:scaling>
        <c:delete val="1"/>
        <c:axPos val="l"/>
        <c:numFmt formatCode="0.0%" sourceLinked="1"/>
        <c:majorTickMark val="none"/>
        <c:minorTickMark val="none"/>
        <c:tickLblPos val="nextTo"/>
        <c:crossAx val="643659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'Least Revenue Contribution'!$C$1</c:f>
              <c:strCache>
                <c:ptCount val="1"/>
                <c:pt idx="0">
                  <c:v>revenue_contribution%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'Least Revenue Contribution'!$A$2:$A$11</c:f>
              <c:strCache>
                <c:ptCount val="10"/>
                <c:pt idx="0">
                  <c:v>Texas Watch</c:v>
                </c:pt>
                <c:pt idx="1">
                  <c:v>Oklahoma Jumanji</c:v>
                </c:pt>
                <c:pt idx="2">
                  <c:v>Duffel Apocalypse</c:v>
                </c:pt>
                <c:pt idx="3">
                  <c:v>Freedom Cleopatra</c:v>
                </c:pt>
                <c:pt idx="4">
                  <c:v>Young Language</c:v>
                </c:pt>
                <c:pt idx="5">
                  <c:v>Rebel Airport</c:v>
                </c:pt>
                <c:pt idx="6">
                  <c:v>Cruelty Unforgiven</c:v>
                </c:pt>
                <c:pt idx="7">
                  <c:v>Treatment Jekyll</c:v>
                </c:pt>
                <c:pt idx="8">
                  <c:v>Lights Deer</c:v>
                </c:pt>
                <c:pt idx="9">
                  <c:v>Stallion Sundance</c:v>
                </c:pt>
              </c:strCache>
            </c:strRef>
          </c:cat>
          <c:val>
            <c:numRef>
              <c:f>'Least Revenue Contribution'!$C$2:$C$11</c:f>
              <c:numCache>
                <c:formatCode>0.0%</c:formatCode>
                <c:ptCount val="10"/>
                <c:pt idx="0">
                  <c:v>8.8156723063223516E-2</c:v>
                </c:pt>
                <c:pt idx="1">
                  <c:v>8.8156723063223516E-2</c:v>
                </c:pt>
                <c:pt idx="2">
                  <c:v>8.8156723063223516E-2</c:v>
                </c:pt>
                <c:pt idx="3">
                  <c:v>8.8305135054912443E-2</c:v>
                </c:pt>
                <c:pt idx="4">
                  <c:v>0.10284951024042743</c:v>
                </c:pt>
                <c:pt idx="5">
                  <c:v>0.10284951024042743</c:v>
                </c:pt>
                <c:pt idx="6">
                  <c:v>0.10299792223211637</c:v>
                </c:pt>
                <c:pt idx="7">
                  <c:v>0.10299792223211637</c:v>
                </c:pt>
                <c:pt idx="8">
                  <c:v>0.11769070940932028</c:v>
                </c:pt>
                <c:pt idx="9">
                  <c:v>0.11783912140100922</c:v>
                </c:pt>
              </c:numCache>
            </c:numRef>
          </c:val>
          <c:extLst>
            <c:ext xmlns:c16="http://schemas.microsoft.com/office/drawing/2014/chart" uri="{C3380CC4-5D6E-409C-BE32-E72D297353CC}">
              <c16:uniqueId val="{00000000-646F-4FF8-A8D7-88B4F4C7E435}"/>
            </c:ext>
          </c:extLst>
        </c:ser>
        <c:dLbls>
          <c:dLblPos val="outEnd"/>
          <c:showLegendKey val="0"/>
          <c:showVal val="1"/>
          <c:showCatName val="0"/>
          <c:showSerName val="0"/>
          <c:showPercent val="0"/>
          <c:showBubbleSize val="0"/>
        </c:dLbls>
        <c:gapWidth val="219"/>
        <c:overlap val="-27"/>
        <c:axId val="378677952"/>
        <c:axId val="660145872"/>
      </c:barChart>
      <c:catAx>
        <c:axId val="378677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DE"/>
          </a:p>
        </c:txPr>
        <c:crossAx val="660145872"/>
        <c:crosses val="autoZero"/>
        <c:auto val="1"/>
        <c:lblAlgn val="ctr"/>
        <c:lblOffset val="100"/>
        <c:noMultiLvlLbl val="0"/>
      </c:catAx>
      <c:valAx>
        <c:axId val="660145872"/>
        <c:scaling>
          <c:orientation val="minMax"/>
        </c:scaling>
        <c:delete val="1"/>
        <c:axPos val="l"/>
        <c:numFmt formatCode="0.0%" sourceLinked="1"/>
        <c:majorTickMark val="none"/>
        <c:minorTickMark val="none"/>
        <c:tickLblPos val="nextTo"/>
        <c:crossAx val="378677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4/3/2023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4/3/2023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hmil-jmye-albaramij.blogspot.com/2015/02/blog-post_2.html"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awpixel.com/image/540829/free-photo-image-cinema-theatre-movie" TargetMode="External"/><Relationship Id="rId2" Type="http://schemas.openxmlformats.org/officeDocument/2006/relationships/image" Target="../media/image3.1"/><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en/view-image.php?image=266685&amp;picture=idea-thinking-woman-confidence" TargetMode="External"/><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ame 6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6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3" name="Picture 2" descr="A picture containing text&#10;&#10;Description automatically generated">
            <a:extLst>
              <a:ext uri="{FF2B5EF4-FFF2-40B4-BE49-F238E27FC236}">
                <a16:creationId xmlns:a16="http://schemas.microsoft.com/office/drawing/2014/main" id="{16F25C55-5277-813B-0275-819A7ABE9DB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6686" b="19028"/>
          <a:stretch/>
        </p:blipFill>
        <p:spPr>
          <a:xfrm>
            <a:off x="20" y="10"/>
            <a:ext cx="12191980" cy="6857989"/>
          </a:xfrm>
          <a:prstGeom prst="rect">
            <a:avLst/>
          </a:prstGeom>
        </p:spPr>
      </p:pic>
      <p:sp>
        <p:nvSpPr>
          <p:cNvPr id="75" name="Rectangle 67">
            <a:extLst>
              <a:ext uri="{FF2B5EF4-FFF2-40B4-BE49-F238E27FC236}">
                <a16:creationId xmlns:a16="http://schemas.microsoft.com/office/drawing/2014/main" id="{107303E2-7D44-46E4-A0D5-73DF9974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172075"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69">
            <a:extLst>
              <a:ext uri="{FF2B5EF4-FFF2-40B4-BE49-F238E27FC236}">
                <a16:creationId xmlns:a16="http://schemas.microsoft.com/office/drawing/2014/main" id="{D22AF24B-DF9B-4580-9019-8FABD7AC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8875" y="1255390"/>
            <a:ext cx="4008678" cy="4034028"/>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814E6672-D9A3-4574-B870-15130060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29740" y="720056"/>
            <a:ext cx="3094425" cy="3113994"/>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537410" y="728905"/>
            <a:ext cx="4396540" cy="3184274"/>
          </a:xfrm>
        </p:spPr>
        <p:txBody>
          <a:bodyPr vert="horz" lIns="91440" tIns="45720" rIns="91440" bIns="45720" rtlCol="0" anchor="b" anchorCtr="0">
            <a:normAutofit/>
          </a:bodyPr>
          <a:lstStyle/>
          <a:p>
            <a:pPr algn="l"/>
            <a:r>
              <a:rPr lang="en-US" sz="5000">
                <a:solidFill>
                  <a:srgbClr val="FFFFFF"/>
                </a:solidFill>
              </a:rPr>
              <a:t>ROCKBUSTER STEALTH</a:t>
            </a:r>
            <a:br>
              <a:rPr lang="en-US" sz="5000">
                <a:solidFill>
                  <a:srgbClr val="FFFFFF"/>
                </a:solidFill>
              </a:rPr>
            </a:br>
            <a:br>
              <a:rPr lang="en-US" sz="5000">
                <a:solidFill>
                  <a:srgbClr val="FFFFFF"/>
                </a:solidFill>
              </a:rPr>
            </a:br>
            <a:r>
              <a:rPr lang="en-US" sz="5000">
                <a:solidFill>
                  <a:srgbClr val="FFFFFF"/>
                </a:solidFill>
              </a:rPr>
              <a:t>Data Analysis</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537410" y="4072044"/>
            <a:ext cx="4396540" cy="1495379"/>
          </a:xfrm>
        </p:spPr>
        <p:txBody>
          <a:bodyPr vert="horz" lIns="91440" tIns="45720" rIns="91440" bIns="45720" rtlCol="0">
            <a:normAutofit/>
          </a:bodyPr>
          <a:lstStyle/>
          <a:p>
            <a:pPr algn="l"/>
            <a:r>
              <a:rPr lang="en-US" sz="2200" kern="1200">
                <a:solidFill>
                  <a:srgbClr val="FFFFFF"/>
                </a:solidFill>
                <a:latin typeface="+mn-lt"/>
                <a:ea typeface="+mn-ea"/>
                <a:cs typeface="+mn-cs"/>
              </a:rPr>
              <a:t>Jennifer Raja</a:t>
            </a:r>
            <a:endParaRPr lang="en-US" sz="2200" kern="1200" dirty="0">
              <a:solidFill>
                <a:srgbClr val="FFFFFF"/>
              </a:solidFill>
              <a:latin typeface="+mn-lt"/>
              <a:ea typeface="+mn-ea"/>
              <a:cs typeface="+mn-cs"/>
            </a:endParaRPr>
          </a:p>
        </p:txBody>
      </p:sp>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ame 24">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2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1" y="857251"/>
            <a:ext cx="5914937" cy="2076450"/>
          </a:xfrm>
        </p:spPr>
        <p:txBody>
          <a:bodyPr vert="horz" lIns="91440" tIns="45720" rIns="91440" bIns="45720" rtlCol="0"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COMPANY OVERVIEW</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838200" y="3190875"/>
            <a:ext cx="5914938" cy="2986087"/>
          </a:xfrm>
        </p:spPr>
        <p:txBody>
          <a:bodyPr vert="horz" lIns="91440" tIns="45720" rIns="91440" bIns="45720" rtlCol="0">
            <a:normAutofit/>
          </a:bodyPr>
          <a:lstStyle/>
          <a:p>
            <a:r>
              <a:rPr lang="en-US" sz="2000" dirty="0">
                <a:solidFill>
                  <a:schemeClr val="tx2">
                    <a:alpha val="60000"/>
                  </a:schemeClr>
                </a:solidFill>
              </a:rPr>
              <a:t>Rockbuster Stealth LLC is a movie rental company that used to have stores around the world. To stay competitive, the Rockbuster Stealth management team is planning to use its existing movie licenses to launch an online video rental service. </a:t>
            </a:r>
          </a:p>
          <a:p>
            <a:pPr indent="-228600">
              <a:buFont typeface="Wingdings" panose="05000000000000000000" pitchFamily="2" charset="2"/>
              <a:buChar char="§"/>
            </a:pPr>
            <a:endParaRPr lang="en-US" sz="2000" dirty="0">
              <a:solidFill>
                <a:schemeClr val="tx2">
                  <a:alpha val="60000"/>
                </a:schemeClr>
              </a:solidFill>
            </a:endParaRPr>
          </a:p>
        </p:txBody>
      </p:sp>
      <p:pic>
        <p:nvPicPr>
          <p:cNvPr id="20" name="Picture 19" descr="A picture containing indoor, red">
            <a:extLst>
              <a:ext uri="{FF2B5EF4-FFF2-40B4-BE49-F238E27FC236}">
                <a16:creationId xmlns:a16="http://schemas.microsoft.com/office/drawing/2014/main" id="{A44CF312-F29E-883E-B24A-59E1AE5A373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1494" r="19220"/>
          <a:stretch/>
        </p:blipFill>
        <p:spPr>
          <a:xfrm>
            <a:off x="7236476" y="1"/>
            <a:ext cx="4952475" cy="6858000"/>
          </a:xfrm>
          <a:prstGeom prst="rect">
            <a:avLst/>
          </a:prstGeom>
        </p:spPr>
      </p:pic>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005;p57">
            <a:extLst>
              <a:ext uri="{FF2B5EF4-FFF2-40B4-BE49-F238E27FC236}">
                <a16:creationId xmlns:a16="http://schemas.microsoft.com/office/drawing/2014/main" id="{DB4B8681-6C89-DF8B-E3E5-E6F6F99292A7}"/>
              </a:ext>
            </a:extLst>
          </p:cNvPr>
          <p:cNvSpPr txBox="1">
            <a:spLocks/>
          </p:cNvSpPr>
          <p:nvPr/>
        </p:nvSpPr>
        <p:spPr>
          <a:xfrm>
            <a:off x="2640751" y="2102156"/>
            <a:ext cx="7297938" cy="1511100"/>
          </a:xfrm>
          <a:prstGeom prst="rect">
            <a:avLst/>
          </a:prstGeom>
        </p:spPr>
        <p:txBody>
          <a:bodyPr spcFirstLastPara="1" vert="horz" wrap="square" lIns="91425" tIns="91425" rIns="91425" bIns="91425" rtlCol="0" anchor="b" anchorCtr="0">
            <a:noAutofit/>
          </a:bodyPr>
          <a:lstStyle>
            <a:lvl1pPr marL="0" algn="l" defTabSz="914400" rtl="0" eaLnBrk="1" latinLnBrk="0" hangingPunct="1">
              <a:lnSpc>
                <a:spcPct val="90000"/>
              </a:lnSpc>
              <a:spcBef>
                <a:spcPct val="0"/>
              </a:spcBef>
              <a:buNone/>
              <a:defRPr lang="en-US" sz="5200" kern="1200">
                <a:solidFill>
                  <a:schemeClr val="bg1"/>
                </a:solidFill>
                <a:latin typeface="+mj-lt"/>
                <a:ea typeface="+mn-ea"/>
                <a:cs typeface="Angsana New" panose="02020603050405020304" pitchFamily="18" charset="-34"/>
              </a:defRPr>
            </a:lvl1pPr>
          </a:lstStyle>
          <a:p>
            <a:pPr algn="ctr">
              <a:spcBef>
                <a:spcPts val="0"/>
              </a:spcBef>
            </a:pPr>
            <a:r>
              <a:rPr lang="en-DE" sz="9600" b="1" dirty="0"/>
              <a:t>$ 61,312 </a:t>
            </a:r>
          </a:p>
        </p:txBody>
      </p:sp>
      <p:sp>
        <p:nvSpPr>
          <p:cNvPr id="16" name="Google Shape;1006;p57">
            <a:extLst>
              <a:ext uri="{FF2B5EF4-FFF2-40B4-BE49-F238E27FC236}">
                <a16:creationId xmlns:a16="http://schemas.microsoft.com/office/drawing/2014/main" id="{ACEC4427-6722-2337-1AA1-60E76A844D26}"/>
              </a:ext>
            </a:extLst>
          </p:cNvPr>
          <p:cNvSpPr txBox="1">
            <a:spLocks/>
          </p:cNvSpPr>
          <p:nvPr/>
        </p:nvSpPr>
        <p:spPr>
          <a:xfrm>
            <a:off x="3493741" y="3729377"/>
            <a:ext cx="5821500" cy="512400"/>
          </a:xfrm>
          <a:prstGeom prst="rect">
            <a:avLst/>
          </a:prstGeom>
        </p:spPr>
        <p:txBody>
          <a:bodyPr spcFirstLastPara="1" vert="horz" wrap="square" lIns="91425" tIns="91425" rIns="91425" bIns="91425" rtlCol="0" anchor="t" anchorCtr="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20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spcBef>
                <a:spcPts val="0"/>
              </a:spcBef>
              <a:spcAft>
                <a:spcPts val="0"/>
              </a:spcAft>
            </a:pPr>
            <a:r>
              <a:rPr lang="en-DE" sz="3200" b="1" dirty="0">
                <a:gradFill flip="none" rotWithShape="1">
                  <a:gsLst>
                    <a:gs pos="0">
                      <a:schemeClr val="accent5"/>
                    </a:gs>
                    <a:gs pos="100000">
                      <a:schemeClr val="accent1">
                        <a:alpha val="70000"/>
                      </a:schemeClr>
                    </a:gs>
                  </a:gsLst>
                  <a:lin ang="0" scaled="1"/>
                  <a:tileRect/>
                </a:gradFill>
                <a:latin typeface="+mj-lt"/>
                <a:cs typeface="Angsana New" panose="02020603050405020304" pitchFamily="18" charset="-34"/>
              </a:rPr>
              <a:t>TOTAL REVENUE</a:t>
            </a:r>
            <a:endParaRPr lang="en-GB" sz="3200" b="1" dirty="0">
              <a:gradFill flip="none" rotWithShape="1">
                <a:gsLst>
                  <a:gs pos="0">
                    <a:schemeClr val="accent5"/>
                  </a:gs>
                  <a:gs pos="100000">
                    <a:schemeClr val="accent1">
                      <a:alpha val="70000"/>
                    </a:schemeClr>
                  </a:gs>
                </a:gsLst>
                <a:lin ang="0" scaled="1"/>
                <a:tileRect/>
              </a:gradFill>
              <a:latin typeface="+mj-lt"/>
              <a:cs typeface="Angsana New" panose="02020603050405020304" pitchFamily="18" charset="-34"/>
            </a:endParaRPr>
          </a:p>
        </p:txBody>
      </p:sp>
    </p:spTree>
    <p:extLst>
      <p:ext uri="{BB962C8B-B14F-4D97-AF65-F5344CB8AC3E}">
        <p14:creationId xmlns:p14="http://schemas.microsoft.com/office/powerpoint/2010/main" val="269319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489359" y="758951"/>
            <a:ext cx="5796580" cy="1205485"/>
          </a:xfrm>
        </p:spPr>
        <p:txBody>
          <a:bodyPr vert="horz" lIns="91440" tIns="45720" rIns="91440" bIns="45720" rtlCol="0"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QUESTIONS</a:t>
            </a:r>
          </a:p>
        </p:txBody>
      </p:sp>
      <p:sp>
        <p:nvSpPr>
          <p:cNvPr id="10" name="TextBox 9">
            <a:extLst>
              <a:ext uri="{FF2B5EF4-FFF2-40B4-BE49-F238E27FC236}">
                <a16:creationId xmlns:a16="http://schemas.microsoft.com/office/drawing/2014/main" id="{6E4C5270-5204-CF9D-5032-CF2E6CB068A5}"/>
              </a:ext>
            </a:extLst>
          </p:cNvPr>
          <p:cNvSpPr txBox="1"/>
          <p:nvPr/>
        </p:nvSpPr>
        <p:spPr>
          <a:xfrm>
            <a:off x="489359" y="2378206"/>
            <a:ext cx="7295624" cy="2986087"/>
          </a:xfrm>
          <a:prstGeom prst="rect">
            <a:avLst/>
          </a:prstGeom>
        </p:spPr>
        <p:txBody>
          <a:bodyPr vert="horz" lIns="91440" tIns="45720" rIns="91440" bIns="45720" rtlCol="0">
            <a:noAutofit/>
          </a:bodyPr>
          <a:lstStyle/>
          <a:p>
            <a:pPr marL="0" indent="-228600">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rPr>
              <a:t>Which movies contributed the most/least to revenue </a:t>
            </a:r>
            <a:r>
              <a:rPr lang="en-DE" sz="2000" dirty="0">
                <a:solidFill>
                  <a:srgbClr val="FFFFFF"/>
                </a:solidFill>
              </a:rPr>
              <a:t> </a:t>
            </a:r>
            <a:r>
              <a:rPr lang="en-US" sz="2000" dirty="0">
                <a:solidFill>
                  <a:srgbClr val="FFFFFF"/>
                </a:solidFill>
              </a:rPr>
              <a:t>gain?</a:t>
            </a:r>
          </a:p>
          <a:p>
            <a:pPr marL="0" indent="-228600">
              <a:spcAft>
                <a:spcPts val="600"/>
              </a:spcAft>
              <a:buClr>
                <a:schemeClr val="tx2">
                  <a:lumMod val="10000"/>
                  <a:lumOff val="90000"/>
                </a:schemeClr>
              </a:buClr>
              <a:buSzPct val="80000"/>
              <a:buFont typeface="Wingdings" panose="05000000000000000000" pitchFamily="2" charset="2"/>
              <a:buChar char="§"/>
            </a:pPr>
            <a:endParaRPr lang="en-US" sz="2000" dirty="0">
              <a:solidFill>
                <a:srgbClr val="FFFFFF"/>
              </a:solidFill>
            </a:endParaRPr>
          </a:p>
          <a:p>
            <a:pPr marL="0" indent="-228600">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rPr>
              <a:t>What was the average rental duration for all videos?</a:t>
            </a:r>
          </a:p>
          <a:p>
            <a:pPr marL="0" indent="-228600">
              <a:spcAft>
                <a:spcPts val="600"/>
              </a:spcAft>
              <a:buClr>
                <a:schemeClr val="tx2">
                  <a:lumMod val="10000"/>
                  <a:lumOff val="90000"/>
                </a:schemeClr>
              </a:buClr>
              <a:buSzPct val="80000"/>
              <a:buFont typeface="Wingdings" panose="05000000000000000000" pitchFamily="2" charset="2"/>
              <a:buChar char="§"/>
            </a:pPr>
            <a:endParaRPr lang="en-US" sz="2000" dirty="0">
              <a:solidFill>
                <a:srgbClr val="FFFFFF"/>
              </a:solidFill>
            </a:endParaRPr>
          </a:p>
          <a:p>
            <a:pPr marL="0" indent="-228600">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rPr>
              <a:t>Which countries are Rockbuster customers based in?</a:t>
            </a:r>
          </a:p>
          <a:p>
            <a:pPr marL="0" indent="-228600">
              <a:spcAft>
                <a:spcPts val="600"/>
              </a:spcAft>
              <a:buClr>
                <a:schemeClr val="tx2">
                  <a:lumMod val="10000"/>
                  <a:lumOff val="90000"/>
                </a:schemeClr>
              </a:buClr>
              <a:buSzPct val="80000"/>
              <a:buFont typeface="Wingdings" panose="05000000000000000000" pitchFamily="2" charset="2"/>
              <a:buChar char="§"/>
            </a:pPr>
            <a:endParaRPr lang="en-US" sz="2000" dirty="0">
              <a:solidFill>
                <a:srgbClr val="FFFFFF"/>
              </a:solidFill>
            </a:endParaRPr>
          </a:p>
          <a:p>
            <a:pPr marL="0" indent="-228600">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rPr>
              <a:t>Where are customers with a high lifetime value based?</a:t>
            </a:r>
          </a:p>
          <a:p>
            <a:pPr marL="0" indent="-228600">
              <a:spcAft>
                <a:spcPts val="600"/>
              </a:spcAft>
              <a:buClr>
                <a:schemeClr val="tx2">
                  <a:lumMod val="10000"/>
                  <a:lumOff val="90000"/>
                </a:schemeClr>
              </a:buClr>
              <a:buSzPct val="80000"/>
              <a:buFont typeface="Wingdings" panose="05000000000000000000" pitchFamily="2" charset="2"/>
              <a:buChar char="§"/>
            </a:pPr>
            <a:endParaRPr lang="en-US" sz="2000" dirty="0">
              <a:solidFill>
                <a:srgbClr val="FFFFFF"/>
              </a:solidFill>
            </a:endParaRPr>
          </a:p>
          <a:p>
            <a:pPr marL="0" indent="-228600">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rPr>
              <a:t>Do sales figures vary between geographic regions? </a:t>
            </a:r>
          </a:p>
        </p:txBody>
      </p:sp>
      <p:pic>
        <p:nvPicPr>
          <p:cNvPr id="12" name="Picture 11" descr="A picture containing text, silhouette&#10;&#10;Description automatically generated">
            <a:extLst>
              <a:ext uri="{FF2B5EF4-FFF2-40B4-BE49-F238E27FC236}">
                <a16:creationId xmlns:a16="http://schemas.microsoft.com/office/drawing/2014/main" id="{C24E7D3A-3D46-DE4D-AFE9-CFB3670A4012}"/>
              </a:ext>
            </a:extLst>
          </p:cNvPr>
          <p:cNvPicPr>
            <a:picLocks noChangeAspect="1"/>
          </p:cNvPicPr>
          <p:nvPr/>
        </p:nvPicPr>
        <p:blipFill>
          <a:blip r:embed="rId2">
            <a:alphaModFix amt="80000"/>
            <a:extLst>
              <a:ext uri="{837473B0-CC2E-450A-ABE3-18F120FF3D39}">
                <a1611:picAttrSrcUrl xmlns:a1611="http://schemas.microsoft.com/office/drawing/2016/11/main" r:id="rId3"/>
              </a:ext>
            </a:extLst>
          </a:blip>
          <a:stretch>
            <a:fillRect/>
          </a:stretch>
        </p:blipFill>
        <p:spPr>
          <a:xfrm>
            <a:off x="7784982" y="537164"/>
            <a:ext cx="3917659" cy="5803939"/>
          </a:xfrm>
          <a:prstGeom prst="rect">
            <a:avLst/>
          </a:prstGeom>
        </p:spPr>
      </p:pic>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4</a:t>
            </a:fld>
            <a:endParaRPr lang="en-US" dirty="0"/>
          </a:p>
        </p:txBody>
      </p:sp>
    </p:spTree>
    <p:extLst>
      <p:ext uri="{BB962C8B-B14F-4D97-AF65-F5344CB8AC3E}">
        <p14:creationId xmlns:p14="http://schemas.microsoft.com/office/powerpoint/2010/main" val="226219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ame 4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ame 50">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4600">
                <a:gradFill flip="none" rotWithShape="1">
                  <a:gsLst>
                    <a:gs pos="0">
                      <a:schemeClr val="accent5">
                        <a:alpha val="70000"/>
                      </a:schemeClr>
                    </a:gs>
                    <a:gs pos="100000">
                      <a:schemeClr val="accent1">
                        <a:alpha val="70000"/>
                      </a:schemeClr>
                    </a:gs>
                  </a:gsLst>
                  <a:lin ang="0" scaled="1"/>
                  <a:tileRect/>
                </a:gradFill>
              </a:rPr>
              <a:t>Which movies contributed the most to Revenue ?</a:t>
            </a:r>
          </a:p>
        </p:txBody>
      </p:sp>
      <p:graphicFrame>
        <p:nvGraphicFramePr>
          <p:cNvPr id="43" name="Chart 42">
            <a:extLst>
              <a:ext uri="{FF2B5EF4-FFF2-40B4-BE49-F238E27FC236}">
                <a16:creationId xmlns:a16="http://schemas.microsoft.com/office/drawing/2014/main" id="{F249B62E-507C-3C42-6809-4AC500D37AAB}"/>
              </a:ext>
            </a:extLst>
          </p:cNvPr>
          <p:cNvGraphicFramePr>
            <a:graphicFrameLocks/>
          </p:cNvGraphicFramePr>
          <p:nvPr>
            <p:extLst>
              <p:ext uri="{D42A27DB-BD31-4B8C-83A1-F6EECF244321}">
                <p14:modId xmlns:p14="http://schemas.microsoft.com/office/powerpoint/2010/main" val="4110501586"/>
              </p:ext>
            </p:extLst>
          </p:nvPr>
        </p:nvGraphicFramePr>
        <p:xfrm>
          <a:off x="5125453" y="950976"/>
          <a:ext cx="6304547" cy="4901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760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ame 4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ame 50">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880844"/>
            <a:ext cx="4501896" cy="2629119"/>
          </a:xfrm>
        </p:spPr>
        <p:txBody>
          <a:bodyPr vert="horz" lIns="91440" tIns="45720" rIns="91440" bIns="45720" rtlCol="0" anchor="b">
            <a:normAutofit/>
          </a:bodyPr>
          <a:lstStyle/>
          <a:p>
            <a:r>
              <a:rPr lang="en-US" sz="4600" dirty="0">
                <a:gradFill flip="none" rotWithShape="1">
                  <a:gsLst>
                    <a:gs pos="0">
                      <a:schemeClr val="accent5">
                        <a:alpha val="70000"/>
                      </a:schemeClr>
                    </a:gs>
                    <a:gs pos="100000">
                      <a:schemeClr val="accent1">
                        <a:alpha val="70000"/>
                      </a:schemeClr>
                    </a:gs>
                  </a:gsLst>
                  <a:lin ang="0" scaled="1"/>
                  <a:tileRect/>
                </a:gradFill>
              </a:rPr>
              <a:t>Which movies contributed the </a:t>
            </a:r>
            <a:r>
              <a:rPr lang="en-DE" sz="4600" dirty="0">
                <a:gradFill flip="none" rotWithShape="1">
                  <a:gsLst>
                    <a:gs pos="0">
                      <a:schemeClr val="accent5">
                        <a:alpha val="70000"/>
                      </a:schemeClr>
                    </a:gs>
                    <a:gs pos="100000">
                      <a:schemeClr val="accent1">
                        <a:alpha val="70000"/>
                      </a:schemeClr>
                    </a:gs>
                  </a:gsLst>
                  <a:lin ang="0" scaled="1"/>
                  <a:tileRect/>
                </a:gradFill>
              </a:rPr>
              <a:t>least</a:t>
            </a:r>
            <a:r>
              <a:rPr lang="en-US" sz="4600" dirty="0">
                <a:gradFill flip="none" rotWithShape="1">
                  <a:gsLst>
                    <a:gs pos="0">
                      <a:schemeClr val="accent5">
                        <a:alpha val="70000"/>
                      </a:schemeClr>
                    </a:gs>
                    <a:gs pos="100000">
                      <a:schemeClr val="accent1">
                        <a:alpha val="70000"/>
                      </a:schemeClr>
                    </a:gs>
                  </a:gsLst>
                  <a:lin ang="0" scaled="1"/>
                  <a:tileRect/>
                </a:gradFill>
              </a:rPr>
              <a:t> to Revenue ?</a:t>
            </a:r>
          </a:p>
        </p:txBody>
      </p:sp>
      <p:graphicFrame>
        <p:nvGraphicFramePr>
          <p:cNvPr id="3" name="Chart 2">
            <a:extLst>
              <a:ext uri="{FF2B5EF4-FFF2-40B4-BE49-F238E27FC236}">
                <a16:creationId xmlns:a16="http://schemas.microsoft.com/office/drawing/2014/main" id="{0F8D2EEF-64AA-BBDC-D48F-1571FFB617F4}"/>
              </a:ext>
            </a:extLst>
          </p:cNvPr>
          <p:cNvGraphicFramePr>
            <a:graphicFrameLocks/>
          </p:cNvGraphicFramePr>
          <p:nvPr>
            <p:extLst>
              <p:ext uri="{D42A27DB-BD31-4B8C-83A1-F6EECF244321}">
                <p14:modId xmlns:p14="http://schemas.microsoft.com/office/powerpoint/2010/main" val="1690040688"/>
              </p:ext>
            </p:extLst>
          </p:nvPr>
        </p:nvGraphicFramePr>
        <p:xfrm>
          <a:off x="5632704" y="758952"/>
          <a:ext cx="5605272" cy="5367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696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6B14-1FE1-3B3D-45D4-29F43363F9E3}"/>
              </a:ext>
            </a:extLst>
          </p:cNvPr>
          <p:cNvSpPr>
            <a:spLocks noGrp="1"/>
          </p:cNvSpPr>
          <p:nvPr>
            <p:ph type="title"/>
          </p:nvPr>
        </p:nvSpPr>
        <p:spPr>
          <a:xfrm>
            <a:off x="707570" y="594036"/>
            <a:ext cx="10859590" cy="822025"/>
          </a:xfrm>
        </p:spPr>
        <p:txBody>
          <a:bodyPr vert="horz" wrap="square" lIns="91440" tIns="45720" rIns="91440" bIns="45720" rtlCol="0" anchor="b">
            <a:noAutofit/>
          </a:bodyPr>
          <a:lstStyle/>
          <a:p>
            <a:r>
              <a:rPr lang="en-DE" sz="4800" b="1" dirty="0">
                <a:latin typeface="Calibri" panose="020F0502020204030204" pitchFamily="34" charset="0"/>
                <a:cs typeface="Calibri" panose="020F0502020204030204" pitchFamily="34" charset="0"/>
              </a:rPr>
              <a:t>TOP 5 </a:t>
            </a:r>
            <a:r>
              <a:rPr lang="en-US" sz="4800" b="1" dirty="0">
                <a:latin typeface="Calibri" panose="020F0502020204030204" pitchFamily="34" charset="0"/>
                <a:cs typeface="Calibri" panose="020F0502020204030204" pitchFamily="34" charset="0"/>
              </a:rPr>
              <a:t>MOST PROFITABLE MOVIE GENRES</a:t>
            </a:r>
          </a:p>
        </p:txBody>
      </p:sp>
      <p:pic>
        <p:nvPicPr>
          <p:cNvPr id="57" name="Graphic 56" descr="Drama with solid fill">
            <a:extLst>
              <a:ext uri="{FF2B5EF4-FFF2-40B4-BE49-F238E27FC236}">
                <a16:creationId xmlns:a16="http://schemas.microsoft.com/office/drawing/2014/main" id="{602D3DF4-494B-E995-A30D-7B3F72A8F7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6386" y="3838761"/>
            <a:ext cx="1917441" cy="1917441"/>
          </a:xfrm>
          <a:prstGeom prst="rect">
            <a:avLst/>
          </a:prstGeom>
        </p:spPr>
      </p:pic>
      <p:sp>
        <p:nvSpPr>
          <p:cNvPr id="62" name="TextBox 61">
            <a:extLst>
              <a:ext uri="{FF2B5EF4-FFF2-40B4-BE49-F238E27FC236}">
                <a16:creationId xmlns:a16="http://schemas.microsoft.com/office/drawing/2014/main" id="{174BE9F4-7047-A13D-AF05-9E1DBA5A0943}"/>
              </a:ext>
            </a:extLst>
          </p:cNvPr>
          <p:cNvSpPr txBox="1"/>
          <p:nvPr/>
        </p:nvSpPr>
        <p:spPr>
          <a:xfrm>
            <a:off x="963812" y="2998311"/>
            <a:ext cx="1917441" cy="830997"/>
          </a:xfrm>
          <a:prstGeom prst="rect">
            <a:avLst/>
          </a:prstGeom>
          <a:noFill/>
        </p:spPr>
        <p:txBody>
          <a:bodyPr wrap="square" rtlCol="0">
            <a:spAutoFit/>
          </a:bodyPr>
          <a:lstStyle/>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SPORTS</a:t>
            </a:r>
          </a:p>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$4,892.19</a:t>
            </a:r>
          </a:p>
        </p:txBody>
      </p:sp>
      <p:sp>
        <p:nvSpPr>
          <p:cNvPr id="63" name="TextBox 62">
            <a:extLst>
              <a:ext uri="{FF2B5EF4-FFF2-40B4-BE49-F238E27FC236}">
                <a16:creationId xmlns:a16="http://schemas.microsoft.com/office/drawing/2014/main" id="{D8D229AF-F1F7-B057-AFF8-2CD54246D257}"/>
              </a:ext>
            </a:extLst>
          </p:cNvPr>
          <p:cNvSpPr txBox="1"/>
          <p:nvPr/>
        </p:nvSpPr>
        <p:spPr>
          <a:xfrm>
            <a:off x="7163499" y="5616041"/>
            <a:ext cx="1590869" cy="830997"/>
          </a:xfrm>
          <a:prstGeom prst="rect">
            <a:avLst/>
          </a:prstGeom>
          <a:noFill/>
        </p:spPr>
        <p:txBody>
          <a:bodyPr wrap="square" rtlCol="0">
            <a:spAutoFit/>
          </a:bodyPr>
          <a:lstStyle/>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COMEDY</a:t>
            </a:r>
          </a:p>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$4,002.48</a:t>
            </a:r>
          </a:p>
        </p:txBody>
      </p:sp>
      <p:sp>
        <p:nvSpPr>
          <p:cNvPr id="64" name="TextBox 63">
            <a:extLst>
              <a:ext uri="{FF2B5EF4-FFF2-40B4-BE49-F238E27FC236}">
                <a16:creationId xmlns:a16="http://schemas.microsoft.com/office/drawing/2014/main" id="{DEBC6E2D-2E0C-27DD-8287-7D0E933A4039}"/>
              </a:ext>
            </a:extLst>
          </p:cNvPr>
          <p:cNvSpPr txBox="1"/>
          <p:nvPr/>
        </p:nvSpPr>
        <p:spPr>
          <a:xfrm>
            <a:off x="8601962" y="2998311"/>
            <a:ext cx="2292220" cy="830997"/>
          </a:xfrm>
          <a:prstGeom prst="rect">
            <a:avLst/>
          </a:prstGeom>
          <a:noFill/>
        </p:spPr>
        <p:txBody>
          <a:bodyPr wrap="square" rtlCol="0">
            <a:spAutoFit/>
          </a:bodyPr>
          <a:lstStyle/>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ANIMATION</a:t>
            </a:r>
          </a:p>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$4,245.31</a:t>
            </a:r>
          </a:p>
        </p:txBody>
      </p:sp>
      <p:sp>
        <p:nvSpPr>
          <p:cNvPr id="65" name="TextBox 64">
            <a:extLst>
              <a:ext uri="{FF2B5EF4-FFF2-40B4-BE49-F238E27FC236}">
                <a16:creationId xmlns:a16="http://schemas.microsoft.com/office/drawing/2014/main" id="{C9B329E7-A65D-CBC5-0485-207F3B9793DB}"/>
              </a:ext>
            </a:extLst>
          </p:cNvPr>
          <p:cNvSpPr txBox="1"/>
          <p:nvPr/>
        </p:nvSpPr>
        <p:spPr>
          <a:xfrm>
            <a:off x="4970496" y="2998312"/>
            <a:ext cx="1917440" cy="830997"/>
          </a:xfrm>
          <a:prstGeom prst="rect">
            <a:avLst/>
          </a:prstGeom>
          <a:noFill/>
        </p:spPr>
        <p:txBody>
          <a:bodyPr wrap="square" rtlCol="0">
            <a:spAutoFit/>
          </a:bodyPr>
          <a:lstStyle/>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SCI-FI</a:t>
            </a:r>
          </a:p>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$4,336.01</a:t>
            </a:r>
          </a:p>
        </p:txBody>
      </p:sp>
      <p:sp>
        <p:nvSpPr>
          <p:cNvPr id="66" name="TextBox 65">
            <a:extLst>
              <a:ext uri="{FF2B5EF4-FFF2-40B4-BE49-F238E27FC236}">
                <a16:creationId xmlns:a16="http://schemas.microsoft.com/office/drawing/2014/main" id="{805FC1F6-8F4F-A98C-1994-DACDCE0D1FAE}"/>
              </a:ext>
            </a:extLst>
          </p:cNvPr>
          <p:cNvSpPr txBox="1"/>
          <p:nvPr/>
        </p:nvSpPr>
        <p:spPr>
          <a:xfrm>
            <a:off x="3158029" y="5616042"/>
            <a:ext cx="1754154" cy="830997"/>
          </a:xfrm>
          <a:prstGeom prst="rect">
            <a:avLst/>
          </a:prstGeom>
          <a:noFill/>
        </p:spPr>
        <p:txBody>
          <a:bodyPr wrap="square" rtlCol="0">
            <a:spAutoFit/>
          </a:bodyPr>
          <a:lstStyle/>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DRAMA</a:t>
            </a:r>
          </a:p>
          <a:p>
            <a:pPr algn="ctr"/>
            <a:r>
              <a:rPr lang="en-US" sz="2400"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$4,118.46</a:t>
            </a:r>
          </a:p>
        </p:txBody>
      </p:sp>
      <p:pic>
        <p:nvPicPr>
          <p:cNvPr id="68" name="Graphic 67" descr="Grinning with tears of joy face outline with solid fill">
            <a:extLst>
              <a:ext uri="{FF2B5EF4-FFF2-40B4-BE49-F238E27FC236}">
                <a16:creationId xmlns:a16="http://schemas.microsoft.com/office/drawing/2014/main" id="{19F95D4F-FE6E-F3F3-28F6-983BF49237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5158" y="3863325"/>
            <a:ext cx="1924434" cy="1924434"/>
          </a:xfrm>
          <a:prstGeom prst="rect">
            <a:avLst/>
          </a:prstGeom>
        </p:spPr>
      </p:pic>
      <p:pic>
        <p:nvPicPr>
          <p:cNvPr id="72" name="Graphic 71" descr="Sport balls with solid fill">
            <a:extLst>
              <a:ext uri="{FF2B5EF4-FFF2-40B4-BE49-F238E27FC236}">
                <a16:creationId xmlns:a16="http://schemas.microsoft.com/office/drawing/2014/main" id="{D1FD5FF8-A4C0-DCD4-8A6D-E911C1B7DC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8015" y="1323185"/>
            <a:ext cx="1673237" cy="1673237"/>
          </a:xfrm>
          <a:prstGeom prst="rect">
            <a:avLst/>
          </a:prstGeom>
        </p:spPr>
      </p:pic>
      <p:pic>
        <p:nvPicPr>
          <p:cNvPr id="74" name="Graphic 73" descr="Scientist female with solid fill">
            <a:extLst>
              <a:ext uri="{FF2B5EF4-FFF2-40B4-BE49-F238E27FC236}">
                <a16:creationId xmlns:a16="http://schemas.microsoft.com/office/drawing/2014/main" id="{25B39032-7973-C8E3-4D7B-6A28501DCA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61648" y="1416061"/>
            <a:ext cx="1735136" cy="1735136"/>
          </a:xfrm>
          <a:prstGeom prst="rect">
            <a:avLst/>
          </a:prstGeom>
        </p:spPr>
      </p:pic>
      <p:pic>
        <p:nvPicPr>
          <p:cNvPr id="76" name="Graphic 75" descr="Cave Drawing with solid fill">
            <a:extLst>
              <a:ext uri="{FF2B5EF4-FFF2-40B4-BE49-F238E27FC236}">
                <a16:creationId xmlns:a16="http://schemas.microsoft.com/office/drawing/2014/main" id="{06131EB6-8639-C005-B141-79E16F66DB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35702" y="1309942"/>
            <a:ext cx="1824739" cy="1824739"/>
          </a:xfrm>
          <a:prstGeom prst="rect">
            <a:avLst/>
          </a:prstGeom>
        </p:spPr>
      </p:pic>
    </p:spTree>
    <p:extLst>
      <p:ext uri="{BB962C8B-B14F-4D97-AF65-F5344CB8AC3E}">
        <p14:creationId xmlns:p14="http://schemas.microsoft.com/office/powerpoint/2010/main" val="122285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3099-27D3-853D-E41B-AB5D73FDE96B}"/>
              </a:ext>
            </a:extLst>
          </p:cNvPr>
          <p:cNvSpPr>
            <a:spLocks noGrp="1"/>
          </p:cNvSpPr>
          <p:nvPr>
            <p:ph type="title"/>
          </p:nvPr>
        </p:nvSpPr>
        <p:spPr>
          <a:xfrm>
            <a:off x="832439" y="670490"/>
            <a:ext cx="7959897" cy="674237"/>
          </a:xfrm>
        </p:spPr>
        <p:txBody>
          <a:bodyPr anchor="t">
            <a:normAutofit/>
          </a:bodyPr>
          <a:lstStyle/>
          <a:p>
            <a:r>
              <a:rPr lang="en-US" sz="4000" b="1" dirty="0"/>
              <a:t>RECOMMENDATIONS</a:t>
            </a:r>
          </a:p>
        </p:txBody>
      </p:sp>
      <p:grpSp>
        <p:nvGrpSpPr>
          <p:cNvPr id="3" name="Group 2">
            <a:extLst>
              <a:ext uri="{FF2B5EF4-FFF2-40B4-BE49-F238E27FC236}">
                <a16:creationId xmlns:a16="http://schemas.microsoft.com/office/drawing/2014/main" id="{7E1B2D53-8BE2-06EB-5F3A-33F3D4E12525}"/>
              </a:ext>
            </a:extLst>
          </p:cNvPr>
          <p:cNvGrpSpPr/>
          <p:nvPr/>
        </p:nvGrpSpPr>
        <p:grpSpPr>
          <a:xfrm>
            <a:off x="2966948" y="1491031"/>
            <a:ext cx="7622488" cy="740180"/>
            <a:chOff x="2103120" y="-79257"/>
            <a:chExt cx="8412480" cy="910833"/>
          </a:xfrm>
        </p:grpSpPr>
        <p:sp>
          <p:nvSpPr>
            <p:cNvPr id="42" name="Rectangle 41">
              <a:extLst>
                <a:ext uri="{FF2B5EF4-FFF2-40B4-BE49-F238E27FC236}">
                  <a16:creationId xmlns:a16="http://schemas.microsoft.com/office/drawing/2014/main" id="{5CFD53EB-038F-BF26-95C7-2E198FD2ABA5}"/>
                </a:ext>
              </a:extLst>
            </p:cNvPr>
            <p:cNvSpPr/>
            <p:nvPr/>
          </p:nvSpPr>
          <p:spPr>
            <a:xfrm>
              <a:off x="2103120" y="1890"/>
              <a:ext cx="8412480" cy="829686"/>
            </a:xfrm>
            <a:prstGeom prst="rect">
              <a:avLst/>
            </a:prstGeom>
            <a:solidFill>
              <a:schemeClr val="bg1"/>
            </a:solidFill>
            <a:ln>
              <a:solidFill>
                <a:schemeClr val="tx1"/>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3" name="TextBox 42">
              <a:extLst>
                <a:ext uri="{FF2B5EF4-FFF2-40B4-BE49-F238E27FC236}">
                  <a16:creationId xmlns:a16="http://schemas.microsoft.com/office/drawing/2014/main" id="{C98E9E69-9773-314F-A4C5-B934EDB28A18}"/>
                </a:ext>
              </a:extLst>
            </p:cNvPr>
            <p:cNvSpPr txBox="1"/>
            <p:nvPr/>
          </p:nvSpPr>
          <p:spPr>
            <a:xfrm>
              <a:off x="2103120" y="-79257"/>
              <a:ext cx="8412480" cy="8296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225" tIns="210740" rIns="163225" bIns="210740" numCol="1" spcCol="1270" anchor="t" anchorCtr="0">
              <a:noAutofit/>
            </a:bodyPr>
            <a:lstStyle/>
            <a:p>
              <a:pPr marL="0" lvl="0" indent="0" algn="l" defTabSz="577850">
                <a:lnSpc>
                  <a:spcPct val="90000"/>
                </a:lnSpc>
                <a:spcBef>
                  <a:spcPct val="0"/>
                </a:spcBef>
                <a:spcAft>
                  <a:spcPct val="35000"/>
                </a:spcAft>
                <a:buNone/>
              </a:pPr>
              <a:r>
                <a:rPr lang="en-US" sz="1300" b="1" kern="1200" dirty="0">
                  <a:solidFill>
                    <a:schemeClr val="tx2">
                      <a:lumMod val="50000"/>
                      <a:lumOff val="50000"/>
                    </a:schemeClr>
                  </a:solidFill>
                </a:rPr>
                <a:t>Focus on generating more customers from countries that have highest average spending per customer. </a:t>
              </a:r>
            </a:p>
          </p:txBody>
        </p:sp>
      </p:grpSp>
      <p:grpSp>
        <p:nvGrpSpPr>
          <p:cNvPr id="9" name="Group 8">
            <a:extLst>
              <a:ext uri="{FF2B5EF4-FFF2-40B4-BE49-F238E27FC236}">
                <a16:creationId xmlns:a16="http://schemas.microsoft.com/office/drawing/2014/main" id="{D2425877-E1AF-CD05-CF8F-30427F161CDB}"/>
              </a:ext>
            </a:extLst>
          </p:cNvPr>
          <p:cNvGrpSpPr/>
          <p:nvPr/>
        </p:nvGrpSpPr>
        <p:grpSpPr>
          <a:xfrm>
            <a:off x="989792" y="1556974"/>
            <a:ext cx="1905622" cy="674237"/>
            <a:chOff x="0" y="1890"/>
            <a:chExt cx="2103120" cy="829686"/>
          </a:xfrm>
          <a:solidFill>
            <a:srgbClr val="F4F4F3"/>
          </a:solidFill>
        </p:grpSpPr>
        <p:sp>
          <p:nvSpPr>
            <p:cNvPr id="40" name="Rectangle 39">
              <a:extLst>
                <a:ext uri="{FF2B5EF4-FFF2-40B4-BE49-F238E27FC236}">
                  <a16:creationId xmlns:a16="http://schemas.microsoft.com/office/drawing/2014/main" id="{A547EB22-3E99-8C9D-71D4-4A1A7FD89CDA}"/>
                </a:ext>
              </a:extLst>
            </p:cNvPr>
            <p:cNvSpPr/>
            <p:nvPr/>
          </p:nvSpPr>
          <p:spPr>
            <a:xfrm>
              <a:off x="0" y="1890"/>
              <a:ext cx="2103120" cy="829686"/>
            </a:xfrm>
            <a:prstGeom prst="rect">
              <a:avLst/>
            </a:prstGeom>
            <a:grpFill/>
            <a:ln>
              <a:solidFill>
                <a:srgbClr val="C0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TextBox 40">
              <a:extLst>
                <a:ext uri="{FF2B5EF4-FFF2-40B4-BE49-F238E27FC236}">
                  <a16:creationId xmlns:a16="http://schemas.microsoft.com/office/drawing/2014/main" id="{E271FC93-B8B3-CD60-8D63-830816FE9ACB}"/>
                </a:ext>
              </a:extLst>
            </p:cNvPr>
            <p:cNvSpPr txBox="1"/>
            <p:nvPr/>
          </p:nvSpPr>
          <p:spPr>
            <a:xfrm>
              <a:off x="0" y="1890"/>
              <a:ext cx="2103120" cy="829686"/>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1290" tIns="81955" rIns="111290" bIns="81955" numCol="1" spcCol="1270" anchor="ctr" anchorCtr="0">
              <a:noAutofit/>
            </a:bodyPr>
            <a:lstStyle/>
            <a:p>
              <a:pPr marL="0" lvl="0" indent="0" algn="ctr" defTabSz="755650">
                <a:lnSpc>
                  <a:spcPct val="90000"/>
                </a:lnSpc>
                <a:spcBef>
                  <a:spcPct val="0"/>
                </a:spcBef>
                <a:spcAft>
                  <a:spcPct val="35000"/>
                </a:spcAft>
                <a:buNone/>
              </a:pPr>
              <a:r>
                <a:rPr lang="en-US" sz="1700" b="1" dirty="0">
                  <a:solidFill>
                    <a:schemeClr val="accent1">
                      <a:lumMod val="60000"/>
                      <a:lumOff val="40000"/>
                    </a:schemeClr>
                  </a:solidFill>
                </a:rPr>
                <a:t>FOCUS</a:t>
              </a:r>
              <a:endParaRPr lang="en-US" sz="1700" b="1" kern="1200" dirty="0">
                <a:solidFill>
                  <a:schemeClr val="accent1">
                    <a:lumMod val="60000"/>
                    <a:lumOff val="40000"/>
                  </a:schemeClr>
                </a:solidFill>
                <a:latin typeface="+mn-lt"/>
              </a:endParaRPr>
            </a:p>
          </p:txBody>
        </p:sp>
      </p:grpSp>
      <p:grpSp>
        <p:nvGrpSpPr>
          <p:cNvPr id="15" name="Group 14">
            <a:extLst>
              <a:ext uri="{FF2B5EF4-FFF2-40B4-BE49-F238E27FC236}">
                <a16:creationId xmlns:a16="http://schemas.microsoft.com/office/drawing/2014/main" id="{04707B97-8200-1954-8E72-294BFB313166}"/>
              </a:ext>
            </a:extLst>
          </p:cNvPr>
          <p:cNvGrpSpPr/>
          <p:nvPr/>
        </p:nvGrpSpPr>
        <p:grpSpPr>
          <a:xfrm>
            <a:off x="2966948" y="2433832"/>
            <a:ext cx="7622488" cy="674237"/>
            <a:chOff x="2103120" y="881358"/>
            <a:chExt cx="8412480" cy="829686"/>
          </a:xfrm>
        </p:grpSpPr>
        <p:sp>
          <p:nvSpPr>
            <p:cNvPr id="38" name="Rectangle 37">
              <a:extLst>
                <a:ext uri="{FF2B5EF4-FFF2-40B4-BE49-F238E27FC236}">
                  <a16:creationId xmlns:a16="http://schemas.microsoft.com/office/drawing/2014/main" id="{5E478ECF-6D62-C522-3220-B36CCB378F3F}"/>
                </a:ext>
              </a:extLst>
            </p:cNvPr>
            <p:cNvSpPr/>
            <p:nvPr/>
          </p:nvSpPr>
          <p:spPr>
            <a:xfrm>
              <a:off x="2103120" y="881358"/>
              <a:ext cx="8412480" cy="829686"/>
            </a:xfrm>
            <a:prstGeom prst="rect">
              <a:avLst/>
            </a:prstGeom>
            <a:solidFill>
              <a:schemeClr val="bg1"/>
            </a:solidFill>
            <a:ln>
              <a:solidFill>
                <a:schemeClr val="tx1"/>
              </a:solidFill>
            </a:ln>
          </p:spPr>
          <p:style>
            <a:lnRef idx="2">
              <a:scrgbClr r="0" g="0" b="0"/>
            </a:lnRef>
            <a:fillRef idx="1">
              <a:scrgbClr r="0" g="0" b="0"/>
            </a:fillRef>
            <a:effectRef idx="0">
              <a:schemeClr val="accent2">
                <a:hueOff val="-363841"/>
                <a:satOff val="-20982"/>
                <a:lumOff val="2157"/>
                <a:alphaOff val="0"/>
              </a:schemeClr>
            </a:effectRef>
            <a:fontRef idx="minor">
              <a:schemeClr val="lt1"/>
            </a:fontRef>
          </p:style>
        </p:sp>
        <p:sp>
          <p:nvSpPr>
            <p:cNvPr id="39" name="TextBox 38">
              <a:extLst>
                <a:ext uri="{FF2B5EF4-FFF2-40B4-BE49-F238E27FC236}">
                  <a16:creationId xmlns:a16="http://schemas.microsoft.com/office/drawing/2014/main" id="{1BC9365D-5A92-8DA3-0F38-9CCADB41CBB5}"/>
                </a:ext>
              </a:extLst>
            </p:cNvPr>
            <p:cNvSpPr txBox="1"/>
            <p:nvPr/>
          </p:nvSpPr>
          <p:spPr>
            <a:xfrm>
              <a:off x="2103120" y="881358"/>
              <a:ext cx="8412480" cy="8296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225" tIns="210740" rIns="163225" bIns="21074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tx2">
                      <a:lumMod val="50000"/>
                      <a:lumOff val="50000"/>
                    </a:schemeClr>
                  </a:solidFill>
                </a:rPr>
                <a:t>Continue to promote services in region.</a:t>
              </a:r>
            </a:p>
          </p:txBody>
        </p:sp>
      </p:grpSp>
      <p:grpSp>
        <p:nvGrpSpPr>
          <p:cNvPr id="16" name="Group 15">
            <a:extLst>
              <a:ext uri="{FF2B5EF4-FFF2-40B4-BE49-F238E27FC236}">
                <a16:creationId xmlns:a16="http://schemas.microsoft.com/office/drawing/2014/main" id="{4CCD935A-6F48-C0A1-B87A-1163B2AE4E9B}"/>
              </a:ext>
            </a:extLst>
          </p:cNvPr>
          <p:cNvGrpSpPr/>
          <p:nvPr/>
        </p:nvGrpSpPr>
        <p:grpSpPr>
          <a:xfrm>
            <a:off x="989792" y="2436441"/>
            <a:ext cx="1905622" cy="674237"/>
            <a:chOff x="0" y="881358"/>
            <a:chExt cx="2103120" cy="829686"/>
          </a:xfrm>
          <a:solidFill>
            <a:srgbClr val="F4F4F3"/>
          </a:solidFill>
        </p:grpSpPr>
        <p:sp>
          <p:nvSpPr>
            <p:cNvPr id="36" name="Rectangle 35">
              <a:extLst>
                <a:ext uri="{FF2B5EF4-FFF2-40B4-BE49-F238E27FC236}">
                  <a16:creationId xmlns:a16="http://schemas.microsoft.com/office/drawing/2014/main" id="{0CB2513C-3FFD-6153-E05E-D7AE9D76B115}"/>
                </a:ext>
              </a:extLst>
            </p:cNvPr>
            <p:cNvSpPr/>
            <p:nvPr/>
          </p:nvSpPr>
          <p:spPr>
            <a:xfrm>
              <a:off x="0" y="881358"/>
              <a:ext cx="2103120" cy="829686"/>
            </a:xfrm>
            <a:prstGeom prst="rect">
              <a:avLst/>
            </a:prstGeom>
            <a:grpFill/>
            <a:ln>
              <a:solidFill>
                <a:srgbClr val="C0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9E29B116-9E53-CAC5-80FE-E5E80A08338A}"/>
                </a:ext>
              </a:extLst>
            </p:cNvPr>
            <p:cNvSpPr txBox="1"/>
            <p:nvPr/>
          </p:nvSpPr>
          <p:spPr>
            <a:xfrm>
              <a:off x="0" y="881358"/>
              <a:ext cx="2103120" cy="829686"/>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1290" tIns="81955" rIns="111290" bIns="8195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accent1">
                      <a:lumMod val="60000"/>
                      <a:lumOff val="40000"/>
                    </a:schemeClr>
                  </a:solidFill>
                  <a:latin typeface="+mn-lt"/>
                </a:rPr>
                <a:t>CONTINUE</a:t>
              </a:r>
            </a:p>
          </p:txBody>
        </p:sp>
      </p:grpSp>
      <p:grpSp>
        <p:nvGrpSpPr>
          <p:cNvPr id="18" name="Group 17">
            <a:extLst>
              <a:ext uri="{FF2B5EF4-FFF2-40B4-BE49-F238E27FC236}">
                <a16:creationId xmlns:a16="http://schemas.microsoft.com/office/drawing/2014/main" id="{677EA6C7-D446-F38C-F990-4E801A792B85}"/>
              </a:ext>
            </a:extLst>
          </p:cNvPr>
          <p:cNvGrpSpPr/>
          <p:nvPr/>
        </p:nvGrpSpPr>
        <p:grpSpPr>
          <a:xfrm>
            <a:off x="2966948" y="3313299"/>
            <a:ext cx="7622488" cy="674237"/>
            <a:chOff x="2103120" y="1760825"/>
            <a:chExt cx="8412480" cy="829686"/>
          </a:xfrm>
        </p:grpSpPr>
        <p:sp>
          <p:nvSpPr>
            <p:cNvPr id="34" name="Rectangle 33">
              <a:extLst>
                <a:ext uri="{FF2B5EF4-FFF2-40B4-BE49-F238E27FC236}">
                  <a16:creationId xmlns:a16="http://schemas.microsoft.com/office/drawing/2014/main" id="{7783A7DC-B0EE-2A6F-C73E-C5250EA1FB2C}"/>
                </a:ext>
              </a:extLst>
            </p:cNvPr>
            <p:cNvSpPr/>
            <p:nvPr/>
          </p:nvSpPr>
          <p:spPr>
            <a:xfrm>
              <a:off x="2103120" y="1760825"/>
              <a:ext cx="8412480" cy="829686"/>
            </a:xfrm>
            <a:prstGeom prst="rect">
              <a:avLst/>
            </a:prstGeom>
            <a:solidFill>
              <a:schemeClr val="bg1"/>
            </a:solidFill>
            <a:ln>
              <a:solidFill>
                <a:schemeClr val="tx1"/>
              </a:solidFill>
            </a:ln>
          </p:spPr>
          <p:style>
            <a:lnRef idx="2">
              <a:scrgbClr r="0" g="0" b="0"/>
            </a:lnRef>
            <a:fillRef idx="1">
              <a:scrgbClr r="0" g="0" b="0"/>
            </a:fillRef>
            <a:effectRef idx="0">
              <a:schemeClr val="accent2">
                <a:hueOff val="-727682"/>
                <a:satOff val="-41964"/>
                <a:lumOff val="4314"/>
                <a:alphaOff val="0"/>
              </a:schemeClr>
            </a:effectRef>
            <a:fontRef idx="minor">
              <a:schemeClr val="lt1"/>
            </a:fontRef>
          </p:style>
        </p:sp>
        <p:sp>
          <p:nvSpPr>
            <p:cNvPr id="35" name="TextBox 34">
              <a:extLst>
                <a:ext uri="{FF2B5EF4-FFF2-40B4-BE49-F238E27FC236}">
                  <a16:creationId xmlns:a16="http://schemas.microsoft.com/office/drawing/2014/main" id="{7B805EE5-7738-211F-1162-DFCBBB7C5F0B}"/>
                </a:ext>
              </a:extLst>
            </p:cNvPr>
            <p:cNvSpPr txBox="1"/>
            <p:nvPr/>
          </p:nvSpPr>
          <p:spPr>
            <a:xfrm>
              <a:off x="2103120" y="1760825"/>
              <a:ext cx="8412480" cy="8296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225" tIns="210740" rIns="163225" bIns="210740" numCol="1" spcCol="1270" anchor="ctr" anchorCtr="0">
              <a:noAutofit/>
            </a:bodyPr>
            <a:lstStyle/>
            <a:p>
              <a:pPr marL="0" lvl="0" indent="0" algn="l" defTabSz="577850">
                <a:lnSpc>
                  <a:spcPct val="90000"/>
                </a:lnSpc>
                <a:spcBef>
                  <a:spcPct val="0"/>
                </a:spcBef>
                <a:spcAft>
                  <a:spcPct val="35000"/>
                </a:spcAft>
                <a:buNone/>
              </a:pPr>
              <a:r>
                <a:rPr lang="en-US" sz="1300" b="1" kern="1200">
                  <a:solidFill>
                    <a:schemeClr val="tx2">
                      <a:lumMod val="50000"/>
                      <a:lumOff val="50000"/>
                    </a:schemeClr>
                  </a:solidFill>
                </a:rPr>
                <a:t>Increase promotional services in other regions.</a:t>
              </a:r>
            </a:p>
          </p:txBody>
        </p:sp>
      </p:grpSp>
      <p:grpSp>
        <p:nvGrpSpPr>
          <p:cNvPr id="19" name="Group 18">
            <a:extLst>
              <a:ext uri="{FF2B5EF4-FFF2-40B4-BE49-F238E27FC236}">
                <a16:creationId xmlns:a16="http://schemas.microsoft.com/office/drawing/2014/main" id="{A488A885-72EF-97F1-A756-9403F7F59A05}"/>
              </a:ext>
            </a:extLst>
          </p:cNvPr>
          <p:cNvGrpSpPr/>
          <p:nvPr/>
        </p:nvGrpSpPr>
        <p:grpSpPr>
          <a:xfrm>
            <a:off x="989792" y="3313299"/>
            <a:ext cx="1905622" cy="674237"/>
            <a:chOff x="0" y="1760825"/>
            <a:chExt cx="2103120" cy="829686"/>
          </a:xfrm>
          <a:solidFill>
            <a:srgbClr val="F4F4F3"/>
          </a:solidFill>
        </p:grpSpPr>
        <p:sp>
          <p:nvSpPr>
            <p:cNvPr id="32" name="Rectangle 31">
              <a:extLst>
                <a:ext uri="{FF2B5EF4-FFF2-40B4-BE49-F238E27FC236}">
                  <a16:creationId xmlns:a16="http://schemas.microsoft.com/office/drawing/2014/main" id="{43FF94A8-D987-2C59-E4BC-A993AE7E7BDF}"/>
                </a:ext>
              </a:extLst>
            </p:cNvPr>
            <p:cNvSpPr/>
            <p:nvPr/>
          </p:nvSpPr>
          <p:spPr>
            <a:xfrm>
              <a:off x="0" y="1760825"/>
              <a:ext cx="2103120" cy="829686"/>
            </a:xfrm>
            <a:prstGeom prst="rect">
              <a:avLst/>
            </a:prstGeom>
            <a:grpFill/>
            <a:ln>
              <a:solidFill>
                <a:srgbClr val="C0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TextBox 32">
              <a:extLst>
                <a:ext uri="{FF2B5EF4-FFF2-40B4-BE49-F238E27FC236}">
                  <a16:creationId xmlns:a16="http://schemas.microsoft.com/office/drawing/2014/main" id="{84C72194-ABF7-C657-85BB-B7F577DDE127}"/>
                </a:ext>
              </a:extLst>
            </p:cNvPr>
            <p:cNvSpPr txBox="1"/>
            <p:nvPr/>
          </p:nvSpPr>
          <p:spPr>
            <a:xfrm>
              <a:off x="0" y="1760825"/>
              <a:ext cx="2103120" cy="829686"/>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1290" tIns="81955" rIns="111290" bIns="8195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accent1">
                      <a:lumMod val="60000"/>
                      <a:lumOff val="40000"/>
                    </a:schemeClr>
                  </a:solidFill>
                  <a:latin typeface="+mn-lt"/>
                </a:rPr>
                <a:t>INCREASE</a:t>
              </a:r>
            </a:p>
          </p:txBody>
        </p:sp>
      </p:grpSp>
      <p:grpSp>
        <p:nvGrpSpPr>
          <p:cNvPr id="20" name="Group 19">
            <a:extLst>
              <a:ext uri="{FF2B5EF4-FFF2-40B4-BE49-F238E27FC236}">
                <a16:creationId xmlns:a16="http://schemas.microsoft.com/office/drawing/2014/main" id="{F34A97D7-F45B-FC1A-1609-8BF53D7F838C}"/>
              </a:ext>
            </a:extLst>
          </p:cNvPr>
          <p:cNvGrpSpPr/>
          <p:nvPr/>
        </p:nvGrpSpPr>
        <p:grpSpPr>
          <a:xfrm>
            <a:off x="2966948" y="4192767"/>
            <a:ext cx="7622488" cy="674237"/>
            <a:chOff x="2103120" y="2640293"/>
            <a:chExt cx="8412480" cy="829686"/>
          </a:xfrm>
        </p:grpSpPr>
        <p:sp>
          <p:nvSpPr>
            <p:cNvPr id="30" name="Rectangle 29">
              <a:extLst>
                <a:ext uri="{FF2B5EF4-FFF2-40B4-BE49-F238E27FC236}">
                  <a16:creationId xmlns:a16="http://schemas.microsoft.com/office/drawing/2014/main" id="{329862F3-B886-BCAD-0796-2C0DDDC6F0AC}"/>
                </a:ext>
              </a:extLst>
            </p:cNvPr>
            <p:cNvSpPr/>
            <p:nvPr/>
          </p:nvSpPr>
          <p:spPr>
            <a:xfrm>
              <a:off x="2103120" y="2640293"/>
              <a:ext cx="8412480" cy="829686"/>
            </a:xfrm>
            <a:prstGeom prst="rect">
              <a:avLst/>
            </a:prstGeom>
            <a:solidFill>
              <a:schemeClr val="bg1"/>
            </a:solidFill>
            <a:ln>
              <a:solidFill>
                <a:schemeClr val="tx1"/>
              </a:solidFill>
            </a:ln>
          </p:spPr>
          <p:style>
            <a:lnRef idx="2">
              <a:scrgbClr r="0" g="0" b="0"/>
            </a:lnRef>
            <a:fillRef idx="1">
              <a:scrgbClr r="0" g="0" b="0"/>
            </a:fillRef>
            <a:effectRef idx="0">
              <a:schemeClr val="accent2">
                <a:hueOff val="-1091522"/>
                <a:satOff val="-62946"/>
                <a:lumOff val="6471"/>
                <a:alphaOff val="0"/>
              </a:schemeClr>
            </a:effectRef>
            <a:fontRef idx="minor">
              <a:schemeClr val="lt1"/>
            </a:fontRef>
          </p:style>
        </p:sp>
        <p:sp>
          <p:nvSpPr>
            <p:cNvPr id="31" name="TextBox 30">
              <a:extLst>
                <a:ext uri="{FF2B5EF4-FFF2-40B4-BE49-F238E27FC236}">
                  <a16:creationId xmlns:a16="http://schemas.microsoft.com/office/drawing/2014/main" id="{A3B6E756-5C03-4514-F82A-64B52222C51A}"/>
                </a:ext>
              </a:extLst>
            </p:cNvPr>
            <p:cNvSpPr txBox="1"/>
            <p:nvPr/>
          </p:nvSpPr>
          <p:spPr>
            <a:xfrm>
              <a:off x="2103120" y="2640293"/>
              <a:ext cx="8412480" cy="8296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225" tIns="210740" rIns="163225" bIns="210740" numCol="1" spcCol="1270" anchor="ctr" anchorCtr="0">
              <a:noAutofit/>
            </a:bodyPr>
            <a:lstStyle/>
            <a:p>
              <a:pPr marL="0" lvl="0" indent="0" algn="l" defTabSz="577850">
                <a:lnSpc>
                  <a:spcPct val="90000"/>
                </a:lnSpc>
                <a:spcBef>
                  <a:spcPct val="0"/>
                </a:spcBef>
                <a:spcAft>
                  <a:spcPct val="35000"/>
                </a:spcAft>
                <a:buNone/>
              </a:pPr>
              <a:r>
                <a:rPr lang="en-US" sz="1300" b="1" kern="1200">
                  <a:solidFill>
                    <a:schemeClr val="tx2">
                      <a:lumMod val="50000"/>
                      <a:lumOff val="50000"/>
                    </a:schemeClr>
                  </a:solidFill>
                </a:rPr>
                <a:t>Obtain more Sports, Sci-Fi, Animation, Drama, and Comedy films.</a:t>
              </a:r>
            </a:p>
          </p:txBody>
        </p:sp>
      </p:grpSp>
      <p:grpSp>
        <p:nvGrpSpPr>
          <p:cNvPr id="21" name="Group 20">
            <a:extLst>
              <a:ext uri="{FF2B5EF4-FFF2-40B4-BE49-F238E27FC236}">
                <a16:creationId xmlns:a16="http://schemas.microsoft.com/office/drawing/2014/main" id="{66DDD15C-46B0-343F-AC27-A98F782191C0}"/>
              </a:ext>
            </a:extLst>
          </p:cNvPr>
          <p:cNvGrpSpPr/>
          <p:nvPr/>
        </p:nvGrpSpPr>
        <p:grpSpPr>
          <a:xfrm>
            <a:off x="989792" y="4192767"/>
            <a:ext cx="1905622" cy="674237"/>
            <a:chOff x="0" y="2640293"/>
            <a:chExt cx="2103120" cy="829686"/>
          </a:xfrm>
          <a:solidFill>
            <a:srgbClr val="F4F4F3"/>
          </a:solidFill>
        </p:grpSpPr>
        <p:sp>
          <p:nvSpPr>
            <p:cNvPr id="28" name="Rectangle 27">
              <a:extLst>
                <a:ext uri="{FF2B5EF4-FFF2-40B4-BE49-F238E27FC236}">
                  <a16:creationId xmlns:a16="http://schemas.microsoft.com/office/drawing/2014/main" id="{C8E1F778-0659-1AE5-0EB4-26B40B908E87}"/>
                </a:ext>
              </a:extLst>
            </p:cNvPr>
            <p:cNvSpPr/>
            <p:nvPr/>
          </p:nvSpPr>
          <p:spPr>
            <a:xfrm>
              <a:off x="0" y="2640293"/>
              <a:ext cx="2103120" cy="829686"/>
            </a:xfrm>
            <a:prstGeom prst="rect">
              <a:avLst/>
            </a:prstGeom>
            <a:grpFill/>
            <a:ln>
              <a:solidFill>
                <a:srgbClr val="C0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a16="http://schemas.microsoft.com/office/drawing/2014/main" id="{73BDD825-5584-C0FC-BFF8-89B55BE235CB}"/>
                </a:ext>
              </a:extLst>
            </p:cNvPr>
            <p:cNvSpPr txBox="1"/>
            <p:nvPr/>
          </p:nvSpPr>
          <p:spPr>
            <a:xfrm>
              <a:off x="0" y="2640293"/>
              <a:ext cx="2103120" cy="829686"/>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1290" tIns="81955" rIns="111290" bIns="8195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accent1">
                      <a:lumMod val="60000"/>
                      <a:lumOff val="40000"/>
                    </a:schemeClr>
                  </a:solidFill>
                  <a:latin typeface="+mn-lt"/>
                </a:rPr>
                <a:t>OBTAIN</a:t>
              </a:r>
            </a:p>
          </p:txBody>
        </p:sp>
      </p:grpSp>
      <p:grpSp>
        <p:nvGrpSpPr>
          <p:cNvPr id="22" name="Group 21">
            <a:extLst>
              <a:ext uri="{FF2B5EF4-FFF2-40B4-BE49-F238E27FC236}">
                <a16:creationId xmlns:a16="http://schemas.microsoft.com/office/drawing/2014/main" id="{CC58F9C3-9ED2-9353-EDD6-A47465C2DFAF}"/>
              </a:ext>
            </a:extLst>
          </p:cNvPr>
          <p:cNvGrpSpPr/>
          <p:nvPr/>
        </p:nvGrpSpPr>
        <p:grpSpPr>
          <a:xfrm>
            <a:off x="2966948" y="5072234"/>
            <a:ext cx="7622488" cy="674237"/>
            <a:chOff x="2103120" y="3519760"/>
            <a:chExt cx="8412480" cy="829686"/>
          </a:xfrm>
        </p:grpSpPr>
        <p:sp>
          <p:nvSpPr>
            <p:cNvPr id="26" name="Rectangle 25">
              <a:extLst>
                <a:ext uri="{FF2B5EF4-FFF2-40B4-BE49-F238E27FC236}">
                  <a16:creationId xmlns:a16="http://schemas.microsoft.com/office/drawing/2014/main" id="{A67F5F35-0233-4275-CBD4-3211E5CABFF9}"/>
                </a:ext>
              </a:extLst>
            </p:cNvPr>
            <p:cNvSpPr/>
            <p:nvPr/>
          </p:nvSpPr>
          <p:spPr>
            <a:xfrm>
              <a:off x="2103120" y="3519760"/>
              <a:ext cx="8412480" cy="829686"/>
            </a:xfrm>
            <a:prstGeom prst="rect">
              <a:avLst/>
            </a:prstGeom>
            <a:solidFill>
              <a:schemeClr val="bg1"/>
            </a:solidFill>
            <a:ln>
              <a:solidFill>
                <a:schemeClr val="tx1"/>
              </a:solid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sp>
          <p:nvSpPr>
            <p:cNvPr id="27" name="TextBox 26">
              <a:extLst>
                <a:ext uri="{FF2B5EF4-FFF2-40B4-BE49-F238E27FC236}">
                  <a16:creationId xmlns:a16="http://schemas.microsoft.com/office/drawing/2014/main" id="{94BC338C-4407-9E8A-CAD0-38F3EF2FFB09}"/>
                </a:ext>
              </a:extLst>
            </p:cNvPr>
            <p:cNvSpPr txBox="1"/>
            <p:nvPr/>
          </p:nvSpPr>
          <p:spPr>
            <a:xfrm>
              <a:off x="2103120" y="3519760"/>
              <a:ext cx="8412480" cy="8296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225" tIns="210740" rIns="163225" bIns="210740" numCol="1" spcCol="1270" anchor="ctr" anchorCtr="0">
              <a:noAutofit/>
            </a:bodyPr>
            <a:lstStyle/>
            <a:p>
              <a:pPr marL="0" lvl="0" indent="0" algn="l" defTabSz="577850">
                <a:lnSpc>
                  <a:spcPct val="90000"/>
                </a:lnSpc>
                <a:spcBef>
                  <a:spcPct val="0"/>
                </a:spcBef>
                <a:spcAft>
                  <a:spcPct val="35000"/>
                </a:spcAft>
                <a:buNone/>
              </a:pPr>
              <a:r>
                <a:rPr lang="en-US" sz="1300" b="1" kern="1200">
                  <a:solidFill>
                    <a:schemeClr val="tx2">
                      <a:lumMod val="50000"/>
                      <a:lumOff val="50000"/>
                    </a:schemeClr>
                  </a:solidFill>
                </a:rPr>
                <a:t>Remove movies that generate low profits to make room for better movies.</a:t>
              </a:r>
            </a:p>
          </p:txBody>
        </p:sp>
      </p:grpSp>
      <p:grpSp>
        <p:nvGrpSpPr>
          <p:cNvPr id="23" name="Group 22">
            <a:extLst>
              <a:ext uri="{FF2B5EF4-FFF2-40B4-BE49-F238E27FC236}">
                <a16:creationId xmlns:a16="http://schemas.microsoft.com/office/drawing/2014/main" id="{ED6498AA-54F7-2A2D-C24D-FD6241AE0133}"/>
              </a:ext>
            </a:extLst>
          </p:cNvPr>
          <p:cNvGrpSpPr/>
          <p:nvPr/>
        </p:nvGrpSpPr>
        <p:grpSpPr>
          <a:xfrm>
            <a:off x="989792" y="5072234"/>
            <a:ext cx="1905622" cy="674237"/>
            <a:chOff x="0" y="3519760"/>
            <a:chExt cx="2103120" cy="829686"/>
          </a:xfrm>
          <a:solidFill>
            <a:srgbClr val="F4F4F3"/>
          </a:solidFill>
        </p:grpSpPr>
        <p:sp>
          <p:nvSpPr>
            <p:cNvPr id="24" name="Rectangle 23">
              <a:extLst>
                <a:ext uri="{FF2B5EF4-FFF2-40B4-BE49-F238E27FC236}">
                  <a16:creationId xmlns:a16="http://schemas.microsoft.com/office/drawing/2014/main" id="{5CD622FA-C578-065E-7FF9-002DCFA2A906}"/>
                </a:ext>
              </a:extLst>
            </p:cNvPr>
            <p:cNvSpPr/>
            <p:nvPr/>
          </p:nvSpPr>
          <p:spPr>
            <a:xfrm>
              <a:off x="0" y="3519760"/>
              <a:ext cx="2103120" cy="829686"/>
            </a:xfrm>
            <a:prstGeom prst="rect">
              <a:avLst/>
            </a:prstGeom>
            <a:grpFill/>
            <a:ln>
              <a:solidFill>
                <a:srgbClr val="C0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id="{47C23771-9974-B635-EFAE-DFE7F6BF3DE7}"/>
                </a:ext>
              </a:extLst>
            </p:cNvPr>
            <p:cNvSpPr txBox="1"/>
            <p:nvPr/>
          </p:nvSpPr>
          <p:spPr>
            <a:xfrm>
              <a:off x="0" y="3519760"/>
              <a:ext cx="2103120" cy="829686"/>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1290" tIns="81955" rIns="111290" bIns="8195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accent1">
                      <a:lumMod val="60000"/>
                      <a:lumOff val="40000"/>
                    </a:schemeClr>
                  </a:solidFill>
                  <a:latin typeface="+mn-lt"/>
                </a:rPr>
                <a:t>REMOVE</a:t>
              </a:r>
            </a:p>
          </p:txBody>
        </p:sp>
      </p:grpSp>
    </p:spTree>
    <p:extLst>
      <p:ext uri="{BB962C8B-B14F-4D97-AF65-F5344CB8AC3E}">
        <p14:creationId xmlns:p14="http://schemas.microsoft.com/office/powerpoint/2010/main" val="147196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0F8E-7CF9-F849-5F65-35CD5F565A7E}"/>
              </a:ext>
            </a:extLst>
          </p:cNvPr>
          <p:cNvSpPr>
            <a:spLocks noGrp="1"/>
          </p:cNvSpPr>
          <p:nvPr>
            <p:ph type="title"/>
          </p:nvPr>
        </p:nvSpPr>
        <p:spPr>
          <a:xfrm>
            <a:off x="740695" y="614078"/>
            <a:ext cx="10515600" cy="930275"/>
          </a:xfrm>
        </p:spPr>
        <p:txBody>
          <a:bodyPr>
            <a:normAutofit/>
          </a:bodyPr>
          <a:lstStyle/>
          <a:p>
            <a:r>
              <a:rPr lang="en-US" b="1" dirty="0"/>
              <a:t>THANKS!</a:t>
            </a:r>
          </a:p>
        </p:txBody>
      </p:sp>
      <p:sp>
        <p:nvSpPr>
          <p:cNvPr id="16" name="TextBox 15">
            <a:extLst>
              <a:ext uri="{FF2B5EF4-FFF2-40B4-BE49-F238E27FC236}">
                <a16:creationId xmlns:a16="http://schemas.microsoft.com/office/drawing/2014/main" id="{99295A92-E2F0-F742-43FF-578109D1779C}"/>
              </a:ext>
            </a:extLst>
          </p:cNvPr>
          <p:cNvSpPr txBox="1"/>
          <p:nvPr/>
        </p:nvSpPr>
        <p:spPr>
          <a:xfrm>
            <a:off x="1854493" y="1981065"/>
            <a:ext cx="5240108" cy="2416046"/>
          </a:xfrm>
          <a:prstGeom prst="rect">
            <a:avLst/>
          </a:prstGeom>
          <a:noFill/>
        </p:spPr>
        <p:txBody>
          <a:bodyPr wrap="square" rtlCol="0">
            <a:spAutoFit/>
          </a:bodyPr>
          <a:lstStyle/>
          <a:p>
            <a:pPr defTabSz="374904">
              <a:spcAft>
                <a:spcPts val="600"/>
              </a:spcAft>
            </a:pPr>
            <a:r>
              <a:rPr lang="en-US" b="1" kern="1200" dirty="0">
                <a:solidFill>
                  <a:schemeClr val="tx1"/>
                </a:solidFill>
                <a:latin typeface="+mn-lt"/>
                <a:ea typeface="+mn-ea"/>
                <a:cs typeface="+mn-cs"/>
              </a:rPr>
              <a:t>Presentation by:</a:t>
            </a:r>
          </a:p>
          <a:p>
            <a:pPr defTabSz="374904">
              <a:spcAft>
                <a:spcPts val="600"/>
              </a:spcAft>
            </a:pPr>
            <a:r>
              <a:rPr lang="en-DE" kern="1200" dirty="0">
                <a:solidFill>
                  <a:schemeClr val="tx1"/>
                </a:solidFill>
                <a:latin typeface="+mn-lt"/>
                <a:ea typeface="+mn-ea"/>
                <a:cs typeface="+mn-cs"/>
              </a:rPr>
              <a:t>Jennifer Raja</a:t>
            </a:r>
            <a:endParaRPr lang="en-US" kern="1200" dirty="0">
              <a:solidFill>
                <a:schemeClr val="tx1"/>
              </a:solidFill>
              <a:latin typeface="+mn-lt"/>
              <a:ea typeface="+mn-ea"/>
              <a:cs typeface="+mn-cs"/>
            </a:endParaRPr>
          </a:p>
          <a:p>
            <a:pPr defTabSz="374904">
              <a:spcAft>
                <a:spcPts val="600"/>
              </a:spcAft>
            </a:pPr>
            <a:endParaRPr lang="en-US" kern="1200" dirty="0">
              <a:solidFill>
                <a:schemeClr val="tx1"/>
              </a:solidFill>
              <a:latin typeface="+mn-lt"/>
              <a:ea typeface="+mn-ea"/>
              <a:cs typeface="+mn-cs"/>
            </a:endParaRPr>
          </a:p>
          <a:p>
            <a:pPr defTabSz="374904">
              <a:spcAft>
                <a:spcPts val="600"/>
              </a:spcAft>
            </a:pPr>
            <a:endParaRPr lang="en-US" kern="1200" dirty="0">
              <a:solidFill>
                <a:schemeClr val="tx1"/>
              </a:solidFill>
              <a:latin typeface="+mn-lt"/>
              <a:ea typeface="+mn-ea"/>
              <a:cs typeface="+mn-cs"/>
            </a:endParaRPr>
          </a:p>
          <a:p>
            <a:pPr defTabSz="374904">
              <a:spcAft>
                <a:spcPts val="600"/>
              </a:spcAft>
            </a:pPr>
            <a:r>
              <a:rPr lang="en-US" b="1" kern="1200" dirty="0">
                <a:solidFill>
                  <a:schemeClr val="tx1"/>
                </a:solidFill>
                <a:latin typeface="+mn-lt"/>
                <a:ea typeface="+mn-ea"/>
                <a:cs typeface="+mn-cs"/>
              </a:rPr>
              <a:t>If you have any questions, or would like to chat, please email at:</a:t>
            </a:r>
          </a:p>
          <a:p>
            <a:pPr defTabSz="374904">
              <a:spcAft>
                <a:spcPts val="600"/>
              </a:spcAft>
            </a:pPr>
            <a:r>
              <a:rPr lang="en-DE" dirty="0"/>
              <a:t>j</a:t>
            </a:r>
            <a:r>
              <a:rPr lang="en-DE" kern="1200" dirty="0">
                <a:solidFill>
                  <a:schemeClr val="tx1"/>
                </a:solidFill>
                <a:latin typeface="+mn-lt"/>
                <a:ea typeface="+mn-ea"/>
                <a:cs typeface="+mn-cs"/>
              </a:rPr>
              <a:t>ennifer.raja92</a:t>
            </a:r>
            <a:r>
              <a:rPr lang="en-US" kern="1200" dirty="0">
                <a:solidFill>
                  <a:schemeClr val="tx1"/>
                </a:solidFill>
                <a:latin typeface="+mn-lt"/>
                <a:ea typeface="+mn-ea"/>
                <a:cs typeface="+mn-cs"/>
              </a:rPr>
              <a:t>@</a:t>
            </a:r>
            <a:r>
              <a:rPr lang="en-DE" kern="1200" dirty="0">
                <a:solidFill>
                  <a:schemeClr val="tx1"/>
                </a:solidFill>
                <a:latin typeface="+mn-lt"/>
                <a:ea typeface="+mn-ea"/>
                <a:cs typeface="+mn-cs"/>
              </a:rPr>
              <a:t>yahoo.com</a:t>
            </a:r>
            <a:endParaRPr lang="en-US" sz="2400" dirty="0"/>
          </a:p>
        </p:txBody>
      </p:sp>
      <p:pic>
        <p:nvPicPr>
          <p:cNvPr id="21" name="Graphic 20" descr="Male profile outline">
            <a:extLst>
              <a:ext uri="{FF2B5EF4-FFF2-40B4-BE49-F238E27FC236}">
                <a16:creationId xmlns:a16="http://schemas.microsoft.com/office/drawing/2014/main" id="{7C7E187F-E876-63B8-4B86-4FEE9BD1C4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9676" y="1947036"/>
            <a:ext cx="771875" cy="771875"/>
          </a:xfrm>
          <a:prstGeom prst="rect">
            <a:avLst/>
          </a:prstGeom>
        </p:spPr>
      </p:pic>
      <p:pic>
        <p:nvPicPr>
          <p:cNvPr id="23" name="Graphic 22" descr="Email outline">
            <a:extLst>
              <a:ext uri="{FF2B5EF4-FFF2-40B4-BE49-F238E27FC236}">
                <a16:creationId xmlns:a16="http://schemas.microsoft.com/office/drawing/2014/main" id="{2B0980D9-C3B7-4881-B1E6-B5568E9F7E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9677" y="3383016"/>
            <a:ext cx="771874" cy="771874"/>
          </a:xfrm>
          <a:prstGeom prst="rect">
            <a:avLst/>
          </a:prstGeom>
        </p:spPr>
      </p:pic>
    </p:spTree>
    <p:extLst>
      <p:ext uri="{BB962C8B-B14F-4D97-AF65-F5344CB8AC3E}">
        <p14:creationId xmlns:p14="http://schemas.microsoft.com/office/powerpoint/2010/main" val="2496987526"/>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{80AA692A-0A87-425D-8B78-909FE25C212A}tf00537603_win32</Template>
  <TotalTime>1454</TotalTime>
  <Words>234</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Sabon Next LT</vt:lpstr>
      <vt:lpstr>Wingdings</vt:lpstr>
      <vt:lpstr>LuminousVTI</vt:lpstr>
      <vt:lpstr>ROCKBUSTER STEALTH  Data Analysis</vt:lpstr>
      <vt:lpstr>COMPANY OVERVIEW</vt:lpstr>
      <vt:lpstr>PowerPoint Presentation</vt:lpstr>
      <vt:lpstr>QUESTIONS</vt:lpstr>
      <vt:lpstr>Which movies contributed the most to Revenue ?</vt:lpstr>
      <vt:lpstr>Which movies contributed the least to Revenue ?</vt:lpstr>
      <vt:lpstr>TOP 5 MOST PROFITABLE MOVIE GENRES</vt:lpstr>
      <vt:lpstr>RECOMMENDATIONS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dc:title>
  <dc:creator>Jennifer Raja</dc:creator>
  <cp:lastModifiedBy>Jennifer Raja</cp:lastModifiedBy>
  <cp:revision>2</cp:revision>
  <dcterms:created xsi:type="dcterms:W3CDTF">2023-04-03T20:09:22Z</dcterms:created>
  <dcterms:modified xsi:type="dcterms:W3CDTF">2023-04-04T20:23:56Z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