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3"/>
  </p:notesMasterIdLst>
  <p:sldIdLst>
    <p:sldId id="257" r:id="rId3"/>
    <p:sldId id="259" r:id="rId4"/>
    <p:sldId id="260" r:id="rId5"/>
    <p:sldId id="265" r:id="rId6"/>
    <p:sldId id="266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4BAA2-7B20-D743-A8B8-E56C9D2F82A2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5EDDA-628A-084E-940A-A34D8025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952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82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56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40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71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53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5045-D5B0-8C45-A91E-CB5822B1A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B8CB0-741D-3D4A-A19F-DEAE90264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DD50-8852-284D-8CFB-BE264E9C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3E5A-0ABE-E44E-AF7E-CEB854F1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9102-C780-6446-80D2-119D8710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68C9-B64E-EB43-B375-05D12EEC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E2FC2-2263-E44D-B3CE-CC10CD5F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F8DD3-8C7E-E04D-8370-360854DA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ABE9-AB15-864C-A357-C23F114D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B77C1-EE00-DB43-801A-C615CB61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D861C-D7AA-8B41-9AA4-D65970C9C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D9681-0DA0-9D4D-852B-67FD5C07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E07A-1516-5047-838B-7C760D79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54D3-6C31-7847-A5E2-684FC1E08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116C-335B-C143-8164-F49C2206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1C325F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60749C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C325F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52100" y="0"/>
            <a:ext cx="87400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5200"/>
              <a:buFont typeface="Raleway"/>
              <a:buNone/>
              <a:defRPr sz="6933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5475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1C325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60749C">
              <a:alpha val="1769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6778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6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32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1C325F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60749C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C325F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52100" y="0"/>
            <a:ext cx="87400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5200"/>
              <a:buFont typeface="Raleway"/>
              <a:buNone/>
              <a:defRPr sz="6933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800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1C325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60749C">
              <a:alpha val="1769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67789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Raleway"/>
              <a:buNone/>
              <a:defRPr sz="64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7052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otcamp">
  <p:cSld name="Bootcamp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58733" y="-50799"/>
            <a:ext cx="5519733" cy="6923500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 flipH="1">
            <a:off x="-863467" y="-19667"/>
            <a:ext cx="33092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C325F"/>
              </a:solidFill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320500" y="1362600"/>
            <a:ext cx="9790800" cy="4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Char char="▸"/>
              <a:defRPr sz="4800" i="1">
                <a:solidFill>
                  <a:srgbClr val="1C325F"/>
                </a:solidFill>
              </a:defRPr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>
                <a:solidFill>
                  <a:srgbClr val="1C325F"/>
                </a:solidFill>
              </a:defRPr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4800" i="1">
                <a:solidFill>
                  <a:srgbClr val="1C325F"/>
                </a:solidFill>
              </a:defRPr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4800" i="1">
                <a:solidFill>
                  <a:srgbClr val="1C325F"/>
                </a:solidFill>
              </a:defRPr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4800" i="1">
                <a:solidFill>
                  <a:srgbClr val="1C325F"/>
                </a:solidFill>
              </a:defRPr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4800" i="1">
                <a:solidFill>
                  <a:srgbClr val="1C325F"/>
                </a:solidFill>
              </a:defRPr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4800" i="1">
                <a:solidFill>
                  <a:srgbClr val="1C325F"/>
                </a:solidFill>
              </a:defRPr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4800" i="1">
                <a:solidFill>
                  <a:srgbClr val="1C325F"/>
                </a:solidFill>
              </a:defRPr>
            </a:lvl8pPr>
            <a:lvl9pPr marL="5486263" lvl="8" indent="-609585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3600"/>
              <a:buChar char="▹"/>
              <a:defRPr sz="4800" i="1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-161533" y="-362467"/>
            <a:ext cx="260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" name="Google Shape;25;p4"/>
          <p:cNvSpPr/>
          <p:nvPr/>
        </p:nvSpPr>
        <p:spPr>
          <a:xfrm flipH="1">
            <a:off x="1921263" y="-19667"/>
            <a:ext cx="9944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4"/>
          <p:cNvSpPr/>
          <p:nvPr/>
        </p:nvSpPr>
        <p:spPr>
          <a:xfrm flipH="1">
            <a:off x="9276399" y="5859533"/>
            <a:ext cx="35252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/>
          <p:nvPr/>
        </p:nvSpPr>
        <p:spPr>
          <a:xfrm>
            <a:off x="9276633" y="5516733"/>
            <a:ext cx="291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" name="Google Shape;28;p4"/>
          <p:cNvSpPr/>
          <p:nvPr/>
        </p:nvSpPr>
        <p:spPr>
          <a:xfrm flipH="1">
            <a:off x="8835396" y="5859533"/>
            <a:ext cx="9944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02956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1" name="Google Shape;31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7200"/>
            <a:ext cx="8966000" cy="99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>
                <a:solidFill>
                  <a:srgbClr val="1C325F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>
                <a:solidFill>
                  <a:srgbClr val="1C325F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Char char="▹"/>
              <a:defRPr>
                <a:solidFill>
                  <a:srgbClr val="1C325F"/>
                </a:solidFill>
              </a:defRPr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Char char="▹"/>
              <a:defRPr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7131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42" name="Google Shape;42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>
                <a:solidFill>
                  <a:srgbClr val="1C325F"/>
                </a:solidFill>
              </a:defRPr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>
                <a:solidFill>
                  <a:srgbClr val="1C325F"/>
                </a:solidFill>
              </a:defRPr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>
                <a:solidFill>
                  <a:srgbClr val="1C325F"/>
                </a:solidFill>
              </a:defRPr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>
                <a:solidFill>
                  <a:srgbClr val="1C325F"/>
                </a:solidFill>
              </a:defRPr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Char char="▹"/>
              <a:defRPr sz="3467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9286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54" name="Google Shape;54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>
                <a:solidFill>
                  <a:srgbClr val="1C325F"/>
                </a:solidFill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>
                <a:solidFill>
                  <a:srgbClr val="1C325F"/>
                </a:solidFill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4869585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>
                <a:solidFill>
                  <a:srgbClr val="1C325F"/>
                </a:solidFill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>
                <a:solidFill>
                  <a:srgbClr val="1C325F"/>
                </a:solidFill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8265971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>
                <a:solidFill>
                  <a:srgbClr val="1C325F"/>
                </a:solidFill>
              </a:defRPr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>
                <a:solidFill>
                  <a:srgbClr val="1C325F"/>
                </a:solidFill>
              </a:defRPr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000"/>
              <a:buChar char="▹"/>
              <a:defRPr sz="2667">
                <a:solidFill>
                  <a:srgbClr val="1C325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880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4B67-FEDD-2749-9083-2E5A9A7E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1199-E063-FE46-B766-37B66E7E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02F2-D2A2-9142-99AE-C7846988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6A8A8-7842-1D4A-8999-6FE20002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9320-A5B3-544A-B6E6-25A6B967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1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67" name="Google Shape;67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rgbClr val="1C3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rgbClr val="05A4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6837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7" name="Google Shape;77;p9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9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5735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0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072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4" name="Google Shape;94;p1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1C32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1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0775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Pr>
        <a:solidFill>
          <a:srgbClr val="1C325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 flipH="1">
            <a:off x="-853716" y="-1143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05A49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080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3727-ADFA-B947-9E9B-711C655E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CC8D4-2229-4844-99D7-E3172C00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B1CC-002C-1148-8837-067093E4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C877-A6E2-3E46-AFBC-A50F0745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5A1B-79F4-A947-B0E5-1E4890DE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FF50-329B-674E-A2D4-B114DD8C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FA84-4E00-764C-AAB3-91B5C345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7DCC1-D9D6-694D-A644-D0E763B72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8649-E59B-9A44-AF18-8A150C35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16A51-1A18-1C45-AC56-79043803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768DC-4E1D-834C-9B6A-66B821A1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9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0982-3755-954B-BB33-6D517DDC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25D7-87C3-9C47-B832-2F44C12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04254-23BE-0A47-823C-1D8171140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E7C49-7341-0149-AA9F-35D53D0C5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D2BE-4541-A94B-956B-D8DCF6304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C7DF2-31F2-7E46-B291-026B0DD9B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6A22E-592E-BA4A-A9E6-41FB02C0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FA161-0E20-1B44-BDBD-115B42D5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FE1E-D8DA-8041-8201-8AB9942C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E3ACB-88C2-4749-B95B-0514A6AD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6DC4E-5F52-BD4A-B78E-02AA7C9D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5F795-EF6B-C74F-BD12-5C0F4E4E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6DF9C-ABBC-724D-B6CE-DD9F993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F5112-5CA0-9245-A052-89E2160F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5CD79-4463-9743-8D4A-B58502DF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55D1-1781-4A47-B7EE-58B5180E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2940-D041-B646-B71C-FFE538F4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8AA77-0900-114C-B113-F9D102096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10D9-7F35-2443-A121-74A5685A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81C2-45B3-8B41-9301-D2932FF2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B2B6-98E4-204A-B0F3-CBC48B0D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442-1C41-6540-BC5B-83639A66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AB756-5528-D04A-AA8D-70A80C355A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672EE-2B6C-5F45-901B-8AB274DBC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D3FF4-906E-DF40-9D5A-60D538BA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CE0A9-2523-364D-9DFF-1FBAA968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3C7D9-8F57-8648-ABA8-960524B7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6F95E-7D2E-FD44-8052-D4509599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B2B2A-9CC8-6044-BBA0-14FAFE568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5BBC-23A1-1A4D-88E8-ECB635427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7E1A-6E3E-A54F-AFA4-B374331AE6D6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6215-9F46-EA49-8C54-97821BA4E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F8AB-F092-2541-A6A9-056462289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7CAF6-553C-F34F-8E45-BDA2AD71C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1C325F"/>
              </a:buClr>
              <a:buSzPts val="3000"/>
              <a:buFont typeface="Raleway"/>
              <a:buChar char="▸"/>
              <a:defRPr sz="30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400"/>
              <a:buFont typeface="Raleway"/>
              <a:buChar char="▹"/>
              <a:defRPr sz="24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1800"/>
              <a:buFont typeface="Raleway"/>
              <a:buChar char="▹"/>
              <a:defRPr sz="180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22520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262100" y="725533"/>
            <a:ext cx="6526800" cy="329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6000" b="1" dirty="0"/>
              <a:t>Test Automation Bootcamp:</a:t>
            </a:r>
            <a:br>
              <a:rPr lang="en" sz="6000" dirty="0"/>
            </a:br>
            <a:r>
              <a:rPr lang="en" sz="4400" dirty="0"/>
              <a:t>From Zero to Hero</a:t>
            </a:r>
            <a:endParaRPr sz="6000" dirty="0"/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t="33742" b="34007"/>
          <a:stretch/>
        </p:blipFill>
        <p:spPr>
          <a:xfrm>
            <a:off x="8631367" y="589100"/>
            <a:ext cx="3372535" cy="108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590261" y="1705838"/>
            <a:ext cx="9471991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6. Appium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87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590261" y="1705838"/>
            <a:ext cx="9471991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1. Testing Overview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590261" y="1705838"/>
            <a:ext cx="9471991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2. Automation Testing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462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kern="0" dirty="0">
                <a:solidFill>
                  <a:srgbClr val="FFFFFF"/>
                </a:solidFill>
              </a:rPr>
              <a:t>5</a:t>
            </a:r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 idx="4294967295"/>
          </p:nvPr>
        </p:nvSpPr>
        <p:spPr>
          <a:xfrm>
            <a:off x="1543719" y="859906"/>
            <a:ext cx="982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rPr>
              <a:t>What is Automation Test?</a:t>
            </a:r>
            <a:endParaRPr sz="5400" dirty="0">
              <a:solidFill>
                <a:srgbClr val="1C325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1051057" y="1669220"/>
            <a:ext cx="4909200" cy="47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Automation Test</a:t>
            </a:r>
            <a:endParaRPr b="1" dirty="0"/>
          </a:p>
          <a:p>
            <a:pPr marL="0" indent="0">
              <a:buNone/>
            </a:pPr>
            <a:r>
              <a:rPr lang="en-US" sz="2800" dirty="0"/>
              <a:t>Test automation is many things, we will define test automation as the automatic execution of functional tests, designed at least in some ways to simulate a human being executing manual tests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What is Automation Test?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9613F-1F1E-6045-9441-F2DF7FEE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00" y="2385391"/>
            <a:ext cx="5427464" cy="2955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487017" y="1669220"/>
            <a:ext cx="5095553" cy="471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  <a:endParaRPr b="1" dirty="0"/>
          </a:p>
          <a:p>
            <a:pPr marL="342900" indent="-342900"/>
            <a:r>
              <a:rPr lang="en-US" sz="2000" dirty="0"/>
              <a:t>Performing some tests that cannot be performed at all (or easily) manually </a:t>
            </a:r>
          </a:p>
          <a:p>
            <a:pPr marL="342900" indent="-342900"/>
            <a:r>
              <a:rPr lang="en-US" sz="2000" dirty="0"/>
              <a:t>Reducing the time needed for test execution</a:t>
            </a:r>
          </a:p>
          <a:p>
            <a:pPr marL="342900" indent="-342900"/>
            <a:r>
              <a:rPr lang="en-US" sz="2000" dirty="0"/>
              <a:t>Increasing the frequency that some tests can be run</a:t>
            </a:r>
          </a:p>
          <a:p>
            <a:pPr marL="342900" indent="-342900"/>
            <a:r>
              <a:rPr lang="en-US" sz="2000" dirty="0"/>
              <a:t>Reducing mistakes made by bored or distracted manual testers</a:t>
            </a:r>
          </a:p>
          <a:p>
            <a:pPr marL="342900" indent="-342900"/>
            <a:r>
              <a:rPr lang="en-US" sz="2000" dirty="0"/>
              <a:t>Executing tests outside of normal business hours</a:t>
            </a:r>
          </a:p>
          <a:p>
            <a:pPr marL="342900" indent="-342900"/>
            <a:r>
              <a:rPr lang="en-US" sz="2000" dirty="0"/>
              <a:t>Increasing confidence in the build</a:t>
            </a:r>
            <a:endParaRPr sz="6600" dirty="0"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Advantages and disadvantages of Automation Test?</a:t>
            </a:r>
            <a:endParaRPr dirty="0"/>
          </a:p>
        </p:txBody>
      </p:sp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6" name="Google Shape;154;p20">
            <a:extLst>
              <a:ext uri="{FF2B5EF4-FFF2-40B4-BE49-F238E27FC236}">
                <a16:creationId xmlns:a16="http://schemas.microsoft.com/office/drawing/2014/main" id="{5EA8ECD3-48DA-2540-AE1C-9561F3D5EB42}"/>
              </a:ext>
            </a:extLst>
          </p:cNvPr>
          <p:cNvSpPr txBox="1">
            <a:spLocks/>
          </p:cNvSpPr>
          <p:nvPr/>
        </p:nvSpPr>
        <p:spPr>
          <a:xfrm>
            <a:off x="6609430" y="1599646"/>
            <a:ext cx="5095553" cy="4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2492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▸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1219170" marR="0" lvl="1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828754" marR="0" lvl="2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2438339" marR="0" lvl="3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3047924" marR="0" lvl="4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3657509" marR="0" lvl="5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4267093" marR="0" lvl="6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4876678" marR="0" lvl="7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5486263" marR="0" lvl="8" indent="-524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325F"/>
              </a:buClr>
              <a:buSzPts val="2600"/>
              <a:buFont typeface="Raleway"/>
              <a:buChar char="▹"/>
              <a:defRPr sz="3467" b="0" i="0" u="none" strike="noStrike" cap="none">
                <a:solidFill>
                  <a:srgbClr val="1C325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Font typeface="Raleway"/>
              <a:buNone/>
            </a:pPr>
            <a:r>
              <a:rPr lang="en-US" b="1" kern="0" dirty="0"/>
              <a:t>Disadvantages</a:t>
            </a:r>
          </a:p>
          <a:p>
            <a:pPr marL="342900" indent="-342900"/>
            <a:r>
              <a:rPr lang="en-US" sz="1800" kern="0" dirty="0"/>
              <a:t>Delays, costs, and mistakes associated with testers as they learn new technologies</a:t>
            </a:r>
          </a:p>
          <a:p>
            <a:pPr marL="342900" indent="-342900"/>
            <a:r>
              <a:rPr lang="en-US" sz="1800" kern="0" dirty="0"/>
              <a:t>In worst cases, complexity may become overwhelming</a:t>
            </a:r>
          </a:p>
          <a:p>
            <a:pPr marL="342900" indent="-342900"/>
            <a:r>
              <a:rPr lang="en-US" sz="1800" kern="0" dirty="0"/>
              <a:t>Considerable maintenance of tools, environments, and test assets required</a:t>
            </a:r>
          </a:p>
          <a:p>
            <a:pPr marL="342900" indent="-342900"/>
            <a:r>
              <a:rPr lang="en-US" sz="1800" kern="0" dirty="0"/>
              <a:t>The pesticide paradox is increased when automation is used since exactly the same test is run each time</a:t>
            </a:r>
          </a:p>
          <a:p>
            <a:pPr marL="342900" indent="-342900"/>
            <a:r>
              <a:rPr lang="en-US" sz="1800" kern="0" dirty="0"/>
              <a:t>Without clever programming in the automated tests, tools are literal minded and </a:t>
            </a:r>
            <a:r>
              <a:rPr lang="en-US" sz="1800" kern="0" dirty="0" err="1"/>
              <a:t>stupid;testers</a:t>
            </a:r>
            <a:r>
              <a:rPr lang="en-US" sz="1800" kern="0" dirty="0"/>
              <a:t> are not</a:t>
            </a:r>
          </a:p>
        </p:txBody>
      </p:sp>
    </p:spTree>
    <p:extLst>
      <p:ext uri="{BB962C8B-B14F-4D97-AF65-F5344CB8AC3E}">
        <p14:creationId xmlns:p14="http://schemas.microsoft.com/office/powerpoint/2010/main" val="177773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590261" y="1705838"/>
            <a:ext cx="9471991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3. Selenium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45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590261" y="1705838"/>
            <a:ext cx="9471991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4. Web Automation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89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1590261" y="1705837"/>
            <a:ext cx="9471991" cy="19815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5. Verifications and Assertions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fld id="{00000000-1234-1234-1234-123412341234}" type="slidenum">
              <a:rPr lang="en"/>
              <a:pPr algn="ct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84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216</Words>
  <Application>Microsoft Macintosh PowerPoint</Application>
  <PresentationFormat>Widescreen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Dosis</vt:lpstr>
      <vt:lpstr>Raleway</vt:lpstr>
      <vt:lpstr>Roboto</vt:lpstr>
      <vt:lpstr>Office Theme</vt:lpstr>
      <vt:lpstr>William template</vt:lpstr>
      <vt:lpstr>Test Automation Bootcamp: From Zero to Hero</vt:lpstr>
      <vt:lpstr>1. Testing Overview</vt:lpstr>
      <vt:lpstr>2. Automation Testing</vt:lpstr>
      <vt:lpstr>What is Automation Test?</vt:lpstr>
      <vt:lpstr>What is Automation Test?</vt:lpstr>
      <vt:lpstr>Advantages and disadvantages of Automation Test?</vt:lpstr>
      <vt:lpstr>3. Selenium</vt:lpstr>
      <vt:lpstr>4. Web Automation</vt:lpstr>
      <vt:lpstr>5. Verifications and Assertions</vt:lpstr>
      <vt:lpstr>6. Appium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Bootcamp: From Zero to Hero</dc:title>
  <dc:creator>Oscar Valerio</dc:creator>
  <cp:lastModifiedBy>Oscar Valerio</cp:lastModifiedBy>
  <cp:revision>1</cp:revision>
  <dcterms:created xsi:type="dcterms:W3CDTF">2021-08-19T21:51:57Z</dcterms:created>
  <dcterms:modified xsi:type="dcterms:W3CDTF">2021-08-19T22:14:33Z</dcterms:modified>
</cp:coreProperties>
</file>