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ru\OneDrive\Documents\Without_Sanitation_2019_Workshe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Without_Sanitation_2019_Workshe!$B$1</c:f>
              <c:strCache>
                <c:ptCount val="1"/>
                <c:pt idx="0">
                  <c:v>Sum of Population Without in Thousands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Without_Sanitation_2019_Workshe!$A$2:$A$135</c:f>
              <c:strCache>
                <c:ptCount val="134"/>
                <c:pt idx="0">
                  <c:v>Albania</c:v>
                </c:pt>
                <c:pt idx="1">
                  <c:v>Algeria</c:v>
                </c:pt>
                <c:pt idx="2">
                  <c:v>Armenia</c:v>
                </c:pt>
                <c:pt idx="3">
                  <c:v>Australia</c:v>
                </c:pt>
                <c:pt idx="4">
                  <c:v>Australia and New Zealand</c:v>
                </c:pt>
                <c:pt idx="5">
                  <c:v>Austria</c:v>
                </c:pt>
                <c:pt idx="6">
                  <c:v>Azerbaijan</c:v>
                </c:pt>
                <c:pt idx="7">
                  <c:v>Bahrain</c:v>
                </c:pt>
                <c:pt idx="8">
                  <c:v>Bangladesh</c:v>
                </c:pt>
                <c:pt idx="9">
                  <c:v>Belarus</c:v>
                </c:pt>
                <c:pt idx="10">
                  <c:v>Belgium</c:v>
                </c:pt>
                <c:pt idx="11">
                  <c:v>Bhutan</c:v>
                </c:pt>
                <c:pt idx="12">
                  <c:v>Bolivia</c:v>
                </c:pt>
                <c:pt idx="13">
                  <c:v>Brazil</c:v>
                </c:pt>
                <c:pt idx="14">
                  <c:v>Bulgaria</c:v>
                </c:pt>
                <c:pt idx="15">
                  <c:v>Canada</c:v>
                </c:pt>
                <c:pt idx="16">
                  <c:v>Central African Republic</c:v>
                </c:pt>
                <c:pt idx="17">
                  <c:v>Central and Southern Asia</c:v>
                </c:pt>
                <c:pt idx="18">
                  <c:v>Chad</c:v>
                </c:pt>
                <c:pt idx="19">
                  <c:v>Chile</c:v>
                </c:pt>
                <c:pt idx="20">
                  <c:v>China</c:v>
                </c:pt>
                <c:pt idx="21">
                  <c:v>Colombia</c:v>
                </c:pt>
                <c:pt idx="22">
                  <c:v>Costa Rica</c:v>
                </c:pt>
                <c:pt idx="23">
                  <c:v>Croatia</c:v>
                </c:pt>
                <c:pt idx="24">
                  <c:v>Cuba</c:v>
                </c:pt>
                <c:pt idx="25">
                  <c:v>Cyprus</c:v>
                </c:pt>
                <c:pt idx="26">
                  <c:v>Czechia</c:v>
                </c:pt>
                <c:pt idx="27">
                  <c:v>Democratic Republic of Congo</c:v>
                </c:pt>
                <c:pt idx="28">
                  <c:v>Denmark</c:v>
                </c:pt>
                <c:pt idx="29">
                  <c:v>Djibouti</c:v>
                </c:pt>
                <c:pt idx="30">
                  <c:v>Eastern and South-Eastern Asia</c:v>
                </c:pt>
                <c:pt idx="31">
                  <c:v>Ecuador</c:v>
                </c:pt>
                <c:pt idx="32">
                  <c:v>Egypt</c:v>
                </c:pt>
                <c:pt idx="33">
                  <c:v>Estonia</c:v>
                </c:pt>
                <c:pt idx="34">
                  <c:v>Ethiopia</c:v>
                </c:pt>
                <c:pt idx="35">
                  <c:v>Finland</c:v>
                </c:pt>
                <c:pt idx="36">
                  <c:v>Fragile or Extremely Fragile</c:v>
                </c:pt>
                <c:pt idx="37">
                  <c:v>France</c:v>
                </c:pt>
                <c:pt idx="38">
                  <c:v>Gambia</c:v>
                </c:pt>
                <c:pt idx="39">
                  <c:v>Georgia</c:v>
                </c:pt>
                <c:pt idx="40">
                  <c:v>Germany</c:v>
                </c:pt>
                <c:pt idx="41">
                  <c:v>Ghana</c:v>
                </c:pt>
                <c:pt idx="42">
                  <c:v>Greece</c:v>
                </c:pt>
                <c:pt idx="43">
                  <c:v>Greenland</c:v>
                </c:pt>
                <c:pt idx="44">
                  <c:v>Guinea-Bissau</c:v>
                </c:pt>
                <c:pt idx="45">
                  <c:v>High income</c:v>
                </c:pt>
                <c:pt idx="46">
                  <c:v>Honduras</c:v>
                </c:pt>
                <c:pt idx="47">
                  <c:v>Hong Kong</c:v>
                </c:pt>
                <c:pt idx="48">
                  <c:v>Hungary</c:v>
                </c:pt>
                <c:pt idx="49">
                  <c:v>Iceland</c:v>
                </c:pt>
                <c:pt idx="50">
                  <c:v>India</c:v>
                </c:pt>
                <c:pt idx="51">
                  <c:v>Iraq</c:v>
                </c:pt>
                <c:pt idx="52">
                  <c:v>Ireland</c:v>
                </c:pt>
                <c:pt idx="53">
                  <c:v>Israel</c:v>
                </c:pt>
                <c:pt idx="54">
                  <c:v>Italy</c:v>
                </c:pt>
                <c:pt idx="55">
                  <c:v>Japan</c:v>
                </c:pt>
                <c:pt idx="56">
                  <c:v>Jordan</c:v>
                </c:pt>
                <c:pt idx="57">
                  <c:v>Kiribati</c:v>
                </c:pt>
                <c:pt idx="58">
                  <c:v>Kuwait</c:v>
                </c:pt>
                <c:pt idx="59">
                  <c:v>Kyrgyzstan</c:v>
                </c:pt>
                <c:pt idx="60">
                  <c:v>Landlocked Developing Countries</c:v>
                </c:pt>
                <c:pt idx="61">
                  <c:v>Laos</c:v>
                </c:pt>
                <c:pt idx="62">
                  <c:v>Latin America and the Caribbean</c:v>
                </c:pt>
                <c:pt idx="63">
                  <c:v>Latvia</c:v>
                </c:pt>
                <c:pt idx="64">
                  <c:v>Least Developed Countries</c:v>
                </c:pt>
                <c:pt idx="65">
                  <c:v>Lebanon</c:v>
                </c:pt>
                <c:pt idx="66">
                  <c:v>Lesotho</c:v>
                </c:pt>
                <c:pt idx="67">
                  <c:v>Libya</c:v>
                </c:pt>
                <c:pt idx="68">
                  <c:v>Liechtenstein</c:v>
                </c:pt>
                <c:pt idx="69">
                  <c:v>Lithuania</c:v>
                </c:pt>
                <c:pt idx="70">
                  <c:v>Low income</c:v>
                </c:pt>
                <c:pt idx="71">
                  <c:v>Lower-middle income</c:v>
                </c:pt>
                <c:pt idx="72">
                  <c:v>Luxembourg</c:v>
                </c:pt>
                <c:pt idx="73">
                  <c:v>Macao</c:v>
                </c:pt>
                <c:pt idx="74">
                  <c:v>Madagascar</c:v>
                </c:pt>
                <c:pt idx="75">
                  <c:v>Malawi</c:v>
                </c:pt>
                <c:pt idx="76">
                  <c:v>Mali</c:v>
                </c:pt>
                <c:pt idx="77">
                  <c:v>Malta</c:v>
                </c:pt>
                <c:pt idx="78">
                  <c:v>Mexico</c:v>
                </c:pt>
                <c:pt idx="79">
                  <c:v>Monaco</c:v>
                </c:pt>
                <c:pt idx="80">
                  <c:v>Mongolia</c:v>
                </c:pt>
                <c:pt idx="81">
                  <c:v>Montenegro</c:v>
                </c:pt>
                <c:pt idx="82">
                  <c:v>Morocco</c:v>
                </c:pt>
                <c:pt idx="83">
                  <c:v>Myanmar</c:v>
                </c:pt>
                <c:pt idx="84">
                  <c:v>Nepal</c:v>
                </c:pt>
                <c:pt idx="85">
                  <c:v>Netherlands</c:v>
                </c:pt>
                <c:pt idx="86">
                  <c:v>New Zealand</c:v>
                </c:pt>
                <c:pt idx="87">
                  <c:v>Niger</c:v>
                </c:pt>
                <c:pt idx="88">
                  <c:v>Nigeria</c:v>
                </c:pt>
                <c:pt idx="89">
                  <c:v>North America and Europe</c:v>
                </c:pt>
                <c:pt idx="90">
                  <c:v>North Macedonia</c:v>
                </c:pt>
                <c:pt idx="91">
                  <c:v>Norway</c:v>
                </c:pt>
                <c:pt idx="92">
                  <c:v>Palestine</c:v>
                </c:pt>
                <c:pt idx="93">
                  <c:v>Paraguay</c:v>
                </c:pt>
                <c:pt idx="94">
                  <c:v>Peru</c:v>
                </c:pt>
                <c:pt idx="95">
                  <c:v>Philippines</c:v>
                </c:pt>
                <c:pt idx="96">
                  <c:v>Poland</c:v>
                </c:pt>
                <c:pt idx="97">
                  <c:v>Portugal</c:v>
                </c:pt>
                <c:pt idx="98">
                  <c:v>Puerto Rico</c:v>
                </c:pt>
                <c:pt idx="99">
                  <c:v>Qatar</c:v>
                </c:pt>
                <c:pt idx="100">
                  <c:v>Romania</c:v>
                </c:pt>
                <c:pt idx="101">
                  <c:v>Russia</c:v>
                </c:pt>
                <c:pt idx="102">
                  <c:v>Samoa</c:v>
                </c:pt>
                <c:pt idx="103">
                  <c:v>San Marino</c:v>
                </c:pt>
                <c:pt idx="104">
                  <c:v>Sao Tome and Principe</c:v>
                </c:pt>
                <c:pt idx="105">
                  <c:v>Saudi Arabia</c:v>
                </c:pt>
                <c:pt idx="106">
                  <c:v>Senegal</c:v>
                </c:pt>
                <c:pt idx="107">
                  <c:v>Serbia</c:v>
                </c:pt>
                <c:pt idx="108">
                  <c:v>Sierra Leone</c:v>
                </c:pt>
                <c:pt idx="109">
                  <c:v>Singapore</c:v>
                </c:pt>
                <c:pt idx="110">
                  <c:v>Slovakia</c:v>
                </c:pt>
                <c:pt idx="111">
                  <c:v>Slovenia</c:v>
                </c:pt>
                <c:pt idx="112">
                  <c:v>Somalia</c:v>
                </c:pt>
                <c:pt idx="113">
                  <c:v>South Korea</c:v>
                </c:pt>
                <c:pt idx="114">
                  <c:v>Spain</c:v>
                </c:pt>
                <c:pt idx="115">
                  <c:v>Sub-Saharan Africa</c:v>
                </c:pt>
                <c:pt idx="116">
                  <c:v>Suriname</c:v>
                </c:pt>
                <c:pt idx="117">
                  <c:v>Sweden</c:v>
                </c:pt>
                <c:pt idx="118">
                  <c:v>Switzerland</c:v>
                </c:pt>
                <c:pt idx="119">
                  <c:v>Tanzania</c:v>
                </c:pt>
                <c:pt idx="120">
                  <c:v>Thailand</c:v>
                </c:pt>
                <c:pt idx="121">
                  <c:v>Togo</c:v>
                </c:pt>
                <c:pt idx="122">
                  <c:v>Tonga</c:v>
                </c:pt>
                <c:pt idx="123">
                  <c:v>Tunisia</c:v>
                </c:pt>
                <c:pt idx="124">
                  <c:v>Turkey</c:v>
                </c:pt>
                <c:pt idx="125">
                  <c:v>Ukraine</c:v>
                </c:pt>
                <c:pt idx="126">
                  <c:v>United Arab Emirates</c:v>
                </c:pt>
                <c:pt idx="127">
                  <c:v>United Kingdom</c:v>
                </c:pt>
                <c:pt idx="128">
                  <c:v>United States</c:v>
                </c:pt>
                <c:pt idx="129">
                  <c:v>Upper-middle income</c:v>
                </c:pt>
                <c:pt idx="130">
                  <c:v>Venezuela</c:v>
                </c:pt>
                <c:pt idx="131">
                  <c:v>Western Asia and Northern Africa</c:v>
                </c:pt>
                <c:pt idx="132">
                  <c:v>Yemen</c:v>
                </c:pt>
                <c:pt idx="133">
                  <c:v>Zimbabwe</c:v>
                </c:pt>
              </c:strCache>
            </c:strRef>
          </c:cat>
          <c:val>
            <c:numRef>
              <c:f>Without_Sanitation_2019_Workshe!$B$2:$B$135</c:f>
              <c:numCache>
                <c:formatCode>\ #,##0.0,\ "K"</c:formatCode>
                <c:ptCount val="134"/>
                <c:pt idx="0">
                  <c:v>1510257</c:v>
                </c:pt>
                <c:pt idx="1">
                  <c:v>35372793</c:v>
                </c:pt>
                <c:pt idx="2">
                  <c:v>953489</c:v>
                </c:pt>
                <c:pt idx="3">
                  <c:v>6731124</c:v>
                </c:pt>
                <c:pt idx="4">
                  <c:v>7622207</c:v>
                </c:pt>
                <c:pt idx="5">
                  <c:v>32170</c:v>
                </c:pt>
                <c:pt idx="6">
                  <c:v>7933760</c:v>
                </c:pt>
                <c:pt idx="7">
                  <c:v>143867</c:v>
                </c:pt>
                <c:pt idx="8">
                  <c:v>101602412</c:v>
                </c:pt>
                <c:pt idx="9">
                  <c:v>2446263</c:v>
                </c:pt>
                <c:pt idx="10">
                  <c:v>1391658</c:v>
                </c:pt>
                <c:pt idx="11">
                  <c:v>269906</c:v>
                </c:pt>
                <c:pt idx="12">
                  <c:v>5592429</c:v>
                </c:pt>
                <c:pt idx="13">
                  <c:v>110063772</c:v>
                </c:pt>
                <c:pt idx="14">
                  <c:v>2071142</c:v>
                </c:pt>
                <c:pt idx="15">
                  <c:v>5848045</c:v>
                </c:pt>
                <c:pt idx="16">
                  <c:v>4083407</c:v>
                </c:pt>
                <c:pt idx="17">
                  <c:v>1097478188</c:v>
                </c:pt>
                <c:pt idx="18">
                  <c:v>14359986</c:v>
                </c:pt>
                <c:pt idx="19">
                  <c:v>4330109</c:v>
                </c:pt>
                <c:pt idx="20">
                  <c:v>465892876</c:v>
                </c:pt>
                <c:pt idx="21">
                  <c:v>41194489</c:v>
                </c:pt>
                <c:pt idx="22">
                  <c:v>3516473</c:v>
                </c:pt>
                <c:pt idx="23">
                  <c:v>1276690</c:v>
                </c:pt>
                <c:pt idx="24">
                  <c:v>7168276</c:v>
                </c:pt>
                <c:pt idx="25">
                  <c:v>274714</c:v>
                </c:pt>
                <c:pt idx="26">
                  <c:v>1633671</c:v>
                </c:pt>
                <c:pt idx="27">
                  <c:v>75376452</c:v>
                </c:pt>
                <c:pt idx="28">
                  <c:v>468145</c:v>
                </c:pt>
                <c:pt idx="29">
                  <c:v>612858</c:v>
                </c:pt>
                <c:pt idx="30">
                  <c:v>955685058</c:v>
                </c:pt>
                <c:pt idx="31">
                  <c:v>10129018</c:v>
                </c:pt>
                <c:pt idx="32">
                  <c:v>33805825</c:v>
                </c:pt>
                <c:pt idx="33">
                  <c:v>91983</c:v>
                </c:pt>
                <c:pt idx="34">
                  <c:v>104815248</c:v>
                </c:pt>
                <c:pt idx="35">
                  <c:v>879621</c:v>
                </c:pt>
                <c:pt idx="36">
                  <c:v>1175581252</c:v>
                </c:pt>
                <c:pt idx="37">
                  <c:v>13944850</c:v>
                </c:pt>
                <c:pt idx="38">
                  <c:v>1652992</c:v>
                </c:pt>
                <c:pt idx="39">
                  <c:v>2608995</c:v>
                </c:pt>
                <c:pt idx="40">
                  <c:v>2405340</c:v>
                </c:pt>
                <c:pt idx="41">
                  <c:v>26504434</c:v>
                </c:pt>
                <c:pt idx="42">
                  <c:v>948282</c:v>
                </c:pt>
                <c:pt idx="43">
                  <c:v>4596</c:v>
                </c:pt>
                <c:pt idx="44">
                  <c:v>1697301</c:v>
                </c:pt>
                <c:pt idx="45">
                  <c:v>166688212</c:v>
                </c:pt>
                <c:pt idx="46">
                  <c:v>4939577</c:v>
                </c:pt>
                <c:pt idx="47">
                  <c:v>1046053</c:v>
                </c:pt>
                <c:pt idx="48">
                  <c:v>1186267</c:v>
                </c:pt>
                <c:pt idx="49">
                  <c:v>55304</c:v>
                </c:pt>
                <c:pt idx="50">
                  <c:v>766501736</c:v>
                </c:pt>
                <c:pt idx="51">
                  <c:v>22356537</c:v>
                </c:pt>
                <c:pt idx="52">
                  <c:v>840907</c:v>
                </c:pt>
                <c:pt idx="53">
                  <c:v>493668</c:v>
                </c:pt>
                <c:pt idx="54">
                  <c:v>2557011</c:v>
                </c:pt>
                <c:pt idx="55">
                  <c:v>24060584</c:v>
                </c:pt>
                <c:pt idx="56">
                  <c:v>1809853</c:v>
                </c:pt>
                <c:pt idx="57">
                  <c:v>86612</c:v>
                </c:pt>
                <c:pt idx="58">
                  <c:v>0</c:v>
                </c:pt>
                <c:pt idx="59">
                  <c:v>488331</c:v>
                </c:pt>
                <c:pt idx="60">
                  <c:v>361152737</c:v>
                </c:pt>
                <c:pt idx="61">
                  <c:v>2770174</c:v>
                </c:pt>
                <c:pt idx="62">
                  <c:v>435530554</c:v>
                </c:pt>
                <c:pt idx="63">
                  <c:v>360631</c:v>
                </c:pt>
                <c:pt idx="64">
                  <c:v>770894665</c:v>
                </c:pt>
                <c:pt idx="65">
                  <c:v>5722164</c:v>
                </c:pt>
                <c:pt idx="66">
                  <c:v>1151461</c:v>
                </c:pt>
                <c:pt idx="67">
                  <c:v>5312368</c:v>
                </c:pt>
                <c:pt idx="68">
                  <c:v>475</c:v>
                </c:pt>
                <c:pt idx="69">
                  <c:v>167912</c:v>
                </c:pt>
                <c:pt idx="70">
                  <c:v>548726317</c:v>
                </c:pt>
                <c:pt idx="71">
                  <c:v>1658617808</c:v>
                </c:pt>
                <c:pt idx="72">
                  <c:v>19917</c:v>
                </c:pt>
                <c:pt idx="73">
                  <c:v>221033</c:v>
                </c:pt>
                <c:pt idx="74">
                  <c:v>24256756</c:v>
                </c:pt>
                <c:pt idx="75">
                  <c:v>14165499</c:v>
                </c:pt>
                <c:pt idx="76">
                  <c:v>15877975</c:v>
                </c:pt>
                <c:pt idx="77">
                  <c:v>35812</c:v>
                </c:pt>
                <c:pt idx="78">
                  <c:v>57559882</c:v>
                </c:pt>
                <c:pt idx="79">
                  <c:v>0</c:v>
                </c:pt>
                <c:pt idx="80">
                  <c:v>1466498</c:v>
                </c:pt>
                <c:pt idx="81">
                  <c:v>341456</c:v>
                </c:pt>
                <c:pt idx="82">
                  <c:v>22245476</c:v>
                </c:pt>
                <c:pt idx="83">
                  <c:v>21203280</c:v>
                </c:pt>
                <c:pt idx="84">
                  <c:v>15586949</c:v>
                </c:pt>
                <c:pt idx="85">
                  <c:v>427951</c:v>
                </c:pt>
                <c:pt idx="86">
                  <c:v>891083</c:v>
                </c:pt>
                <c:pt idx="87">
                  <c:v>19625617</c:v>
                </c:pt>
                <c:pt idx="88">
                  <c:v>140866417</c:v>
                </c:pt>
                <c:pt idx="89">
                  <c:v>250398481</c:v>
                </c:pt>
                <c:pt idx="90">
                  <c:v>1829601</c:v>
                </c:pt>
                <c:pt idx="91">
                  <c:v>1880507</c:v>
                </c:pt>
                <c:pt idx="92">
                  <c:v>1736296</c:v>
                </c:pt>
                <c:pt idx="93">
                  <c:v>2851661</c:v>
                </c:pt>
                <c:pt idx="94">
                  <c:v>16158890</c:v>
                </c:pt>
                <c:pt idx="95">
                  <c:v>43840917</c:v>
                </c:pt>
                <c:pt idx="96">
                  <c:v>3605080</c:v>
                </c:pt>
                <c:pt idx="97">
                  <c:v>1538198</c:v>
                </c:pt>
                <c:pt idx="98">
                  <c:v>1979779</c:v>
                </c:pt>
                <c:pt idx="99">
                  <c:v>79298</c:v>
                </c:pt>
                <c:pt idx="100">
                  <c:v>3420028</c:v>
                </c:pt>
                <c:pt idx="101">
                  <c:v>57394587</c:v>
                </c:pt>
                <c:pt idx="102">
                  <c:v>103082</c:v>
                </c:pt>
                <c:pt idx="103">
                  <c:v>10033</c:v>
                </c:pt>
                <c:pt idx="104">
                  <c:v>142930</c:v>
                </c:pt>
                <c:pt idx="105">
                  <c:v>14444571</c:v>
                </c:pt>
                <c:pt idx="106">
                  <c:v>12423651</c:v>
                </c:pt>
                <c:pt idx="107">
                  <c:v>7173095</c:v>
                </c:pt>
                <c:pt idx="108">
                  <c:v>6736410</c:v>
                </c:pt>
                <c:pt idx="109">
                  <c:v>0</c:v>
                </c:pt>
                <c:pt idx="110">
                  <c:v>986028</c:v>
                </c:pt>
                <c:pt idx="111">
                  <c:v>615508</c:v>
                </c:pt>
                <c:pt idx="112">
                  <c:v>10714246</c:v>
                </c:pt>
                <c:pt idx="113">
                  <c:v>29576</c:v>
                </c:pt>
                <c:pt idx="114">
                  <c:v>2025806</c:v>
                </c:pt>
                <c:pt idx="115">
                  <c:v>844318529</c:v>
                </c:pt>
                <c:pt idx="116">
                  <c:v>433929</c:v>
                </c:pt>
                <c:pt idx="117">
                  <c:v>510068</c:v>
                </c:pt>
                <c:pt idx="118">
                  <c:v>31047</c:v>
                </c:pt>
                <c:pt idx="119">
                  <c:v>42785827</c:v>
                </c:pt>
                <c:pt idx="120">
                  <c:v>51795990</c:v>
                </c:pt>
                <c:pt idx="121">
                  <c:v>7346554</c:v>
                </c:pt>
                <c:pt idx="122">
                  <c:v>68868</c:v>
                </c:pt>
                <c:pt idx="123">
                  <c:v>2383619</c:v>
                </c:pt>
                <c:pt idx="124">
                  <c:v>18302561</c:v>
                </c:pt>
                <c:pt idx="125">
                  <c:v>12328190</c:v>
                </c:pt>
                <c:pt idx="126">
                  <c:v>83274</c:v>
                </c:pt>
                <c:pt idx="127">
                  <c:v>1295541</c:v>
                </c:pt>
                <c:pt idx="128">
                  <c:v>5675637</c:v>
                </c:pt>
                <c:pt idx="129">
                  <c:v>1372406389</c:v>
                </c:pt>
                <c:pt idx="130">
                  <c:v>21998851</c:v>
                </c:pt>
                <c:pt idx="131">
                  <c:v>308416949</c:v>
                </c:pt>
                <c:pt idx="132">
                  <c:v>23747002</c:v>
                </c:pt>
                <c:pt idx="133">
                  <c:v>10842989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F9-4BA8-8C58-DE495F173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66593696"/>
        <c:axId val="566592448"/>
      </c:barChart>
      <c:catAx>
        <c:axId val="566593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592448"/>
        <c:crosses val="autoZero"/>
        <c:auto val="1"/>
        <c:lblAlgn val="ctr"/>
        <c:lblOffset val="100"/>
        <c:noMultiLvlLbl val="0"/>
      </c:catAx>
      <c:valAx>
        <c:axId val="566592448"/>
        <c:scaling>
          <c:orientation val="minMax"/>
          <c:max val="2000000000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\ #,##0.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59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75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368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1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2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DF7A-9EB5-43BE-962E-D136C946036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012A0-E218-47C4-AD8C-EC7031927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grapher/annual-number-of-deaths-by-cau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734-84B5-C4FE-1369-2A77ECF9A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29305"/>
            <a:ext cx="7766936" cy="3009529"/>
          </a:xfrm>
        </p:spPr>
        <p:txBody>
          <a:bodyPr/>
          <a:lstStyle/>
          <a:p>
            <a:pPr algn="ctr"/>
            <a:r>
              <a:rPr lang="en-US" dirty="0"/>
              <a:t>Safe Sanitation Discrepancy Around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C1AF6-D4D8-755A-EF72-D87EA81D7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147732"/>
            <a:ext cx="7766936" cy="1096899"/>
          </a:xfrm>
        </p:spPr>
        <p:txBody>
          <a:bodyPr/>
          <a:lstStyle/>
          <a:p>
            <a:r>
              <a:rPr lang="en-US" dirty="0"/>
              <a:t>Jennifer Rutledge</a:t>
            </a:r>
          </a:p>
        </p:txBody>
      </p:sp>
    </p:spTree>
    <p:extLst>
      <p:ext uri="{BB962C8B-B14F-4D97-AF65-F5344CB8AC3E}">
        <p14:creationId xmlns:p14="http://schemas.microsoft.com/office/powerpoint/2010/main" val="1707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0896-9EE9-0E11-649A-CF9E5FDF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Almost half of the world’s population does not have access to safe sanitation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F0AE-A767-F6D5-78B2-8F8B2965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poorest communities are the most affected by unsafe sanitation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access to these facilities, cause infectious diseases to thrive</a:t>
            </a:r>
          </a:p>
          <a:p>
            <a:pPr>
              <a:lnSpc>
                <a:spcPct val="150000"/>
              </a:lnSpc>
            </a:pPr>
            <a:r>
              <a:rPr lang="en-US" dirty="0"/>
              <a:t>According to the Global Burden of Disease study 775,000 people died prematurely in 2017 as a result of poor sanitation. To put this into context: this was almost double the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 of homicides</a:t>
            </a:r>
            <a:r>
              <a:rPr lang="en-US" dirty="0"/>
              <a:t> – close to 400,000 in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622-8858-569A-2D0E-3487FFB4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26" y="220345"/>
            <a:ext cx="9203513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Population without safe sanitation facilities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35BDA61-FF02-736C-EC61-F24232410F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481970"/>
              </p:ext>
            </p:extLst>
          </p:nvPr>
        </p:nvGraphicFramePr>
        <p:xfrm>
          <a:off x="958215" y="1000125"/>
          <a:ext cx="9014460" cy="554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97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03F2-ED1E-23FC-040F-B8E4C9AC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A409-F92D-C8C9-A148-4F5F322E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Using the hierarchical Clustering method, we can determine which countries have the largest disparity and which have the smallest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By using the Dendrogram, our company can narrow down which countries would be the best to invest in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5453F-8144-126A-8699-F9E77818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68" y="1871494"/>
            <a:ext cx="6012814" cy="3024356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4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5A1C-7334-E646-FE97-DAAED060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Investing in low-income communities and rural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581F-416E-6518-4C0B-E676BDFE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By selecting which group of countries to invest in, our company will be able to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provide a foundation in the underdeveloped communities.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Through establishing this foundation, we can gain support from the community which in turn will help with a better economy, access to clean water and sanitation, and a healthier population.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As shown in the graph and in the Dendrogram, we can see that rural areas in India, Africa, and Asia area have the lowest income.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25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230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Safe Sanitation Discrepancy Around the World</vt:lpstr>
      <vt:lpstr>Almost half of the world’s population does not have access to safe sanitation</vt:lpstr>
      <vt:lpstr>Population without safe sanitation facilities</vt:lpstr>
      <vt:lpstr>The Approach</vt:lpstr>
      <vt:lpstr>Investing in low-income communities and rural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Sanitation</dc:title>
  <dc:creator>Ryan Fink</dc:creator>
  <cp:lastModifiedBy>Ryan Fink</cp:lastModifiedBy>
  <cp:revision>3</cp:revision>
  <dcterms:created xsi:type="dcterms:W3CDTF">2022-12-07T14:40:28Z</dcterms:created>
  <dcterms:modified xsi:type="dcterms:W3CDTF">2022-12-08T18:00:05Z</dcterms:modified>
</cp:coreProperties>
</file>