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56" r:id="rId2"/>
    <p:sldId id="271" r:id="rId3"/>
    <p:sldId id="264" r:id="rId4"/>
    <p:sldId id="258" r:id="rId5"/>
    <p:sldId id="266" r:id="rId6"/>
    <p:sldId id="267" r:id="rId7"/>
    <p:sldId id="274" r:id="rId8"/>
    <p:sldId id="268" r:id="rId9"/>
    <p:sldId id="277" r:id="rId10"/>
    <p:sldId id="279" r:id="rId11"/>
    <p:sldId id="262" r:id="rId12"/>
    <p:sldId id="257" r:id="rId13"/>
    <p:sldId id="260" r:id="rId14"/>
    <p:sldId id="275" r:id="rId15"/>
    <p:sldId id="278" r:id="rId16"/>
    <p:sldId id="269" r:id="rId17"/>
    <p:sldId id="270"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4DC279-12BC-4AAD-9833-7619E251778C}" v="43" dt="2021-08-04T14:37:07.8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71" autoAdjust="0"/>
  </p:normalViewPr>
  <p:slideViewPr>
    <p:cSldViewPr snapToGrid="0">
      <p:cViewPr varScale="1">
        <p:scale>
          <a:sx n="72" d="100"/>
          <a:sy n="72" d="100"/>
        </p:scale>
        <p:origin x="1104" y="62"/>
      </p:cViewPr>
      <p:guideLst/>
    </p:cSldViewPr>
  </p:slideViewPr>
  <p:notesTextViewPr>
    <p:cViewPr>
      <p:scale>
        <a:sx n="1" d="1"/>
        <a:sy n="1" d="1"/>
      </p:scale>
      <p:origin x="0" y="-5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IFER SAILOR" userId="3cd0423a-3202-45e3-b1eb-8c65a7220a42" providerId="ADAL" clId="{1B4DC279-12BC-4AAD-9833-7619E251778C}"/>
    <pc:docChg chg="undo custSel addSld delSld modSld sldOrd">
      <pc:chgData name="JENNIFER SAILOR" userId="3cd0423a-3202-45e3-b1eb-8c65a7220a42" providerId="ADAL" clId="{1B4DC279-12BC-4AAD-9833-7619E251778C}" dt="2021-08-04T14:47:55.340" v="6413" actId="20577"/>
      <pc:docMkLst>
        <pc:docMk/>
      </pc:docMkLst>
      <pc:sldChg chg="addSp delSp modSp mod modClrScheme chgLayout modNotesTx">
        <pc:chgData name="JENNIFER SAILOR" userId="3cd0423a-3202-45e3-b1eb-8c65a7220a42" providerId="ADAL" clId="{1B4DC279-12BC-4AAD-9833-7619E251778C}" dt="2021-08-04T14:45:37.722" v="6140" actId="20577"/>
        <pc:sldMkLst>
          <pc:docMk/>
          <pc:sldMk cId="3090131526" sldId="257"/>
        </pc:sldMkLst>
        <pc:spChg chg="mod ord">
          <ac:chgData name="JENNIFER SAILOR" userId="3cd0423a-3202-45e3-b1eb-8c65a7220a42" providerId="ADAL" clId="{1B4DC279-12BC-4AAD-9833-7619E251778C}" dt="2021-07-27T15:30:53.521" v="3164" actId="20577"/>
          <ac:spMkLst>
            <pc:docMk/>
            <pc:sldMk cId="3090131526" sldId="257"/>
            <ac:spMk id="2" creationId="{8FFFE1BB-5A50-4403-A403-4A5522B5C34A}"/>
          </ac:spMkLst>
        </pc:spChg>
        <pc:spChg chg="del mod ord">
          <ac:chgData name="JENNIFER SAILOR" userId="3cd0423a-3202-45e3-b1eb-8c65a7220a42" providerId="ADAL" clId="{1B4DC279-12BC-4AAD-9833-7619E251778C}" dt="2021-07-27T15:14:29.605" v="2915" actId="478"/>
          <ac:spMkLst>
            <pc:docMk/>
            <pc:sldMk cId="3090131526" sldId="257"/>
            <ac:spMk id="3" creationId="{7BC4FDCD-43E7-4211-8BA4-6028C67BF4C8}"/>
          </ac:spMkLst>
        </pc:spChg>
        <pc:spChg chg="mod">
          <ac:chgData name="JENNIFER SAILOR" userId="3cd0423a-3202-45e3-b1eb-8c65a7220a42" providerId="ADAL" clId="{1B4DC279-12BC-4AAD-9833-7619E251778C}" dt="2021-07-28T15:27:22.353" v="3361" actId="20577"/>
          <ac:spMkLst>
            <pc:docMk/>
            <pc:sldMk cId="3090131526" sldId="257"/>
            <ac:spMk id="6" creationId="{0C33BD1A-B966-4965-B86F-38F009C5BA8F}"/>
          </ac:spMkLst>
        </pc:spChg>
        <pc:spChg chg="add mod">
          <ac:chgData name="JENNIFER SAILOR" userId="3cd0423a-3202-45e3-b1eb-8c65a7220a42" providerId="ADAL" clId="{1B4DC279-12BC-4AAD-9833-7619E251778C}" dt="2021-07-30T15:37:34.205" v="4103" actId="20577"/>
          <ac:spMkLst>
            <pc:docMk/>
            <pc:sldMk cId="3090131526" sldId="257"/>
            <ac:spMk id="7" creationId="{E1F295DE-688E-4973-996B-5ABDA9D4B87B}"/>
          </ac:spMkLst>
        </pc:spChg>
        <pc:picChg chg="mod">
          <ac:chgData name="JENNIFER SAILOR" userId="3cd0423a-3202-45e3-b1eb-8c65a7220a42" providerId="ADAL" clId="{1B4DC279-12BC-4AAD-9833-7619E251778C}" dt="2021-07-27T15:27:27.191" v="3134" actId="14100"/>
          <ac:picMkLst>
            <pc:docMk/>
            <pc:sldMk cId="3090131526" sldId="257"/>
            <ac:picMk id="5" creationId="{BF65A13D-F2B3-497E-A0B1-972EBF12231B}"/>
          </ac:picMkLst>
        </pc:picChg>
        <pc:picChg chg="add mod">
          <ac:chgData name="JENNIFER SAILOR" userId="3cd0423a-3202-45e3-b1eb-8c65a7220a42" providerId="ADAL" clId="{1B4DC279-12BC-4AAD-9833-7619E251778C}" dt="2021-07-27T15:28:09.432" v="3142" actId="1076"/>
          <ac:picMkLst>
            <pc:docMk/>
            <pc:sldMk cId="3090131526" sldId="257"/>
            <ac:picMk id="8" creationId="{FC894025-241A-4C10-A022-6B01893AF3AC}"/>
          </ac:picMkLst>
        </pc:picChg>
      </pc:sldChg>
      <pc:sldChg chg="addSp delSp modSp mod modNotesTx">
        <pc:chgData name="JENNIFER SAILOR" userId="3cd0423a-3202-45e3-b1eb-8c65a7220a42" providerId="ADAL" clId="{1B4DC279-12BC-4AAD-9833-7619E251778C}" dt="2021-08-04T14:47:55.340" v="6413" actId="20577"/>
        <pc:sldMkLst>
          <pc:docMk/>
          <pc:sldMk cId="182693505" sldId="260"/>
        </pc:sldMkLst>
        <pc:spChg chg="mod">
          <ac:chgData name="JENNIFER SAILOR" userId="3cd0423a-3202-45e3-b1eb-8c65a7220a42" providerId="ADAL" clId="{1B4DC279-12BC-4AAD-9833-7619E251778C}" dt="2021-08-04T14:38:55.717" v="5764" actId="1036"/>
          <ac:spMkLst>
            <pc:docMk/>
            <pc:sldMk cId="182693505" sldId="260"/>
            <ac:spMk id="2" creationId="{C3B6B823-49E6-43A4-9ACE-DBA825BBB1D3}"/>
          </ac:spMkLst>
        </pc:spChg>
        <pc:spChg chg="add mod">
          <ac:chgData name="JENNIFER SAILOR" userId="3cd0423a-3202-45e3-b1eb-8c65a7220a42" providerId="ADAL" clId="{1B4DC279-12BC-4AAD-9833-7619E251778C}" dt="2021-08-04T14:38:50.670" v="5751" actId="1076"/>
          <ac:spMkLst>
            <pc:docMk/>
            <pc:sldMk cId="182693505" sldId="260"/>
            <ac:spMk id="3" creationId="{2EE02F0A-1A26-4808-8E84-D9FC2C387A24}"/>
          </ac:spMkLst>
        </pc:spChg>
        <pc:spChg chg="del mod">
          <ac:chgData name="JENNIFER SAILOR" userId="3cd0423a-3202-45e3-b1eb-8c65a7220a42" providerId="ADAL" clId="{1B4DC279-12BC-4AAD-9833-7619E251778C}" dt="2021-07-27T15:16:08.626" v="2929" actId="478"/>
          <ac:spMkLst>
            <pc:docMk/>
            <pc:sldMk cId="182693505" sldId="260"/>
            <ac:spMk id="8" creationId="{9873850A-319F-4D8D-8F94-04348B192EF1}"/>
          </ac:spMkLst>
        </pc:spChg>
        <pc:spChg chg="mod">
          <ac:chgData name="JENNIFER SAILOR" userId="3cd0423a-3202-45e3-b1eb-8c65a7220a42" providerId="ADAL" clId="{1B4DC279-12BC-4AAD-9833-7619E251778C}" dt="2021-08-04T14:39:29.308" v="5798" actId="1036"/>
          <ac:spMkLst>
            <pc:docMk/>
            <pc:sldMk cId="182693505" sldId="260"/>
            <ac:spMk id="9" creationId="{241022C3-9E4C-4C4D-B6D7-2B66AA855B13}"/>
          </ac:spMkLst>
        </pc:spChg>
        <pc:spChg chg="del">
          <ac:chgData name="JENNIFER SAILOR" userId="3cd0423a-3202-45e3-b1eb-8c65a7220a42" providerId="ADAL" clId="{1B4DC279-12BC-4AAD-9833-7619E251778C}" dt="2021-07-27T15:30:07.530" v="3157" actId="478"/>
          <ac:spMkLst>
            <pc:docMk/>
            <pc:sldMk cId="182693505" sldId="260"/>
            <ac:spMk id="10" creationId="{881DCC7D-0878-4ED4-848E-A4B112119D71}"/>
          </ac:spMkLst>
        </pc:spChg>
        <pc:spChg chg="add mod">
          <ac:chgData name="JENNIFER SAILOR" userId="3cd0423a-3202-45e3-b1eb-8c65a7220a42" providerId="ADAL" clId="{1B4DC279-12BC-4AAD-9833-7619E251778C}" dt="2021-08-04T14:37:47.451" v="5743" actId="1035"/>
          <ac:spMkLst>
            <pc:docMk/>
            <pc:sldMk cId="182693505" sldId="260"/>
            <ac:spMk id="10" creationId="{97FEE828-EE7A-4DD0-B1C4-35BDB69D4CAA}"/>
          </ac:spMkLst>
        </pc:spChg>
        <pc:spChg chg="add mod">
          <ac:chgData name="JENNIFER SAILOR" userId="3cd0423a-3202-45e3-b1eb-8c65a7220a42" providerId="ADAL" clId="{1B4DC279-12BC-4AAD-9833-7619E251778C}" dt="2021-08-04T14:37:47.451" v="5743" actId="1035"/>
          <ac:spMkLst>
            <pc:docMk/>
            <pc:sldMk cId="182693505" sldId="260"/>
            <ac:spMk id="11" creationId="{D00716F9-902F-488A-83C4-A6BDEB8890E0}"/>
          </ac:spMkLst>
        </pc:spChg>
        <pc:graphicFrameChg chg="mod">
          <ac:chgData name="JENNIFER SAILOR" userId="3cd0423a-3202-45e3-b1eb-8c65a7220a42" providerId="ADAL" clId="{1B4DC279-12BC-4AAD-9833-7619E251778C}" dt="2021-08-04T14:39:29.308" v="5798" actId="1036"/>
          <ac:graphicFrameMkLst>
            <pc:docMk/>
            <pc:sldMk cId="182693505" sldId="260"/>
            <ac:graphicFrameMk id="6" creationId="{DD439D92-3503-4634-9ABC-D3BDEF884DE4}"/>
          </ac:graphicFrameMkLst>
        </pc:graphicFrameChg>
        <pc:graphicFrameChg chg="add del mod modGraphic">
          <ac:chgData name="JENNIFER SAILOR" userId="3cd0423a-3202-45e3-b1eb-8c65a7220a42" providerId="ADAL" clId="{1B4DC279-12BC-4AAD-9833-7619E251778C}" dt="2021-08-04T14:26:43.661" v="5531" actId="478"/>
          <ac:graphicFrameMkLst>
            <pc:docMk/>
            <pc:sldMk cId="182693505" sldId="260"/>
            <ac:graphicFrameMk id="7" creationId="{46C20DEB-D171-4250-B609-64BAF6B04C9E}"/>
          </ac:graphicFrameMkLst>
        </pc:graphicFrameChg>
        <pc:graphicFrameChg chg="add mod">
          <ac:chgData name="JENNIFER SAILOR" userId="3cd0423a-3202-45e3-b1eb-8c65a7220a42" providerId="ADAL" clId="{1B4DC279-12BC-4AAD-9833-7619E251778C}" dt="2021-08-04T14:37:47.451" v="5743" actId="1035"/>
          <ac:graphicFrameMkLst>
            <pc:docMk/>
            <pc:sldMk cId="182693505" sldId="260"/>
            <ac:graphicFrameMk id="8" creationId="{8F2D9FCD-A6EE-4599-BA8F-F9DCF55790A6}"/>
          </ac:graphicFrameMkLst>
        </pc:graphicFrameChg>
      </pc:sldChg>
      <pc:sldChg chg="addSp delSp modSp del mod modNotesTx">
        <pc:chgData name="JENNIFER SAILOR" userId="3cd0423a-3202-45e3-b1eb-8c65a7220a42" providerId="ADAL" clId="{1B4DC279-12BC-4AAD-9833-7619E251778C}" dt="2021-08-04T14:39:35.799" v="5799" actId="47"/>
        <pc:sldMkLst>
          <pc:docMk/>
          <pc:sldMk cId="1046460820" sldId="261"/>
        </pc:sldMkLst>
        <pc:spChg chg="mod">
          <ac:chgData name="JENNIFER SAILOR" userId="3cd0423a-3202-45e3-b1eb-8c65a7220a42" providerId="ADAL" clId="{1B4DC279-12BC-4AAD-9833-7619E251778C}" dt="2021-07-30T14:35:07.554" v="3628" actId="14100"/>
          <ac:spMkLst>
            <pc:docMk/>
            <pc:sldMk cId="1046460820" sldId="261"/>
            <ac:spMk id="2" creationId="{C3B6B823-49E6-43A4-9ACE-DBA825BBB1D3}"/>
          </ac:spMkLst>
        </pc:spChg>
        <pc:spChg chg="add del mod">
          <ac:chgData name="JENNIFER SAILOR" userId="3cd0423a-3202-45e3-b1eb-8c65a7220a42" providerId="ADAL" clId="{1B4DC279-12BC-4AAD-9833-7619E251778C}" dt="2021-07-27T15:16:31.383" v="2933" actId="478"/>
          <ac:spMkLst>
            <pc:docMk/>
            <pc:sldMk cId="1046460820" sldId="261"/>
            <ac:spMk id="5" creationId="{8816A285-C5DC-430F-B5BF-B403ACBEBD7D}"/>
          </ac:spMkLst>
        </pc:spChg>
        <pc:spChg chg="mod">
          <ac:chgData name="JENNIFER SAILOR" userId="3cd0423a-3202-45e3-b1eb-8c65a7220a42" providerId="ADAL" clId="{1B4DC279-12BC-4AAD-9833-7619E251778C}" dt="2021-07-30T14:40:21.611" v="3724" actId="1076"/>
          <ac:spMkLst>
            <pc:docMk/>
            <pc:sldMk cId="1046460820" sldId="261"/>
            <ac:spMk id="7" creationId="{BDB6DCD0-32C2-4630-B502-9E9D95D9AE9F}"/>
          </ac:spMkLst>
        </pc:spChg>
        <pc:spChg chg="add del mod">
          <ac:chgData name="JENNIFER SAILOR" userId="3cd0423a-3202-45e3-b1eb-8c65a7220a42" providerId="ADAL" clId="{1B4DC279-12BC-4AAD-9833-7619E251778C}" dt="2021-07-30T14:39:35.939" v="3718" actId="478"/>
          <ac:spMkLst>
            <pc:docMk/>
            <pc:sldMk cId="1046460820" sldId="261"/>
            <ac:spMk id="8" creationId="{76E46A7C-8A74-410F-A064-7BAB597AA42E}"/>
          </ac:spMkLst>
        </pc:spChg>
        <pc:spChg chg="del">
          <ac:chgData name="JENNIFER SAILOR" userId="3cd0423a-3202-45e3-b1eb-8c65a7220a42" providerId="ADAL" clId="{1B4DC279-12BC-4AAD-9833-7619E251778C}" dt="2021-07-27T15:16:26.161" v="2931" actId="478"/>
          <ac:spMkLst>
            <pc:docMk/>
            <pc:sldMk cId="1046460820" sldId="261"/>
            <ac:spMk id="8" creationId="{9873850A-319F-4D8D-8F94-04348B192EF1}"/>
          </ac:spMkLst>
        </pc:spChg>
        <pc:spChg chg="mod">
          <ac:chgData name="JENNIFER SAILOR" userId="3cd0423a-3202-45e3-b1eb-8c65a7220a42" providerId="ADAL" clId="{1B4DC279-12BC-4AAD-9833-7619E251778C}" dt="2021-07-30T14:40:12.175" v="3722" actId="1076"/>
          <ac:spMkLst>
            <pc:docMk/>
            <pc:sldMk cId="1046460820" sldId="261"/>
            <ac:spMk id="9" creationId="{241022C3-9E4C-4C4D-B6D7-2B66AA855B13}"/>
          </ac:spMkLst>
        </pc:spChg>
        <pc:spChg chg="add mod">
          <ac:chgData name="JENNIFER SAILOR" userId="3cd0423a-3202-45e3-b1eb-8c65a7220a42" providerId="ADAL" clId="{1B4DC279-12BC-4AAD-9833-7619E251778C}" dt="2021-07-30T16:00:54.584" v="4756" actId="20577"/>
          <ac:spMkLst>
            <pc:docMk/>
            <pc:sldMk cId="1046460820" sldId="261"/>
            <ac:spMk id="10" creationId="{06DDE6E1-9BB0-4E1D-B627-56776DFB3488}"/>
          </ac:spMkLst>
        </pc:spChg>
        <pc:graphicFrameChg chg="mod">
          <ac:chgData name="JENNIFER SAILOR" userId="3cd0423a-3202-45e3-b1eb-8c65a7220a42" providerId="ADAL" clId="{1B4DC279-12BC-4AAD-9833-7619E251778C}" dt="2021-07-30T14:40:17.765" v="3723" actId="1076"/>
          <ac:graphicFrameMkLst>
            <pc:docMk/>
            <pc:sldMk cId="1046460820" sldId="261"/>
            <ac:graphicFrameMk id="6" creationId="{DD439D92-3503-4634-9ABC-D3BDEF884DE4}"/>
          </ac:graphicFrameMkLst>
        </pc:graphicFrameChg>
        <pc:picChg chg="del">
          <ac:chgData name="JENNIFER SAILOR" userId="3cd0423a-3202-45e3-b1eb-8c65a7220a42" providerId="ADAL" clId="{1B4DC279-12BC-4AAD-9833-7619E251778C}" dt="2021-07-27T15:01:51.343" v="2893"/>
          <ac:picMkLst>
            <pc:docMk/>
            <pc:sldMk cId="1046460820" sldId="261"/>
            <ac:picMk id="3" creationId="{A4FCA11C-B2C7-4AFD-9766-392F0D1CEDBC}"/>
          </ac:picMkLst>
        </pc:picChg>
      </pc:sldChg>
      <pc:sldChg chg="addSp delSp modSp mod ord modNotesTx">
        <pc:chgData name="JENNIFER SAILOR" userId="3cd0423a-3202-45e3-b1eb-8c65a7220a42" providerId="ADAL" clId="{1B4DC279-12BC-4AAD-9833-7619E251778C}" dt="2021-08-04T14:44:08.600" v="6097" actId="313"/>
        <pc:sldMkLst>
          <pc:docMk/>
          <pc:sldMk cId="3293441966" sldId="262"/>
        </pc:sldMkLst>
        <pc:spChg chg="mod">
          <ac:chgData name="JENNIFER SAILOR" userId="3cd0423a-3202-45e3-b1eb-8c65a7220a42" providerId="ADAL" clId="{1B4DC279-12BC-4AAD-9833-7619E251778C}" dt="2021-07-27T15:31:05.043" v="3170" actId="20577"/>
          <ac:spMkLst>
            <pc:docMk/>
            <pc:sldMk cId="3293441966" sldId="262"/>
            <ac:spMk id="2" creationId="{C3B6B823-49E6-43A4-9ACE-DBA825BBB1D3}"/>
          </ac:spMkLst>
        </pc:spChg>
        <pc:spChg chg="add del mod">
          <ac:chgData name="JENNIFER SAILOR" userId="3cd0423a-3202-45e3-b1eb-8c65a7220a42" providerId="ADAL" clId="{1B4DC279-12BC-4AAD-9833-7619E251778C}" dt="2021-07-27T15:17:03.071" v="2938" actId="478"/>
          <ac:spMkLst>
            <pc:docMk/>
            <pc:sldMk cId="3293441966" sldId="262"/>
            <ac:spMk id="5" creationId="{D64DE3C8-CD4F-4B9C-A849-4C3F1D0AB551}"/>
          </ac:spMkLst>
        </pc:spChg>
        <pc:spChg chg="del mod">
          <ac:chgData name="JENNIFER SAILOR" userId="3cd0423a-3202-45e3-b1eb-8c65a7220a42" providerId="ADAL" clId="{1B4DC279-12BC-4AAD-9833-7619E251778C}" dt="2021-07-27T15:17:00.210" v="2937" actId="478"/>
          <ac:spMkLst>
            <pc:docMk/>
            <pc:sldMk cId="3293441966" sldId="262"/>
            <ac:spMk id="8" creationId="{9873850A-319F-4D8D-8F94-04348B192EF1}"/>
          </ac:spMkLst>
        </pc:spChg>
        <pc:picChg chg="add del mod">
          <ac:chgData name="JENNIFER SAILOR" userId="3cd0423a-3202-45e3-b1eb-8c65a7220a42" providerId="ADAL" clId="{1B4DC279-12BC-4AAD-9833-7619E251778C}" dt="2021-07-27T15:17:08.796" v="2939" actId="1076"/>
          <ac:picMkLst>
            <pc:docMk/>
            <pc:sldMk cId="3293441966" sldId="262"/>
            <ac:picMk id="4" creationId="{03997F51-8580-4C92-AF86-4B588C32EC2F}"/>
          </ac:picMkLst>
        </pc:picChg>
        <pc:picChg chg="mod">
          <ac:chgData name="JENNIFER SAILOR" userId="3cd0423a-3202-45e3-b1eb-8c65a7220a42" providerId="ADAL" clId="{1B4DC279-12BC-4AAD-9833-7619E251778C}" dt="2021-07-27T15:17:08.796" v="2939" actId="1076"/>
          <ac:picMkLst>
            <pc:docMk/>
            <pc:sldMk cId="3293441966" sldId="262"/>
            <ac:picMk id="7" creationId="{DCBDADD0-A95B-4F88-8E33-FA0CB57FFE36}"/>
          </ac:picMkLst>
        </pc:picChg>
      </pc:sldChg>
      <pc:sldChg chg="addSp delSp modSp mod modNotesTx">
        <pc:chgData name="JENNIFER SAILOR" userId="3cd0423a-3202-45e3-b1eb-8c65a7220a42" providerId="ADAL" clId="{1B4DC279-12BC-4AAD-9833-7619E251778C}" dt="2021-08-04T14:41:00.625" v="5882" actId="5793"/>
        <pc:sldMkLst>
          <pc:docMk/>
          <pc:sldMk cId="791531915" sldId="266"/>
        </pc:sldMkLst>
        <pc:spChg chg="mod">
          <ac:chgData name="JENNIFER SAILOR" userId="3cd0423a-3202-45e3-b1eb-8c65a7220a42" providerId="ADAL" clId="{1B4DC279-12BC-4AAD-9833-7619E251778C}" dt="2021-07-22T15:07:50.222" v="169" actId="20577"/>
          <ac:spMkLst>
            <pc:docMk/>
            <pc:sldMk cId="791531915" sldId="266"/>
            <ac:spMk id="2" creationId="{DEDEBAFC-4BA9-4068-B244-2FE380CFF156}"/>
          </ac:spMkLst>
        </pc:spChg>
        <pc:spChg chg="add del">
          <ac:chgData name="JENNIFER SAILOR" userId="3cd0423a-3202-45e3-b1eb-8c65a7220a42" providerId="ADAL" clId="{1B4DC279-12BC-4AAD-9833-7619E251778C}" dt="2021-07-22T15:14:11.252" v="192" actId="22"/>
          <ac:spMkLst>
            <pc:docMk/>
            <pc:sldMk cId="791531915" sldId="266"/>
            <ac:spMk id="8" creationId="{1CF1F31F-8D7D-48DD-B50A-1A68330E3D81}"/>
          </ac:spMkLst>
        </pc:spChg>
        <pc:spChg chg="add del mod">
          <ac:chgData name="JENNIFER SAILOR" userId="3cd0423a-3202-45e3-b1eb-8c65a7220a42" providerId="ADAL" clId="{1B4DC279-12BC-4AAD-9833-7619E251778C}" dt="2021-07-22T15:14:43.424" v="220" actId="478"/>
          <ac:spMkLst>
            <pc:docMk/>
            <pc:sldMk cId="791531915" sldId="266"/>
            <ac:spMk id="9" creationId="{C73E5AE3-9010-42F3-B9AA-1B8181422B36}"/>
          </ac:spMkLst>
        </pc:spChg>
        <pc:spChg chg="mod">
          <ac:chgData name="JENNIFER SAILOR" userId="3cd0423a-3202-45e3-b1eb-8c65a7220a42" providerId="ADAL" clId="{1B4DC279-12BC-4AAD-9833-7619E251778C}" dt="2021-07-22T15:17:24.268" v="324" actId="20577"/>
          <ac:spMkLst>
            <pc:docMk/>
            <pc:sldMk cId="791531915" sldId="266"/>
            <ac:spMk id="13" creationId="{95EE7CDA-6FE9-4EE4-A59E-4D086C7D7A31}"/>
          </ac:spMkLst>
        </pc:spChg>
        <pc:spChg chg="add mod">
          <ac:chgData name="JENNIFER SAILOR" userId="3cd0423a-3202-45e3-b1eb-8c65a7220a42" providerId="ADAL" clId="{1B4DC279-12BC-4AAD-9833-7619E251778C}" dt="2021-07-22T15:17:27.222" v="325" actId="20577"/>
          <ac:spMkLst>
            <pc:docMk/>
            <pc:sldMk cId="791531915" sldId="266"/>
            <ac:spMk id="14" creationId="{2E8DE9B5-2909-4F1F-99AC-9FB5EADE0E38}"/>
          </ac:spMkLst>
        </pc:spChg>
        <pc:cxnChg chg="mod">
          <ac:chgData name="JENNIFER SAILOR" userId="3cd0423a-3202-45e3-b1eb-8c65a7220a42" providerId="ADAL" clId="{1B4DC279-12BC-4AAD-9833-7619E251778C}" dt="2021-07-22T15:15:22.419" v="274" actId="14100"/>
          <ac:cxnSpMkLst>
            <pc:docMk/>
            <pc:sldMk cId="791531915" sldId="266"/>
            <ac:cxnSpMk id="12" creationId="{E2E1C3AB-8756-405C-95C8-02955F1294C0}"/>
          </ac:cxnSpMkLst>
        </pc:cxnChg>
      </pc:sldChg>
      <pc:sldChg chg="addSp delSp modSp mod modNotesTx">
        <pc:chgData name="JENNIFER SAILOR" userId="3cd0423a-3202-45e3-b1eb-8c65a7220a42" providerId="ADAL" clId="{1B4DC279-12BC-4AAD-9833-7619E251778C}" dt="2021-08-04T14:41:09.637" v="5894" actId="20577"/>
        <pc:sldMkLst>
          <pc:docMk/>
          <pc:sldMk cId="1765089110" sldId="267"/>
        </pc:sldMkLst>
        <pc:spChg chg="mod">
          <ac:chgData name="JENNIFER SAILOR" userId="3cd0423a-3202-45e3-b1eb-8c65a7220a42" providerId="ADAL" clId="{1B4DC279-12BC-4AAD-9833-7619E251778C}" dt="2021-07-22T17:58:33.385" v="2321" actId="20577"/>
          <ac:spMkLst>
            <pc:docMk/>
            <pc:sldMk cId="1765089110" sldId="267"/>
            <ac:spMk id="6" creationId="{E4E3A399-5863-441D-AA05-B9DB2B07248E}"/>
          </ac:spMkLst>
        </pc:spChg>
        <pc:spChg chg="mod">
          <ac:chgData name="JENNIFER SAILOR" userId="3cd0423a-3202-45e3-b1eb-8c65a7220a42" providerId="ADAL" clId="{1B4DC279-12BC-4AAD-9833-7619E251778C}" dt="2021-07-22T15:15:45.612" v="294" actId="20577"/>
          <ac:spMkLst>
            <pc:docMk/>
            <pc:sldMk cId="1765089110" sldId="267"/>
            <ac:spMk id="11" creationId="{1AAFEA42-F2FD-41AE-AFB8-230718BD3419}"/>
          </ac:spMkLst>
        </pc:spChg>
        <pc:spChg chg="mod">
          <ac:chgData name="JENNIFER SAILOR" userId="3cd0423a-3202-45e3-b1eb-8c65a7220a42" providerId="ADAL" clId="{1B4DC279-12BC-4AAD-9833-7619E251778C}" dt="2021-07-22T18:02:50.179" v="2368" actId="20577"/>
          <ac:spMkLst>
            <pc:docMk/>
            <pc:sldMk cId="1765089110" sldId="267"/>
            <ac:spMk id="34" creationId="{EF471C92-756B-4F15-AB9B-AE2108DBFA30}"/>
          </ac:spMkLst>
        </pc:spChg>
        <pc:spChg chg="add del mod">
          <ac:chgData name="JENNIFER SAILOR" userId="3cd0423a-3202-45e3-b1eb-8c65a7220a42" providerId="ADAL" clId="{1B4DC279-12BC-4AAD-9833-7619E251778C}" dt="2021-07-22T18:01:13.918" v="2340" actId="478"/>
          <ac:spMkLst>
            <pc:docMk/>
            <pc:sldMk cId="1765089110" sldId="267"/>
            <ac:spMk id="35" creationId="{E2A3FBFB-212A-4866-B2D9-DBCCFD0162E6}"/>
          </ac:spMkLst>
        </pc:spChg>
        <pc:spChg chg="add mod">
          <ac:chgData name="JENNIFER SAILOR" userId="3cd0423a-3202-45e3-b1eb-8c65a7220a42" providerId="ADAL" clId="{1B4DC279-12BC-4AAD-9833-7619E251778C}" dt="2021-07-22T18:04:47.546" v="2495" actId="20577"/>
          <ac:spMkLst>
            <pc:docMk/>
            <pc:sldMk cId="1765089110" sldId="267"/>
            <ac:spMk id="38" creationId="{C4B58F74-AB04-4666-903A-6F1E22F1790F}"/>
          </ac:spMkLst>
        </pc:spChg>
        <pc:spChg chg="add mod">
          <ac:chgData name="JENNIFER SAILOR" userId="3cd0423a-3202-45e3-b1eb-8c65a7220a42" providerId="ADAL" clId="{1B4DC279-12BC-4AAD-9833-7619E251778C}" dt="2021-07-22T18:07:34.133" v="2722" actId="14100"/>
          <ac:spMkLst>
            <pc:docMk/>
            <pc:sldMk cId="1765089110" sldId="267"/>
            <ac:spMk id="39" creationId="{501F9BB0-254B-475C-ABE1-5217E9FBF102}"/>
          </ac:spMkLst>
        </pc:spChg>
      </pc:sldChg>
      <pc:sldChg chg="addSp delSp modSp mod delAnim modAnim modNotesTx">
        <pc:chgData name="JENNIFER SAILOR" userId="3cd0423a-3202-45e3-b1eb-8c65a7220a42" providerId="ADAL" clId="{1B4DC279-12BC-4AAD-9833-7619E251778C}" dt="2021-08-04T14:42:16.235" v="5939" actId="20577"/>
        <pc:sldMkLst>
          <pc:docMk/>
          <pc:sldMk cId="3995692536" sldId="268"/>
        </pc:sldMkLst>
        <pc:spChg chg="mod">
          <ac:chgData name="JENNIFER SAILOR" userId="3cd0423a-3202-45e3-b1eb-8c65a7220a42" providerId="ADAL" clId="{1B4DC279-12BC-4AAD-9833-7619E251778C}" dt="2021-07-22T15:08:09.683" v="176" actId="20577"/>
          <ac:spMkLst>
            <pc:docMk/>
            <pc:sldMk cId="3995692536" sldId="268"/>
            <ac:spMk id="2" creationId="{DEDEBAFC-4BA9-4068-B244-2FE380CFF156}"/>
          </ac:spMkLst>
        </pc:spChg>
        <pc:spChg chg="del">
          <ac:chgData name="JENNIFER SAILOR" userId="3cd0423a-3202-45e3-b1eb-8c65a7220a42" providerId="ADAL" clId="{1B4DC279-12BC-4AAD-9833-7619E251778C}" dt="2021-07-22T15:17:58.532" v="328" actId="478"/>
          <ac:spMkLst>
            <pc:docMk/>
            <pc:sldMk cId="3995692536" sldId="268"/>
            <ac:spMk id="11" creationId="{783B770D-E163-4E23-918C-C2749D7B15C6}"/>
          </ac:spMkLst>
        </pc:spChg>
        <pc:spChg chg="add mod">
          <ac:chgData name="JENNIFER SAILOR" userId="3cd0423a-3202-45e3-b1eb-8c65a7220a42" providerId="ADAL" clId="{1B4DC279-12BC-4AAD-9833-7619E251778C}" dt="2021-07-22T15:17:54.533" v="327"/>
          <ac:spMkLst>
            <pc:docMk/>
            <pc:sldMk cId="3995692536" sldId="268"/>
            <ac:spMk id="13" creationId="{4DAFCB5F-6009-48EF-B4B6-7CA2CBB18164}"/>
          </ac:spMkLst>
        </pc:spChg>
        <pc:spChg chg="add mod">
          <ac:chgData name="JENNIFER SAILOR" userId="3cd0423a-3202-45e3-b1eb-8c65a7220a42" providerId="ADAL" clId="{1B4DC279-12BC-4AAD-9833-7619E251778C}" dt="2021-07-22T15:17:54.533" v="327"/>
          <ac:spMkLst>
            <pc:docMk/>
            <pc:sldMk cId="3995692536" sldId="268"/>
            <ac:spMk id="14" creationId="{1DBAC9C1-18D8-4F5F-9B83-4566762F1706}"/>
          </ac:spMkLst>
        </pc:spChg>
        <pc:spChg chg="add mod">
          <ac:chgData name="JENNIFER SAILOR" userId="3cd0423a-3202-45e3-b1eb-8c65a7220a42" providerId="ADAL" clId="{1B4DC279-12BC-4AAD-9833-7619E251778C}" dt="2021-07-22T15:49:58.461" v="1646" actId="20577"/>
          <ac:spMkLst>
            <pc:docMk/>
            <pc:sldMk cId="3995692536" sldId="268"/>
            <ac:spMk id="16" creationId="{6E6FF357-65A1-467E-92E6-B730B35945AE}"/>
          </ac:spMkLst>
        </pc:spChg>
        <pc:spChg chg="del">
          <ac:chgData name="JENNIFER SAILOR" userId="3cd0423a-3202-45e3-b1eb-8c65a7220a42" providerId="ADAL" clId="{1B4DC279-12BC-4AAD-9833-7619E251778C}" dt="2021-07-22T15:08:38.193" v="178" actId="478"/>
          <ac:spMkLst>
            <pc:docMk/>
            <pc:sldMk cId="3995692536" sldId="268"/>
            <ac:spMk id="17" creationId="{25A6A421-7088-4D57-9F20-39445B3B1D34}"/>
          </ac:spMkLst>
        </pc:spChg>
        <pc:spChg chg="del">
          <ac:chgData name="JENNIFER SAILOR" userId="3cd0423a-3202-45e3-b1eb-8c65a7220a42" providerId="ADAL" clId="{1B4DC279-12BC-4AAD-9833-7619E251778C}" dt="2021-07-22T15:08:39.870" v="179" actId="478"/>
          <ac:spMkLst>
            <pc:docMk/>
            <pc:sldMk cId="3995692536" sldId="268"/>
            <ac:spMk id="18" creationId="{04F215BD-5968-402D-BD36-10AC73AEFE39}"/>
          </ac:spMkLst>
        </pc:spChg>
        <pc:spChg chg="add del mod">
          <ac:chgData name="JENNIFER SAILOR" userId="3cd0423a-3202-45e3-b1eb-8c65a7220a42" providerId="ADAL" clId="{1B4DC279-12BC-4AAD-9833-7619E251778C}" dt="2021-07-22T15:18:12.654" v="332" actId="478"/>
          <ac:spMkLst>
            <pc:docMk/>
            <pc:sldMk cId="3995692536" sldId="268"/>
            <ac:spMk id="20" creationId="{1B4477A9-F888-4397-A4FE-3543A8C9BCB0}"/>
          </ac:spMkLst>
        </pc:spChg>
        <pc:spChg chg="add mod">
          <ac:chgData name="JENNIFER SAILOR" userId="3cd0423a-3202-45e3-b1eb-8c65a7220a42" providerId="ADAL" clId="{1B4DC279-12BC-4AAD-9833-7619E251778C}" dt="2021-07-22T15:50:42.309" v="1679" actId="20577"/>
          <ac:spMkLst>
            <pc:docMk/>
            <pc:sldMk cId="3995692536" sldId="268"/>
            <ac:spMk id="21" creationId="{B54A8E71-4E84-4DEB-B949-2796A8898407}"/>
          </ac:spMkLst>
        </pc:spChg>
        <pc:spChg chg="mod">
          <ac:chgData name="JENNIFER SAILOR" userId="3cd0423a-3202-45e3-b1eb-8c65a7220a42" providerId="ADAL" clId="{1B4DC279-12BC-4AAD-9833-7619E251778C}" dt="2021-07-22T15:49:08.025" v="1614" actId="20577"/>
          <ac:spMkLst>
            <pc:docMk/>
            <pc:sldMk cId="3995692536" sldId="268"/>
            <ac:spMk id="24" creationId="{47FCDCFD-33CF-4673-948E-3498F0C32860}"/>
          </ac:spMkLst>
        </pc:spChg>
        <pc:spChg chg="del">
          <ac:chgData name="JENNIFER SAILOR" userId="3cd0423a-3202-45e3-b1eb-8c65a7220a42" providerId="ADAL" clId="{1B4DC279-12BC-4AAD-9833-7619E251778C}" dt="2021-07-22T15:16:21.731" v="319" actId="478"/>
          <ac:spMkLst>
            <pc:docMk/>
            <pc:sldMk cId="3995692536" sldId="268"/>
            <ac:spMk id="36" creationId="{AEC58B1B-5C03-4C74-A6DF-A9FB5F8A4E5B}"/>
          </ac:spMkLst>
        </pc:spChg>
        <pc:cxnChg chg="del">
          <ac:chgData name="JENNIFER SAILOR" userId="3cd0423a-3202-45e3-b1eb-8c65a7220a42" providerId="ADAL" clId="{1B4DC279-12BC-4AAD-9833-7619E251778C}" dt="2021-07-22T15:18:00.433" v="329" actId="478"/>
          <ac:cxnSpMkLst>
            <pc:docMk/>
            <pc:sldMk cId="3995692536" sldId="268"/>
            <ac:cxnSpMk id="10" creationId="{4FCBF0A5-F944-49EB-9BAF-E4EED6F659B3}"/>
          </ac:cxnSpMkLst>
        </pc:cxnChg>
        <pc:cxnChg chg="add mod">
          <ac:chgData name="JENNIFER SAILOR" userId="3cd0423a-3202-45e3-b1eb-8c65a7220a42" providerId="ADAL" clId="{1B4DC279-12BC-4AAD-9833-7619E251778C}" dt="2021-07-22T15:17:54.533" v="327"/>
          <ac:cxnSpMkLst>
            <pc:docMk/>
            <pc:sldMk cId="3995692536" sldId="268"/>
            <ac:cxnSpMk id="12" creationId="{1F995F5F-A0BE-43CA-A298-B2F9B7A5D9CB}"/>
          </ac:cxnSpMkLst>
        </pc:cxnChg>
        <pc:cxnChg chg="add mod">
          <ac:chgData name="JENNIFER SAILOR" userId="3cd0423a-3202-45e3-b1eb-8c65a7220a42" providerId="ADAL" clId="{1B4DC279-12BC-4AAD-9833-7619E251778C}" dt="2021-07-22T15:18:08.926" v="331" actId="1076"/>
          <ac:cxnSpMkLst>
            <pc:docMk/>
            <pc:sldMk cId="3995692536" sldId="268"/>
            <ac:cxnSpMk id="15" creationId="{5929EE57-60DA-4F04-B7C4-C3CC157BBB3F}"/>
          </ac:cxnSpMkLst>
        </pc:cxnChg>
        <pc:cxnChg chg="del mod">
          <ac:chgData name="JENNIFER SAILOR" userId="3cd0423a-3202-45e3-b1eb-8c65a7220a42" providerId="ADAL" clId="{1B4DC279-12BC-4AAD-9833-7619E251778C}" dt="2021-07-22T15:17:53.934" v="326" actId="478"/>
          <ac:cxnSpMkLst>
            <pc:docMk/>
            <pc:sldMk cId="3995692536" sldId="268"/>
            <ac:cxnSpMk id="35" creationId="{DDB4CE56-4D57-4AF5-947D-9A5FF9619E24}"/>
          </ac:cxnSpMkLst>
        </pc:cxnChg>
      </pc:sldChg>
      <pc:sldChg chg="modSp mod">
        <pc:chgData name="JENNIFER SAILOR" userId="3cd0423a-3202-45e3-b1eb-8c65a7220a42" providerId="ADAL" clId="{1B4DC279-12BC-4AAD-9833-7619E251778C}" dt="2021-07-22T18:08:40.762" v="2727" actId="20577"/>
        <pc:sldMkLst>
          <pc:docMk/>
          <pc:sldMk cId="2363114462" sldId="269"/>
        </pc:sldMkLst>
        <pc:spChg chg="mod">
          <ac:chgData name="JENNIFER SAILOR" userId="3cd0423a-3202-45e3-b1eb-8c65a7220a42" providerId="ADAL" clId="{1B4DC279-12BC-4AAD-9833-7619E251778C}" dt="2021-07-22T18:08:40.762" v="2727" actId="20577"/>
          <ac:spMkLst>
            <pc:docMk/>
            <pc:sldMk cId="2363114462" sldId="269"/>
            <ac:spMk id="2" creationId="{AA53076F-663D-4036-BA97-84079F9D291D}"/>
          </ac:spMkLst>
        </pc:spChg>
      </pc:sldChg>
      <pc:sldChg chg="modSp mod">
        <pc:chgData name="JENNIFER SAILOR" userId="3cd0423a-3202-45e3-b1eb-8c65a7220a42" providerId="ADAL" clId="{1B4DC279-12BC-4AAD-9833-7619E251778C}" dt="2021-07-22T18:29:44.977" v="2884" actId="20577"/>
        <pc:sldMkLst>
          <pc:docMk/>
          <pc:sldMk cId="4289271215" sldId="270"/>
        </pc:sldMkLst>
        <pc:spChg chg="mod">
          <ac:chgData name="JENNIFER SAILOR" userId="3cd0423a-3202-45e3-b1eb-8c65a7220a42" providerId="ADAL" clId="{1B4DC279-12BC-4AAD-9833-7619E251778C}" dt="2021-07-22T18:08:43.964" v="2729" actId="20577"/>
          <ac:spMkLst>
            <pc:docMk/>
            <pc:sldMk cId="4289271215" sldId="270"/>
            <ac:spMk id="2" creationId="{AA53076F-663D-4036-BA97-84079F9D291D}"/>
          </ac:spMkLst>
        </pc:spChg>
        <pc:spChg chg="mod">
          <ac:chgData name="JENNIFER SAILOR" userId="3cd0423a-3202-45e3-b1eb-8c65a7220a42" providerId="ADAL" clId="{1B4DC279-12BC-4AAD-9833-7619E251778C}" dt="2021-07-22T18:29:44.977" v="2884" actId="20577"/>
          <ac:spMkLst>
            <pc:docMk/>
            <pc:sldMk cId="4289271215" sldId="270"/>
            <ac:spMk id="3" creationId="{86791094-2713-4135-8C50-D32DE70C70EA}"/>
          </ac:spMkLst>
        </pc:spChg>
      </pc:sldChg>
      <pc:sldChg chg="modSp new mod modNotesTx">
        <pc:chgData name="JENNIFER SAILOR" userId="3cd0423a-3202-45e3-b1eb-8c65a7220a42" providerId="ADAL" clId="{1B4DC279-12BC-4AAD-9833-7619E251778C}" dt="2021-08-04T14:40:42.329" v="5879" actId="20577"/>
        <pc:sldMkLst>
          <pc:docMk/>
          <pc:sldMk cId="644116541" sldId="271"/>
        </pc:sldMkLst>
        <pc:spChg chg="mod">
          <ac:chgData name="JENNIFER SAILOR" userId="3cd0423a-3202-45e3-b1eb-8c65a7220a42" providerId="ADAL" clId="{1B4DC279-12BC-4AAD-9833-7619E251778C}" dt="2021-07-22T15:03:04.754" v="7" actId="20577"/>
          <ac:spMkLst>
            <pc:docMk/>
            <pc:sldMk cId="644116541" sldId="271"/>
            <ac:spMk id="2" creationId="{2762F667-1E23-4C15-AC04-27C980B3044F}"/>
          </ac:spMkLst>
        </pc:spChg>
        <pc:spChg chg="mod">
          <ac:chgData name="JENNIFER SAILOR" userId="3cd0423a-3202-45e3-b1eb-8c65a7220a42" providerId="ADAL" clId="{1B4DC279-12BC-4AAD-9833-7619E251778C}" dt="2021-07-30T15:40:01.080" v="4128" actId="20577"/>
          <ac:spMkLst>
            <pc:docMk/>
            <pc:sldMk cId="644116541" sldId="271"/>
            <ac:spMk id="3" creationId="{8FDDE3D5-5B39-4A57-A667-F9A12FF574C7}"/>
          </ac:spMkLst>
        </pc:spChg>
      </pc:sldChg>
      <pc:sldChg chg="addSp delSp modSp add del mod delAnim">
        <pc:chgData name="JENNIFER SAILOR" userId="3cd0423a-3202-45e3-b1eb-8c65a7220a42" providerId="ADAL" clId="{1B4DC279-12BC-4AAD-9833-7619E251778C}" dt="2021-07-22T15:51:27.951" v="1681" actId="47"/>
        <pc:sldMkLst>
          <pc:docMk/>
          <pc:sldMk cId="2948836972" sldId="272"/>
        </pc:sldMkLst>
        <pc:spChg chg="del">
          <ac:chgData name="JENNIFER SAILOR" userId="3cd0423a-3202-45e3-b1eb-8c65a7220a42" providerId="ADAL" clId="{1B4DC279-12BC-4AAD-9833-7619E251778C}" dt="2021-07-22T15:21:04.559" v="339" actId="478"/>
          <ac:spMkLst>
            <pc:docMk/>
            <pc:sldMk cId="2948836972" sldId="272"/>
            <ac:spMk id="11" creationId="{783B770D-E163-4E23-918C-C2749D7B15C6}"/>
          </ac:spMkLst>
        </pc:spChg>
        <pc:spChg chg="add mod">
          <ac:chgData name="JENNIFER SAILOR" userId="3cd0423a-3202-45e3-b1eb-8c65a7220a42" providerId="ADAL" clId="{1B4DC279-12BC-4AAD-9833-7619E251778C}" dt="2021-07-22T15:50:56.232" v="1680"/>
          <ac:spMkLst>
            <pc:docMk/>
            <pc:sldMk cId="2948836972" sldId="272"/>
            <ac:spMk id="12" creationId="{17AE0B6E-85B7-4ADE-9222-B5557734724C}"/>
          </ac:spMkLst>
        </pc:spChg>
        <pc:spChg chg="add mod">
          <ac:chgData name="JENNIFER SAILOR" userId="3cd0423a-3202-45e3-b1eb-8c65a7220a42" providerId="ADAL" clId="{1B4DC279-12BC-4AAD-9833-7619E251778C}" dt="2021-07-22T15:50:56.232" v="1680"/>
          <ac:spMkLst>
            <pc:docMk/>
            <pc:sldMk cId="2948836972" sldId="272"/>
            <ac:spMk id="13" creationId="{3E98F4B3-278C-4C46-9B4B-1F32DE27F3F8}"/>
          </ac:spMkLst>
        </pc:spChg>
        <pc:spChg chg="add mod">
          <ac:chgData name="JENNIFER SAILOR" userId="3cd0423a-3202-45e3-b1eb-8c65a7220a42" providerId="ADAL" clId="{1B4DC279-12BC-4AAD-9833-7619E251778C}" dt="2021-07-22T15:50:56.232" v="1680"/>
          <ac:spMkLst>
            <pc:docMk/>
            <pc:sldMk cId="2948836972" sldId="272"/>
            <ac:spMk id="14" creationId="{76948495-EC91-4295-BAFC-89B9E22D6CC0}"/>
          </ac:spMkLst>
        </pc:spChg>
        <pc:spChg chg="add mod">
          <ac:chgData name="JENNIFER SAILOR" userId="3cd0423a-3202-45e3-b1eb-8c65a7220a42" providerId="ADAL" clId="{1B4DC279-12BC-4AAD-9833-7619E251778C}" dt="2021-07-22T15:50:56.232" v="1680"/>
          <ac:spMkLst>
            <pc:docMk/>
            <pc:sldMk cId="2948836972" sldId="272"/>
            <ac:spMk id="15" creationId="{D13C84DF-8599-4840-AC10-4BCB4B89FF68}"/>
          </ac:spMkLst>
        </pc:spChg>
        <pc:spChg chg="del mod">
          <ac:chgData name="JENNIFER SAILOR" userId="3cd0423a-3202-45e3-b1eb-8c65a7220a42" providerId="ADAL" clId="{1B4DC279-12BC-4AAD-9833-7619E251778C}" dt="2021-07-22T15:21:02.492" v="338" actId="478"/>
          <ac:spMkLst>
            <pc:docMk/>
            <pc:sldMk cId="2948836972" sldId="272"/>
            <ac:spMk id="36" creationId="{AEC58B1B-5C03-4C74-A6DF-A9FB5F8A4E5B}"/>
          </ac:spMkLst>
        </pc:spChg>
      </pc:sldChg>
      <pc:sldChg chg="modSp new del mod">
        <pc:chgData name="JENNIFER SAILOR" userId="3cd0423a-3202-45e3-b1eb-8c65a7220a42" providerId="ADAL" clId="{1B4DC279-12BC-4AAD-9833-7619E251778C}" dt="2021-07-27T15:17:27.988" v="2940" actId="47"/>
        <pc:sldMkLst>
          <pc:docMk/>
          <pc:sldMk cId="1749223235" sldId="273"/>
        </pc:sldMkLst>
        <pc:spChg chg="mod">
          <ac:chgData name="JENNIFER SAILOR" userId="3cd0423a-3202-45e3-b1eb-8c65a7220a42" providerId="ADAL" clId="{1B4DC279-12BC-4AAD-9833-7619E251778C}" dt="2021-07-22T15:13:24.616" v="187" actId="20577"/>
          <ac:spMkLst>
            <pc:docMk/>
            <pc:sldMk cId="1749223235" sldId="273"/>
            <ac:spMk id="2" creationId="{981CC26C-27CD-459E-A125-81900546F431}"/>
          </ac:spMkLst>
        </pc:spChg>
      </pc:sldChg>
      <pc:sldChg chg="addSp delSp modSp new mod">
        <pc:chgData name="JENNIFER SAILOR" userId="3cd0423a-3202-45e3-b1eb-8c65a7220a42" providerId="ADAL" clId="{1B4DC279-12BC-4AAD-9833-7619E251778C}" dt="2021-07-30T16:17:40.050" v="5112" actId="20577"/>
        <pc:sldMkLst>
          <pc:docMk/>
          <pc:sldMk cId="3969963553" sldId="274"/>
        </pc:sldMkLst>
        <pc:spChg chg="mod">
          <ac:chgData name="JENNIFER SAILOR" userId="3cd0423a-3202-45e3-b1eb-8c65a7220a42" providerId="ADAL" clId="{1B4DC279-12BC-4AAD-9833-7619E251778C}" dt="2021-07-22T15:16:02.391" v="318" actId="20577"/>
          <ac:spMkLst>
            <pc:docMk/>
            <pc:sldMk cId="3969963553" sldId="274"/>
            <ac:spMk id="2" creationId="{77D5962B-D730-4FE0-AA04-7228BF743B74}"/>
          </ac:spMkLst>
        </pc:spChg>
        <pc:spChg chg="mod">
          <ac:chgData name="JENNIFER SAILOR" userId="3cd0423a-3202-45e3-b1eb-8c65a7220a42" providerId="ADAL" clId="{1B4DC279-12BC-4AAD-9833-7619E251778C}" dt="2021-07-30T16:17:40.050" v="5112" actId="20577"/>
          <ac:spMkLst>
            <pc:docMk/>
            <pc:sldMk cId="3969963553" sldId="274"/>
            <ac:spMk id="3" creationId="{471FE016-BCC7-43E6-BB3E-C66A51F21537}"/>
          </ac:spMkLst>
        </pc:spChg>
        <pc:spChg chg="add del mod">
          <ac:chgData name="JENNIFER SAILOR" userId="3cd0423a-3202-45e3-b1eb-8c65a7220a42" providerId="ADAL" clId="{1B4DC279-12BC-4AAD-9833-7619E251778C}" dt="2021-07-22T15:46:41.525" v="1590" actId="478"/>
          <ac:spMkLst>
            <pc:docMk/>
            <pc:sldMk cId="3969963553" sldId="274"/>
            <ac:spMk id="5" creationId="{AACF45EA-F23E-48D6-9240-52C45363FC5C}"/>
          </ac:spMkLst>
        </pc:spChg>
        <pc:spChg chg="add mod">
          <ac:chgData name="JENNIFER SAILOR" userId="3cd0423a-3202-45e3-b1eb-8c65a7220a42" providerId="ADAL" clId="{1B4DC279-12BC-4AAD-9833-7619E251778C}" dt="2021-07-30T16:15:27.723" v="4976" actId="20577"/>
          <ac:spMkLst>
            <pc:docMk/>
            <pc:sldMk cId="3969963553" sldId="274"/>
            <ac:spMk id="6" creationId="{9EF1764E-40F1-4E1F-A6AB-9A5AC506B195}"/>
          </ac:spMkLst>
        </pc:spChg>
      </pc:sldChg>
      <pc:sldChg chg="modSp add mod">
        <pc:chgData name="JENNIFER SAILOR" userId="3cd0423a-3202-45e3-b1eb-8c65a7220a42" providerId="ADAL" clId="{1B4DC279-12BC-4AAD-9833-7619E251778C}" dt="2021-07-30T16:25:14.409" v="5359" actId="404"/>
        <pc:sldMkLst>
          <pc:docMk/>
          <pc:sldMk cId="2377641357" sldId="275"/>
        </pc:sldMkLst>
        <pc:spChg chg="mod">
          <ac:chgData name="JENNIFER SAILOR" userId="3cd0423a-3202-45e3-b1eb-8c65a7220a42" providerId="ADAL" clId="{1B4DC279-12BC-4AAD-9833-7619E251778C}" dt="2021-07-30T15:40:10.543" v="4129" actId="20577"/>
          <ac:spMkLst>
            <pc:docMk/>
            <pc:sldMk cId="2377641357" sldId="275"/>
            <ac:spMk id="2" creationId="{981CC26C-27CD-459E-A125-81900546F431}"/>
          </ac:spMkLst>
        </pc:spChg>
        <pc:spChg chg="mod">
          <ac:chgData name="JENNIFER SAILOR" userId="3cd0423a-3202-45e3-b1eb-8c65a7220a42" providerId="ADAL" clId="{1B4DC279-12BC-4AAD-9833-7619E251778C}" dt="2021-07-30T16:25:14.409" v="5359" actId="404"/>
          <ac:spMkLst>
            <pc:docMk/>
            <pc:sldMk cId="2377641357" sldId="275"/>
            <ac:spMk id="3" creationId="{59BFEFE2-732B-411E-B18C-A34F4A301B45}"/>
          </ac:spMkLst>
        </pc:spChg>
      </pc:sldChg>
      <pc:sldChg chg="modSp add mod">
        <pc:chgData name="JENNIFER SAILOR" userId="3cd0423a-3202-45e3-b1eb-8c65a7220a42" providerId="ADAL" clId="{1B4DC279-12BC-4AAD-9833-7619E251778C}" dt="2021-07-29T19:32:18.466" v="3408" actId="20577"/>
        <pc:sldMkLst>
          <pc:docMk/>
          <pc:sldMk cId="1794585271" sldId="276"/>
        </pc:sldMkLst>
        <pc:spChg chg="mod">
          <ac:chgData name="JENNIFER SAILOR" userId="3cd0423a-3202-45e3-b1eb-8c65a7220a42" providerId="ADAL" clId="{1B4DC279-12BC-4AAD-9833-7619E251778C}" dt="2021-07-29T19:32:18.466" v="3408" actId="20577"/>
          <ac:spMkLst>
            <pc:docMk/>
            <pc:sldMk cId="1794585271" sldId="276"/>
            <ac:spMk id="2" creationId="{AA53076F-663D-4036-BA97-84079F9D291D}"/>
          </ac:spMkLst>
        </pc:spChg>
        <pc:spChg chg="mod">
          <ac:chgData name="JENNIFER SAILOR" userId="3cd0423a-3202-45e3-b1eb-8c65a7220a42" providerId="ADAL" clId="{1B4DC279-12BC-4AAD-9833-7619E251778C}" dt="2021-07-22T18:29:57.105" v="2888" actId="20577"/>
          <ac:spMkLst>
            <pc:docMk/>
            <pc:sldMk cId="1794585271" sldId="276"/>
            <ac:spMk id="3" creationId="{86791094-2713-4135-8C50-D32DE70C70EA}"/>
          </ac:spMkLst>
        </pc:spChg>
      </pc:sldChg>
      <pc:sldChg chg="addSp delSp modSp new mod modNotesTx">
        <pc:chgData name="JENNIFER SAILOR" userId="3cd0423a-3202-45e3-b1eb-8c65a7220a42" providerId="ADAL" clId="{1B4DC279-12BC-4AAD-9833-7619E251778C}" dt="2021-08-04T14:42:48.062" v="5983" actId="313"/>
        <pc:sldMkLst>
          <pc:docMk/>
          <pc:sldMk cId="202813250" sldId="277"/>
        </pc:sldMkLst>
        <pc:spChg chg="mod">
          <ac:chgData name="JENNIFER SAILOR" userId="3cd0423a-3202-45e3-b1eb-8c65a7220a42" providerId="ADAL" clId="{1B4DC279-12BC-4AAD-9833-7619E251778C}" dt="2021-07-27T15:35:00.647" v="3190" actId="20577"/>
          <ac:spMkLst>
            <pc:docMk/>
            <pc:sldMk cId="202813250" sldId="277"/>
            <ac:spMk id="2" creationId="{FF3D6E1B-4A06-4D44-8AC6-4710D25BFB95}"/>
          </ac:spMkLst>
        </pc:spChg>
        <pc:spChg chg="mod">
          <ac:chgData name="JENNIFER SAILOR" userId="3cd0423a-3202-45e3-b1eb-8c65a7220a42" providerId="ADAL" clId="{1B4DC279-12BC-4AAD-9833-7619E251778C}" dt="2021-08-04T14:42:48.062" v="5983" actId="313"/>
          <ac:spMkLst>
            <pc:docMk/>
            <pc:sldMk cId="202813250" sldId="277"/>
            <ac:spMk id="3" creationId="{64A30324-F7E9-4F64-AC75-30845DD96C98}"/>
          </ac:spMkLst>
        </pc:spChg>
        <pc:graphicFrameChg chg="add del mod modGraphic">
          <ac:chgData name="JENNIFER SAILOR" userId="3cd0423a-3202-45e3-b1eb-8c65a7220a42" providerId="ADAL" clId="{1B4DC279-12BC-4AAD-9833-7619E251778C}" dt="2021-08-04T14:27:27.089" v="5537" actId="478"/>
          <ac:graphicFrameMkLst>
            <pc:docMk/>
            <pc:sldMk cId="202813250" sldId="277"/>
            <ac:graphicFrameMk id="4" creationId="{51A2EE6C-A0CE-4E78-AF1A-11C908102983}"/>
          </ac:graphicFrameMkLst>
        </pc:graphicFrameChg>
      </pc:sldChg>
      <pc:sldChg chg="delSp modSp del mod modClrScheme chgLayout modNotesTx">
        <pc:chgData name="JENNIFER SAILOR" userId="3cd0423a-3202-45e3-b1eb-8c65a7220a42" providerId="ADAL" clId="{1B4DC279-12BC-4AAD-9833-7619E251778C}" dt="2021-07-27T15:28:38.744" v="3146" actId="47"/>
        <pc:sldMkLst>
          <pc:docMk/>
          <pc:sldMk cId="3465284960" sldId="277"/>
        </pc:sldMkLst>
        <pc:spChg chg="mod ord">
          <ac:chgData name="JENNIFER SAILOR" userId="3cd0423a-3202-45e3-b1eb-8c65a7220a42" providerId="ADAL" clId="{1B4DC279-12BC-4AAD-9833-7619E251778C}" dt="2021-07-27T15:18:19.874" v="3019" actId="20577"/>
          <ac:spMkLst>
            <pc:docMk/>
            <pc:sldMk cId="3465284960" sldId="277"/>
            <ac:spMk id="2" creationId="{8FFFE1BB-5A50-4403-A403-4A5522B5C34A}"/>
          </ac:spMkLst>
        </pc:spChg>
        <pc:spChg chg="del mod ord">
          <ac:chgData name="JENNIFER SAILOR" userId="3cd0423a-3202-45e3-b1eb-8c65a7220a42" providerId="ADAL" clId="{1B4DC279-12BC-4AAD-9833-7619E251778C}" dt="2021-07-27T15:15:21.037" v="2923" actId="478"/>
          <ac:spMkLst>
            <pc:docMk/>
            <pc:sldMk cId="3465284960" sldId="277"/>
            <ac:spMk id="3" creationId="{7BC4FDCD-43E7-4211-8BA4-6028C67BF4C8}"/>
          </ac:spMkLst>
        </pc:spChg>
        <pc:spChg chg="mod">
          <ac:chgData name="JENNIFER SAILOR" userId="3cd0423a-3202-45e3-b1eb-8c65a7220a42" providerId="ADAL" clId="{1B4DC279-12BC-4AAD-9833-7619E251778C}" dt="2021-07-27T15:15:30.060" v="2925" actId="1076"/>
          <ac:spMkLst>
            <pc:docMk/>
            <pc:sldMk cId="3465284960" sldId="277"/>
            <ac:spMk id="6" creationId="{ACB0A2B1-5C19-4856-A837-5C29AD57E9D2}"/>
          </ac:spMkLst>
        </pc:spChg>
        <pc:picChg chg="mod">
          <ac:chgData name="JENNIFER SAILOR" userId="3cd0423a-3202-45e3-b1eb-8c65a7220a42" providerId="ADAL" clId="{1B4DC279-12BC-4AAD-9833-7619E251778C}" dt="2021-07-27T15:15:26.774" v="2924" actId="1076"/>
          <ac:picMkLst>
            <pc:docMk/>
            <pc:sldMk cId="3465284960" sldId="277"/>
            <ac:picMk id="7" creationId="{6C2842E7-B3CC-49FA-9E34-DE90B1601DA3}"/>
          </ac:picMkLst>
        </pc:picChg>
      </pc:sldChg>
      <pc:sldChg chg="modSp add mod">
        <pc:chgData name="JENNIFER SAILOR" userId="3cd0423a-3202-45e3-b1eb-8c65a7220a42" providerId="ADAL" clId="{1B4DC279-12BC-4AAD-9833-7619E251778C}" dt="2021-07-30T16:13:58.511" v="4971" actId="20577"/>
        <pc:sldMkLst>
          <pc:docMk/>
          <pc:sldMk cId="754736416" sldId="278"/>
        </pc:sldMkLst>
        <pc:spChg chg="mod">
          <ac:chgData name="JENNIFER SAILOR" userId="3cd0423a-3202-45e3-b1eb-8c65a7220a42" providerId="ADAL" clId="{1B4DC279-12BC-4AAD-9833-7619E251778C}" dt="2021-07-30T15:40:22.310" v="4132" actId="20577"/>
          <ac:spMkLst>
            <pc:docMk/>
            <pc:sldMk cId="754736416" sldId="278"/>
            <ac:spMk id="2" creationId="{981CC26C-27CD-459E-A125-81900546F431}"/>
          </ac:spMkLst>
        </pc:spChg>
        <pc:spChg chg="mod">
          <ac:chgData name="JENNIFER SAILOR" userId="3cd0423a-3202-45e3-b1eb-8c65a7220a42" providerId="ADAL" clId="{1B4DC279-12BC-4AAD-9833-7619E251778C}" dt="2021-07-30T16:13:58.511" v="4971" actId="20577"/>
          <ac:spMkLst>
            <pc:docMk/>
            <pc:sldMk cId="754736416" sldId="278"/>
            <ac:spMk id="3" creationId="{59BFEFE2-732B-411E-B18C-A34F4A301B45}"/>
          </ac:spMkLst>
        </pc:spChg>
      </pc:sldChg>
      <pc:sldChg chg="addSp delSp modSp add mod modNotesTx">
        <pc:chgData name="JENNIFER SAILOR" userId="3cd0423a-3202-45e3-b1eb-8c65a7220a42" providerId="ADAL" clId="{1B4DC279-12BC-4AAD-9833-7619E251778C}" dt="2021-08-04T14:46:23.964" v="6192" actId="20577"/>
        <pc:sldMkLst>
          <pc:docMk/>
          <pc:sldMk cId="2561420197" sldId="279"/>
        </pc:sldMkLst>
        <pc:spChg chg="del">
          <ac:chgData name="JENNIFER SAILOR" userId="3cd0423a-3202-45e3-b1eb-8c65a7220a42" providerId="ADAL" clId="{1B4DC279-12BC-4AAD-9833-7619E251778C}" dt="2021-08-04T14:27:37.169" v="5539" actId="478"/>
          <ac:spMkLst>
            <pc:docMk/>
            <pc:sldMk cId="2561420197" sldId="279"/>
            <ac:spMk id="3" creationId="{64A30324-F7E9-4F64-AC75-30845DD96C98}"/>
          </ac:spMkLst>
        </pc:spChg>
        <pc:spChg chg="add del mod">
          <ac:chgData name="JENNIFER SAILOR" userId="3cd0423a-3202-45e3-b1eb-8c65a7220a42" providerId="ADAL" clId="{1B4DC279-12BC-4AAD-9833-7619E251778C}" dt="2021-08-04T14:27:39.121" v="5540" actId="478"/>
          <ac:spMkLst>
            <pc:docMk/>
            <pc:sldMk cId="2561420197" sldId="279"/>
            <ac:spMk id="5" creationId="{2E8E1927-6328-4234-9BDE-C8869FA97D3C}"/>
          </ac:spMkLst>
        </pc:spChg>
        <pc:graphicFrameChg chg="add mod modGraphic">
          <ac:chgData name="JENNIFER SAILOR" userId="3cd0423a-3202-45e3-b1eb-8c65a7220a42" providerId="ADAL" clId="{1B4DC279-12BC-4AAD-9833-7619E251778C}" dt="2021-08-04T14:33:47.374" v="5676" actId="1076"/>
          <ac:graphicFrameMkLst>
            <pc:docMk/>
            <pc:sldMk cId="2561420197" sldId="279"/>
            <ac:graphicFrameMk id="6" creationId="{0D31B02A-F5FB-4030-B860-2A8C04290D22}"/>
          </ac:graphicFrameMkLst>
        </pc:graphicFrameChg>
        <pc:graphicFrameChg chg="add mod modGraphic">
          <ac:chgData name="JENNIFER SAILOR" userId="3cd0423a-3202-45e3-b1eb-8c65a7220a42" providerId="ADAL" clId="{1B4DC279-12BC-4AAD-9833-7619E251778C}" dt="2021-08-04T14:36:20.017" v="5714" actId="20577"/>
          <ac:graphicFrameMkLst>
            <pc:docMk/>
            <pc:sldMk cId="2561420197" sldId="279"/>
            <ac:graphicFrameMk id="9" creationId="{87C2CE1D-191A-463D-B08D-2AA633351383}"/>
          </ac:graphicFrameMkLst>
        </pc:graphicFrameChg>
        <pc:picChg chg="add mod">
          <ac:chgData name="JENNIFER SAILOR" userId="3cd0423a-3202-45e3-b1eb-8c65a7220a42" providerId="ADAL" clId="{1B4DC279-12BC-4AAD-9833-7619E251778C}" dt="2021-08-04T14:33:40.823" v="5675" actId="1076"/>
          <ac:picMkLst>
            <pc:docMk/>
            <pc:sldMk cId="2561420197" sldId="279"/>
            <ac:picMk id="8" creationId="{BB20D7A9-5AA7-41CB-A201-1BA3C5F0CD9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CBD77B-283D-4ADF-A480-78752CF5EDFD}" type="datetimeFigureOut">
              <a:rPr lang="en-US" smtClean="0"/>
              <a:t>7/30/2021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85FD20-5689-4CC2-BC31-903CF97CFEE7}" type="slidenum">
              <a:rPr lang="en-US" smtClean="0"/>
              <a:t>‹#›</a:t>
            </a:fld>
            <a:endParaRPr lang="en-US"/>
          </a:p>
        </p:txBody>
      </p:sp>
    </p:spTree>
    <p:extLst>
      <p:ext uri="{BB962C8B-B14F-4D97-AF65-F5344CB8AC3E}">
        <p14:creationId xmlns:p14="http://schemas.microsoft.com/office/powerpoint/2010/main" val="2942920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85FD20-5689-4CC2-BC31-903CF97CFEE7}" type="slidenum">
              <a:rPr lang="en-US" smtClean="0"/>
              <a:t>2</a:t>
            </a:fld>
            <a:endParaRPr lang="en-US"/>
          </a:p>
        </p:txBody>
      </p:sp>
    </p:spTree>
    <p:extLst>
      <p:ext uri="{BB962C8B-B14F-4D97-AF65-F5344CB8AC3E}">
        <p14:creationId xmlns:p14="http://schemas.microsoft.com/office/powerpoint/2010/main" val="2900364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Outliers are not absurd: loosing a leg, pregnancy, treatment via surgery or medication</a:t>
            </a:r>
          </a:p>
        </p:txBody>
      </p:sp>
      <p:sp>
        <p:nvSpPr>
          <p:cNvPr id="4" name="Slide Number Placeholder 3"/>
          <p:cNvSpPr>
            <a:spLocks noGrp="1"/>
          </p:cNvSpPr>
          <p:nvPr>
            <p:ph type="sldNum" sz="quarter" idx="5"/>
          </p:nvPr>
        </p:nvSpPr>
        <p:spPr/>
        <p:txBody>
          <a:bodyPr/>
          <a:lstStyle/>
          <a:p>
            <a:fld id="{0785FD20-5689-4CC2-BC31-903CF97CFEE7}" type="slidenum">
              <a:rPr lang="en-US" smtClean="0"/>
              <a:t>11</a:t>
            </a:fld>
            <a:endParaRPr lang="en-US"/>
          </a:p>
        </p:txBody>
      </p:sp>
    </p:spTree>
    <p:extLst>
      <p:ext uri="{BB962C8B-B14F-4D97-AF65-F5344CB8AC3E}">
        <p14:creationId xmlns:p14="http://schemas.microsoft.com/office/powerpoint/2010/main" val="4264708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PHRS: It was expected that as coaching in minutes increased there would be an increase in difference in PHRS scores (year 2 – year 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BMI: It was expected that as coaching in minutes increased there would be an decrease in difference in BMI scores (year 2 – year 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graph means it is a bad investment for employers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year is plenty of time to see change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Were there incentives in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785FD20-5689-4CC2-BC31-903CF97CFEE7}" type="slidenum">
              <a:rPr lang="en-US" smtClean="0"/>
              <a:t>12</a:t>
            </a:fld>
            <a:endParaRPr lang="en-US"/>
          </a:p>
        </p:txBody>
      </p:sp>
    </p:spTree>
    <p:extLst>
      <p:ext uri="{BB962C8B-B14F-4D97-AF65-F5344CB8AC3E}">
        <p14:creationId xmlns:p14="http://schemas.microsoft.com/office/powerpoint/2010/main" val="3002482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Session length vary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Would you do more sessions if you saw no change after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Incentives?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Good to screen for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Even if they enrolled in coaching does that mean they are willing </a:t>
            </a:r>
            <a:r>
              <a:rPr lang="en-US" sz="1200"/>
              <a:t>to change</a:t>
            </a:r>
            <a:endParaRPr lang="en-US" dirty="0"/>
          </a:p>
        </p:txBody>
      </p:sp>
      <p:sp>
        <p:nvSpPr>
          <p:cNvPr id="4" name="Slide Number Placeholder 3"/>
          <p:cNvSpPr>
            <a:spLocks noGrp="1"/>
          </p:cNvSpPr>
          <p:nvPr>
            <p:ph type="sldNum" sz="quarter" idx="5"/>
          </p:nvPr>
        </p:nvSpPr>
        <p:spPr/>
        <p:txBody>
          <a:bodyPr/>
          <a:lstStyle/>
          <a:p>
            <a:fld id="{0785FD20-5689-4CC2-BC31-903CF97CFEE7}" type="slidenum">
              <a:rPr lang="en-US" smtClean="0"/>
              <a:t>13</a:t>
            </a:fld>
            <a:endParaRPr lang="en-US"/>
          </a:p>
        </p:txBody>
      </p:sp>
    </p:spTree>
    <p:extLst>
      <p:ext uri="{BB962C8B-B14F-4D97-AF65-F5344CB8AC3E}">
        <p14:creationId xmlns:p14="http://schemas.microsoft.com/office/powerpoint/2010/main" val="3943136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LM focuses on prevention!</a:t>
            </a:r>
          </a:p>
          <a:p>
            <a:pPr marL="228600" indent="-228600">
              <a:buAutoNum type="arabicPeriod"/>
            </a:pPr>
            <a:r>
              <a:rPr lang="en-US" dirty="0"/>
              <a:t>Focuses to prevent and reverse chronic diseases and noncommunicable diseases</a:t>
            </a:r>
          </a:p>
          <a:p>
            <a:endParaRPr lang="en-US" dirty="0"/>
          </a:p>
        </p:txBody>
      </p:sp>
      <p:sp>
        <p:nvSpPr>
          <p:cNvPr id="4" name="Slide Number Placeholder 3"/>
          <p:cNvSpPr>
            <a:spLocks noGrp="1"/>
          </p:cNvSpPr>
          <p:nvPr>
            <p:ph type="sldNum" sz="quarter" idx="5"/>
          </p:nvPr>
        </p:nvSpPr>
        <p:spPr/>
        <p:txBody>
          <a:bodyPr/>
          <a:lstStyle/>
          <a:p>
            <a:fld id="{0785FD20-5689-4CC2-BC31-903CF97CFEE7}" type="slidenum">
              <a:rPr lang="en-US" smtClean="0"/>
              <a:t>3</a:t>
            </a:fld>
            <a:endParaRPr lang="en-US"/>
          </a:p>
        </p:txBody>
      </p:sp>
    </p:spTree>
    <p:extLst>
      <p:ext uri="{BB962C8B-B14F-4D97-AF65-F5344CB8AC3E}">
        <p14:creationId xmlns:p14="http://schemas.microsoft.com/office/powerpoint/2010/main" val="492690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Blue is the goal during the REU</a:t>
            </a:r>
          </a:p>
          <a:p>
            <a:pPr marL="228600" indent="-228600">
              <a:buAutoNum type="arabicPeriod"/>
            </a:pPr>
            <a:r>
              <a:rPr lang="en-US" dirty="0"/>
              <a:t>Green is the long term bigger picture of the project</a:t>
            </a:r>
          </a:p>
        </p:txBody>
      </p:sp>
      <p:sp>
        <p:nvSpPr>
          <p:cNvPr id="4" name="Slide Number Placeholder 3"/>
          <p:cNvSpPr>
            <a:spLocks noGrp="1"/>
          </p:cNvSpPr>
          <p:nvPr>
            <p:ph type="sldNum" sz="quarter" idx="5"/>
          </p:nvPr>
        </p:nvSpPr>
        <p:spPr/>
        <p:txBody>
          <a:bodyPr/>
          <a:lstStyle/>
          <a:p>
            <a:fld id="{0785FD20-5689-4CC2-BC31-903CF97CFEE7}" type="slidenum">
              <a:rPr lang="en-US" smtClean="0"/>
              <a:t>4</a:t>
            </a:fld>
            <a:endParaRPr lang="en-US"/>
          </a:p>
        </p:txBody>
      </p:sp>
    </p:spTree>
    <p:extLst>
      <p:ext uri="{BB962C8B-B14F-4D97-AF65-F5344CB8AC3E}">
        <p14:creationId xmlns:p14="http://schemas.microsoft.com/office/powerpoint/2010/main" val="1302388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0785FD20-5689-4CC2-BC31-903CF97CFEE7}" type="slidenum">
              <a:rPr lang="en-US" smtClean="0"/>
              <a:t>5</a:t>
            </a:fld>
            <a:endParaRPr lang="en-US"/>
          </a:p>
        </p:txBody>
      </p:sp>
    </p:spTree>
    <p:extLst>
      <p:ext uri="{BB962C8B-B14F-4D97-AF65-F5344CB8AC3E}">
        <p14:creationId xmlns:p14="http://schemas.microsoft.com/office/powerpoint/2010/main" val="3358745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Summarize!!!</a:t>
            </a:r>
          </a:p>
        </p:txBody>
      </p:sp>
      <p:sp>
        <p:nvSpPr>
          <p:cNvPr id="4" name="Slide Number Placeholder 3"/>
          <p:cNvSpPr>
            <a:spLocks noGrp="1"/>
          </p:cNvSpPr>
          <p:nvPr>
            <p:ph type="sldNum" sz="quarter" idx="5"/>
          </p:nvPr>
        </p:nvSpPr>
        <p:spPr/>
        <p:txBody>
          <a:bodyPr/>
          <a:lstStyle/>
          <a:p>
            <a:fld id="{0785FD20-5689-4CC2-BC31-903CF97CFEE7}" type="slidenum">
              <a:rPr lang="en-US" smtClean="0"/>
              <a:t>6</a:t>
            </a:fld>
            <a:endParaRPr lang="en-US"/>
          </a:p>
        </p:txBody>
      </p:sp>
    </p:spTree>
    <p:extLst>
      <p:ext uri="{BB962C8B-B14F-4D97-AF65-F5344CB8AC3E}">
        <p14:creationId xmlns:p14="http://schemas.microsoft.com/office/powerpoint/2010/main" val="4170492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85FD20-5689-4CC2-BC31-903CF97CFEE7}" type="slidenum">
              <a:rPr lang="en-US" smtClean="0"/>
              <a:t>7</a:t>
            </a:fld>
            <a:endParaRPr lang="en-US"/>
          </a:p>
        </p:txBody>
      </p:sp>
    </p:spTree>
    <p:extLst>
      <p:ext uri="{BB962C8B-B14F-4D97-AF65-F5344CB8AC3E}">
        <p14:creationId xmlns:p14="http://schemas.microsoft.com/office/powerpoint/2010/main" val="4011622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Explain the data set switch of goals</a:t>
            </a:r>
          </a:p>
        </p:txBody>
      </p:sp>
      <p:sp>
        <p:nvSpPr>
          <p:cNvPr id="4" name="Slide Number Placeholder 3"/>
          <p:cNvSpPr>
            <a:spLocks noGrp="1"/>
          </p:cNvSpPr>
          <p:nvPr>
            <p:ph type="sldNum" sz="quarter" idx="5"/>
          </p:nvPr>
        </p:nvSpPr>
        <p:spPr/>
        <p:txBody>
          <a:bodyPr/>
          <a:lstStyle/>
          <a:p>
            <a:fld id="{0785FD20-5689-4CC2-BC31-903CF97CFEE7}" type="slidenum">
              <a:rPr lang="en-US" smtClean="0"/>
              <a:t>8</a:t>
            </a:fld>
            <a:endParaRPr lang="en-US"/>
          </a:p>
        </p:txBody>
      </p:sp>
    </p:spTree>
    <p:extLst>
      <p:ext uri="{BB962C8B-B14F-4D97-AF65-F5344CB8AC3E}">
        <p14:creationId xmlns:p14="http://schemas.microsoft.com/office/powerpoint/2010/main" val="2968712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85FD20-5689-4CC2-BC31-903CF97CFEE7}" type="slidenum">
              <a:rPr lang="en-US" smtClean="0"/>
              <a:t>9</a:t>
            </a:fld>
            <a:endParaRPr lang="en-US"/>
          </a:p>
        </p:txBody>
      </p:sp>
    </p:spTree>
    <p:extLst>
      <p:ext uri="{BB962C8B-B14F-4D97-AF65-F5344CB8AC3E}">
        <p14:creationId xmlns:p14="http://schemas.microsoft.com/office/powerpoint/2010/main" val="930779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the 9366 individuals, 14 percent enrolled in coaching: incentive? Were people already healthy?</a:t>
            </a:r>
          </a:p>
          <a:p>
            <a:r>
              <a:rPr lang="en-US" dirty="0"/>
              <a:t>Roughly 50 percent of the people were in the best two BMI categories</a:t>
            </a:r>
          </a:p>
        </p:txBody>
      </p:sp>
      <p:sp>
        <p:nvSpPr>
          <p:cNvPr id="4" name="Slide Number Placeholder 3"/>
          <p:cNvSpPr>
            <a:spLocks noGrp="1"/>
          </p:cNvSpPr>
          <p:nvPr>
            <p:ph type="sldNum" sz="quarter" idx="5"/>
          </p:nvPr>
        </p:nvSpPr>
        <p:spPr/>
        <p:txBody>
          <a:bodyPr/>
          <a:lstStyle/>
          <a:p>
            <a:fld id="{0785FD20-5689-4CC2-BC31-903CF97CFEE7}" type="slidenum">
              <a:rPr lang="en-US" smtClean="0"/>
              <a:t>10</a:t>
            </a:fld>
            <a:endParaRPr lang="en-US"/>
          </a:p>
        </p:txBody>
      </p:sp>
    </p:spTree>
    <p:extLst>
      <p:ext uri="{BB962C8B-B14F-4D97-AF65-F5344CB8AC3E}">
        <p14:creationId xmlns:p14="http://schemas.microsoft.com/office/powerpoint/2010/main" val="1334989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242F60-C4D4-40E4-9C1C-F79809B57B09}"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39A6A-12FD-4EEF-825E-07682A20D8C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6068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242F60-C4D4-40E4-9C1C-F79809B57B09}"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39A6A-12FD-4EEF-825E-07682A20D8C3}" type="slidenum">
              <a:rPr lang="en-US" smtClean="0"/>
              <a:t>‹#›</a:t>
            </a:fld>
            <a:endParaRPr lang="en-US"/>
          </a:p>
        </p:txBody>
      </p:sp>
    </p:spTree>
    <p:extLst>
      <p:ext uri="{BB962C8B-B14F-4D97-AF65-F5344CB8AC3E}">
        <p14:creationId xmlns:p14="http://schemas.microsoft.com/office/powerpoint/2010/main" val="1898155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242F60-C4D4-40E4-9C1C-F79809B57B09}"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39A6A-12FD-4EEF-825E-07682A20D8C3}" type="slidenum">
              <a:rPr lang="en-US" smtClean="0"/>
              <a:t>‹#›</a:t>
            </a:fld>
            <a:endParaRPr lang="en-US"/>
          </a:p>
        </p:txBody>
      </p:sp>
    </p:spTree>
    <p:extLst>
      <p:ext uri="{BB962C8B-B14F-4D97-AF65-F5344CB8AC3E}">
        <p14:creationId xmlns:p14="http://schemas.microsoft.com/office/powerpoint/2010/main" val="4172218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242F60-C4D4-40E4-9C1C-F79809B57B09}"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39A6A-12FD-4EEF-825E-07682A20D8C3}" type="slidenum">
              <a:rPr lang="en-US" smtClean="0"/>
              <a:t>‹#›</a:t>
            </a:fld>
            <a:endParaRPr lang="en-US"/>
          </a:p>
        </p:txBody>
      </p:sp>
    </p:spTree>
    <p:extLst>
      <p:ext uri="{BB962C8B-B14F-4D97-AF65-F5344CB8AC3E}">
        <p14:creationId xmlns:p14="http://schemas.microsoft.com/office/powerpoint/2010/main" val="1209180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242F60-C4D4-40E4-9C1C-F79809B57B09}"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39A6A-12FD-4EEF-825E-07682A20D8C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486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242F60-C4D4-40E4-9C1C-F79809B57B09}" type="datetimeFigureOut">
              <a:rPr lang="en-US" smtClean="0"/>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39A6A-12FD-4EEF-825E-07682A20D8C3}" type="slidenum">
              <a:rPr lang="en-US" smtClean="0"/>
              <a:t>‹#›</a:t>
            </a:fld>
            <a:endParaRPr lang="en-US"/>
          </a:p>
        </p:txBody>
      </p:sp>
    </p:spTree>
    <p:extLst>
      <p:ext uri="{BB962C8B-B14F-4D97-AF65-F5344CB8AC3E}">
        <p14:creationId xmlns:p14="http://schemas.microsoft.com/office/powerpoint/2010/main" val="662622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242F60-C4D4-40E4-9C1C-F79809B57B09}" type="datetimeFigureOut">
              <a:rPr lang="en-US" smtClean="0"/>
              <a:t>7/30/2021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39A6A-12FD-4EEF-825E-07682A20D8C3}" type="slidenum">
              <a:rPr lang="en-US" smtClean="0"/>
              <a:t>‹#›</a:t>
            </a:fld>
            <a:endParaRPr lang="en-US"/>
          </a:p>
        </p:txBody>
      </p:sp>
    </p:spTree>
    <p:extLst>
      <p:ext uri="{BB962C8B-B14F-4D97-AF65-F5344CB8AC3E}">
        <p14:creationId xmlns:p14="http://schemas.microsoft.com/office/powerpoint/2010/main" val="512777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242F60-C4D4-40E4-9C1C-F79809B57B09}" type="datetimeFigureOut">
              <a:rPr lang="en-US" smtClean="0"/>
              <a:t>7/30/2021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39A6A-12FD-4EEF-825E-07682A20D8C3}" type="slidenum">
              <a:rPr lang="en-US" smtClean="0"/>
              <a:t>‹#›</a:t>
            </a:fld>
            <a:endParaRPr lang="en-US"/>
          </a:p>
        </p:txBody>
      </p:sp>
    </p:spTree>
    <p:extLst>
      <p:ext uri="{BB962C8B-B14F-4D97-AF65-F5344CB8AC3E}">
        <p14:creationId xmlns:p14="http://schemas.microsoft.com/office/powerpoint/2010/main" val="2077967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F242F60-C4D4-40E4-9C1C-F79809B57B09}" type="datetimeFigureOut">
              <a:rPr lang="en-US" smtClean="0"/>
              <a:t>7/30/2021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DC39A6A-12FD-4EEF-825E-07682A20D8C3}" type="slidenum">
              <a:rPr lang="en-US" smtClean="0"/>
              <a:t>‹#›</a:t>
            </a:fld>
            <a:endParaRPr lang="en-US"/>
          </a:p>
        </p:txBody>
      </p:sp>
    </p:spTree>
    <p:extLst>
      <p:ext uri="{BB962C8B-B14F-4D97-AF65-F5344CB8AC3E}">
        <p14:creationId xmlns:p14="http://schemas.microsoft.com/office/powerpoint/2010/main" val="3408229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F242F60-C4D4-40E4-9C1C-F79809B57B09}" type="datetimeFigureOut">
              <a:rPr lang="en-US" smtClean="0"/>
              <a:t>7/30/2021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DC39A6A-12FD-4EEF-825E-07682A20D8C3}" type="slidenum">
              <a:rPr lang="en-US" smtClean="0"/>
              <a:t>‹#›</a:t>
            </a:fld>
            <a:endParaRPr lang="en-US"/>
          </a:p>
        </p:txBody>
      </p:sp>
    </p:spTree>
    <p:extLst>
      <p:ext uri="{BB962C8B-B14F-4D97-AF65-F5344CB8AC3E}">
        <p14:creationId xmlns:p14="http://schemas.microsoft.com/office/powerpoint/2010/main" val="734385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242F60-C4D4-40E4-9C1C-F79809B57B09}" type="datetimeFigureOut">
              <a:rPr lang="en-US" smtClean="0"/>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39A6A-12FD-4EEF-825E-07682A20D8C3}" type="slidenum">
              <a:rPr lang="en-US" smtClean="0"/>
              <a:t>‹#›</a:t>
            </a:fld>
            <a:endParaRPr lang="en-US"/>
          </a:p>
        </p:txBody>
      </p:sp>
    </p:spTree>
    <p:extLst>
      <p:ext uri="{BB962C8B-B14F-4D97-AF65-F5344CB8AC3E}">
        <p14:creationId xmlns:p14="http://schemas.microsoft.com/office/powerpoint/2010/main" val="2749204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F242F60-C4D4-40E4-9C1C-F79809B57B09}" type="datetimeFigureOut">
              <a:rPr lang="en-US" smtClean="0"/>
              <a:t>7/30/2021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DC39A6A-12FD-4EEF-825E-07682A20D8C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64222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429A-313A-41F7-BDE0-2E45CED1F4B4}"/>
              </a:ext>
            </a:extLst>
          </p:cNvPr>
          <p:cNvSpPr>
            <a:spLocks noGrp="1"/>
          </p:cNvSpPr>
          <p:nvPr>
            <p:ph type="ctrTitle"/>
          </p:nvPr>
        </p:nvSpPr>
        <p:spPr>
          <a:xfrm>
            <a:off x="2653551" y="2618448"/>
            <a:ext cx="6884895" cy="1496649"/>
          </a:xfrm>
        </p:spPr>
        <p:txBody>
          <a:bodyPr anchor="b">
            <a:normAutofit fontScale="90000"/>
          </a:bodyPr>
          <a:lstStyle/>
          <a:p>
            <a:pPr algn="ctr"/>
            <a:r>
              <a:rPr lang="en-US" sz="4000" dirty="0">
                <a:solidFill>
                  <a:schemeClr val="tx1">
                    <a:lumMod val="65000"/>
                    <a:lumOff val="35000"/>
                  </a:schemeClr>
                </a:solidFill>
              </a:rPr>
              <a:t>Predict Likelihood of Completion for Future Lifestyle Medicine Program</a:t>
            </a:r>
          </a:p>
        </p:txBody>
      </p:sp>
      <p:sp>
        <p:nvSpPr>
          <p:cNvPr id="3" name="Subtitle 2">
            <a:extLst>
              <a:ext uri="{FF2B5EF4-FFF2-40B4-BE49-F238E27FC236}">
                <a16:creationId xmlns:a16="http://schemas.microsoft.com/office/drawing/2014/main" id="{0975CB3D-4B73-432D-8702-68846A8909B3}"/>
              </a:ext>
            </a:extLst>
          </p:cNvPr>
          <p:cNvSpPr>
            <a:spLocks noGrp="1"/>
          </p:cNvSpPr>
          <p:nvPr>
            <p:ph type="subTitle" idx="1"/>
          </p:nvPr>
        </p:nvSpPr>
        <p:spPr>
          <a:xfrm>
            <a:off x="3047999" y="4587249"/>
            <a:ext cx="6096000" cy="830134"/>
          </a:xfrm>
        </p:spPr>
        <p:txBody>
          <a:bodyPr anchor="t">
            <a:normAutofit/>
          </a:bodyPr>
          <a:lstStyle/>
          <a:p>
            <a:pPr algn="ctr"/>
            <a:r>
              <a:rPr lang="en-US" sz="1400" dirty="0">
                <a:solidFill>
                  <a:schemeClr val="tx1">
                    <a:lumMod val="65000"/>
                    <a:lumOff val="35000"/>
                  </a:schemeClr>
                </a:solidFill>
              </a:rPr>
              <a:t>Jennifer Sailor</a:t>
            </a:r>
          </a:p>
          <a:p>
            <a:pPr algn="ctr"/>
            <a:r>
              <a:rPr lang="en-US" sz="1400" dirty="0">
                <a:solidFill>
                  <a:schemeClr val="tx1">
                    <a:lumMod val="65000"/>
                    <a:lumOff val="35000"/>
                  </a:schemeClr>
                </a:solidFill>
              </a:rPr>
              <a:t>Mentors: Ms. Olga Kozlova &amp; Dr. Praveen Madiraju</a:t>
            </a:r>
          </a:p>
        </p:txBody>
      </p:sp>
    </p:spTree>
    <p:extLst>
      <p:ext uri="{BB962C8B-B14F-4D97-AF65-F5344CB8AC3E}">
        <p14:creationId xmlns:p14="http://schemas.microsoft.com/office/powerpoint/2010/main" val="1096145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6E1B-4A06-4D44-8AC6-4710D25BFB95}"/>
              </a:ext>
            </a:extLst>
          </p:cNvPr>
          <p:cNvSpPr>
            <a:spLocks noGrp="1"/>
          </p:cNvSpPr>
          <p:nvPr>
            <p:ph type="title"/>
          </p:nvPr>
        </p:nvSpPr>
        <p:spPr/>
        <p:txBody>
          <a:bodyPr/>
          <a:lstStyle/>
          <a:p>
            <a:r>
              <a:rPr lang="en-US" dirty="0"/>
              <a:t>Results: Background</a:t>
            </a:r>
          </a:p>
        </p:txBody>
      </p:sp>
      <p:graphicFrame>
        <p:nvGraphicFramePr>
          <p:cNvPr id="6" name="Table 4">
            <a:extLst>
              <a:ext uri="{FF2B5EF4-FFF2-40B4-BE49-F238E27FC236}">
                <a16:creationId xmlns:a16="http://schemas.microsoft.com/office/drawing/2014/main" id="{0D31B02A-F5FB-4030-B860-2A8C04290D22}"/>
              </a:ext>
            </a:extLst>
          </p:cNvPr>
          <p:cNvGraphicFramePr>
            <a:graphicFrameLocks noGrp="1"/>
          </p:cNvGraphicFramePr>
          <p:nvPr>
            <p:extLst>
              <p:ext uri="{D42A27DB-BD31-4B8C-83A1-F6EECF244321}">
                <p14:modId xmlns:p14="http://schemas.microsoft.com/office/powerpoint/2010/main" val="1635567352"/>
              </p:ext>
            </p:extLst>
          </p:nvPr>
        </p:nvGraphicFramePr>
        <p:xfrm>
          <a:off x="1097280" y="2058022"/>
          <a:ext cx="5294093" cy="1341120"/>
        </p:xfrm>
        <a:graphic>
          <a:graphicData uri="http://schemas.openxmlformats.org/drawingml/2006/table">
            <a:tbl>
              <a:tblPr firstRow="1" bandRow="1">
                <a:tableStyleId>{74C1A8A3-306A-4EB7-A6B1-4F7E0EB9C5D6}</a:tableStyleId>
              </a:tblPr>
              <a:tblGrid>
                <a:gridCol w="2121833">
                  <a:extLst>
                    <a:ext uri="{9D8B030D-6E8A-4147-A177-3AD203B41FA5}">
                      <a16:colId xmlns:a16="http://schemas.microsoft.com/office/drawing/2014/main" val="2174808905"/>
                    </a:ext>
                  </a:extLst>
                </a:gridCol>
                <a:gridCol w="3172260">
                  <a:extLst>
                    <a:ext uri="{9D8B030D-6E8A-4147-A177-3AD203B41FA5}">
                      <a16:colId xmlns:a16="http://schemas.microsoft.com/office/drawing/2014/main" val="3613336892"/>
                    </a:ext>
                  </a:extLst>
                </a:gridCol>
              </a:tblGrid>
              <a:tr h="303750">
                <a:tc>
                  <a:txBody>
                    <a:bodyPr/>
                    <a:lstStyle/>
                    <a:p>
                      <a:r>
                        <a:rPr lang="en-US" sz="1600" dirty="0"/>
                        <a:t>Gender</a:t>
                      </a:r>
                    </a:p>
                  </a:txBody>
                  <a:tcPr/>
                </a:tc>
                <a:tc>
                  <a:txBody>
                    <a:bodyPr/>
                    <a:lstStyle/>
                    <a:p>
                      <a:r>
                        <a:rPr lang="en-US" sz="1600" dirty="0"/>
                        <a:t>Percent that enrolled in coaching</a:t>
                      </a:r>
                    </a:p>
                  </a:txBody>
                  <a:tcPr/>
                </a:tc>
                <a:extLst>
                  <a:ext uri="{0D108BD9-81ED-4DB2-BD59-A6C34878D82A}">
                    <a16:rowId xmlns:a16="http://schemas.microsoft.com/office/drawing/2014/main" val="4225048726"/>
                  </a:ext>
                </a:extLst>
              </a:tr>
              <a:tr h="303750">
                <a:tc>
                  <a:txBody>
                    <a:bodyPr/>
                    <a:lstStyle/>
                    <a:p>
                      <a:r>
                        <a:rPr lang="en-US" sz="1600" dirty="0"/>
                        <a:t>Male</a:t>
                      </a:r>
                    </a:p>
                  </a:txBody>
                  <a:tcPr/>
                </a:tc>
                <a:tc>
                  <a:txBody>
                    <a:bodyPr/>
                    <a:lstStyle/>
                    <a:p>
                      <a:r>
                        <a:rPr lang="en-US" sz="1600" dirty="0"/>
                        <a:t>6.27</a:t>
                      </a:r>
                    </a:p>
                  </a:txBody>
                  <a:tcPr/>
                </a:tc>
                <a:extLst>
                  <a:ext uri="{0D108BD9-81ED-4DB2-BD59-A6C34878D82A}">
                    <a16:rowId xmlns:a16="http://schemas.microsoft.com/office/drawing/2014/main" val="3631278535"/>
                  </a:ext>
                </a:extLst>
              </a:tr>
              <a:tr h="303750">
                <a:tc>
                  <a:txBody>
                    <a:bodyPr/>
                    <a:lstStyle/>
                    <a:p>
                      <a:r>
                        <a:rPr lang="en-US" sz="1600" dirty="0"/>
                        <a:t>Female</a:t>
                      </a:r>
                    </a:p>
                  </a:txBody>
                  <a:tcPr/>
                </a:tc>
                <a:tc>
                  <a:txBody>
                    <a:bodyPr/>
                    <a:lstStyle/>
                    <a:p>
                      <a:r>
                        <a:rPr lang="en-US" sz="1600" dirty="0"/>
                        <a:t>7.72</a:t>
                      </a:r>
                    </a:p>
                  </a:txBody>
                  <a:tcPr/>
                </a:tc>
                <a:extLst>
                  <a:ext uri="{0D108BD9-81ED-4DB2-BD59-A6C34878D82A}">
                    <a16:rowId xmlns:a16="http://schemas.microsoft.com/office/drawing/2014/main" val="2412507345"/>
                  </a:ext>
                </a:extLst>
              </a:tr>
              <a:tr h="303750">
                <a:tc>
                  <a:txBody>
                    <a:bodyPr/>
                    <a:lstStyle/>
                    <a:p>
                      <a:r>
                        <a:rPr lang="en-US" sz="1600" dirty="0"/>
                        <a:t>Total</a:t>
                      </a:r>
                    </a:p>
                  </a:txBody>
                  <a:tcPr/>
                </a:tc>
                <a:tc>
                  <a:txBody>
                    <a:bodyPr/>
                    <a:lstStyle/>
                    <a:p>
                      <a:r>
                        <a:rPr lang="en-US" sz="1600" dirty="0"/>
                        <a:t>13.99</a:t>
                      </a:r>
                    </a:p>
                  </a:txBody>
                  <a:tcPr/>
                </a:tc>
                <a:extLst>
                  <a:ext uri="{0D108BD9-81ED-4DB2-BD59-A6C34878D82A}">
                    <a16:rowId xmlns:a16="http://schemas.microsoft.com/office/drawing/2014/main" val="1904574576"/>
                  </a:ext>
                </a:extLst>
              </a:tr>
            </a:tbl>
          </a:graphicData>
        </a:graphic>
      </p:graphicFrame>
      <p:pic>
        <p:nvPicPr>
          <p:cNvPr id="8" name="Picture 7" descr="Letter&#10;&#10;Description automatically generated">
            <a:extLst>
              <a:ext uri="{FF2B5EF4-FFF2-40B4-BE49-F238E27FC236}">
                <a16:creationId xmlns:a16="http://schemas.microsoft.com/office/drawing/2014/main" id="{BB20D7A9-5AA7-41CB-A201-1BA3C5F0CD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9025" y="1861029"/>
            <a:ext cx="3996655" cy="4841094"/>
          </a:xfrm>
          <a:prstGeom prst="rect">
            <a:avLst/>
          </a:prstGeom>
        </p:spPr>
      </p:pic>
      <p:graphicFrame>
        <p:nvGraphicFramePr>
          <p:cNvPr id="9" name="Table 4">
            <a:extLst>
              <a:ext uri="{FF2B5EF4-FFF2-40B4-BE49-F238E27FC236}">
                <a16:creationId xmlns:a16="http://schemas.microsoft.com/office/drawing/2014/main" id="{87C2CE1D-191A-463D-B08D-2AA633351383}"/>
              </a:ext>
            </a:extLst>
          </p:cNvPr>
          <p:cNvGraphicFramePr>
            <a:graphicFrameLocks noGrp="1"/>
          </p:cNvGraphicFramePr>
          <p:nvPr>
            <p:extLst>
              <p:ext uri="{D42A27DB-BD31-4B8C-83A1-F6EECF244321}">
                <p14:modId xmlns:p14="http://schemas.microsoft.com/office/powerpoint/2010/main" val="2579685599"/>
              </p:ext>
            </p:extLst>
          </p:nvPr>
        </p:nvGraphicFramePr>
        <p:xfrm>
          <a:off x="1097280" y="3927194"/>
          <a:ext cx="5294093" cy="2255520"/>
        </p:xfrm>
        <a:graphic>
          <a:graphicData uri="http://schemas.openxmlformats.org/drawingml/2006/table">
            <a:tbl>
              <a:tblPr firstRow="1" bandRow="1">
                <a:tableStyleId>{74C1A8A3-306A-4EB7-A6B1-4F7E0EB9C5D6}</a:tableStyleId>
              </a:tblPr>
              <a:tblGrid>
                <a:gridCol w="3229623">
                  <a:extLst>
                    <a:ext uri="{9D8B030D-6E8A-4147-A177-3AD203B41FA5}">
                      <a16:colId xmlns:a16="http://schemas.microsoft.com/office/drawing/2014/main" val="2174808905"/>
                    </a:ext>
                  </a:extLst>
                </a:gridCol>
                <a:gridCol w="2064470">
                  <a:extLst>
                    <a:ext uri="{9D8B030D-6E8A-4147-A177-3AD203B41FA5}">
                      <a16:colId xmlns:a16="http://schemas.microsoft.com/office/drawing/2014/main" val="3613336892"/>
                    </a:ext>
                  </a:extLst>
                </a:gridCol>
              </a:tblGrid>
              <a:tr h="303750">
                <a:tc>
                  <a:txBody>
                    <a:bodyPr/>
                    <a:lstStyle/>
                    <a:p>
                      <a:r>
                        <a:rPr lang="en-US" sz="1600" dirty="0"/>
                        <a:t>BMI Category</a:t>
                      </a:r>
                    </a:p>
                  </a:txBody>
                  <a:tcPr/>
                </a:tc>
                <a:tc>
                  <a:txBody>
                    <a:bodyPr/>
                    <a:lstStyle/>
                    <a:p>
                      <a:r>
                        <a:rPr lang="en-US" sz="1600" dirty="0"/>
                        <a:t>Percent of Individuals</a:t>
                      </a:r>
                    </a:p>
                  </a:txBody>
                  <a:tcPr/>
                </a:tc>
                <a:extLst>
                  <a:ext uri="{0D108BD9-81ED-4DB2-BD59-A6C34878D82A}">
                    <a16:rowId xmlns:a16="http://schemas.microsoft.com/office/drawing/2014/main" val="4225048726"/>
                  </a:ext>
                </a:extLst>
              </a:tr>
              <a:tr h="303750">
                <a:tc>
                  <a:txBody>
                    <a:bodyPr/>
                    <a:lstStyle/>
                    <a:p>
                      <a:r>
                        <a:rPr lang="en-US" sz="1600" dirty="0"/>
                        <a:t>18.5-24.9 - healthy</a:t>
                      </a:r>
                    </a:p>
                  </a:txBody>
                  <a:tcPr/>
                </a:tc>
                <a:tc>
                  <a:txBody>
                    <a:bodyPr/>
                    <a:lstStyle/>
                    <a:p>
                      <a:r>
                        <a:rPr lang="en-US" sz="1600" dirty="0"/>
                        <a:t>19.44</a:t>
                      </a:r>
                    </a:p>
                  </a:txBody>
                  <a:tcPr/>
                </a:tc>
                <a:extLst>
                  <a:ext uri="{0D108BD9-81ED-4DB2-BD59-A6C34878D82A}">
                    <a16:rowId xmlns:a16="http://schemas.microsoft.com/office/drawing/2014/main" val="3631278535"/>
                  </a:ext>
                </a:extLst>
              </a:tr>
              <a:tr h="303750">
                <a:tc>
                  <a:txBody>
                    <a:bodyPr/>
                    <a:lstStyle/>
                    <a:p>
                      <a:r>
                        <a:rPr lang="en-US" sz="1600" dirty="0"/>
                        <a:t>&lt;18.5 or 25-29.9 </a:t>
                      </a:r>
                    </a:p>
                    <a:p>
                      <a:r>
                        <a:rPr lang="en-US" sz="1600" dirty="0"/>
                        <a:t>- unhealthy or almost overweight</a:t>
                      </a:r>
                    </a:p>
                  </a:txBody>
                  <a:tcPr/>
                </a:tc>
                <a:tc>
                  <a:txBody>
                    <a:bodyPr/>
                    <a:lstStyle/>
                    <a:p>
                      <a:r>
                        <a:rPr lang="en-US" sz="1600" dirty="0"/>
                        <a:t>32.86</a:t>
                      </a:r>
                    </a:p>
                  </a:txBody>
                  <a:tcPr/>
                </a:tc>
                <a:extLst>
                  <a:ext uri="{0D108BD9-81ED-4DB2-BD59-A6C34878D82A}">
                    <a16:rowId xmlns:a16="http://schemas.microsoft.com/office/drawing/2014/main" val="2412507345"/>
                  </a:ext>
                </a:extLst>
              </a:tr>
              <a:tr h="303750">
                <a:tc>
                  <a:txBody>
                    <a:bodyPr/>
                    <a:lstStyle/>
                    <a:p>
                      <a:r>
                        <a:rPr lang="en-US" sz="1600" dirty="0"/>
                        <a:t>30-34.9 - overweight</a:t>
                      </a:r>
                    </a:p>
                  </a:txBody>
                  <a:tcPr/>
                </a:tc>
                <a:tc>
                  <a:txBody>
                    <a:bodyPr/>
                    <a:lstStyle/>
                    <a:p>
                      <a:r>
                        <a:rPr lang="en-US" sz="1600" dirty="0"/>
                        <a:t>25.05</a:t>
                      </a:r>
                    </a:p>
                  </a:txBody>
                  <a:tcPr/>
                </a:tc>
                <a:extLst>
                  <a:ext uri="{0D108BD9-81ED-4DB2-BD59-A6C34878D82A}">
                    <a16:rowId xmlns:a16="http://schemas.microsoft.com/office/drawing/2014/main" val="1904574576"/>
                  </a:ext>
                </a:extLst>
              </a:tr>
              <a:tr h="303750">
                <a:tc>
                  <a:txBody>
                    <a:bodyPr/>
                    <a:lstStyle/>
                    <a:p>
                      <a:r>
                        <a:rPr lang="en-US" sz="1600" dirty="0"/>
                        <a:t>35-39.9 - obese</a:t>
                      </a:r>
                    </a:p>
                  </a:txBody>
                  <a:tcPr/>
                </a:tc>
                <a:tc>
                  <a:txBody>
                    <a:bodyPr/>
                    <a:lstStyle/>
                    <a:p>
                      <a:r>
                        <a:rPr lang="en-US" sz="1600" dirty="0"/>
                        <a:t>12.86</a:t>
                      </a:r>
                    </a:p>
                  </a:txBody>
                  <a:tcPr/>
                </a:tc>
                <a:extLst>
                  <a:ext uri="{0D108BD9-81ED-4DB2-BD59-A6C34878D82A}">
                    <a16:rowId xmlns:a16="http://schemas.microsoft.com/office/drawing/2014/main" val="666810573"/>
                  </a:ext>
                </a:extLst>
              </a:tr>
              <a:tr h="303750">
                <a:tc>
                  <a:txBody>
                    <a:bodyPr/>
                    <a:lstStyle/>
                    <a:p>
                      <a:r>
                        <a:rPr lang="en-US" sz="1600" dirty="0"/>
                        <a:t>=&gt;40 - chronically obese</a:t>
                      </a:r>
                    </a:p>
                  </a:txBody>
                  <a:tcPr/>
                </a:tc>
                <a:tc>
                  <a:txBody>
                    <a:bodyPr/>
                    <a:lstStyle/>
                    <a:p>
                      <a:r>
                        <a:rPr lang="en-US" sz="1600" dirty="0"/>
                        <a:t>9.80</a:t>
                      </a:r>
                    </a:p>
                  </a:txBody>
                  <a:tcPr/>
                </a:tc>
                <a:extLst>
                  <a:ext uri="{0D108BD9-81ED-4DB2-BD59-A6C34878D82A}">
                    <a16:rowId xmlns:a16="http://schemas.microsoft.com/office/drawing/2014/main" val="2655074043"/>
                  </a:ext>
                </a:extLst>
              </a:tr>
            </a:tbl>
          </a:graphicData>
        </a:graphic>
      </p:graphicFrame>
    </p:spTree>
    <p:extLst>
      <p:ext uri="{BB962C8B-B14F-4D97-AF65-F5344CB8AC3E}">
        <p14:creationId xmlns:p14="http://schemas.microsoft.com/office/powerpoint/2010/main" val="2561420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6B823-49E6-43A4-9ACE-DBA825BBB1D3}"/>
              </a:ext>
            </a:extLst>
          </p:cNvPr>
          <p:cNvSpPr>
            <a:spLocks noGrp="1"/>
          </p:cNvSpPr>
          <p:nvPr>
            <p:ph type="title"/>
          </p:nvPr>
        </p:nvSpPr>
        <p:spPr/>
        <p:txBody>
          <a:bodyPr/>
          <a:lstStyle/>
          <a:p>
            <a:r>
              <a:rPr lang="en-US" dirty="0"/>
              <a:t>Results: Boxplots</a:t>
            </a:r>
          </a:p>
        </p:txBody>
      </p:sp>
      <p:pic>
        <p:nvPicPr>
          <p:cNvPr id="4" name="Picture 3">
            <a:extLst>
              <a:ext uri="{FF2B5EF4-FFF2-40B4-BE49-F238E27FC236}">
                <a16:creationId xmlns:a16="http://schemas.microsoft.com/office/drawing/2014/main" id="{03997F51-8580-4C92-AF86-4B588C32EC2F}"/>
              </a:ext>
            </a:extLst>
          </p:cNvPr>
          <p:cNvPicPr>
            <a:picLocks noChangeAspect="1"/>
          </p:cNvPicPr>
          <p:nvPr/>
        </p:nvPicPr>
        <p:blipFill rotWithShape="1">
          <a:blip r:embed="rId3"/>
          <a:srcRect l="3210" r="8151"/>
          <a:stretch/>
        </p:blipFill>
        <p:spPr>
          <a:xfrm>
            <a:off x="134984" y="2139519"/>
            <a:ext cx="5882936" cy="3345464"/>
          </a:xfrm>
          <a:prstGeom prst="rect">
            <a:avLst/>
          </a:prstGeom>
        </p:spPr>
      </p:pic>
      <p:pic>
        <p:nvPicPr>
          <p:cNvPr id="7" name="Picture 6">
            <a:extLst>
              <a:ext uri="{FF2B5EF4-FFF2-40B4-BE49-F238E27FC236}">
                <a16:creationId xmlns:a16="http://schemas.microsoft.com/office/drawing/2014/main" id="{DCBDADD0-A95B-4F88-8E33-FA0CB57FFE36}"/>
              </a:ext>
            </a:extLst>
          </p:cNvPr>
          <p:cNvPicPr>
            <a:picLocks noChangeAspect="1"/>
          </p:cNvPicPr>
          <p:nvPr/>
        </p:nvPicPr>
        <p:blipFill rotWithShape="1">
          <a:blip r:embed="rId4"/>
          <a:srcRect l="2051" r="6533"/>
          <a:stretch/>
        </p:blipFill>
        <p:spPr>
          <a:xfrm>
            <a:off x="6017920" y="2130640"/>
            <a:ext cx="5950888" cy="3345465"/>
          </a:xfrm>
          <a:prstGeom prst="rect">
            <a:avLst/>
          </a:prstGeom>
        </p:spPr>
      </p:pic>
    </p:spTree>
    <p:extLst>
      <p:ext uri="{BB962C8B-B14F-4D97-AF65-F5344CB8AC3E}">
        <p14:creationId xmlns:p14="http://schemas.microsoft.com/office/powerpoint/2010/main" val="3293441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FE1BB-5A50-4403-A403-4A5522B5C34A}"/>
              </a:ext>
            </a:extLst>
          </p:cNvPr>
          <p:cNvSpPr>
            <a:spLocks noGrp="1"/>
          </p:cNvSpPr>
          <p:nvPr>
            <p:ph type="title"/>
          </p:nvPr>
        </p:nvSpPr>
        <p:spPr/>
        <p:txBody>
          <a:bodyPr>
            <a:normAutofit/>
          </a:bodyPr>
          <a:lstStyle/>
          <a:p>
            <a:r>
              <a:rPr lang="en-US" dirty="0"/>
              <a:t>Results: Affects of Coaching</a:t>
            </a:r>
          </a:p>
        </p:txBody>
      </p:sp>
      <p:pic>
        <p:nvPicPr>
          <p:cNvPr id="5" name="Picture 4">
            <a:extLst>
              <a:ext uri="{FF2B5EF4-FFF2-40B4-BE49-F238E27FC236}">
                <a16:creationId xmlns:a16="http://schemas.microsoft.com/office/drawing/2014/main" id="{BF65A13D-F2B3-497E-A0B1-972EBF12231B}"/>
              </a:ext>
            </a:extLst>
          </p:cNvPr>
          <p:cNvPicPr>
            <a:picLocks noChangeAspect="1"/>
          </p:cNvPicPr>
          <p:nvPr/>
        </p:nvPicPr>
        <p:blipFill>
          <a:blip r:embed="rId3"/>
          <a:stretch>
            <a:fillRect/>
          </a:stretch>
        </p:blipFill>
        <p:spPr>
          <a:xfrm>
            <a:off x="332173" y="1923790"/>
            <a:ext cx="5443324" cy="3287401"/>
          </a:xfrm>
          <a:prstGeom prst="rect">
            <a:avLst/>
          </a:prstGeom>
        </p:spPr>
      </p:pic>
      <p:sp>
        <p:nvSpPr>
          <p:cNvPr id="6" name="TextBox 5">
            <a:extLst>
              <a:ext uri="{FF2B5EF4-FFF2-40B4-BE49-F238E27FC236}">
                <a16:creationId xmlns:a16="http://schemas.microsoft.com/office/drawing/2014/main" id="{0C33BD1A-B966-4965-B86F-38F009C5BA8F}"/>
              </a:ext>
            </a:extLst>
          </p:cNvPr>
          <p:cNvSpPr txBox="1"/>
          <p:nvPr/>
        </p:nvSpPr>
        <p:spPr>
          <a:xfrm>
            <a:off x="488271" y="5477524"/>
            <a:ext cx="4367814" cy="738664"/>
          </a:xfrm>
          <a:prstGeom prst="rect">
            <a:avLst/>
          </a:prstGeom>
          <a:noFill/>
        </p:spPr>
        <p:txBody>
          <a:bodyPr wrap="square" rtlCol="0">
            <a:spAutoFit/>
          </a:bodyPr>
          <a:lstStyle/>
          <a:p>
            <a:r>
              <a:rPr lang="en-US" sz="1400" dirty="0"/>
              <a:t>X= total amount of coaching in minutes</a:t>
            </a:r>
          </a:p>
          <a:p>
            <a:r>
              <a:rPr lang="en-US" sz="1400" dirty="0"/>
              <a:t>Y = difference in PHRS score (year 2 – year 1)</a:t>
            </a:r>
          </a:p>
          <a:p>
            <a:r>
              <a:rPr lang="en-US" sz="1400" dirty="0"/>
              <a:t>Slope = 0.017</a:t>
            </a:r>
          </a:p>
        </p:txBody>
      </p:sp>
      <p:sp>
        <p:nvSpPr>
          <p:cNvPr id="7" name="TextBox 6">
            <a:extLst>
              <a:ext uri="{FF2B5EF4-FFF2-40B4-BE49-F238E27FC236}">
                <a16:creationId xmlns:a16="http://schemas.microsoft.com/office/drawing/2014/main" id="{E1F295DE-688E-4973-996B-5ABDA9D4B87B}"/>
              </a:ext>
            </a:extLst>
          </p:cNvPr>
          <p:cNvSpPr txBox="1"/>
          <p:nvPr/>
        </p:nvSpPr>
        <p:spPr>
          <a:xfrm>
            <a:off x="7023267" y="5477523"/>
            <a:ext cx="4367814" cy="738664"/>
          </a:xfrm>
          <a:prstGeom prst="rect">
            <a:avLst/>
          </a:prstGeom>
          <a:noFill/>
        </p:spPr>
        <p:txBody>
          <a:bodyPr wrap="square" rtlCol="0">
            <a:spAutoFit/>
          </a:bodyPr>
          <a:lstStyle/>
          <a:p>
            <a:r>
              <a:rPr lang="en-US" sz="1400" dirty="0"/>
              <a:t>X= total amount of coaching in minutes</a:t>
            </a:r>
          </a:p>
          <a:p>
            <a:r>
              <a:rPr lang="en-US" sz="1400" dirty="0"/>
              <a:t>Y = difference in BMI score (year 2 – year 1)</a:t>
            </a:r>
          </a:p>
          <a:p>
            <a:r>
              <a:rPr lang="en-US" sz="1400" dirty="0"/>
              <a:t>Slope = -0.0017</a:t>
            </a:r>
          </a:p>
        </p:txBody>
      </p:sp>
      <p:pic>
        <p:nvPicPr>
          <p:cNvPr id="8" name="Picture 7">
            <a:extLst>
              <a:ext uri="{FF2B5EF4-FFF2-40B4-BE49-F238E27FC236}">
                <a16:creationId xmlns:a16="http://schemas.microsoft.com/office/drawing/2014/main" id="{FC894025-241A-4C10-A022-6B01893AF3AC}"/>
              </a:ext>
            </a:extLst>
          </p:cNvPr>
          <p:cNvPicPr>
            <a:picLocks noChangeAspect="1"/>
          </p:cNvPicPr>
          <p:nvPr/>
        </p:nvPicPr>
        <p:blipFill>
          <a:blip r:embed="rId4"/>
          <a:stretch>
            <a:fillRect/>
          </a:stretch>
        </p:blipFill>
        <p:spPr>
          <a:xfrm>
            <a:off x="6380994" y="1833240"/>
            <a:ext cx="5415440" cy="3287401"/>
          </a:xfrm>
          <a:prstGeom prst="rect">
            <a:avLst/>
          </a:prstGeom>
        </p:spPr>
      </p:pic>
    </p:spTree>
    <p:extLst>
      <p:ext uri="{BB962C8B-B14F-4D97-AF65-F5344CB8AC3E}">
        <p14:creationId xmlns:p14="http://schemas.microsoft.com/office/powerpoint/2010/main" val="3090131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6B823-49E6-43A4-9ACE-DBA825BBB1D3}"/>
              </a:ext>
            </a:extLst>
          </p:cNvPr>
          <p:cNvSpPr>
            <a:spLocks noGrp="1"/>
          </p:cNvSpPr>
          <p:nvPr>
            <p:ph type="title"/>
          </p:nvPr>
        </p:nvSpPr>
        <p:spPr>
          <a:xfrm>
            <a:off x="1097280" y="237141"/>
            <a:ext cx="10058400" cy="1006378"/>
          </a:xfrm>
        </p:spPr>
        <p:txBody>
          <a:bodyPr/>
          <a:lstStyle/>
          <a:p>
            <a:r>
              <a:rPr lang="en-US" dirty="0"/>
              <a:t>Results: Factors for Coaching</a:t>
            </a:r>
          </a:p>
        </p:txBody>
      </p:sp>
      <p:graphicFrame>
        <p:nvGraphicFramePr>
          <p:cNvPr id="6" name="Table 5">
            <a:extLst>
              <a:ext uri="{FF2B5EF4-FFF2-40B4-BE49-F238E27FC236}">
                <a16:creationId xmlns:a16="http://schemas.microsoft.com/office/drawing/2014/main" id="{DD439D92-3503-4634-9ABC-D3BDEF884DE4}"/>
              </a:ext>
            </a:extLst>
          </p:cNvPr>
          <p:cNvGraphicFramePr>
            <a:graphicFrameLocks noGrp="1"/>
          </p:cNvGraphicFramePr>
          <p:nvPr>
            <p:extLst>
              <p:ext uri="{D42A27DB-BD31-4B8C-83A1-F6EECF244321}">
                <p14:modId xmlns:p14="http://schemas.microsoft.com/office/powerpoint/2010/main" val="1452719206"/>
              </p:ext>
            </p:extLst>
          </p:nvPr>
        </p:nvGraphicFramePr>
        <p:xfrm>
          <a:off x="231210" y="2655867"/>
          <a:ext cx="5570045" cy="2225040"/>
        </p:xfrm>
        <a:graphic>
          <a:graphicData uri="http://schemas.openxmlformats.org/drawingml/2006/table">
            <a:tbl>
              <a:tblPr firstRow="1" bandRow="1">
                <a:tableStyleId>{74C1A8A3-306A-4EB7-A6B1-4F7E0EB9C5D6}</a:tableStyleId>
              </a:tblPr>
              <a:tblGrid>
                <a:gridCol w="2835723">
                  <a:extLst>
                    <a:ext uri="{9D8B030D-6E8A-4147-A177-3AD203B41FA5}">
                      <a16:colId xmlns:a16="http://schemas.microsoft.com/office/drawing/2014/main" val="3832347748"/>
                    </a:ext>
                  </a:extLst>
                </a:gridCol>
                <a:gridCol w="1405311">
                  <a:extLst>
                    <a:ext uri="{9D8B030D-6E8A-4147-A177-3AD203B41FA5}">
                      <a16:colId xmlns:a16="http://schemas.microsoft.com/office/drawing/2014/main" val="3940361591"/>
                    </a:ext>
                  </a:extLst>
                </a:gridCol>
                <a:gridCol w="1329011">
                  <a:extLst>
                    <a:ext uri="{9D8B030D-6E8A-4147-A177-3AD203B41FA5}">
                      <a16:colId xmlns:a16="http://schemas.microsoft.com/office/drawing/2014/main" val="788473676"/>
                    </a:ext>
                  </a:extLst>
                </a:gridCol>
              </a:tblGrid>
              <a:tr h="370840">
                <a:tc>
                  <a:txBody>
                    <a:bodyPr/>
                    <a:lstStyle/>
                    <a:p>
                      <a:r>
                        <a:rPr lang="en-US" dirty="0"/>
                        <a:t># of Sessions</a:t>
                      </a:r>
                    </a:p>
                  </a:txBody>
                  <a:tcPr/>
                </a:tc>
                <a:tc>
                  <a:txBody>
                    <a:bodyPr/>
                    <a:lstStyle/>
                    <a:p>
                      <a:r>
                        <a:rPr lang="en-US" dirty="0"/>
                        <a:t>Male (%)</a:t>
                      </a:r>
                    </a:p>
                  </a:txBody>
                  <a:tcPr/>
                </a:tc>
                <a:tc>
                  <a:txBody>
                    <a:bodyPr/>
                    <a:lstStyle/>
                    <a:p>
                      <a:r>
                        <a:rPr lang="en-US" dirty="0"/>
                        <a:t>Female (%)</a:t>
                      </a:r>
                    </a:p>
                  </a:txBody>
                  <a:tcPr/>
                </a:tc>
                <a:extLst>
                  <a:ext uri="{0D108BD9-81ED-4DB2-BD59-A6C34878D82A}">
                    <a16:rowId xmlns:a16="http://schemas.microsoft.com/office/drawing/2014/main" val="2636823968"/>
                  </a:ext>
                </a:extLst>
              </a:tr>
              <a:tr h="370840">
                <a:tc>
                  <a:txBody>
                    <a:bodyPr/>
                    <a:lstStyle/>
                    <a:p>
                      <a:r>
                        <a:rPr lang="en-US" dirty="0"/>
                        <a:t>1</a:t>
                      </a:r>
                    </a:p>
                  </a:txBody>
                  <a:tcPr/>
                </a:tc>
                <a:tc>
                  <a:txBody>
                    <a:bodyPr/>
                    <a:lstStyle/>
                    <a:p>
                      <a:r>
                        <a:rPr lang="en-US" dirty="0"/>
                        <a:t>30.83</a:t>
                      </a:r>
                    </a:p>
                  </a:txBody>
                  <a:tcPr/>
                </a:tc>
                <a:tc>
                  <a:txBody>
                    <a:bodyPr/>
                    <a:lstStyle/>
                    <a:p>
                      <a:r>
                        <a:rPr lang="en-US" dirty="0"/>
                        <a:t>30.15</a:t>
                      </a:r>
                    </a:p>
                  </a:txBody>
                  <a:tcPr/>
                </a:tc>
                <a:extLst>
                  <a:ext uri="{0D108BD9-81ED-4DB2-BD59-A6C34878D82A}">
                    <a16:rowId xmlns:a16="http://schemas.microsoft.com/office/drawing/2014/main" val="4067028798"/>
                  </a:ext>
                </a:extLst>
              </a:tr>
              <a:tr h="370840">
                <a:tc>
                  <a:txBody>
                    <a:bodyPr/>
                    <a:lstStyle/>
                    <a:p>
                      <a:r>
                        <a:rPr lang="en-US" dirty="0"/>
                        <a:t>2</a:t>
                      </a:r>
                    </a:p>
                  </a:txBody>
                  <a:tcPr/>
                </a:tc>
                <a:tc>
                  <a:txBody>
                    <a:bodyPr/>
                    <a:lstStyle/>
                    <a:p>
                      <a:r>
                        <a:rPr lang="en-US" dirty="0"/>
                        <a:t>22.99</a:t>
                      </a:r>
                    </a:p>
                  </a:txBody>
                  <a:tcPr/>
                </a:tc>
                <a:tc>
                  <a:txBody>
                    <a:bodyPr/>
                    <a:lstStyle/>
                    <a:p>
                      <a:r>
                        <a:rPr lang="en-US" dirty="0"/>
                        <a:t>19.79</a:t>
                      </a:r>
                    </a:p>
                  </a:txBody>
                  <a:tcPr/>
                </a:tc>
                <a:extLst>
                  <a:ext uri="{0D108BD9-81ED-4DB2-BD59-A6C34878D82A}">
                    <a16:rowId xmlns:a16="http://schemas.microsoft.com/office/drawing/2014/main" val="689775131"/>
                  </a:ext>
                </a:extLst>
              </a:tr>
              <a:tr h="370840">
                <a:tc>
                  <a:txBody>
                    <a:bodyPr/>
                    <a:lstStyle/>
                    <a:p>
                      <a:r>
                        <a:rPr lang="en-US" dirty="0"/>
                        <a:t>3</a:t>
                      </a:r>
                    </a:p>
                  </a:txBody>
                  <a:tcPr/>
                </a:tc>
                <a:tc>
                  <a:txBody>
                    <a:bodyPr/>
                    <a:lstStyle/>
                    <a:p>
                      <a:r>
                        <a:rPr lang="en-US" dirty="0"/>
                        <a:t>29.98</a:t>
                      </a:r>
                    </a:p>
                  </a:txBody>
                  <a:tcPr/>
                </a:tc>
                <a:tc>
                  <a:txBody>
                    <a:bodyPr/>
                    <a:lstStyle/>
                    <a:p>
                      <a:r>
                        <a:rPr lang="en-US" dirty="0"/>
                        <a:t>34.16</a:t>
                      </a:r>
                    </a:p>
                  </a:txBody>
                  <a:tcPr/>
                </a:tc>
                <a:extLst>
                  <a:ext uri="{0D108BD9-81ED-4DB2-BD59-A6C34878D82A}">
                    <a16:rowId xmlns:a16="http://schemas.microsoft.com/office/drawing/2014/main" val="329171995"/>
                  </a:ext>
                </a:extLst>
              </a:tr>
              <a:tr h="370840">
                <a:tc>
                  <a:txBody>
                    <a:bodyPr/>
                    <a:lstStyle/>
                    <a:p>
                      <a:r>
                        <a:rPr lang="en-US" dirty="0"/>
                        <a:t>4</a:t>
                      </a:r>
                    </a:p>
                  </a:txBody>
                  <a:tcPr/>
                </a:tc>
                <a:tc>
                  <a:txBody>
                    <a:bodyPr/>
                    <a:lstStyle/>
                    <a:p>
                      <a:r>
                        <a:rPr lang="en-US" dirty="0"/>
                        <a:t>13.97</a:t>
                      </a:r>
                    </a:p>
                  </a:txBody>
                  <a:tcPr/>
                </a:tc>
                <a:tc>
                  <a:txBody>
                    <a:bodyPr/>
                    <a:lstStyle/>
                    <a:p>
                      <a:r>
                        <a:rPr lang="en-US" dirty="0"/>
                        <a:t>9.54</a:t>
                      </a:r>
                    </a:p>
                  </a:txBody>
                  <a:tcPr/>
                </a:tc>
                <a:extLst>
                  <a:ext uri="{0D108BD9-81ED-4DB2-BD59-A6C34878D82A}">
                    <a16:rowId xmlns:a16="http://schemas.microsoft.com/office/drawing/2014/main" val="3355680596"/>
                  </a:ext>
                </a:extLst>
              </a:tr>
              <a:tr h="370840">
                <a:tc>
                  <a:txBody>
                    <a:bodyPr/>
                    <a:lstStyle/>
                    <a:p>
                      <a:r>
                        <a:rPr lang="en-US" dirty="0"/>
                        <a:t>&gt;4</a:t>
                      </a:r>
                    </a:p>
                  </a:txBody>
                  <a:tcPr/>
                </a:tc>
                <a:tc>
                  <a:txBody>
                    <a:bodyPr/>
                    <a:lstStyle/>
                    <a:p>
                      <a:r>
                        <a:rPr lang="en-US" dirty="0"/>
                        <a:t>2.22</a:t>
                      </a:r>
                    </a:p>
                  </a:txBody>
                  <a:tcPr/>
                </a:tc>
                <a:tc>
                  <a:txBody>
                    <a:bodyPr/>
                    <a:lstStyle/>
                    <a:p>
                      <a:r>
                        <a:rPr lang="en-US" dirty="0"/>
                        <a:t>6.36</a:t>
                      </a:r>
                    </a:p>
                  </a:txBody>
                  <a:tcPr/>
                </a:tc>
                <a:extLst>
                  <a:ext uri="{0D108BD9-81ED-4DB2-BD59-A6C34878D82A}">
                    <a16:rowId xmlns:a16="http://schemas.microsoft.com/office/drawing/2014/main" val="1268641731"/>
                  </a:ext>
                </a:extLst>
              </a:tr>
            </a:tbl>
          </a:graphicData>
        </a:graphic>
      </p:graphicFrame>
      <p:sp>
        <p:nvSpPr>
          <p:cNvPr id="9" name="TextBox 8">
            <a:extLst>
              <a:ext uri="{FF2B5EF4-FFF2-40B4-BE49-F238E27FC236}">
                <a16:creationId xmlns:a16="http://schemas.microsoft.com/office/drawing/2014/main" id="{241022C3-9E4C-4C4D-B6D7-2B66AA855B13}"/>
              </a:ext>
            </a:extLst>
          </p:cNvPr>
          <p:cNvSpPr txBox="1"/>
          <p:nvPr/>
        </p:nvSpPr>
        <p:spPr>
          <a:xfrm>
            <a:off x="231210" y="2211488"/>
            <a:ext cx="5570045" cy="353943"/>
          </a:xfrm>
          <a:prstGeom prst="rect">
            <a:avLst/>
          </a:prstGeom>
          <a:noFill/>
        </p:spPr>
        <p:txBody>
          <a:bodyPr wrap="square" rtlCol="0">
            <a:spAutoFit/>
          </a:bodyPr>
          <a:lstStyle/>
          <a:p>
            <a:pPr algn="ctr"/>
            <a:r>
              <a:rPr lang="en-US" sz="1700" dirty="0"/>
              <a:t>Percent that are Enrolled in Coaching Sessions</a:t>
            </a:r>
          </a:p>
        </p:txBody>
      </p:sp>
      <p:sp>
        <p:nvSpPr>
          <p:cNvPr id="3" name="TextBox 2">
            <a:extLst>
              <a:ext uri="{FF2B5EF4-FFF2-40B4-BE49-F238E27FC236}">
                <a16:creationId xmlns:a16="http://schemas.microsoft.com/office/drawing/2014/main" id="{2EE02F0A-1A26-4808-8E84-D9FC2C387A24}"/>
              </a:ext>
            </a:extLst>
          </p:cNvPr>
          <p:cNvSpPr txBox="1"/>
          <p:nvPr/>
        </p:nvSpPr>
        <p:spPr>
          <a:xfrm>
            <a:off x="1097280" y="1138981"/>
            <a:ext cx="10058400" cy="584775"/>
          </a:xfrm>
          <a:prstGeom prst="rect">
            <a:avLst/>
          </a:prstGeom>
          <a:noFill/>
        </p:spPr>
        <p:txBody>
          <a:bodyPr wrap="square" rtlCol="0">
            <a:spAutoFit/>
          </a:bodyPr>
          <a:lstStyle/>
          <a:p>
            <a:r>
              <a:rPr lang="en-US" sz="1600" dirty="0"/>
              <a:t>Does gender play a difference in the enrollment of health coaching? </a:t>
            </a:r>
          </a:p>
          <a:p>
            <a:r>
              <a:rPr lang="en-US" sz="1600" dirty="0"/>
              <a:t>Are there different trends based on BMI?</a:t>
            </a:r>
          </a:p>
        </p:txBody>
      </p:sp>
      <p:graphicFrame>
        <p:nvGraphicFramePr>
          <p:cNvPr id="8" name="Table 7">
            <a:extLst>
              <a:ext uri="{FF2B5EF4-FFF2-40B4-BE49-F238E27FC236}">
                <a16:creationId xmlns:a16="http://schemas.microsoft.com/office/drawing/2014/main" id="{8F2D9FCD-A6EE-4599-BA8F-F9DCF55790A6}"/>
              </a:ext>
            </a:extLst>
          </p:cNvPr>
          <p:cNvGraphicFramePr>
            <a:graphicFrameLocks noGrp="1"/>
          </p:cNvGraphicFramePr>
          <p:nvPr>
            <p:extLst>
              <p:ext uri="{D42A27DB-BD31-4B8C-83A1-F6EECF244321}">
                <p14:modId xmlns:p14="http://schemas.microsoft.com/office/powerpoint/2010/main" val="450141815"/>
              </p:ext>
            </p:extLst>
          </p:nvPr>
        </p:nvGraphicFramePr>
        <p:xfrm>
          <a:off x="6531440" y="3527733"/>
          <a:ext cx="5570045" cy="2225040"/>
        </p:xfrm>
        <a:graphic>
          <a:graphicData uri="http://schemas.openxmlformats.org/drawingml/2006/table">
            <a:tbl>
              <a:tblPr firstRow="1" bandRow="1">
                <a:tableStyleId>{74C1A8A3-306A-4EB7-A6B1-4F7E0EB9C5D6}</a:tableStyleId>
              </a:tblPr>
              <a:tblGrid>
                <a:gridCol w="2835723">
                  <a:extLst>
                    <a:ext uri="{9D8B030D-6E8A-4147-A177-3AD203B41FA5}">
                      <a16:colId xmlns:a16="http://schemas.microsoft.com/office/drawing/2014/main" val="3832347748"/>
                    </a:ext>
                  </a:extLst>
                </a:gridCol>
                <a:gridCol w="1405311">
                  <a:extLst>
                    <a:ext uri="{9D8B030D-6E8A-4147-A177-3AD203B41FA5}">
                      <a16:colId xmlns:a16="http://schemas.microsoft.com/office/drawing/2014/main" val="3940361591"/>
                    </a:ext>
                  </a:extLst>
                </a:gridCol>
                <a:gridCol w="1329011">
                  <a:extLst>
                    <a:ext uri="{9D8B030D-6E8A-4147-A177-3AD203B41FA5}">
                      <a16:colId xmlns:a16="http://schemas.microsoft.com/office/drawing/2014/main" val="788473676"/>
                    </a:ext>
                  </a:extLst>
                </a:gridCol>
              </a:tblGrid>
              <a:tr h="370840">
                <a:tc>
                  <a:txBody>
                    <a:bodyPr/>
                    <a:lstStyle/>
                    <a:p>
                      <a:r>
                        <a:rPr lang="en-US" dirty="0"/>
                        <a:t>BMI Category</a:t>
                      </a:r>
                    </a:p>
                  </a:txBody>
                  <a:tcPr/>
                </a:tc>
                <a:tc>
                  <a:txBody>
                    <a:bodyPr/>
                    <a:lstStyle/>
                    <a:p>
                      <a:r>
                        <a:rPr lang="en-US" dirty="0"/>
                        <a:t>Male (%)</a:t>
                      </a:r>
                    </a:p>
                  </a:txBody>
                  <a:tcPr/>
                </a:tc>
                <a:tc>
                  <a:txBody>
                    <a:bodyPr/>
                    <a:lstStyle/>
                    <a:p>
                      <a:r>
                        <a:rPr lang="en-US" dirty="0"/>
                        <a:t>Female (%)</a:t>
                      </a:r>
                    </a:p>
                  </a:txBody>
                  <a:tcPr/>
                </a:tc>
                <a:extLst>
                  <a:ext uri="{0D108BD9-81ED-4DB2-BD59-A6C34878D82A}">
                    <a16:rowId xmlns:a16="http://schemas.microsoft.com/office/drawing/2014/main" val="2636823968"/>
                  </a:ext>
                </a:extLst>
              </a:tr>
              <a:tr h="370840">
                <a:tc>
                  <a:txBody>
                    <a:bodyPr/>
                    <a:lstStyle/>
                    <a:p>
                      <a:r>
                        <a:rPr lang="en-US" dirty="0"/>
                        <a:t>18.5 – 24.9</a:t>
                      </a:r>
                    </a:p>
                  </a:txBody>
                  <a:tcPr/>
                </a:tc>
                <a:tc>
                  <a:txBody>
                    <a:bodyPr/>
                    <a:lstStyle/>
                    <a:p>
                      <a:r>
                        <a:rPr lang="en-US" dirty="0"/>
                        <a:t>8.46</a:t>
                      </a:r>
                    </a:p>
                  </a:txBody>
                  <a:tcPr/>
                </a:tc>
                <a:tc>
                  <a:txBody>
                    <a:bodyPr/>
                    <a:lstStyle/>
                    <a:p>
                      <a:r>
                        <a:rPr lang="en-US" dirty="0"/>
                        <a:t>9.19</a:t>
                      </a:r>
                    </a:p>
                  </a:txBody>
                  <a:tcPr/>
                </a:tc>
                <a:extLst>
                  <a:ext uri="{0D108BD9-81ED-4DB2-BD59-A6C34878D82A}">
                    <a16:rowId xmlns:a16="http://schemas.microsoft.com/office/drawing/2014/main" val="4067028798"/>
                  </a:ext>
                </a:extLst>
              </a:tr>
              <a:tr h="370840">
                <a:tc>
                  <a:txBody>
                    <a:bodyPr/>
                    <a:lstStyle/>
                    <a:p>
                      <a:r>
                        <a:rPr lang="en-US" dirty="0"/>
                        <a:t>&lt; 18 or 25 – 29.9</a:t>
                      </a:r>
                    </a:p>
                  </a:txBody>
                  <a:tcPr/>
                </a:tc>
                <a:tc>
                  <a:txBody>
                    <a:bodyPr/>
                    <a:lstStyle/>
                    <a:p>
                      <a:r>
                        <a:rPr lang="en-US" dirty="0"/>
                        <a:t>9.37</a:t>
                      </a:r>
                    </a:p>
                  </a:txBody>
                  <a:tcPr/>
                </a:tc>
                <a:tc>
                  <a:txBody>
                    <a:bodyPr/>
                    <a:lstStyle/>
                    <a:p>
                      <a:r>
                        <a:rPr lang="en-US" dirty="0"/>
                        <a:t>11.5</a:t>
                      </a:r>
                    </a:p>
                  </a:txBody>
                  <a:tcPr/>
                </a:tc>
                <a:extLst>
                  <a:ext uri="{0D108BD9-81ED-4DB2-BD59-A6C34878D82A}">
                    <a16:rowId xmlns:a16="http://schemas.microsoft.com/office/drawing/2014/main" val="689775131"/>
                  </a:ext>
                </a:extLst>
              </a:tr>
              <a:tr h="370840">
                <a:tc>
                  <a:txBody>
                    <a:bodyPr/>
                    <a:lstStyle/>
                    <a:p>
                      <a:r>
                        <a:rPr lang="en-US" dirty="0"/>
                        <a:t>30 – 34.9</a:t>
                      </a:r>
                    </a:p>
                  </a:txBody>
                  <a:tcPr/>
                </a:tc>
                <a:tc>
                  <a:txBody>
                    <a:bodyPr/>
                    <a:lstStyle/>
                    <a:p>
                      <a:r>
                        <a:rPr lang="en-US" dirty="0"/>
                        <a:t>12.6</a:t>
                      </a:r>
                    </a:p>
                  </a:txBody>
                  <a:tcPr/>
                </a:tc>
                <a:tc>
                  <a:txBody>
                    <a:bodyPr/>
                    <a:lstStyle/>
                    <a:p>
                      <a:r>
                        <a:rPr lang="en-US" dirty="0"/>
                        <a:t>18.2</a:t>
                      </a:r>
                    </a:p>
                  </a:txBody>
                  <a:tcPr/>
                </a:tc>
                <a:extLst>
                  <a:ext uri="{0D108BD9-81ED-4DB2-BD59-A6C34878D82A}">
                    <a16:rowId xmlns:a16="http://schemas.microsoft.com/office/drawing/2014/main" val="329171995"/>
                  </a:ext>
                </a:extLst>
              </a:tr>
              <a:tr h="370840">
                <a:tc>
                  <a:txBody>
                    <a:bodyPr/>
                    <a:lstStyle/>
                    <a:p>
                      <a:r>
                        <a:rPr lang="en-US" dirty="0"/>
                        <a:t>35 – 39.9</a:t>
                      </a:r>
                    </a:p>
                  </a:txBody>
                  <a:tcPr/>
                </a:tc>
                <a:tc>
                  <a:txBody>
                    <a:bodyPr/>
                    <a:lstStyle/>
                    <a:p>
                      <a:r>
                        <a:rPr lang="en-US" dirty="0"/>
                        <a:t>19.5</a:t>
                      </a:r>
                    </a:p>
                  </a:txBody>
                  <a:tcPr/>
                </a:tc>
                <a:tc>
                  <a:txBody>
                    <a:bodyPr/>
                    <a:lstStyle/>
                    <a:p>
                      <a:r>
                        <a:rPr lang="en-US" dirty="0"/>
                        <a:t>22.2</a:t>
                      </a:r>
                    </a:p>
                  </a:txBody>
                  <a:tcPr/>
                </a:tc>
                <a:extLst>
                  <a:ext uri="{0D108BD9-81ED-4DB2-BD59-A6C34878D82A}">
                    <a16:rowId xmlns:a16="http://schemas.microsoft.com/office/drawing/2014/main" val="33556805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&gt;= 40</a:t>
                      </a:r>
                    </a:p>
                  </a:txBody>
                  <a:tcPr/>
                </a:tc>
                <a:tc>
                  <a:txBody>
                    <a:bodyPr/>
                    <a:lstStyle/>
                    <a:p>
                      <a:r>
                        <a:rPr lang="en-US" dirty="0"/>
                        <a:t>20.2</a:t>
                      </a:r>
                    </a:p>
                  </a:txBody>
                  <a:tcPr/>
                </a:tc>
                <a:tc>
                  <a:txBody>
                    <a:bodyPr/>
                    <a:lstStyle/>
                    <a:p>
                      <a:r>
                        <a:rPr lang="en-US" dirty="0"/>
                        <a:t>28.0</a:t>
                      </a:r>
                    </a:p>
                  </a:txBody>
                  <a:tcPr/>
                </a:tc>
                <a:extLst>
                  <a:ext uri="{0D108BD9-81ED-4DB2-BD59-A6C34878D82A}">
                    <a16:rowId xmlns:a16="http://schemas.microsoft.com/office/drawing/2014/main" val="1268641731"/>
                  </a:ext>
                </a:extLst>
              </a:tr>
            </a:tbl>
          </a:graphicData>
        </a:graphic>
      </p:graphicFrame>
      <p:sp>
        <p:nvSpPr>
          <p:cNvPr id="10" name="TextBox 9">
            <a:extLst>
              <a:ext uri="{FF2B5EF4-FFF2-40B4-BE49-F238E27FC236}">
                <a16:creationId xmlns:a16="http://schemas.microsoft.com/office/drawing/2014/main" id="{97FEE828-EE7A-4DD0-B1C4-35BDB69D4CAA}"/>
              </a:ext>
            </a:extLst>
          </p:cNvPr>
          <p:cNvSpPr txBox="1"/>
          <p:nvPr/>
        </p:nvSpPr>
        <p:spPr>
          <a:xfrm>
            <a:off x="6531441" y="2969737"/>
            <a:ext cx="5570045" cy="615553"/>
          </a:xfrm>
          <a:prstGeom prst="rect">
            <a:avLst/>
          </a:prstGeom>
          <a:noFill/>
        </p:spPr>
        <p:txBody>
          <a:bodyPr wrap="square" rtlCol="0">
            <a:spAutoFit/>
          </a:bodyPr>
          <a:lstStyle/>
          <a:p>
            <a:pPr algn="ctr"/>
            <a:r>
              <a:rPr lang="en-US" sz="1700" dirty="0"/>
              <a:t>Percent of those that enrolled in coaching </a:t>
            </a:r>
          </a:p>
          <a:p>
            <a:pPr algn="ctr"/>
            <a:r>
              <a:rPr lang="en-US" sz="1700" dirty="0"/>
              <a:t>that fall into a BMI category</a:t>
            </a:r>
          </a:p>
        </p:txBody>
      </p:sp>
      <p:sp>
        <p:nvSpPr>
          <p:cNvPr id="11" name="TextBox 10">
            <a:extLst>
              <a:ext uri="{FF2B5EF4-FFF2-40B4-BE49-F238E27FC236}">
                <a16:creationId xmlns:a16="http://schemas.microsoft.com/office/drawing/2014/main" id="{D00716F9-902F-488A-83C4-A6BDEB8890E0}"/>
              </a:ext>
            </a:extLst>
          </p:cNvPr>
          <p:cNvSpPr txBox="1"/>
          <p:nvPr/>
        </p:nvSpPr>
        <p:spPr>
          <a:xfrm>
            <a:off x="6444166" y="5719712"/>
            <a:ext cx="5744592" cy="276999"/>
          </a:xfrm>
          <a:prstGeom prst="rect">
            <a:avLst/>
          </a:prstGeom>
          <a:noFill/>
        </p:spPr>
        <p:txBody>
          <a:bodyPr wrap="square" rtlCol="0">
            <a:spAutoFit/>
          </a:bodyPr>
          <a:lstStyle/>
          <a:p>
            <a:r>
              <a:rPr lang="en-US" sz="1200" dirty="0"/>
              <a:t>Percent = (Gender, BMI category, &gt; 0 coaching) / (Gender, BMI category) * 100</a:t>
            </a:r>
          </a:p>
        </p:txBody>
      </p:sp>
    </p:spTree>
    <p:extLst>
      <p:ext uri="{BB962C8B-B14F-4D97-AF65-F5344CB8AC3E}">
        <p14:creationId xmlns:p14="http://schemas.microsoft.com/office/powerpoint/2010/main" val="182693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CC26C-27CD-459E-A125-81900546F431}"/>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59BFEFE2-732B-411E-B18C-A34F4A301B45}"/>
              </a:ext>
            </a:extLst>
          </p:cNvPr>
          <p:cNvSpPr>
            <a:spLocks noGrp="1"/>
          </p:cNvSpPr>
          <p:nvPr>
            <p:ph idx="1"/>
          </p:nvPr>
        </p:nvSpPr>
        <p:spPr/>
        <p:txBody>
          <a:bodyPr>
            <a:normAutofit/>
          </a:bodyPr>
          <a:lstStyle/>
          <a:p>
            <a:r>
              <a:rPr lang="en-US" sz="2400" dirty="0"/>
              <a:t>Limitations:</a:t>
            </a:r>
          </a:p>
          <a:p>
            <a:pPr lvl="1"/>
            <a:r>
              <a:rPr lang="en-US" sz="2000" dirty="0"/>
              <a:t>Access to Data Set</a:t>
            </a:r>
          </a:p>
          <a:p>
            <a:pPr lvl="1"/>
            <a:r>
              <a:rPr lang="en-US" dirty="0"/>
              <a:t>Data Set Includes</a:t>
            </a:r>
          </a:p>
          <a:p>
            <a:pPr lvl="2"/>
            <a:r>
              <a:rPr lang="en-US" dirty="0"/>
              <a:t>2-year study</a:t>
            </a:r>
          </a:p>
          <a:p>
            <a:pPr lvl="2"/>
            <a:r>
              <a:rPr lang="en-US" dirty="0"/>
              <a:t>Gender and BMI are the only psycho-demographics</a:t>
            </a:r>
          </a:p>
          <a:p>
            <a:pPr lvl="1"/>
            <a:r>
              <a:rPr lang="en-US" sz="2000" dirty="0"/>
              <a:t>Time Restriction</a:t>
            </a:r>
            <a:endParaRPr lang="en-US" sz="1800" dirty="0"/>
          </a:p>
          <a:p>
            <a:r>
              <a:rPr lang="en-US" sz="2400" dirty="0"/>
              <a:t>Future Work:</a:t>
            </a:r>
          </a:p>
          <a:p>
            <a:pPr lvl="1"/>
            <a:r>
              <a:rPr lang="en-US" sz="2000" dirty="0"/>
              <a:t>Analyze a longitudinal study</a:t>
            </a:r>
          </a:p>
          <a:p>
            <a:pPr lvl="1"/>
            <a:r>
              <a:rPr lang="en-US" sz="2000" dirty="0"/>
              <a:t>Prediction Modeling</a:t>
            </a:r>
          </a:p>
          <a:p>
            <a:pPr lvl="1"/>
            <a:r>
              <a:rPr lang="en-US" sz="2000" dirty="0"/>
              <a:t>Original goal</a:t>
            </a:r>
          </a:p>
          <a:p>
            <a:pPr lvl="2"/>
            <a:r>
              <a:rPr lang="en-US" dirty="0"/>
              <a:t>predict likelihood of self-selection based on psycho-demographics</a:t>
            </a:r>
          </a:p>
          <a:p>
            <a:endParaRPr lang="en-US" dirty="0"/>
          </a:p>
        </p:txBody>
      </p:sp>
    </p:spTree>
    <p:extLst>
      <p:ext uri="{BB962C8B-B14F-4D97-AF65-F5344CB8AC3E}">
        <p14:creationId xmlns:p14="http://schemas.microsoft.com/office/powerpoint/2010/main" val="2377641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CC26C-27CD-459E-A125-81900546F43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9BFEFE2-732B-411E-B18C-A34F4A301B45}"/>
              </a:ext>
            </a:extLst>
          </p:cNvPr>
          <p:cNvSpPr>
            <a:spLocks noGrp="1"/>
          </p:cNvSpPr>
          <p:nvPr>
            <p:ph idx="1"/>
          </p:nvPr>
        </p:nvSpPr>
        <p:spPr/>
        <p:txBody>
          <a:bodyPr>
            <a:normAutofit/>
          </a:bodyPr>
          <a:lstStyle/>
          <a:p>
            <a:r>
              <a:rPr lang="en-US" dirty="0"/>
              <a:t>Does health coaching deliver results by improving the health of employees? Should employers pay for a health risk appraisal? </a:t>
            </a:r>
          </a:p>
          <a:p>
            <a:pPr lvl="1"/>
            <a:r>
              <a:rPr lang="en-US" dirty="0"/>
              <a:t>Between year 1 and year 2 evidence shows a lack of improvement in the health of employees. </a:t>
            </a:r>
          </a:p>
          <a:p>
            <a:pPr lvl="1"/>
            <a:r>
              <a:rPr lang="en-US" dirty="0"/>
              <a:t>Evidence does not support a health risk appraisal</a:t>
            </a:r>
          </a:p>
          <a:p>
            <a:r>
              <a:rPr lang="en-US" dirty="0"/>
              <a:t>Does gender play a role into self-selection health coaching? </a:t>
            </a:r>
          </a:p>
          <a:p>
            <a:pPr lvl="1"/>
            <a:r>
              <a:rPr lang="en-US" dirty="0"/>
              <a:t>Both genders have the same trends in enrollment into heath coaching</a:t>
            </a:r>
          </a:p>
          <a:p>
            <a:pPr lvl="1"/>
            <a:r>
              <a:rPr lang="en-US" dirty="0"/>
              <a:t>There shouldn’t be different approaches for men and women</a:t>
            </a:r>
          </a:p>
          <a:p>
            <a:r>
              <a:rPr lang="en-US" dirty="0"/>
              <a:t>What psycho-demographics aid in self-selection?</a:t>
            </a:r>
          </a:p>
          <a:p>
            <a:pPr lvl="1"/>
            <a:r>
              <a:rPr lang="en-US" dirty="0"/>
              <a:t>BMI: as the category of BMI worsens the percent enrolled in health coaching increases.</a:t>
            </a:r>
          </a:p>
        </p:txBody>
      </p:sp>
    </p:spTree>
    <p:extLst>
      <p:ext uri="{BB962C8B-B14F-4D97-AF65-F5344CB8AC3E}">
        <p14:creationId xmlns:p14="http://schemas.microsoft.com/office/powerpoint/2010/main" val="754736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3076F-663D-4036-BA97-84079F9D291D}"/>
              </a:ext>
            </a:extLst>
          </p:cNvPr>
          <p:cNvSpPr>
            <a:spLocks noGrp="1"/>
          </p:cNvSpPr>
          <p:nvPr>
            <p:ph type="title"/>
          </p:nvPr>
        </p:nvSpPr>
        <p:spPr/>
        <p:txBody>
          <a:bodyPr/>
          <a:lstStyle/>
          <a:p>
            <a:r>
              <a:rPr lang="en-US" dirty="0"/>
              <a:t>Citations (1/3)</a:t>
            </a:r>
          </a:p>
        </p:txBody>
      </p:sp>
      <p:sp>
        <p:nvSpPr>
          <p:cNvPr id="3" name="Content Placeholder 2">
            <a:extLst>
              <a:ext uri="{FF2B5EF4-FFF2-40B4-BE49-F238E27FC236}">
                <a16:creationId xmlns:a16="http://schemas.microsoft.com/office/drawing/2014/main" id="{86791094-2713-4135-8C50-D32DE70C70EA}"/>
              </a:ext>
            </a:extLst>
          </p:cNvPr>
          <p:cNvSpPr>
            <a:spLocks noGrp="1"/>
          </p:cNvSpPr>
          <p:nvPr>
            <p:ph idx="1"/>
          </p:nvPr>
        </p:nvSpPr>
        <p:spPr>
          <a:xfrm>
            <a:off x="1097280" y="1845733"/>
            <a:ext cx="10058400" cy="4306491"/>
          </a:xfrm>
        </p:spPr>
        <p:txBody>
          <a:bodyPr>
            <a:noAutofit/>
          </a:bodyPr>
          <a:lstStyle/>
          <a:p>
            <a:pPr marL="0" indent="0">
              <a:buNone/>
            </a:pPr>
            <a:r>
              <a:rPr lang="en-US" sz="1100" b="0" i="0" dirty="0">
                <a:solidFill>
                  <a:schemeClr val="tx1"/>
                </a:solidFill>
                <a:effectLst/>
                <a:latin typeface="Arial" panose="020B0604020202020204" pitchFamily="34" charset="0"/>
                <a:cs typeface="Arial" panose="020B0604020202020204" pitchFamily="34" charset="0"/>
              </a:rPr>
              <a:t>(1) </a:t>
            </a:r>
            <a:r>
              <a:rPr lang="en-US" sz="1100" b="0" i="0" dirty="0" err="1">
                <a:solidFill>
                  <a:schemeClr val="tx1"/>
                </a:solidFill>
                <a:effectLst/>
                <a:latin typeface="Arial" panose="020B0604020202020204" pitchFamily="34" charset="0"/>
                <a:cs typeface="Arial" panose="020B0604020202020204" pitchFamily="34" charset="0"/>
              </a:rPr>
              <a:t>Shoenbill</a:t>
            </a:r>
            <a:r>
              <a:rPr lang="en-US" sz="1100" b="0" i="0" dirty="0">
                <a:solidFill>
                  <a:schemeClr val="tx1"/>
                </a:solidFill>
                <a:effectLst/>
                <a:latin typeface="Arial" panose="020B0604020202020204" pitchFamily="34" charset="0"/>
                <a:cs typeface="Arial" panose="020B0604020202020204" pitchFamily="34" charset="0"/>
              </a:rPr>
              <a:t>, K., Song, Y., Craven, M., Johnson, H., Smith, M., &amp; Mendonca, E. A. (2020). Identifying patterns and predictors of lifestyle modification in electronic health record documentation using statistical and machine learning methods. </a:t>
            </a:r>
            <a:r>
              <a:rPr lang="en-US" sz="1100" b="0" i="1" dirty="0">
                <a:solidFill>
                  <a:schemeClr val="tx1"/>
                </a:solidFill>
                <a:effectLst/>
                <a:latin typeface="Arial" panose="020B0604020202020204" pitchFamily="34" charset="0"/>
                <a:cs typeface="Arial" panose="020B0604020202020204" pitchFamily="34" charset="0"/>
              </a:rPr>
              <a:t>Preventive medicine</a:t>
            </a:r>
            <a:r>
              <a:rPr lang="en-US" sz="1100" b="0" i="0" dirty="0">
                <a:solidFill>
                  <a:schemeClr val="tx1"/>
                </a:solidFill>
                <a:effectLst/>
                <a:latin typeface="Arial" panose="020B0604020202020204" pitchFamily="34" charset="0"/>
                <a:cs typeface="Arial" panose="020B0604020202020204" pitchFamily="34" charset="0"/>
              </a:rPr>
              <a:t>, </a:t>
            </a:r>
            <a:r>
              <a:rPr lang="en-US" sz="1100" b="0" i="1" dirty="0">
                <a:solidFill>
                  <a:schemeClr val="tx1"/>
                </a:solidFill>
                <a:effectLst/>
                <a:latin typeface="Arial" panose="020B0604020202020204" pitchFamily="34" charset="0"/>
                <a:cs typeface="Arial" panose="020B0604020202020204" pitchFamily="34" charset="0"/>
              </a:rPr>
              <a:t>136</a:t>
            </a:r>
            <a:r>
              <a:rPr lang="en-US" sz="1100" b="0" i="0" dirty="0">
                <a:solidFill>
                  <a:schemeClr val="tx1"/>
                </a:solidFill>
                <a:effectLst/>
                <a:latin typeface="Arial" panose="020B0604020202020204" pitchFamily="34" charset="0"/>
                <a:cs typeface="Arial" panose="020B0604020202020204" pitchFamily="34" charset="0"/>
              </a:rPr>
              <a:t>, 106061.</a:t>
            </a:r>
          </a:p>
          <a:p>
            <a:pPr marL="0" indent="0">
              <a:buNone/>
            </a:pPr>
            <a:r>
              <a:rPr lang="en-US" sz="1100" dirty="0">
                <a:solidFill>
                  <a:schemeClr val="tx1"/>
                </a:solidFill>
                <a:effectLst/>
                <a:latin typeface="Arial" panose="020B0604020202020204" pitchFamily="34" charset="0"/>
                <a:cs typeface="Arial" panose="020B0604020202020204" pitchFamily="34" charset="0"/>
              </a:rPr>
              <a:t>(2) </a:t>
            </a:r>
            <a:r>
              <a:rPr lang="en-US" sz="1100" b="0" i="0" dirty="0">
                <a:solidFill>
                  <a:srgbClr val="222222"/>
                </a:solidFill>
                <a:effectLst/>
                <a:latin typeface="Arial" panose="020B0604020202020204" pitchFamily="34" charset="0"/>
              </a:rPr>
              <a:t>Viera, A. J., </a:t>
            </a:r>
            <a:r>
              <a:rPr lang="en-US" sz="1100" b="0" i="0" dirty="0" err="1">
                <a:solidFill>
                  <a:srgbClr val="222222"/>
                </a:solidFill>
                <a:effectLst/>
                <a:latin typeface="Arial" panose="020B0604020202020204" pitchFamily="34" charset="0"/>
              </a:rPr>
              <a:t>Kshirsagar</a:t>
            </a:r>
            <a:r>
              <a:rPr lang="en-US" sz="1100" b="0" i="0" dirty="0">
                <a:solidFill>
                  <a:srgbClr val="222222"/>
                </a:solidFill>
                <a:effectLst/>
                <a:latin typeface="Arial" panose="020B0604020202020204" pitchFamily="34" charset="0"/>
              </a:rPr>
              <a:t>, A. V., &amp; </a:t>
            </a:r>
            <a:r>
              <a:rPr lang="en-US" sz="1100" b="0" i="0" dirty="0" err="1">
                <a:solidFill>
                  <a:srgbClr val="222222"/>
                </a:solidFill>
                <a:effectLst/>
                <a:latin typeface="Arial" panose="020B0604020202020204" pitchFamily="34" charset="0"/>
              </a:rPr>
              <a:t>Hinderliter</a:t>
            </a:r>
            <a:r>
              <a:rPr lang="en-US" sz="1100" b="0" i="0" dirty="0">
                <a:solidFill>
                  <a:srgbClr val="222222"/>
                </a:solidFill>
                <a:effectLst/>
                <a:latin typeface="Arial" panose="020B0604020202020204" pitchFamily="34" charset="0"/>
              </a:rPr>
              <a:t>, A. L. (2008). Lifestyle modifications to lower or control high blood pressure: is advice associated with action? The behavioral risk factor surveillance survey. </a:t>
            </a:r>
            <a:r>
              <a:rPr lang="en-US" sz="1100" b="0" i="1" dirty="0">
                <a:solidFill>
                  <a:srgbClr val="222222"/>
                </a:solidFill>
                <a:effectLst/>
                <a:latin typeface="Arial" panose="020B0604020202020204" pitchFamily="34" charset="0"/>
              </a:rPr>
              <a:t>The Journal of Clinical Hypertension</a:t>
            </a:r>
            <a:r>
              <a:rPr lang="en-US" sz="1100" b="0" i="0" dirty="0">
                <a:solidFill>
                  <a:srgbClr val="222222"/>
                </a:solidFill>
                <a:effectLst/>
                <a:latin typeface="Arial" panose="020B0604020202020204" pitchFamily="34" charset="0"/>
              </a:rPr>
              <a:t>, </a:t>
            </a:r>
            <a:r>
              <a:rPr lang="en-US" sz="1100" b="0" i="1" dirty="0">
                <a:solidFill>
                  <a:srgbClr val="222222"/>
                </a:solidFill>
                <a:effectLst/>
                <a:latin typeface="Arial" panose="020B0604020202020204" pitchFamily="34" charset="0"/>
              </a:rPr>
              <a:t>10</a:t>
            </a:r>
            <a:r>
              <a:rPr lang="en-US" sz="1100" b="0" i="0" dirty="0">
                <a:solidFill>
                  <a:srgbClr val="222222"/>
                </a:solidFill>
                <a:effectLst/>
                <a:latin typeface="Arial" panose="020B0604020202020204" pitchFamily="34" charset="0"/>
              </a:rPr>
              <a:t>(2), 105-111.</a:t>
            </a:r>
            <a:endParaRPr lang="en-US" sz="1100" dirty="0">
              <a:solidFill>
                <a:schemeClr val="tx1"/>
              </a:solidFill>
              <a:effectLst/>
              <a:latin typeface="Arial" panose="020B0604020202020204" pitchFamily="34" charset="0"/>
              <a:cs typeface="Arial" panose="020B0604020202020204" pitchFamily="34" charset="0"/>
            </a:endParaRPr>
          </a:p>
          <a:p>
            <a:pPr marL="0" indent="0">
              <a:buNone/>
            </a:pPr>
            <a:r>
              <a:rPr lang="en-US" sz="1100" b="0" i="0" dirty="0">
                <a:solidFill>
                  <a:schemeClr val="tx1"/>
                </a:solidFill>
                <a:effectLst/>
                <a:latin typeface="Arial" panose="020B0604020202020204" pitchFamily="34" charset="0"/>
                <a:cs typeface="Arial" panose="020B0604020202020204" pitchFamily="34" charset="0"/>
              </a:rPr>
              <a:t>(3) </a:t>
            </a:r>
            <a:r>
              <a:rPr lang="en-US" sz="1100" b="0" i="0" dirty="0" err="1">
                <a:solidFill>
                  <a:schemeClr val="tx1"/>
                </a:solidFill>
                <a:effectLst/>
                <a:latin typeface="Arial" panose="020B0604020202020204" pitchFamily="34" charset="0"/>
                <a:cs typeface="Arial" panose="020B0604020202020204" pitchFamily="34" charset="0"/>
              </a:rPr>
              <a:t>Vodovotz</a:t>
            </a:r>
            <a:r>
              <a:rPr lang="en-US" sz="1100" b="0" i="0" dirty="0">
                <a:solidFill>
                  <a:schemeClr val="tx1"/>
                </a:solidFill>
                <a:effectLst/>
                <a:latin typeface="Arial" panose="020B0604020202020204" pitchFamily="34" charset="0"/>
                <a:cs typeface="Arial" panose="020B0604020202020204" pitchFamily="34" charset="0"/>
              </a:rPr>
              <a:t>, Y., Barnard, N., Hu, F. B., </a:t>
            </a:r>
            <a:r>
              <a:rPr lang="en-US" sz="1100" b="0" i="0" dirty="0" err="1">
                <a:solidFill>
                  <a:schemeClr val="tx1"/>
                </a:solidFill>
                <a:effectLst/>
                <a:latin typeface="Arial" panose="020B0604020202020204" pitchFamily="34" charset="0"/>
                <a:cs typeface="Arial" panose="020B0604020202020204" pitchFamily="34" charset="0"/>
              </a:rPr>
              <a:t>Jakicic</a:t>
            </a:r>
            <a:r>
              <a:rPr lang="en-US" sz="1100" b="0" i="0" dirty="0">
                <a:solidFill>
                  <a:schemeClr val="tx1"/>
                </a:solidFill>
                <a:effectLst/>
                <a:latin typeface="Arial" panose="020B0604020202020204" pitchFamily="34" charset="0"/>
                <a:cs typeface="Arial" panose="020B0604020202020204" pitchFamily="34" charset="0"/>
              </a:rPr>
              <a:t>, J., </a:t>
            </a:r>
            <a:r>
              <a:rPr lang="en-US" sz="1100" b="0" i="0" dirty="0" err="1">
                <a:solidFill>
                  <a:schemeClr val="tx1"/>
                </a:solidFill>
                <a:effectLst/>
                <a:latin typeface="Arial" panose="020B0604020202020204" pitchFamily="34" charset="0"/>
                <a:cs typeface="Arial" panose="020B0604020202020204" pitchFamily="34" charset="0"/>
              </a:rPr>
              <a:t>Lianov</a:t>
            </a:r>
            <a:r>
              <a:rPr lang="en-US" sz="1100" b="0" i="0" dirty="0">
                <a:solidFill>
                  <a:schemeClr val="tx1"/>
                </a:solidFill>
                <a:effectLst/>
                <a:latin typeface="Arial" panose="020B0604020202020204" pitchFamily="34" charset="0"/>
                <a:cs typeface="Arial" panose="020B0604020202020204" pitchFamily="34" charset="0"/>
              </a:rPr>
              <a:t>, L., Loveland, D., ... &amp; Parkinson, M. D. (2020). Prioritized Research for the Prevention, Treatment, and Reversal of Chronic Disease: Recommendations From the Lifestyle Medicine Research Summit. </a:t>
            </a:r>
            <a:r>
              <a:rPr lang="en-US" sz="1100" b="0" i="1" dirty="0">
                <a:solidFill>
                  <a:schemeClr val="tx1"/>
                </a:solidFill>
                <a:effectLst/>
                <a:latin typeface="Arial" panose="020B0604020202020204" pitchFamily="34" charset="0"/>
                <a:cs typeface="Arial" panose="020B0604020202020204" pitchFamily="34" charset="0"/>
              </a:rPr>
              <a:t>Frontiers in Medicine</a:t>
            </a:r>
            <a:r>
              <a:rPr lang="en-US" sz="1100" b="0" i="0" dirty="0">
                <a:solidFill>
                  <a:schemeClr val="tx1"/>
                </a:solidFill>
                <a:effectLst/>
                <a:latin typeface="Arial" panose="020B0604020202020204" pitchFamily="34" charset="0"/>
                <a:cs typeface="Arial" panose="020B0604020202020204" pitchFamily="34" charset="0"/>
              </a:rPr>
              <a:t>, </a:t>
            </a:r>
            <a:r>
              <a:rPr lang="en-US" sz="1100" b="0" i="1" dirty="0">
                <a:solidFill>
                  <a:schemeClr val="tx1"/>
                </a:solidFill>
                <a:effectLst/>
                <a:latin typeface="Arial" panose="020B0604020202020204" pitchFamily="34" charset="0"/>
                <a:cs typeface="Arial" panose="020B0604020202020204" pitchFamily="34" charset="0"/>
              </a:rPr>
              <a:t>7</a:t>
            </a:r>
            <a:r>
              <a:rPr lang="en-US" sz="1100" b="0" i="0" dirty="0">
                <a:solidFill>
                  <a:schemeClr val="tx1"/>
                </a:solidFill>
                <a:effectLst/>
                <a:latin typeface="Arial" panose="020B0604020202020204" pitchFamily="34" charset="0"/>
                <a:cs typeface="Arial" panose="020B0604020202020204" pitchFamily="34" charset="0"/>
              </a:rPr>
              <a:t>, 959. </a:t>
            </a:r>
            <a:r>
              <a:rPr lang="en-US" sz="1100" dirty="0" err="1">
                <a:solidFill>
                  <a:schemeClr val="tx1"/>
                </a:solidFill>
                <a:effectLst/>
                <a:latin typeface="Arial" panose="020B0604020202020204" pitchFamily="34" charset="0"/>
                <a:cs typeface="Arial" panose="020B0604020202020204" pitchFamily="34" charset="0"/>
              </a:rPr>
              <a:t>veillance</a:t>
            </a:r>
            <a:r>
              <a:rPr lang="en-US" sz="1100" dirty="0">
                <a:solidFill>
                  <a:schemeClr val="tx1"/>
                </a:solidFill>
                <a:effectLst/>
                <a:latin typeface="Arial" panose="020B0604020202020204" pitchFamily="34" charset="0"/>
                <a:cs typeface="Arial" panose="020B0604020202020204" pitchFamily="34" charset="0"/>
              </a:rPr>
              <a:t> Survey. </a:t>
            </a:r>
            <a:r>
              <a:rPr lang="en-US" sz="1100" i="1" dirty="0">
                <a:solidFill>
                  <a:schemeClr val="tx1"/>
                </a:solidFill>
                <a:effectLst/>
                <a:latin typeface="Arial" panose="020B0604020202020204" pitchFamily="34" charset="0"/>
                <a:cs typeface="Arial" panose="020B0604020202020204" pitchFamily="34" charset="0"/>
              </a:rPr>
              <a:t>The Journal of Clinical Hypertension</a:t>
            </a:r>
            <a:r>
              <a:rPr lang="en-US" sz="1100" dirty="0">
                <a:solidFill>
                  <a:schemeClr val="tx1"/>
                </a:solidFill>
                <a:effectLst/>
                <a:latin typeface="Arial" panose="020B0604020202020204" pitchFamily="34" charset="0"/>
                <a:cs typeface="Arial" panose="020B0604020202020204" pitchFamily="34" charset="0"/>
              </a:rPr>
              <a:t>, </a:t>
            </a:r>
            <a:r>
              <a:rPr lang="en-US" sz="1100" i="1" dirty="0">
                <a:solidFill>
                  <a:schemeClr val="tx1"/>
                </a:solidFill>
                <a:effectLst/>
                <a:latin typeface="Arial" panose="020B0604020202020204" pitchFamily="34" charset="0"/>
                <a:cs typeface="Arial" panose="020B0604020202020204" pitchFamily="34" charset="0"/>
              </a:rPr>
              <a:t>10</a:t>
            </a:r>
            <a:r>
              <a:rPr lang="en-US" sz="1100" dirty="0">
                <a:solidFill>
                  <a:schemeClr val="tx1"/>
                </a:solidFill>
                <a:effectLst/>
                <a:latin typeface="Arial" panose="020B0604020202020204" pitchFamily="34" charset="0"/>
                <a:cs typeface="Arial" panose="020B0604020202020204" pitchFamily="34" charset="0"/>
              </a:rPr>
              <a:t>(2), 105–111.</a:t>
            </a:r>
          </a:p>
          <a:p>
            <a:pPr marL="0" indent="0">
              <a:buNone/>
            </a:pPr>
            <a:r>
              <a:rPr lang="en-US" sz="1100" b="0" i="0" dirty="0">
                <a:solidFill>
                  <a:schemeClr val="tx1"/>
                </a:solidFill>
                <a:effectLst/>
                <a:latin typeface="Arial" panose="020B0604020202020204" pitchFamily="34" charset="0"/>
                <a:cs typeface="Arial" panose="020B0604020202020204" pitchFamily="34" charset="0"/>
              </a:rPr>
              <a:t>(4) Lopez, L., Cook, E. F., </a:t>
            </a:r>
            <a:r>
              <a:rPr lang="en-US" sz="1100" b="0" i="0" dirty="0" err="1">
                <a:solidFill>
                  <a:schemeClr val="tx1"/>
                </a:solidFill>
                <a:effectLst/>
                <a:latin typeface="Arial" panose="020B0604020202020204" pitchFamily="34" charset="0"/>
                <a:cs typeface="Arial" panose="020B0604020202020204" pitchFamily="34" charset="0"/>
              </a:rPr>
              <a:t>Horng</a:t>
            </a:r>
            <a:r>
              <a:rPr lang="en-US" sz="1100" b="0" i="0" dirty="0">
                <a:solidFill>
                  <a:schemeClr val="tx1"/>
                </a:solidFill>
                <a:effectLst/>
                <a:latin typeface="Arial" panose="020B0604020202020204" pitchFamily="34" charset="0"/>
                <a:cs typeface="Arial" panose="020B0604020202020204" pitchFamily="34" charset="0"/>
              </a:rPr>
              <a:t>, M. S., &amp; Hicks, L. S. (2009). Lifestyle modification counseling for hypertensive patients: results from the National Health and Nutrition Examination Survey 1999–2004. </a:t>
            </a:r>
            <a:r>
              <a:rPr lang="en-US" sz="1100" b="0" i="1" dirty="0">
                <a:solidFill>
                  <a:schemeClr val="tx1"/>
                </a:solidFill>
                <a:effectLst/>
                <a:latin typeface="Arial" panose="020B0604020202020204" pitchFamily="34" charset="0"/>
                <a:cs typeface="Arial" panose="020B0604020202020204" pitchFamily="34" charset="0"/>
              </a:rPr>
              <a:t>American journal of hypertension</a:t>
            </a:r>
            <a:r>
              <a:rPr lang="en-US" sz="1100" b="0" i="0" dirty="0">
                <a:solidFill>
                  <a:schemeClr val="tx1"/>
                </a:solidFill>
                <a:effectLst/>
                <a:latin typeface="Arial" panose="020B0604020202020204" pitchFamily="34" charset="0"/>
                <a:cs typeface="Arial" panose="020B0604020202020204" pitchFamily="34" charset="0"/>
              </a:rPr>
              <a:t>, </a:t>
            </a:r>
            <a:r>
              <a:rPr lang="en-US" sz="1100" b="0" i="1" dirty="0">
                <a:solidFill>
                  <a:schemeClr val="tx1"/>
                </a:solidFill>
                <a:effectLst/>
                <a:latin typeface="Arial" panose="020B0604020202020204" pitchFamily="34" charset="0"/>
                <a:cs typeface="Arial" panose="020B0604020202020204" pitchFamily="34" charset="0"/>
              </a:rPr>
              <a:t>22</a:t>
            </a:r>
            <a:r>
              <a:rPr lang="en-US" sz="1100" b="0" i="0" dirty="0">
                <a:solidFill>
                  <a:schemeClr val="tx1"/>
                </a:solidFill>
                <a:effectLst/>
                <a:latin typeface="Arial" panose="020B0604020202020204" pitchFamily="34" charset="0"/>
                <a:cs typeface="Arial" panose="020B0604020202020204" pitchFamily="34" charset="0"/>
              </a:rPr>
              <a:t>(3), 325-331.</a:t>
            </a:r>
          </a:p>
          <a:p>
            <a:pPr marL="0" indent="0">
              <a:buNone/>
            </a:pPr>
            <a:r>
              <a:rPr lang="en-US" sz="1100" b="0" i="0" dirty="0">
                <a:solidFill>
                  <a:schemeClr val="tx1"/>
                </a:solidFill>
                <a:effectLst/>
                <a:latin typeface="Arial" panose="020B0604020202020204" pitchFamily="34" charset="0"/>
                <a:cs typeface="Arial" panose="020B0604020202020204" pitchFamily="34" charset="0"/>
              </a:rPr>
              <a:t>(5) Berman, M. A., Appelbaum, K. J., Edwards, K. L., Eisenberg, D. M., &amp; Katz, D. L. (2017). </a:t>
            </a:r>
            <a:r>
              <a:rPr lang="en-US" sz="1100" b="0" i="0" dirty="0" err="1">
                <a:solidFill>
                  <a:schemeClr val="tx1"/>
                </a:solidFill>
                <a:effectLst/>
                <a:latin typeface="Arial" panose="020B0604020202020204" pitchFamily="34" charset="0"/>
                <a:cs typeface="Arial" panose="020B0604020202020204" pitchFamily="34" charset="0"/>
              </a:rPr>
              <a:t>FareWell</a:t>
            </a:r>
            <a:r>
              <a:rPr lang="en-US" sz="1100" b="0" i="0" dirty="0">
                <a:solidFill>
                  <a:schemeClr val="tx1"/>
                </a:solidFill>
                <a:effectLst/>
                <a:latin typeface="Arial" panose="020B0604020202020204" pitchFamily="34" charset="0"/>
                <a:cs typeface="Arial" panose="020B0604020202020204" pitchFamily="34" charset="0"/>
              </a:rPr>
              <a:t> and the how of lifestyle medicine. </a:t>
            </a:r>
            <a:r>
              <a:rPr lang="en-US" sz="1100" b="0" i="1" dirty="0">
                <a:solidFill>
                  <a:schemeClr val="tx1"/>
                </a:solidFill>
                <a:effectLst/>
                <a:latin typeface="Arial" panose="020B0604020202020204" pitchFamily="34" charset="0"/>
                <a:cs typeface="Arial" panose="020B0604020202020204" pitchFamily="34" charset="0"/>
              </a:rPr>
              <a:t>American journal of lifestyle medicine</a:t>
            </a:r>
            <a:r>
              <a:rPr lang="en-US" sz="1100" b="0" i="0" dirty="0">
                <a:solidFill>
                  <a:schemeClr val="tx1"/>
                </a:solidFill>
                <a:effectLst/>
                <a:latin typeface="Arial" panose="020B0604020202020204" pitchFamily="34" charset="0"/>
                <a:cs typeface="Arial" panose="020B0604020202020204" pitchFamily="34" charset="0"/>
              </a:rPr>
              <a:t>, </a:t>
            </a:r>
            <a:r>
              <a:rPr lang="en-US" sz="1100" b="0" i="1" dirty="0">
                <a:solidFill>
                  <a:schemeClr val="tx1"/>
                </a:solidFill>
                <a:effectLst/>
                <a:latin typeface="Arial" panose="020B0604020202020204" pitchFamily="34" charset="0"/>
                <a:cs typeface="Arial" panose="020B0604020202020204" pitchFamily="34" charset="0"/>
              </a:rPr>
              <a:t>11</a:t>
            </a:r>
            <a:r>
              <a:rPr lang="en-US" sz="1100" b="0" i="0" dirty="0">
                <a:solidFill>
                  <a:schemeClr val="tx1"/>
                </a:solidFill>
                <a:effectLst/>
                <a:latin typeface="Arial" panose="020B0604020202020204" pitchFamily="34" charset="0"/>
                <a:cs typeface="Arial" panose="020B0604020202020204" pitchFamily="34" charset="0"/>
              </a:rPr>
              <a:t>(4), 314-317.</a:t>
            </a:r>
          </a:p>
          <a:p>
            <a:pPr marL="0" indent="0">
              <a:buNone/>
            </a:pPr>
            <a:r>
              <a:rPr lang="en-US" sz="1100" b="0" i="0" dirty="0">
                <a:solidFill>
                  <a:schemeClr val="tx1"/>
                </a:solidFill>
                <a:effectLst/>
                <a:latin typeface="Arial" panose="020B0604020202020204" pitchFamily="34" charset="0"/>
                <a:cs typeface="Arial" panose="020B0604020202020204" pitchFamily="34" charset="0"/>
              </a:rPr>
              <a:t>(6) Berman, M. A., Guthrie, N. L., Edwards, K. L., Appelbaum, K. J., </a:t>
            </a:r>
            <a:r>
              <a:rPr lang="en-US" sz="1100" b="0" i="0" dirty="0" err="1">
                <a:solidFill>
                  <a:schemeClr val="tx1"/>
                </a:solidFill>
                <a:effectLst/>
                <a:latin typeface="Arial" panose="020B0604020202020204" pitchFamily="34" charset="0"/>
                <a:cs typeface="Arial" panose="020B0604020202020204" pitchFamily="34" charset="0"/>
              </a:rPr>
              <a:t>Njike</a:t>
            </a:r>
            <a:r>
              <a:rPr lang="en-US" sz="1100" b="0" i="0" dirty="0">
                <a:solidFill>
                  <a:schemeClr val="tx1"/>
                </a:solidFill>
                <a:effectLst/>
                <a:latin typeface="Arial" panose="020B0604020202020204" pitchFamily="34" charset="0"/>
                <a:cs typeface="Arial" panose="020B0604020202020204" pitchFamily="34" charset="0"/>
              </a:rPr>
              <a:t>, V. Y., Eisenberg, D. M., &amp; Katz, D. L. (2018). Change in glycemic control with use of a digital therapeutic in adults with type 2 diabetes: cohort study. </a:t>
            </a:r>
            <a:r>
              <a:rPr lang="en-US" sz="1100" b="0" i="1" dirty="0">
                <a:solidFill>
                  <a:schemeClr val="tx1"/>
                </a:solidFill>
                <a:effectLst/>
                <a:latin typeface="Arial" panose="020B0604020202020204" pitchFamily="34" charset="0"/>
                <a:cs typeface="Arial" panose="020B0604020202020204" pitchFamily="34" charset="0"/>
              </a:rPr>
              <a:t>JMIR diabetes</a:t>
            </a:r>
            <a:r>
              <a:rPr lang="en-US" sz="1100" b="0" i="0" dirty="0">
                <a:solidFill>
                  <a:schemeClr val="tx1"/>
                </a:solidFill>
                <a:effectLst/>
                <a:latin typeface="Arial" panose="020B0604020202020204" pitchFamily="34" charset="0"/>
                <a:cs typeface="Arial" panose="020B0604020202020204" pitchFamily="34" charset="0"/>
              </a:rPr>
              <a:t>, </a:t>
            </a:r>
            <a:r>
              <a:rPr lang="en-US" sz="1100" b="0" i="1" dirty="0">
                <a:solidFill>
                  <a:schemeClr val="tx1"/>
                </a:solidFill>
                <a:effectLst/>
                <a:latin typeface="Arial" panose="020B0604020202020204" pitchFamily="34" charset="0"/>
                <a:cs typeface="Arial" panose="020B0604020202020204" pitchFamily="34" charset="0"/>
              </a:rPr>
              <a:t>3</a:t>
            </a:r>
            <a:r>
              <a:rPr lang="en-US" sz="1100" b="0" i="0" dirty="0">
                <a:solidFill>
                  <a:schemeClr val="tx1"/>
                </a:solidFill>
                <a:effectLst/>
                <a:latin typeface="Arial" panose="020B0604020202020204" pitchFamily="34" charset="0"/>
                <a:cs typeface="Arial" panose="020B0604020202020204" pitchFamily="34" charset="0"/>
              </a:rPr>
              <a:t>(1), e9591.</a:t>
            </a:r>
          </a:p>
          <a:p>
            <a:pPr marL="0" indent="0">
              <a:buNone/>
            </a:pPr>
            <a:r>
              <a:rPr lang="en-US" sz="1100" b="0" i="0" dirty="0">
                <a:solidFill>
                  <a:schemeClr val="tx1"/>
                </a:solidFill>
                <a:effectLst/>
                <a:latin typeface="Arial" panose="020B0604020202020204" pitchFamily="34" charset="0"/>
                <a:cs typeface="Arial" panose="020B0604020202020204" pitchFamily="34" charset="0"/>
              </a:rPr>
              <a:t>(7) </a:t>
            </a:r>
            <a:r>
              <a:rPr lang="en-US" sz="1100" b="0" i="0" dirty="0" err="1">
                <a:solidFill>
                  <a:schemeClr val="tx1"/>
                </a:solidFill>
                <a:effectLst/>
                <a:latin typeface="Arial" panose="020B0604020202020204" pitchFamily="34" charset="0"/>
                <a:cs typeface="Arial" panose="020B0604020202020204" pitchFamily="34" charset="0"/>
              </a:rPr>
              <a:t>Saha</a:t>
            </a:r>
            <a:r>
              <a:rPr lang="en-US" sz="1100" b="0" i="0" dirty="0">
                <a:solidFill>
                  <a:schemeClr val="tx1"/>
                </a:solidFill>
                <a:effectLst/>
                <a:latin typeface="Arial" panose="020B0604020202020204" pitchFamily="34" charset="0"/>
                <a:cs typeface="Arial" panose="020B0604020202020204" pitchFamily="34" charset="0"/>
              </a:rPr>
              <a:t>, S., Carlsson, K. S., </a:t>
            </a:r>
            <a:r>
              <a:rPr lang="en-US" sz="1100" b="0" i="0" dirty="0" err="1">
                <a:solidFill>
                  <a:schemeClr val="tx1"/>
                </a:solidFill>
                <a:effectLst/>
                <a:latin typeface="Arial" panose="020B0604020202020204" pitchFamily="34" charset="0"/>
                <a:cs typeface="Arial" panose="020B0604020202020204" pitchFamily="34" charset="0"/>
              </a:rPr>
              <a:t>Gerdtham</a:t>
            </a:r>
            <a:r>
              <a:rPr lang="en-US" sz="1100" b="0" i="0" dirty="0">
                <a:solidFill>
                  <a:schemeClr val="tx1"/>
                </a:solidFill>
                <a:effectLst/>
                <a:latin typeface="Arial" panose="020B0604020202020204" pitchFamily="34" charset="0"/>
                <a:cs typeface="Arial" panose="020B0604020202020204" pitchFamily="34" charset="0"/>
              </a:rPr>
              <a:t>, U. G., Eriksson, M. K., Hagberg, L., Eliasson, M., &amp; Johansson, P. (2013). Are lifestyle interventions in primary care cost-effective?–An analysis based on a Markov model, differences-in-differences approach and the Swedish </a:t>
            </a:r>
            <a:r>
              <a:rPr lang="en-US" sz="1100" b="0" i="0" dirty="0" err="1">
                <a:solidFill>
                  <a:schemeClr val="tx1"/>
                </a:solidFill>
                <a:effectLst/>
                <a:latin typeface="Arial" panose="020B0604020202020204" pitchFamily="34" charset="0"/>
                <a:cs typeface="Arial" panose="020B0604020202020204" pitchFamily="34" charset="0"/>
              </a:rPr>
              <a:t>Björknäs</a:t>
            </a:r>
            <a:r>
              <a:rPr lang="en-US" sz="1100" b="0" i="0" dirty="0">
                <a:solidFill>
                  <a:schemeClr val="tx1"/>
                </a:solidFill>
                <a:effectLst/>
                <a:latin typeface="Arial" panose="020B0604020202020204" pitchFamily="34" charset="0"/>
                <a:cs typeface="Arial" panose="020B0604020202020204" pitchFamily="34" charset="0"/>
              </a:rPr>
              <a:t> study. </a:t>
            </a:r>
            <a:r>
              <a:rPr lang="en-US" sz="1100" b="0" i="1" dirty="0" err="1">
                <a:solidFill>
                  <a:schemeClr val="tx1"/>
                </a:solidFill>
                <a:effectLst/>
                <a:latin typeface="Arial" panose="020B0604020202020204" pitchFamily="34" charset="0"/>
                <a:cs typeface="Arial" panose="020B0604020202020204" pitchFamily="34" charset="0"/>
              </a:rPr>
              <a:t>PloS</a:t>
            </a:r>
            <a:r>
              <a:rPr lang="en-US" sz="1100" b="0" i="1" dirty="0">
                <a:solidFill>
                  <a:schemeClr val="tx1"/>
                </a:solidFill>
                <a:effectLst/>
                <a:latin typeface="Arial" panose="020B0604020202020204" pitchFamily="34" charset="0"/>
                <a:cs typeface="Arial" panose="020B0604020202020204" pitchFamily="34" charset="0"/>
              </a:rPr>
              <a:t> one</a:t>
            </a:r>
            <a:r>
              <a:rPr lang="en-US" sz="1100" b="0" i="0" dirty="0">
                <a:solidFill>
                  <a:schemeClr val="tx1"/>
                </a:solidFill>
                <a:effectLst/>
                <a:latin typeface="Arial" panose="020B0604020202020204" pitchFamily="34" charset="0"/>
                <a:cs typeface="Arial" panose="020B0604020202020204" pitchFamily="34" charset="0"/>
              </a:rPr>
              <a:t>, </a:t>
            </a:r>
            <a:r>
              <a:rPr lang="en-US" sz="1100" b="0" i="1" dirty="0">
                <a:solidFill>
                  <a:schemeClr val="tx1"/>
                </a:solidFill>
                <a:effectLst/>
                <a:latin typeface="Arial" panose="020B0604020202020204" pitchFamily="34" charset="0"/>
                <a:cs typeface="Arial" panose="020B0604020202020204" pitchFamily="34" charset="0"/>
              </a:rPr>
              <a:t>8</a:t>
            </a:r>
            <a:r>
              <a:rPr lang="en-US" sz="1100" b="0" i="0" dirty="0">
                <a:solidFill>
                  <a:schemeClr val="tx1"/>
                </a:solidFill>
                <a:effectLst/>
                <a:latin typeface="Arial" panose="020B0604020202020204" pitchFamily="34" charset="0"/>
                <a:cs typeface="Arial" panose="020B0604020202020204" pitchFamily="34" charset="0"/>
              </a:rPr>
              <a:t>(11), e80672.</a:t>
            </a:r>
          </a:p>
          <a:p>
            <a:pPr marL="0" indent="0">
              <a:buNone/>
            </a:pPr>
            <a:r>
              <a:rPr lang="en-US" sz="1100" b="0" i="0" dirty="0">
                <a:solidFill>
                  <a:schemeClr val="tx1"/>
                </a:solidFill>
                <a:effectLst/>
                <a:latin typeface="Arial" panose="020B0604020202020204" pitchFamily="34" charset="0"/>
                <a:cs typeface="Arial" panose="020B0604020202020204" pitchFamily="34" charset="0"/>
              </a:rPr>
              <a:t>(8) Wolf, A. M., </a:t>
            </a:r>
            <a:r>
              <a:rPr lang="en-US" sz="1100" b="0" i="0" dirty="0" err="1">
                <a:solidFill>
                  <a:schemeClr val="tx1"/>
                </a:solidFill>
                <a:effectLst/>
                <a:latin typeface="Arial" panose="020B0604020202020204" pitchFamily="34" charset="0"/>
                <a:cs typeface="Arial" panose="020B0604020202020204" pitchFamily="34" charset="0"/>
              </a:rPr>
              <a:t>Siadaty</a:t>
            </a:r>
            <a:r>
              <a:rPr lang="en-US" sz="1100" b="0" i="0" dirty="0">
                <a:solidFill>
                  <a:schemeClr val="tx1"/>
                </a:solidFill>
                <a:effectLst/>
                <a:latin typeface="Arial" panose="020B0604020202020204" pitchFamily="34" charset="0"/>
                <a:cs typeface="Arial" panose="020B0604020202020204" pitchFamily="34" charset="0"/>
              </a:rPr>
              <a:t>, M., Yaeger, B., Conaway, M. R., Crowther, J. Q., Nadler, J. L., &amp; </a:t>
            </a:r>
            <a:r>
              <a:rPr lang="en-US" sz="1100" b="0" i="0" dirty="0" err="1">
                <a:solidFill>
                  <a:schemeClr val="tx1"/>
                </a:solidFill>
                <a:effectLst/>
                <a:latin typeface="Arial" panose="020B0604020202020204" pitchFamily="34" charset="0"/>
                <a:cs typeface="Arial" panose="020B0604020202020204" pitchFamily="34" charset="0"/>
              </a:rPr>
              <a:t>Bovbjerg</a:t>
            </a:r>
            <a:r>
              <a:rPr lang="en-US" sz="1100" b="0" i="0" dirty="0">
                <a:solidFill>
                  <a:schemeClr val="tx1"/>
                </a:solidFill>
                <a:effectLst/>
                <a:latin typeface="Arial" panose="020B0604020202020204" pitchFamily="34" charset="0"/>
                <a:cs typeface="Arial" panose="020B0604020202020204" pitchFamily="34" charset="0"/>
              </a:rPr>
              <a:t>, V. E. (2007). Effects of lifestyle intervention on health care costs: Improving Control with Activity and Nutrition (ICAN). </a:t>
            </a:r>
            <a:r>
              <a:rPr lang="en-US" sz="1100" b="0" i="1" dirty="0">
                <a:solidFill>
                  <a:schemeClr val="tx1"/>
                </a:solidFill>
                <a:effectLst/>
                <a:latin typeface="Arial" panose="020B0604020202020204" pitchFamily="34" charset="0"/>
                <a:cs typeface="Arial" panose="020B0604020202020204" pitchFamily="34" charset="0"/>
              </a:rPr>
              <a:t>Journal of the American Dietetic Association</a:t>
            </a:r>
            <a:r>
              <a:rPr lang="en-US" sz="1100" b="0" i="0" dirty="0">
                <a:solidFill>
                  <a:schemeClr val="tx1"/>
                </a:solidFill>
                <a:effectLst/>
                <a:latin typeface="Arial" panose="020B0604020202020204" pitchFamily="34" charset="0"/>
                <a:cs typeface="Arial" panose="020B0604020202020204" pitchFamily="34" charset="0"/>
              </a:rPr>
              <a:t>, </a:t>
            </a:r>
            <a:r>
              <a:rPr lang="en-US" sz="1100" b="0" i="1" dirty="0">
                <a:solidFill>
                  <a:schemeClr val="tx1"/>
                </a:solidFill>
                <a:effectLst/>
                <a:latin typeface="Arial" panose="020B0604020202020204" pitchFamily="34" charset="0"/>
                <a:cs typeface="Arial" panose="020B0604020202020204" pitchFamily="34" charset="0"/>
              </a:rPr>
              <a:t>107</a:t>
            </a:r>
            <a:r>
              <a:rPr lang="en-US" sz="1100" b="0" i="0" dirty="0">
                <a:solidFill>
                  <a:schemeClr val="tx1"/>
                </a:solidFill>
                <a:effectLst/>
                <a:latin typeface="Arial" panose="020B0604020202020204" pitchFamily="34" charset="0"/>
                <a:cs typeface="Arial" panose="020B0604020202020204" pitchFamily="34" charset="0"/>
              </a:rPr>
              <a:t>(8), 1365-1373.</a:t>
            </a:r>
          </a:p>
        </p:txBody>
      </p:sp>
    </p:spTree>
    <p:extLst>
      <p:ext uri="{BB962C8B-B14F-4D97-AF65-F5344CB8AC3E}">
        <p14:creationId xmlns:p14="http://schemas.microsoft.com/office/powerpoint/2010/main" val="2363114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3076F-663D-4036-BA97-84079F9D291D}"/>
              </a:ext>
            </a:extLst>
          </p:cNvPr>
          <p:cNvSpPr>
            <a:spLocks noGrp="1"/>
          </p:cNvSpPr>
          <p:nvPr>
            <p:ph type="title"/>
          </p:nvPr>
        </p:nvSpPr>
        <p:spPr/>
        <p:txBody>
          <a:bodyPr/>
          <a:lstStyle/>
          <a:p>
            <a:r>
              <a:rPr lang="en-US" dirty="0"/>
              <a:t>Citations (2/3)</a:t>
            </a:r>
          </a:p>
        </p:txBody>
      </p:sp>
      <p:sp>
        <p:nvSpPr>
          <p:cNvPr id="3" name="Content Placeholder 2">
            <a:extLst>
              <a:ext uri="{FF2B5EF4-FFF2-40B4-BE49-F238E27FC236}">
                <a16:creationId xmlns:a16="http://schemas.microsoft.com/office/drawing/2014/main" id="{86791094-2713-4135-8C50-D32DE70C70EA}"/>
              </a:ext>
            </a:extLst>
          </p:cNvPr>
          <p:cNvSpPr>
            <a:spLocks noGrp="1"/>
          </p:cNvSpPr>
          <p:nvPr>
            <p:ph idx="1"/>
          </p:nvPr>
        </p:nvSpPr>
        <p:spPr/>
        <p:txBody>
          <a:bodyPr>
            <a:normAutofit lnSpcReduction="10000"/>
          </a:bodyPr>
          <a:lstStyle/>
          <a:p>
            <a:pPr marL="0" indent="0">
              <a:buNone/>
            </a:pPr>
            <a:r>
              <a:rPr lang="en-US" sz="1100" b="0" i="0" dirty="0">
                <a:solidFill>
                  <a:schemeClr val="tx1"/>
                </a:solidFill>
                <a:effectLst/>
                <a:latin typeface="Arial" panose="020B0604020202020204" pitchFamily="34" charset="0"/>
                <a:cs typeface="Arial" panose="020B0604020202020204" pitchFamily="34" charset="0"/>
              </a:rPr>
              <a:t>(9) Eriksson, M. K., Hagberg, L., Lindholm, L., </a:t>
            </a:r>
            <a:r>
              <a:rPr lang="en-US" sz="1100" b="0" i="0" dirty="0" err="1">
                <a:solidFill>
                  <a:schemeClr val="tx1"/>
                </a:solidFill>
                <a:effectLst/>
                <a:latin typeface="Arial" panose="020B0604020202020204" pitchFamily="34" charset="0"/>
                <a:cs typeface="Arial" panose="020B0604020202020204" pitchFamily="34" charset="0"/>
              </a:rPr>
              <a:t>Malmgren</a:t>
            </a:r>
            <a:r>
              <a:rPr lang="en-US" sz="1100" b="0" i="0" dirty="0">
                <a:solidFill>
                  <a:schemeClr val="tx1"/>
                </a:solidFill>
                <a:effectLst/>
                <a:latin typeface="Arial" panose="020B0604020202020204" pitchFamily="34" charset="0"/>
                <a:cs typeface="Arial" panose="020B0604020202020204" pitchFamily="34" charset="0"/>
              </a:rPr>
              <a:t>-Olsson, E. B., </a:t>
            </a:r>
            <a:r>
              <a:rPr lang="en-US" sz="1100" b="0" i="0" dirty="0" err="1">
                <a:solidFill>
                  <a:schemeClr val="tx1"/>
                </a:solidFill>
                <a:effectLst/>
                <a:latin typeface="Arial" panose="020B0604020202020204" pitchFamily="34" charset="0"/>
                <a:cs typeface="Arial" panose="020B0604020202020204" pitchFamily="34" charset="0"/>
              </a:rPr>
              <a:t>Österlind</a:t>
            </a:r>
            <a:r>
              <a:rPr lang="en-US" sz="1100" b="0" i="0" dirty="0">
                <a:solidFill>
                  <a:schemeClr val="tx1"/>
                </a:solidFill>
                <a:effectLst/>
                <a:latin typeface="Arial" panose="020B0604020202020204" pitchFamily="34" charset="0"/>
                <a:cs typeface="Arial" panose="020B0604020202020204" pitchFamily="34" charset="0"/>
              </a:rPr>
              <a:t>, J., &amp; Eliasson, M. (2010). Quality of life and cost-effectiveness of a 3-year trial of lifestyle intervention in primary health care. </a:t>
            </a:r>
            <a:r>
              <a:rPr lang="en-US" sz="1100" b="0" i="1" dirty="0">
                <a:solidFill>
                  <a:schemeClr val="tx1"/>
                </a:solidFill>
                <a:effectLst/>
                <a:latin typeface="Arial" panose="020B0604020202020204" pitchFamily="34" charset="0"/>
                <a:cs typeface="Arial" panose="020B0604020202020204" pitchFamily="34" charset="0"/>
              </a:rPr>
              <a:t>Archives of internal medicine</a:t>
            </a:r>
            <a:r>
              <a:rPr lang="en-US" sz="1100" b="0" i="0" dirty="0">
                <a:solidFill>
                  <a:schemeClr val="tx1"/>
                </a:solidFill>
                <a:effectLst/>
                <a:latin typeface="Arial" panose="020B0604020202020204" pitchFamily="34" charset="0"/>
                <a:cs typeface="Arial" panose="020B0604020202020204" pitchFamily="34" charset="0"/>
              </a:rPr>
              <a:t>, </a:t>
            </a:r>
            <a:r>
              <a:rPr lang="en-US" sz="1100" b="0" i="1" dirty="0">
                <a:solidFill>
                  <a:schemeClr val="tx1"/>
                </a:solidFill>
                <a:effectLst/>
                <a:latin typeface="Arial" panose="020B0604020202020204" pitchFamily="34" charset="0"/>
                <a:cs typeface="Arial" panose="020B0604020202020204" pitchFamily="34" charset="0"/>
              </a:rPr>
              <a:t>170</a:t>
            </a:r>
            <a:r>
              <a:rPr lang="en-US" sz="1100" b="0" i="0" dirty="0">
                <a:solidFill>
                  <a:schemeClr val="tx1"/>
                </a:solidFill>
                <a:effectLst/>
                <a:latin typeface="Arial" panose="020B0604020202020204" pitchFamily="34" charset="0"/>
                <a:cs typeface="Arial" panose="020B0604020202020204" pitchFamily="34" charset="0"/>
              </a:rPr>
              <a:t>(16), 1470-1479.</a:t>
            </a:r>
            <a:endParaRPr lang="en-US" sz="1100" dirty="0">
              <a:latin typeface="Arial" panose="020B0604020202020204" pitchFamily="34" charset="0"/>
              <a:cs typeface="Arial" panose="020B0604020202020204" pitchFamily="34" charset="0"/>
            </a:endParaRPr>
          </a:p>
          <a:p>
            <a:pPr marL="0" indent="0">
              <a:buNone/>
            </a:pPr>
            <a:r>
              <a:rPr lang="en-US" sz="1100" dirty="0">
                <a:latin typeface="Arial" panose="020B0604020202020204" pitchFamily="34" charset="0"/>
                <a:cs typeface="Arial" panose="020B0604020202020204" pitchFamily="34" charset="0"/>
              </a:rPr>
              <a:t>(10) </a:t>
            </a:r>
            <a:r>
              <a:rPr lang="en-US" sz="1100" b="0" i="0" dirty="0">
                <a:solidFill>
                  <a:srgbClr val="222222"/>
                </a:solidFill>
                <a:effectLst/>
                <a:latin typeface="Arial" panose="020B0604020202020204" pitchFamily="34" charset="0"/>
                <a:cs typeface="Arial" panose="020B0604020202020204" pitchFamily="34" charset="0"/>
              </a:rPr>
              <a:t>Agarwal, U., Mishra, S., Xu, J., Levin, S., Gonzales, J., &amp; Barnard, N. D. (2015). A multicenter randomized controlled trial of a nutrition intervention program in a multiethnic adult population in the corporate setting reduces depression and anxiety and improves quality of life: the GEICO study. </a:t>
            </a:r>
            <a:r>
              <a:rPr lang="en-US" sz="1100" b="0" i="1" dirty="0">
                <a:solidFill>
                  <a:srgbClr val="222222"/>
                </a:solidFill>
                <a:effectLst/>
                <a:latin typeface="Arial" panose="020B0604020202020204" pitchFamily="34" charset="0"/>
                <a:cs typeface="Arial" panose="020B0604020202020204" pitchFamily="34" charset="0"/>
              </a:rPr>
              <a:t>American Journal of Health Promotion</a:t>
            </a:r>
            <a:r>
              <a:rPr lang="en-US" sz="1100" b="0" i="0" dirty="0">
                <a:solidFill>
                  <a:srgbClr val="222222"/>
                </a:solidFill>
                <a:effectLst/>
                <a:latin typeface="Arial" panose="020B0604020202020204" pitchFamily="34" charset="0"/>
                <a:cs typeface="Arial" panose="020B0604020202020204" pitchFamily="34" charset="0"/>
              </a:rPr>
              <a:t>, </a:t>
            </a:r>
            <a:r>
              <a:rPr lang="en-US" sz="1100" b="0" i="1" dirty="0">
                <a:solidFill>
                  <a:srgbClr val="222222"/>
                </a:solidFill>
                <a:effectLst/>
                <a:latin typeface="Arial" panose="020B0604020202020204" pitchFamily="34" charset="0"/>
                <a:cs typeface="Arial" panose="020B0604020202020204" pitchFamily="34" charset="0"/>
              </a:rPr>
              <a:t>29</a:t>
            </a:r>
            <a:r>
              <a:rPr lang="en-US" sz="1100" b="0" i="0" dirty="0">
                <a:solidFill>
                  <a:srgbClr val="222222"/>
                </a:solidFill>
                <a:effectLst/>
                <a:latin typeface="Arial" panose="020B0604020202020204" pitchFamily="34" charset="0"/>
                <a:cs typeface="Arial" panose="020B0604020202020204" pitchFamily="34" charset="0"/>
              </a:rPr>
              <a:t>(4), 245-254.</a:t>
            </a:r>
          </a:p>
          <a:p>
            <a:pPr marL="0" indent="0">
              <a:buNone/>
            </a:pPr>
            <a:r>
              <a:rPr lang="en-US" sz="1100" dirty="0">
                <a:solidFill>
                  <a:srgbClr val="222222"/>
                </a:solidFill>
                <a:latin typeface="Arial" panose="020B0604020202020204" pitchFamily="34" charset="0"/>
                <a:cs typeface="Arial" panose="020B0604020202020204" pitchFamily="34" charset="0"/>
              </a:rPr>
              <a:t>(11) </a:t>
            </a:r>
            <a:r>
              <a:rPr lang="en-US" sz="1100" b="0" i="0" dirty="0">
                <a:solidFill>
                  <a:srgbClr val="222222"/>
                </a:solidFill>
                <a:effectLst/>
                <a:latin typeface="Arial" panose="020B0604020202020204" pitchFamily="34" charset="0"/>
                <a:cs typeface="Arial" panose="020B0604020202020204" pitchFamily="34" charset="0"/>
              </a:rPr>
              <a:t>Baum, A., Scarpa, J., </a:t>
            </a:r>
            <a:r>
              <a:rPr lang="en-US" sz="1100" b="0" i="0" dirty="0" err="1">
                <a:solidFill>
                  <a:srgbClr val="222222"/>
                </a:solidFill>
                <a:effectLst/>
                <a:latin typeface="Arial" panose="020B0604020202020204" pitchFamily="34" charset="0"/>
                <a:cs typeface="Arial" panose="020B0604020202020204" pitchFamily="34" charset="0"/>
              </a:rPr>
              <a:t>Bruzelius</a:t>
            </a:r>
            <a:r>
              <a:rPr lang="en-US" sz="1100" b="0" i="0" dirty="0">
                <a:solidFill>
                  <a:srgbClr val="222222"/>
                </a:solidFill>
                <a:effectLst/>
                <a:latin typeface="Arial" panose="020B0604020202020204" pitchFamily="34" charset="0"/>
                <a:cs typeface="Arial" panose="020B0604020202020204" pitchFamily="34" charset="0"/>
              </a:rPr>
              <a:t>, E., </a:t>
            </a:r>
            <a:r>
              <a:rPr lang="en-US" sz="1100" b="0" i="0" dirty="0" err="1">
                <a:solidFill>
                  <a:srgbClr val="222222"/>
                </a:solidFill>
                <a:effectLst/>
                <a:latin typeface="Arial" panose="020B0604020202020204" pitchFamily="34" charset="0"/>
                <a:cs typeface="Arial" panose="020B0604020202020204" pitchFamily="34" charset="0"/>
              </a:rPr>
              <a:t>Tamler</a:t>
            </a:r>
            <a:r>
              <a:rPr lang="en-US" sz="1100" b="0" i="0" dirty="0">
                <a:solidFill>
                  <a:srgbClr val="222222"/>
                </a:solidFill>
                <a:effectLst/>
                <a:latin typeface="Arial" panose="020B0604020202020204" pitchFamily="34" charset="0"/>
                <a:cs typeface="Arial" panose="020B0604020202020204" pitchFamily="34" charset="0"/>
              </a:rPr>
              <a:t>, R., </a:t>
            </a:r>
            <a:r>
              <a:rPr lang="en-US" sz="1100" b="0" i="0" dirty="0" err="1">
                <a:solidFill>
                  <a:srgbClr val="222222"/>
                </a:solidFill>
                <a:effectLst/>
                <a:latin typeface="Arial" panose="020B0604020202020204" pitchFamily="34" charset="0"/>
                <a:cs typeface="Arial" panose="020B0604020202020204" pitchFamily="34" charset="0"/>
              </a:rPr>
              <a:t>Basu</a:t>
            </a:r>
            <a:r>
              <a:rPr lang="en-US" sz="1100" b="0" i="0" dirty="0">
                <a:solidFill>
                  <a:srgbClr val="222222"/>
                </a:solidFill>
                <a:effectLst/>
                <a:latin typeface="Arial" panose="020B0604020202020204" pitchFamily="34" charset="0"/>
                <a:cs typeface="Arial" panose="020B0604020202020204" pitchFamily="34" charset="0"/>
              </a:rPr>
              <a:t>, S., &amp; </a:t>
            </a:r>
            <a:r>
              <a:rPr lang="en-US" sz="1100" b="0" i="0" dirty="0" err="1">
                <a:solidFill>
                  <a:srgbClr val="222222"/>
                </a:solidFill>
                <a:effectLst/>
                <a:latin typeface="Arial" panose="020B0604020202020204" pitchFamily="34" charset="0"/>
                <a:cs typeface="Arial" panose="020B0604020202020204" pitchFamily="34" charset="0"/>
              </a:rPr>
              <a:t>Faghmous</a:t>
            </a:r>
            <a:r>
              <a:rPr lang="en-US" sz="1100" b="0" i="0" dirty="0">
                <a:solidFill>
                  <a:srgbClr val="222222"/>
                </a:solidFill>
                <a:effectLst/>
                <a:latin typeface="Arial" panose="020B0604020202020204" pitchFamily="34" charset="0"/>
                <a:cs typeface="Arial" panose="020B0604020202020204" pitchFamily="34" charset="0"/>
              </a:rPr>
              <a:t>, J. (2017). Targeting weight loss interventions to reduce cardiovascular complications of type 2 diabetes: a machine learning-based post-hoc analysis of heterogeneous treatment effects in the Look AHEAD trial. </a:t>
            </a:r>
            <a:r>
              <a:rPr lang="en-US" sz="1100" b="0" i="1" dirty="0">
                <a:solidFill>
                  <a:srgbClr val="222222"/>
                </a:solidFill>
                <a:effectLst/>
                <a:latin typeface="Arial" panose="020B0604020202020204" pitchFamily="34" charset="0"/>
                <a:cs typeface="Arial" panose="020B0604020202020204" pitchFamily="34" charset="0"/>
              </a:rPr>
              <a:t>The lancet Diabetes &amp; endocrinology</a:t>
            </a:r>
            <a:r>
              <a:rPr lang="en-US" sz="1100" b="0" i="0" dirty="0">
                <a:solidFill>
                  <a:srgbClr val="222222"/>
                </a:solidFill>
                <a:effectLst/>
                <a:latin typeface="Arial" panose="020B0604020202020204" pitchFamily="34" charset="0"/>
                <a:cs typeface="Arial" panose="020B0604020202020204" pitchFamily="34" charset="0"/>
              </a:rPr>
              <a:t>, </a:t>
            </a:r>
            <a:r>
              <a:rPr lang="en-US" sz="1100" b="0" i="1" dirty="0">
                <a:solidFill>
                  <a:srgbClr val="222222"/>
                </a:solidFill>
                <a:effectLst/>
                <a:latin typeface="Arial" panose="020B0604020202020204" pitchFamily="34" charset="0"/>
                <a:cs typeface="Arial" panose="020B0604020202020204" pitchFamily="34" charset="0"/>
              </a:rPr>
              <a:t>5</a:t>
            </a:r>
            <a:r>
              <a:rPr lang="en-US" sz="1100" b="0" i="0" dirty="0">
                <a:solidFill>
                  <a:srgbClr val="222222"/>
                </a:solidFill>
                <a:effectLst/>
                <a:latin typeface="Arial" panose="020B0604020202020204" pitchFamily="34" charset="0"/>
                <a:cs typeface="Arial" panose="020B0604020202020204" pitchFamily="34" charset="0"/>
              </a:rPr>
              <a:t>(10), 808-815.</a:t>
            </a:r>
            <a:endParaRPr lang="en-US" sz="1100" dirty="0">
              <a:solidFill>
                <a:srgbClr val="222222"/>
              </a:solidFill>
              <a:latin typeface="Arial" panose="020B0604020202020204" pitchFamily="34" charset="0"/>
              <a:cs typeface="Arial" panose="020B0604020202020204" pitchFamily="34" charset="0"/>
            </a:endParaRPr>
          </a:p>
          <a:p>
            <a:pPr marL="0" indent="0">
              <a:buNone/>
            </a:pPr>
            <a:r>
              <a:rPr lang="en-US" sz="1100" dirty="0">
                <a:solidFill>
                  <a:srgbClr val="222222"/>
                </a:solidFill>
                <a:latin typeface="Arial" panose="020B0604020202020204" pitchFamily="34" charset="0"/>
                <a:cs typeface="Arial" panose="020B0604020202020204" pitchFamily="34" charset="0"/>
              </a:rPr>
              <a:t>(12) </a:t>
            </a:r>
            <a:r>
              <a:rPr lang="en-US" sz="1100" b="0" i="0" dirty="0">
                <a:solidFill>
                  <a:srgbClr val="222222"/>
                </a:solidFill>
                <a:effectLst/>
                <a:latin typeface="Arial" panose="020B0604020202020204" pitchFamily="34" charset="0"/>
                <a:cs typeface="Arial" panose="020B0604020202020204" pitchFamily="34" charset="0"/>
              </a:rPr>
              <a:t>Joiner, K. L., Nam, S., &amp; Whittemore, R. (2017). Lifestyle interventions based on the diabetes prevention program delivered via eHealth: A systematic review and meta-analysis. </a:t>
            </a:r>
            <a:r>
              <a:rPr lang="en-US" sz="1100" b="0" i="1" dirty="0">
                <a:solidFill>
                  <a:srgbClr val="222222"/>
                </a:solidFill>
                <a:effectLst/>
                <a:latin typeface="Arial" panose="020B0604020202020204" pitchFamily="34" charset="0"/>
                <a:cs typeface="Arial" panose="020B0604020202020204" pitchFamily="34" charset="0"/>
              </a:rPr>
              <a:t>Preventive medicine</a:t>
            </a:r>
            <a:r>
              <a:rPr lang="en-US" sz="1100" b="0" i="0" dirty="0">
                <a:solidFill>
                  <a:srgbClr val="222222"/>
                </a:solidFill>
                <a:effectLst/>
                <a:latin typeface="Arial" panose="020B0604020202020204" pitchFamily="34" charset="0"/>
                <a:cs typeface="Arial" panose="020B0604020202020204" pitchFamily="34" charset="0"/>
              </a:rPr>
              <a:t>, </a:t>
            </a:r>
            <a:r>
              <a:rPr lang="en-US" sz="1100" b="0" i="1" dirty="0">
                <a:solidFill>
                  <a:srgbClr val="222222"/>
                </a:solidFill>
                <a:effectLst/>
                <a:latin typeface="Arial" panose="020B0604020202020204" pitchFamily="34" charset="0"/>
                <a:cs typeface="Arial" panose="020B0604020202020204" pitchFamily="34" charset="0"/>
              </a:rPr>
              <a:t>100</a:t>
            </a:r>
            <a:r>
              <a:rPr lang="en-US" sz="1100" b="0" i="0" dirty="0">
                <a:solidFill>
                  <a:srgbClr val="222222"/>
                </a:solidFill>
                <a:effectLst/>
                <a:latin typeface="Arial" panose="020B0604020202020204" pitchFamily="34" charset="0"/>
                <a:cs typeface="Arial" panose="020B0604020202020204" pitchFamily="34" charset="0"/>
              </a:rPr>
              <a:t>, 194-207.</a:t>
            </a:r>
          </a:p>
          <a:p>
            <a:pPr marL="0" indent="0">
              <a:buNone/>
            </a:pPr>
            <a:r>
              <a:rPr lang="en-US" sz="1100" dirty="0">
                <a:latin typeface="Arial" panose="020B0604020202020204" pitchFamily="34" charset="0"/>
                <a:cs typeface="Arial" panose="020B0604020202020204" pitchFamily="34" charset="0"/>
              </a:rPr>
              <a:t>(13) </a:t>
            </a:r>
            <a:r>
              <a:rPr lang="en-US" sz="1100" b="0" i="0" dirty="0">
                <a:solidFill>
                  <a:srgbClr val="222222"/>
                </a:solidFill>
                <a:effectLst/>
                <a:latin typeface="Arial" panose="020B0604020202020204" pitchFamily="34" charset="0"/>
                <a:cs typeface="Arial" panose="020B0604020202020204" pitchFamily="34" charset="0"/>
              </a:rPr>
              <a:t>Gulati, M., &amp; Delaney, M. (2019). The lifestyle medicine physician’s case to self-insured employers: a business model for physicians, a bargain for companies. </a:t>
            </a:r>
            <a:r>
              <a:rPr lang="en-US" sz="1100" b="0" i="1" dirty="0">
                <a:solidFill>
                  <a:srgbClr val="222222"/>
                </a:solidFill>
                <a:effectLst/>
                <a:latin typeface="Arial" panose="020B0604020202020204" pitchFamily="34" charset="0"/>
                <a:cs typeface="Arial" panose="020B0604020202020204" pitchFamily="34" charset="0"/>
              </a:rPr>
              <a:t>American journal of lifestyle medicine</a:t>
            </a:r>
            <a:r>
              <a:rPr lang="en-US" sz="1100" b="0" i="0" dirty="0">
                <a:solidFill>
                  <a:srgbClr val="222222"/>
                </a:solidFill>
                <a:effectLst/>
                <a:latin typeface="Arial" panose="020B0604020202020204" pitchFamily="34" charset="0"/>
                <a:cs typeface="Arial" panose="020B0604020202020204" pitchFamily="34" charset="0"/>
              </a:rPr>
              <a:t>, </a:t>
            </a:r>
            <a:r>
              <a:rPr lang="en-US" sz="1100" b="0" i="1" dirty="0">
                <a:solidFill>
                  <a:srgbClr val="222222"/>
                </a:solidFill>
                <a:effectLst/>
                <a:latin typeface="Arial" panose="020B0604020202020204" pitchFamily="34" charset="0"/>
                <a:cs typeface="Arial" panose="020B0604020202020204" pitchFamily="34" charset="0"/>
              </a:rPr>
              <a:t>13</a:t>
            </a:r>
            <a:r>
              <a:rPr lang="en-US" sz="1100" b="0" i="0" dirty="0">
                <a:solidFill>
                  <a:srgbClr val="222222"/>
                </a:solidFill>
                <a:effectLst/>
                <a:latin typeface="Arial" panose="020B0604020202020204" pitchFamily="34" charset="0"/>
                <a:cs typeface="Arial" panose="020B0604020202020204" pitchFamily="34" charset="0"/>
              </a:rPr>
              <a:t>(5), 462-469.</a:t>
            </a:r>
          </a:p>
          <a:p>
            <a:pPr marL="0" indent="0">
              <a:buNone/>
            </a:pPr>
            <a:r>
              <a:rPr lang="en-US" sz="1100" dirty="0">
                <a:solidFill>
                  <a:srgbClr val="222222"/>
                </a:solidFill>
                <a:latin typeface="Arial" panose="020B0604020202020204" pitchFamily="34" charset="0"/>
                <a:cs typeface="Arial" panose="020B0604020202020204" pitchFamily="34" charset="0"/>
              </a:rPr>
              <a:t>(14) </a:t>
            </a:r>
            <a:r>
              <a:rPr lang="en-US" sz="1100" b="0" i="0" dirty="0">
                <a:solidFill>
                  <a:srgbClr val="222222"/>
                </a:solidFill>
                <a:effectLst/>
                <a:latin typeface="Arial" panose="020B0604020202020204" pitchFamily="34" charset="0"/>
                <a:cs typeface="Arial" panose="020B0604020202020204" pitchFamily="34" charset="0"/>
              </a:rPr>
              <a:t>Gray, I. D., </a:t>
            </a:r>
            <a:r>
              <a:rPr lang="en-US" sz="1100" b="0" i="0" dirty="0" err="1">
                <a:solidFill>
                  <a:srgbClr val="222222"/>
                </a:solidFill>
                <a:effectLst/>
                <a:latin typeface="Arial" panose="020B0604020202020204" pitchFamily="34" charset="0"/>
                <a:cs typeface="Arial" panose="020B0604020202020204" pitchFamily="34" charset="0"/>
              </a:rPr>
              <a:t>Kross</a:t>
            </a:r>
            <a:r>
              <a:rPr lang="en-US" sz="1100" b="0" i="0" dirty="0">
                <a:solidFill>
                  <a:srgbClr val="222222"/>
                </a:solidFill>
                <a:effectLst/>
                <a:latin typeface="Arial" panose="020B0604020202020204" pitchFamily="34" charset="0"/>
                <a:cs typeface="Arial" panose="020B0604020202020204" pitchFamily="34" charset="0"/>
              </a:rPr>
              <a:t>, A. R., Renfrew, M. E., &amp; Wood, P. (2020). Precision Medicine in Lifestyle Medicine: The Way of the Future?. </a:t>
            </a:r>
            <a:r>
              <a:rPr lang="en-US" sz="1100" b="0" i="1" dirty="0">
                <a:solidFill>
                  <a:srgbClr val="222222"/>
                </a:solidFill>
                <a:effectLst/>
                <a:latin typeface="Arial" panose="020B0604020202020204" pitchFamily="34" charset="0"/>
                <a:cs typeface="Arial" panose="020B0604020202020204" pitchFamily="34" charset="0"/>
              </a:rPr>
              <a:t>American journal of lifestyle medicine</a:t>
            </a:r>
            <a:r>
              <a:rPr lang="en-US" sz="1100" b="0" i="0" dirty="0">
                <a:solidFill>
                  <a:srgbClr val="222222"/>
                </a:solidFill>
                <a:effectLst/>
                <a:latin typeface="Arial" panose="020B0604020202020204" pitchFamily="34" charset="0"/>
                <a:cs typeface="Arial" panose="020B0604020202020204" pitchFamily="34" charset="0"/>
              </a:rPr>
              <a:t>, </a:t>
            </a:r>
            <a:r>
              <a:rPr lang="en-US" sz="1100" b="0" i="1" dirty="0">
                <a:solidFill>
                  <a:srgbClr val="222222"/>
                </a:solidFill>
                <a:effectLst/>
                <a:latin typeface="Arial" panose="020B0604020202020204" pitchFamily="34" charset="0"/>
                <a:cs typeface="Arial" panose="020B0604020202020204" pitchFamily="34" charset="0"/>
              </a:rPr>
              <a:t>14</a:t>
            </a:r>
            <a:r>
              <a:rPr lang="en-US" sz="1100" b="0" i="0" dirty="0">
                <a:solidFill>
                  <a:srgbClr val="222222"/>
                </a:solidFill>
                <a:effectLst/>
                <a:latin typeface="Arial" panose="020B0604020202020204" pitchFamily="34" charset="0"/>
                <a:cs typeface="Arial" panose="020B0604020202020204" pitchFamily="34" charset="0"/>
              </a:rPr>
              <a:t>(2), 169-186.</a:t>
            </a:r>
          </a:p>
          <a:p>
            <a:pPr marL="0" indent="0">
              <a:buNone/>
            </a:pPr>
            <a:r>
              <a:rPr lang="en-US" sz="1100" b="0" i="0" dirty="0">
                <a:solidFill>
                  <a:srgbClr val="222222"/>
                </a:solidFill>
                <a:effectLst/>
                <a:latin typeface="Arial" panose="020B0604020202020204" pitchFamily="34" charset="0"/>
                <a:cs typeface="Arial" panose="020B0604020202020204" pitchFamily="34" charset="0"/>
              </a:rPr>
              <a:t>(15) </a:t>
            </a:r>
            <a:r>
              <a:rPr lang="en-US" sz="1100" i="1" dirty="0">
                <a:solidFill>
                  <a:schemeClr val="tx1"/>
                </a:solidFill>
                <a:effectLst/>
                <a:latin typeface="Arial" panose="020B0604020202020204" pitchFamily="34" charset="0"/>
                <a:cs typeface="Arial" panose="020B0604020202020204" pitchFamily="34" charset="0"/>
              </a:rPr>
              <a:t>American Cancer Society.</a:t>
            </a:r>
            <a:r>
              <a:rPr lang="en-US" sz="1100" dirty="0">
                <a:solidFill>
                  <a:schemeClr val="tx1"/>
                </a:solidFill>
                <a:effectLst/>
                <a:latin typeface="Arial" panose="020B0604020202020204" pitchFamily="34" charset="0"/>
                <a:cs typeface="Arial" panose="020B0604020202020204" pitchFamily="34" charset="0"/>
              </a:rPr>
              <a:t> Cancer Prevention and Early Detection. (n.d.). https://www.cancer.org/content/dam/cancer-org/research/cancer-facts-and-statistics/cancer-prevention-and-early-detection-facts-and-figures/2021-cancer-prevention-and-early-detection.pdf </a:t>
            </a:r>
            <a:endParaRPr lang="en-US" sz="1100" b="0" i="0" dirty="0">
              <a:solidFill>
                <a:srgbClr val="222222"/>
              </a:solidFill>
              <a:effectLst/>
              <a:latin typeface="Arial" panose="020B0604020202020204" pitchFamily="34" charset="0"/>
              <a:cs typeface="Arial" panose="020B0604020202020204" pitchFamily="34" charset="0"/>
            </a:endParaRPr>
          </a:p>
          <a:p>
            <a:pPr marL="0" indent="0">
              <a:buNone/>
            </a:pPr>
            <a:r>
              <a:rPr lang="en-US" sz="1100" dirty="0">
                <a:solidFill>
                  <a:srgbClr val="222222"/>
                </a:solidFill>
                <a:latin typeface="Arial" panose="020B0604020202020204" pitchFamily="34" charset="0"/>
                <a:cs typeface="Arial" panose="020B0604020202020204" pitchFamily="34" charset="0"/>
              </a:rPr>
              <a:t>(16) </a:t>
            </a:r>
            <a:r>
              <a:rPr lang="en-US" sz="1100" b="0" i="0" dirty="0">
                <a:solidFill>
                  <a:srgbClr val="222222"/>
                </a:solidFill>
                <a:effectLst/>
                <a:latin typeface="Arial" panose="020B0604020202020204" pitchFamily="34" charset="0"/>
                <a:cs typeface="Arial" panose="020B0604020202020204" pitchFamily="34" charset="0"/>
              </a:rPr>
              <a:t>Simon, A. U., &amp; Collins, C. E. (2017). Lifestyle Redesign® for chronic pain management: A retrospective clinical efficacy study. </a:t>
            </a:r>
            <a:r>
              <a:rPr lang="en-US" sz="1100" b="0" i="1" dirty="0">
                <a:solidFill>
                  <a:srgbClr val="222222"/>
                </a:solidFill>
                <a:effectLst/>
                <a:latin typeface="Arial" panose="020B0604020202020204" pitchFamily="34" charset="0"/>
                <a:cs typeface="Arial" panose="020B0604020202020204" pitchFamily="34" charset="0"/>
              </a:rPr>
              <a:t>American Journal of Occupational Therapy</a:t>
            </a:r>
            <a:r>
              <a:rPr lang="en-US" sz="1100" b="0" i="0" dirty="0">
                <a:solidFill>
                  <a:srgbClr val="222222"/>
                </a:solidFill>
                <a:effectLst/>
                <a:latin typeface="Arial" panose="020B0604020202020204" pitchFamily="34" charset="0"/>
                <a:cs typeface="Arial" panose="020B0604020202020204" pitchFamily="34" charset="0"/>
              </a:rPr>
              <a:t>, </a:t>
            </a:r>
            <a:r>
              <a:rPr lang="en-US" sz="1100" b="0" i="1" dirty="0">
                <a:solidFill>
                  <a:srgbClr val="222222"/>
                </a:solidFill>
                <a:effectLst/>
                <a:latin typeface="Arial" panose="020B0604020202020204" pitchFamily="34" charset="0"/>
                <a:cs typeface="Arial" panose="020B0604020202020204" pitchFamily="34" charset="0"/>
              </a:rPr>
              <a:t>71</a:t>
            </a:r>
            <a:r>
              <a:rPr lang="en-US" sz="1100" b="0" i="0" dirty="0">
                <a:solidFill>
                  <a:srgbClr val="222222"/>
                </a:solidFill>
                <a:effectLst/>
                <a:latin typeface="Arial" panose="020B0604020202020204" pitchFamily="34" charset="0"/>
                <a:cs typeface="Arial" panose="020B0604020202020204" pitchFamily="34" charset="0"/>
              </a:rPr>
              <a:t>(4), 7104190040p1-7104190040p7.</a:t>
            </a:r>
          </a:p>
        </p:txBody>
      </p:sp>
    </p:spTree>
    <p:extLst>
      <p:ext uri="{BB962C8B-B14F-4D97-AF65-F5344CB8AC3E}">
        <p14:creationId xmlns:p14="http://schemas.microsoft.com/office/powerpoint/2010/main" val="4289271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3076F-663D-4036-BA97-84079F9D291D}"/>
              </a:ext>
            </a:extLst>
          </p:cNvPr>
          <p:cNvSpPr>
            <a:spLocks noGrp="1"/>
          </p:cNvSpPr>
          <p:nvPr>
            <p:ph type="title"/>
          </p:nvPr>
        </p:nvSpPr>
        <p:spPr/>
        <p:txBody>
          <a:bodyPr/>
          <a:lstStyle/>
          <a:p>
            <a:r>
              <a:rPr lang="en-US" dirty="0"/>
              <a:t>Citations (3/3)</a:t>
            </a:r>
          </a:p>
        </p:txBody>
      </p:sp>
      <p:sp>
        <p:nvSpPr>
          <p:cNvPr id="3" name="Content Placeholder 2">
            <a:extLst>
              <a:ext uri="{FF2B5EF4-FFF2-40B4-BE49-F238E27FC236}">
                <a16:creationId xmlns:a16="http://schemas.microsoft.com/office/drawing/2014/main" id="{86791094-2713-4135-8C50-D32DE70C70EA}"/>
              </a:ext>
            </a:extLst>
          </p:cNvPr>
          <p:cNvSpPr>
            <a:spLocks noGrp="1"/>
          </p:cNvSpPr>
          <p:nvPr>
            <p:ph idx="1"/>
          </p:nvPr>
        </p:nvSpPr>
        <p:spPr/>
        <p:txBody>
          <a:bodyPr>
            <a:normAutofit/>
          </a:bodyPr>
          <a:lstStyle/>
          <a:p>
            <a:pPr marL="0" indent="0">
              <a:buNone/>
            </a:pPr>
            <a:r>
              <a:rPr lang="en-US" sz="1100" dirty="0">
                <a:solidFill>
                  <a:srgbClr val="222222"/>
                </a:solidFill>
                <a:latin typeface="Arial" panose="020B0604020202020204" pitchFamily="34" charset="0"/>
                <a:cs typeface="Arial" panose="020B0604020202020204" pitchFamily="34" charset="0"/>
              </a:rPr>
              <a:t>(17</a:t>
            </a:r>
            <a:r>
              <a:rPr lang="en-US" sz="1100" dirty="0">
                <a:solidFill>
                  <a:schemeClr val="tx1"/>
                </a:solidFill>
                <a:latin typeface="Arial" panose="020B0604020202020204" pitchFamily="34" charset="0"/>
                <a:cs typeface="Arial" panose="020B0604020202020204" pitchFamily="34" charset="0"/>
              </a:rPr>
              <a:t>) </a:t>
            </a:r>
            <a:r>
              <a:rPr lang="en-US" sz="1100" i="1" dirty="0">
                <a:solidFill>
                  <a:schemeClr val="tx1"/>
                </a:solidFill>
                <a:effectLst/>
                <a:latin typeface="Arial" panose="020B0604020202020204" pitchFamily="34" charset="0"/>
                <a:cs typeface="Arial" panose="020B0604020202020204" pitchFamily="34" charset="0"/>
              </a:rPr>
              <a:t>American College of Lifestyle Medicine.</a:t>
            </a:r>
            <a:r>
              <a:rPr lang="en-US" sz="1100" dirty="0">
                <a:solidFill>
                  <a:schemeClr val="tx1"/>
                </a:solidFill>
                <a:effectLst/>
                <a:latin typeface="Arial" panose="020B0604020202020204" pitchFamily="34" charset="0"/>
                <a:cs typeface="Arial" panose="020B0604020202020204" pitchFamily="34" charset="0"/>
              </a:rPr>
              <a:t> Lifestyle Medicine. (n.d.). https://lifestylemedicine.org/What-is-Lifestyle-Medicine. </a:t>
            </a:r>
            <a:endParaRPr lang="en-US" sz="1100" dirty="0">
              <a:solidFill>
                <a:schemeClr val="tx1"/>
              </a:solidFill>
              <a:latin typeface="Arial" panose="020B0604020202020204" pitchFamily="34" charset="0"/>
              <a:cs typeface="Arial" panose="020B0604020202020204" pitchFamily="34" charset="0"/>
            </a:endParaRPr>
          </a:p>
          <a:p>
            <a:pPr marL="0" indent="0">
              <a:buNone/>
            </a:pPr>
            <a:r>
              <a:rPr lang="en-US" sz="1100" dirty="0">
                <a:solidFill>
                  <a:schemeClr val="tx1"/>
                </a:solidFill>
                <a:latin typeface="Arial" panose="020B0604020202020204" pitchFamily="34" charset="0"/>
                <a:cs typeface="Arial" panose="020B0604020202020204" pitchFamily="34" charset="0"/>
              </a:rPr>
              <a:t>(18) </a:t>
            </a:r>
            <a:r>
              <a:rPr lang="en-US" sz="1100" dirty="0" err="1">
                <a:solidFill>
                  <a:schemeClr val="tx1"/>
                </a:solidFill>
                <a:latin typeface="Arial" panose="020B0604020202020204" pitchFamily="34" charset="0"/>
                <a:cs typeface="Arial" panose="020B0604020202020204" pitchFamily="34" charset="0"/>
              </a:rPr>
              <a:t>Shivakumar</a:t>
            </a:r>
            <a:r>
              <a:rPr lang="en-US" sz="1100" dirty="0">
                <a:solidFill>
                  <a:schemeClr val="tx1"/>
                </a:solidFill>
                <a:latin typeface="Arial" panose="020B0604020202020204" pitchFamily="34" charset="0"/>
                <a:cs typeface="Arial" panose="020B0604020202020204" pitchFamily="34" charset="0"/>
              </a:rPr>
              <a:t>, G., Anderson, E. H., </a:t>
            </a:r>
            <a:r>
              <a:rPr lang="en-US" sz="1100" dirty="0" err="1">
                <a:solidFill>
                  <a:schemeClr val="tx1"/>
                </a:solidFill>
                <a:latin typeface="Arial" panose="020B0604020202020204" pitchFamily="34" charset="0"/>
                <a:cs typeface="Arial" panose="020B0604020202020204" pitchFamily="34" charset="0"/>
              </a:rPr>
              <a:t>Surís</a:t>
            </a:r>
            <a:r>
              <a:rPr lang="en-US" sz="1100" dirty="0">
                <a:solidFill>
                  <a:schemeClr val="tx1"/>
                </a:solidFill>
                <a:latin typeface="Arial" panose="020B0604020202020204" pitchFamily="34" charset="0"/>
                <a:cs typeface="Arial" panose="020B0604020202020204" pitchFamily="34" charset="0"/>
              </a:rPr>
              <a:t>, A. M., &amp; North, C. S. (2017). Exercise for PTSD in women veterans: A proof-of-concept study. Military medicine, 182(11-12), e1809-e1814.</a:t>
            </a:r>
          </a:p>
          <a:p>
            <a:pPr marL="0" indent="0">
              <a:buNone/>
            </a:pPr>
            <a:r>
              <a:rPr lang="en-US" sz="1100" dirty="0">
                <a:solidFill>
                  <a:schemeClr val="tx1"/>
                </a:solidFill>
                <a:latin typeface="Arial" panose="020B0604020202020204" pitchFamily="34" charset="0"/>
                <a:cs typeface="Arial" panose="020B0604020202020204" pitchFamily="34" charset="0"/>
              </a:rPr>
              <a:t>(19) Martindale, S. L., </a:t>
            </a:r>
            <a:r>
              <a:rPr lang="en-US" sz="1100" dirty="0" err="1">
                <a:solidFill>
                  <a:schemeClr val="tx1"/>
                </a:solidFill>
                <a:latin typeface="Arial" panose="020B0604020202020204" pitchFamily="34" charset="0"/>
                <a:cs typeface="Arial" panose="020B0604020202020204" pitchFamily="34" charset="0"/>
              </a:rPr>
              <a:t>Morissette</a:t>
            </a:r>
            <a:r>
              <a:rPr lang="en-US" sz="1100" dirty="0">
                <a:solidFill>
                  <a:schemeClr val="tx1"/>
                </a:solidFill>
                <a:latin typeface="Arial" panose="020B0604020202020204" pitchFamily="34" charset="0"/>
                <a:cs typeface="Arial" panose="020B0604020202020204" pitchFamily="34" charset="0"/>
              </a:rPr>
              <a:t>, S. B., Rowland, J. A., &amp; Dolan, S. L. (2017). Sleep quality affects cognitive functioning in returning combat veterans beyond combat exposure, PTSD, and mild TBI history. Neuropsychology, 31(1), 93.</a:t>
            </a:r>
          </a:p>
          <a:p>
            <a:pPr marL="0" indent="0">
              <a:buNone/>
            </a:pPr>
            <a:r>
              <a:rPr lang="en-US" sz="1100" dirty="0">
                <a:solidFill>
                  <a:schemeClr val="tx1"/>
                </a:solidFill>
                <a:latin typeface="Arial" panose="020B0604020202020204" pitchFamily="34" charset="0"/>
                <a:cs typeface="Arial" panose="020B0604020202020204" pitchFamily="34" charset="0"/>
              </a:rPr>
              <a:t>(20) </a:t>
            </a:r>
            <a:r>
              <a:rPr lang="en-US" sz="1100" dirty="0" err="1">
                <a:solidFill>
                  <a:schemeClr val="tx1"/>
                </a:solidFill>
                <a:latin typeface="Arial" panose="020B0604020202020204" pitchFamily="34" charset="0"/>
                <a:cs typeface="Arial" panose="020B0604020202020204" pitchFamily="34" charset="0"/>
              </a:rPr>
              <a:t>Lehavot</a:t>
            </a:r>
            <a:r>
              <a:rPr lang="en-US" sz="1100" dirty="0">
                <a:solidFill>
                  <a:schemeClr val="tx1"/>
                </a:solidFill>
                <a:latin typeface="Arial" panose="020B0604020202020204" pitchFamily="34" charset="0"/>
                <a:cs typeface="Arial" panose="020B0604020202020204" pitchFamily="34" charset="0"/>
              </a:rPr>
              <a:t>, K., </a:t>
            </a:r>
            <a:r>
              <a:rPr lang="en-US" sz="1100" dirty="0" err="1">
                <a:solidFill>
                  <a:schemeClr val="tx1"/>
                </a:solidFill>
                <a:latin typeface="Arial" panose="020B0604020202020204" pitchFamily="34" charset="0"/>
                <a:cs typeface="Arial" panose="020B0604020202020204" pitchFamily="34" charset="0"/>
              </a:rPr>
              <a:t>Stappenbeck</a:t>
            </a:r>
            <a:r>
              <a:rPr lang="en-US" sz="1100" dirty="0">
                <a:solidFill>
                  <a:schemeClr val="tx1"/>
                </a:solidFill>
                <a:latin typeface="Arial" panose="020B0604020202020204" pitchFamily="34" charset="0"/>
                <a:cs typeface="Arial" panose="020B0604020202020204" pitchFamily="34" charset="0"/>
              </a:rPr>
              <a:t>, C. A., Luterek, J. A., </a:t>
            </a:r>
            <a:r>
              <a:rPr lang="en-US" sz="1100" dirty="0" err="1">
                <a:solidFill>
                  <a:schemeClr val="tx1"/>
                </a:solidFill>
                <a:latin typeface="Arial" panose="020B0604020202020204" pitchFamily="34" charset="0"/>
                <a:cs typeface="Arial" panose="020B0604020202020204" pitchFamily="34" charset="0"/>
              </a:rPr>
              <a:t>Kaysen</a:t>
            </a:r>
            <a:r>
              <a:rPr lang="en-US" sz="1100" dirty="0">
                <a:solidFill>
                  <a:schemeClr val="tx1"/>
                </a:solidFill>
                <a:latin typeface="Arial" panose="020B0604020202020204" pitchFamily="34" charset="0"/>
                <a:cs typeface="Arial" panose="020B0604020202020204" pitchFamily="34" charset="0"/>
              </a:rPr>
              <a:t>, D., &amp; Simpson, T. L. (2014). Gender differences in relationships among PTSD severity, drinking motives, and alcohol use in a comorbid alcohol dependence and PTSD sample. Psychology of Addictive Behaviors, 28(1), 42.</a:t>
            </a:r>
          </a:p>
          <a:p>
            <a:pPr marL="0" indent="0">
              <a:buNone/>
            </a:pPr>
            <a:r>
              <a:rPr lang="en-US" sz="1100" dirty="0">
                <a:solidFill>
                  <a:schemeClr val="tx1"/>
                </a:solidFill>
                <a:latin typeface="Arial" panose="020B0604020202020204" pitchFamily="34" charset="0"/>
                <a:cs typeface="Arial" panose="020B0604020202020204" pitchFamily="34" charset="0"/>
              </a:rPr>
              <a:t>(21) Freedman, S. A., Gilad, M., </a:t>
            </a:r>
            <a:r>
              <a:rPr lang="en-US" sz="1100" dirty="0" err="1">
                <a:solidFill>
                  <a:schemeClr val="tx1"/>
                </a:solidFill>
                <a:latin typeface="Arial" panose="020B0604020202020204" pitchFamily="34" charset="0"/>
                <a:cs typeface="Arial" panose="020B0604020202020204" pitchFamily="34" charset="0"/>
              </a:rPr>
              <a:t>Ankri</a:t>
            </a:r>
            <a:r>
              <a:rPr lang="en-US" sz="1100" dirty="0">
                <a:solidFill>
                  <a:schemeClr val="tx1"/>
                </a:solidFill>
                <a:latin typeface="Arial" panose="020B0604020202020204" pitchFamily="34" charset="0"/>
                <a:cs typeface="Arial" panose="020B0604020202020204" pitchFamily="34" charset="0"/>
              </a:rPr>
              <a:t>, Y., </a:t>
            </a:r>
            <a:r>
              <a:rPr lang="en-US" sz="1100" dirty="0" err="1">
                <a:solidFill>
                  <a:schemeClr val="tx1"/>
                </a:solidFill>
                <a:latin typeface="Arial" panose="020B0604020202020204" pitchFamily="34" charset="0"/>
                <a:cs typeface="Arial" panose="020B0604020202020204" pitchFamily="34" charset="0"/>
              </a:rPr>
              <a:t>Roziner</a:t>
            </a:r>
            <a:r>
              <a:rPr lang="en-US" sz="1100" dirty="0">
                <a:solidFill>
                  <a:schemeClr val="tx1"/>
                </a:solidFill>
                <a:latin typeface="Arial" panose="020B0604020202020204" pitchFamily="34" charset="0"/>
                <a:cs typeface="Arial" panose="020B0604020202020204" pitchFamily="34" charset="0"/>
              </a:rPr>
              <a:t>, I., &amp; Shalev, A. Y. (2015). Social relationship satisfaction and PTSD: which is the chicken and which is the egg?. European Journal of </a:t>
            </a:r>
            <a:r>
              <a:rPr lang="en-US" sz="1100" dirty="0" err="1">
                <a:solidFill>
                  <a:schemeClr val="tx1"/>
                </a:solidFill>
                <a:latin typeface="Arial" panose="020B0604020202020204" pitchFamily="34" charset="0"/>
                <a:cs typeface="Arial" panose="020B0604020202020204" pitchFamily="34" charset="0"/>
              </a:rPr>
              <a:t>Psychotraumatology</a:t>
            </a:r>
            <a:r>
              <a:rPr lang="en-US" sz="1100" dirty="0">
                <a:solidFill>
                  <a:schemeClr val="tx1"/>
                </a:solidFill>
                <a:latin typeface="Arial" panose="020B0604020202020204" pitchFamily="34" charset="0"/>
                <a:cs typeface="Arial" panose="020B0604020202020204" pitchFamily="34" charset="0"/>
              </a:rPr>
              <a:t>, 6(1), 28864.</a:t>
            </a:r>
          </a:p>
        </p:txBody>
      </p:sp>
    </p:spTree>
    <p:extLst>
      <p:ext uri="{BB962C8B-B14F-4D97-AF65-F5344CB8AC3E}">
        <p14:creationId xmlns:p14="http://schemas.microsoft.com/office/powerpoint/2010/main" val="1794585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2F667-1E23-4C15-AC04-27C980B3044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8FDDE3D5-5B39-4A57-A667-F9A12FF574C7}"/>
              </a:ext>
            </a:extLst>
          </p:cNvPr>
          <p:cNvSpPr>
            <a:spLocks noGrp="1"/>
          </p:cNvSpPr>
          <p:nvPr>
            <p:ph idx="1"/>
          </p:nvPr>
        </p:nvSpPr>
        <p:spPr/>
        <p:txBody>
          <a:bodyPr/>
          <a:lstStyle/>
          <a:p>
            <a:pPr marL="457200" indent="-457200">
              <a:buFont typeface="+mj-lt"/>
              <a:buAutoNum type="arabicPeriod"/>
            </a:pPr>
            <a:r>
              <a:rPr lang="en-US" dirty="0"/>
              <a:t>Introduction</a:t>
            </a:r>
          </a:p>
          <a:p>
            <a:pPr marL="457200" indent="-457200">
              <a:buFont typeface="+mj-lt"/>
              <a:buAutoNum type="arabicPeriod"/>
            </a:pPr>
            <a:r>
              <a:rPr lang="en-US" dirty="0"/>
              <a:t>Related Work</a:t>
            </a:r>
          </a:p>
          <a:p>
            <a:pPr marL="457200" indent="-457200">
              <a:buFont typeface="+mj-lt"/>
              <a:buAutoNum type="arabicPeriod"/>
            </a:pPr>
            <a:r>
              <a:rPr lang="en-US" dirty="0"/>
              <a:t>Methods</a:t>
            </a:r>
          </a:p>
          <a:p>
            <a:pPr marL="457200" indent="-457200">
              <a:buFont typeface="+mj-lt"/>
              <a:buAutoNum type="arabicPeriod"/>
            </a:pPr>
            <a:r>
              <a:rPr lang="en-US" dirty="0"/>
              <a:t>Results</a:t>
            </a:r>
          </a:p>
          <a:p>
            <a:pPr marL="457200" indent="-457200">
              <a:buFont typeface="+mj-lt"/>
              <a:buAutoNum type="arabicPeriod"/>
            </a:pPr>
            <a:r>
              <a:rPr lang="en-US" dirty="0"/>
              <a:t>Discussion</a:t>
            </a:r>
          </a:p>
          <a:p>
            <a:pPr marL="457200" indent="-457200">
              <a:buFont typeface="+mj-lt"/>
              <a:buAutoNum type="arabicPeriod"/>
            </a:pPr>
            <a:r>
              <a:rPr lang="en-US" dirty="0"/>
              <a:t>Conclusion</a:t>
            </a:r>
          </a:p>
          <a:p>
            <a:pPr marL="457200" indent="-457200">
              <a:buFont typeface="+mj-lt"/>
              <a:buAutoNum type="arabicPeriod"/>
            </a:pPr>
            <a:r>
              <a:rPr lang="en-US" dirty="0"/>
              <a:t>References</a:t>
            </a:r>
          </a:p>
          <a:p>
            <a:endParaRPr lang="en-US" dirty="0"/>
          </a:p>
        </p:txBody>
      </p:sp>
    </p:spTree>
    <p:extLst>
      <p:ext uri="{BB962C8B-B14F-4D97-AF65-F5344CB8AC3E}">
        <p14:creationId xmlns:p14="http://schemas.microsoft.com/office/powerpoint/2010/main" val="644116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F12FF15A-EDD3-4A37-B063-BB351C36D731}"/>
              </a:ext>
            </a:extLst>
          </p:cNvPr>
          <p:cNvGrpSpPr/>
          <p:nvPr/>
        </p:nvGrpSpPr>
        <p:grpSpPr>
          <a:xfrm>
            <a:off x="998239" y="1238628"/>
            <a:ext cx="10235157" cy="1573671"/>
            <a:chOff x="998239" y="1238628"/>
            <a:chExt cx="10235157" cy="1573671"/>
          </a:xfrm>
        </p:grpSpPr>
        <p:sp>
          <p:nvSpPr>
            <p:cNvPr id="3" name="Rectangle: Rounded Corners 2">
              <a:extLst>
                <a:ext uri="{FF2B5EF4-FFF2-40B4-BE49-F238E27FC236}">
                  <a16:creationId xmlns:a16="http://schemas.microsoft.com/office/drawing/2014/main" id="{BA4606A0-C898-4ABB-8F19-7D84295BFB75}"/>
                </a:ext>
              </a:extLst>
            </p:cNvPr>
            <p:cNvSpPr/>
            <p:nvPr/>
          </p:nvSpPr>
          <p:spPr>
            <a:xfrm>
              <a:off x="998239" y="1238628"/>
              <a:ext cx="1660042" cy="1573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Whole &amp; Plant-Based </a:t>
              </a:r>
              <a:r>
                <a:rPr lang="en-US" dirty="0"/>
                <a:t>Nutrition</a:t>
              </a:r>
            </a:p>
          </p:txBody>
        </p:sp>
        <p:sp>
          <p:nvSpPr>
            <p:cNvPr id="4" name="Rectangle: Rounded Corners 3">
              <a:extLst>
                <a:ext uri="{FF2B5EF4-FFF2-40B4-BE49-F238E27FC236}">
                  <a16:creationId xmlns:a16="http://schemas.microsoft.com/office/drawing/2014/main" id="{F5EFA49B-C6CC-4FA5-AD67-3B897BCFC9AC}"/>
                </a:ext>
              </a:extLst>
            </p:cNvPr>
            <p:cNvSpPr/>
            <p:nvPr/>
          </p:nvSpPr>
          <p:spPr>
            <a:xfrm>
              <a:off x="2713262" y="1238628"/>
              <a:ext cx="1660042" cy="1573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Increase</a:t>
              </a:r>
            </a:p>
            <a:p>
              <a:pPr algn="ctr"/>
              <a:r>
                <a:rPr lang="en-US" dirty="0"/>
                <a:t>Fitness</a:t>
              </a:r>
            </a:p>
          </p:txBody>
        </p:sp>
        <p:sp>
          <p:nvSpPr>
            <p:cNvPr id="5" name="Rectangle: Rounded Corners 4">
              <a:extLst>
                <a:ext uri="{FF2B5EF4-FFF2-40B4-BE49-F238E27FC236}">
                  <a16:creationId xmlns:a16="http://schemas.microsoft.com/office/drawing/2014/main" id="{1F8CD0A5-6AE1-4271-B1D8-A7DC35D09214}"/>
                </a:ext>
              </a:extLst>
            </p:cNvPr>
            <p:cNvSpPr/>
            <p:nvPr/>
          </p:nvSpPr>
          <p:spPr>
            <a:xfrm>
              <a:off x="4428285" y="1238628"/>
              <a:ext cx="1660042" cy="1573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Form &amp; Maintain </a:t>
              </a:r>
              <a:r>
                <a:rPr lang="en-US" dirty="0"/>
                <a:t>Relationships</a:t>
              </a:r>
            </a:p>
          </p:txBody>
        </p:sp>
        <p:sp>
          <p:nvSpPr>
            <p:cNvPr id="6" name="Rectangle: Rounded Corners 5">
              <a:extLst>
                <a:ext uri="{FF2B5EF4-FFF2-40B4-BE49-F238E27FC236}">
                  <a16:creationId xmlns:a16="http://schemas.microsoft.com/office/drawing/2014/main" id="{17ABCE1C-A32C-40EC-8DC1-EF0B5B1D19EA}"/>
                </a:ext>
              </a:extLst>
            </p:cNvPr>
            <p:cNvSpPr/>
            <p:nvPr/>
          </p:nvSpPr>
          <p:spPr>
            <a:xfrm>
              <a:off x="6143308" y="1238628"/>
              <a:ext cx="1660042" cy="1573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Manage</a:t>
              </a:r>
            </a:p>
            <a:p>
              <a:pPr algn="ctr"/>
              <a:r>
                <a:rPr lang="en-US" dirty="0"/>
                <a:t>Stress</a:t>
              </a:r>
            </a:p>
          </p:txBody>
        </p:sp>
        <p:sp>
          <p:nvSpPr>
            <p:cNvPr id="7" name="Rectangle: Rounded Corners 6">
              <a:extLst>
                <a:ext uri="{FF2B5EF4-FFF2-40B4-BE49-F238E27FC236}">
                  <a16:creationId xmlns:a16="http://schemas.microsoft.com/office/drawing/2014/main" id="{256858E7-C7F5-4919-82EC-743CF64D7E52}"/>
                </a:ext>
              </a:extLst>
            </p:cNvPr>
            <p:cNvSpPr/>
            <p:nvPr/>
          </p:nvSpPr>
          <p:spPr>
            <a:xfrm>
              <a:off x="7858331" y="1238628"/>
              <a:ext cx="1660042" cy="1573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Improve</a:t>
              </a:r>
            </a:p>
            <a:p>
              <a:pPr algn="ctr"/>
              <a:r>
                <a:rPr lang="en-US" dirty="0"/>
                <a:t>Sleep</a:t>
              </a:r>
            </a:p>
          </p:txBody>
        </p:sp>
        <p:sp>
          <p:nvSpPr>
            <p:cNvPr id="8" name="Rectangle: Rounded Corners 7">
              <a:extLst>
                <a:ext uri="{FF2B5EF4-FFF2-40B4-BE49-F238E27FC236}">
                  <a16:creationId xmlns:a16="http://schemas.microsoft.com/office/drawing/2014/main" id="{A8B2A3D3-2884-43E7-B333-EB15C2BB53FA}"/>
                </a:ext>
              </a:extLst>
            </p:cNvPr>
            <p:cNvSpPr/>
            <p:nvPr/>
          </p:nvSpPr>
          <p:spPr>
            <a:xfrm>
              <a:off x="9573354" y="1238628"/>
              <a:ext cx="1660042" cy="15736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Avoid Risky </a:t>
              </a:r>
              <a:r>
                <a:rPr lang="en-US" dirty="0"/>
                <a:t>Substances</a:t>
              </a:r>
            </a:p>
          </p:txBody>
        </p:sp>
      </p:grpSp>
      <p:grpSp>
        <p:nvGrpSpPr>
          <p:cNvPr id="23" name="Group 22">
            <a:extLst>
              <a:ext uri="{FF2B5EF4-FFF2-40B4-BE49-F238E27FC236}">
                <a16:creationId xmlns:a16="http://schemas.microsoft.com/office/drawing/2014/main" id="{7F652DEF-C6DB-40EC-AD65-DD5B5023D96B}"/>
              </a:ext>
            </a:extLst>
          </p:cNvPr>
          <p:cNvGrpSpPr/>
          <p:nvPr/>
        </p:nvGrpSpPr>
        <p:grpSpPr>
          <a:xfrm>
            <a:off x="1039111" y="4268140"/>
            <a:ext cx="10331004" cy="1573671"/>
            <a:chOff x="1039111" y="4268140"/>
            <a:chExt cx="10331004" cy="1573671"/>
          </a:xfrm>
        </p:grpSpPr>
        <p:sp>
          <p:nvSpPr>
            <p:cNvPr id="10" name="Rectangle: Rounded Corners 9">
              <a:extLst>
                <a:ext uri="{FF2B5EF4-FFF2-40B4-BE49-F238E27FC236}">
                  <a16:creationId xmlns:a16="http://schemas.microsoft.com/office/drawing/2014/main" id="{E2BBB36D-D1D3-4B7D-87B4-E1293CAEA6C8}"/>
                </a:ext>
              </a:extLst>
            </p:cNvPr>
            <p:cNvSpPr/>
            <p:nvPr/>
          </p:nvSpPr>
          <p:spPr>
            <a:xfrm>
              <a:off x="1039111" y="4268140"/>
              <a:ext cx="1207072" cy="1573671"/>
            </a:xfrm>
            <a:prstGeom prst="round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Obesity</a:t>
              </a:r>
            </a:p>
            <a:p>
              <a:pPr algn="ctr"/>
              <a:r>
                <a:rPr lang="en-US" sz="1100" dirty="0"/>
                <a:t>BMI 25-40</a:t>
              </a:r>
              <a:endParaRPr lang="en-US" dirty="0"/>
            </a:p>
          </p:txBody>
        </p:sp>
        <p:sp>
          <p:nvSpPr>
            <p:cNvPr id="11" name="Rectangle: Rounded Corners 10">
              <a:extLst>
                <a:ext uri="{FF2B5EF4-FFF2-40B4-BE49-F238E27FC236}">
                  <a16:creationId xmlns:a16="http://schemas.microsoft.com/office/drawing/2014/main" id="{09485477-6638-400D-A1D7-84AB8956ED71}"/>
                </a:ext>
              </a:extLst>
            </p:cNvPr>
            <p:cNvSpPr/>
            <p:nvPr/>
          </p:nvSpPr>
          <p:spPr>
            <a:xfrm>
              <a:off x="2323586" y="4268140"/>
              <a:ext cx="1207072" cy="1573671"/>
            </a:xfrm>
            <a:prstGeom prst="round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Diabetes</a:t>
              </a:r>
            </a:p>
            <a:p>
              <a:pPr algn="ctr"/>
              <a:r>
                <a:rPr lang="en-US" sz="1100" dirty="0"/>
                <a:t>Type 2</a:t>
              </a:r>
            </a:p>
          </p:txBody>
        </p:sp>
        <p:sp>
          <p:nvSpPr>
            <p:cNvPr id="12" name="Rectangle: Rounded Corners 11">
              <a:extLst>
                <a:ext uri="{FF2B5EF4-FFF2-40B4-BE49-F238E27FC236}">
                  <a16:creationId xmlns:a16="http://schemas.microsoft.com/office/drawing/2014/main" id="{44848F9B-455A-42B5-85C0-352E3D529302}"/>
                </a:ext>
              </a:extLst>
            </p:cNvPr>
            <p:cNvSpPr/>
            <p:nvPr/>
          </p:nvSpPr>
          <p:spPr>
            <a:xfrm>
              <a:off x="3608061" y="4268140"/>
              <a:ext cx="1207072" cy="1573671"/>
            </a:xfrm>
            <a:prstGeom prst="round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Heart Disease</a:t>
              </a:r>
            </a:p>
          </p:txBody>
        </p:sp>
        <p:sp>
          <p:nvSpPr>
            <p:cNvPr id="13" name="Rectangle: Rounded Corners 12">
              <a:extLst>
                <a:ext uri="{FF2B5EF4-FFF2-40B4-BE49-F238E27FC236}">
                  <a16:creationId xmlns:a16="http://schemas.microsoft.com/office/drawing/2014/main" id="{CA24C2AE-1DCB-42A7-872E-AC6B2746D7EB}"/>
                </a:ext>
              </a:extLst>
            </p:cNvPr>
            <p:cNvSpPr/>
            <p:nvPr/>
          </p:nvSpPr>
          <p:spPr>
            <a:xfrm>
              <a:off x="4888928" y="4268140"/>
              <a:ext cx="1207072" cy="1573671"/>
            </a:xfrm>
            <a:prstGeom prst="round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Cancer</a:t>
              </a:r>
            </a:p>
          </p:txBody>
        </p:sp>
        <p:sp>
          <p:nvSpPr>
            <p:cNvPr id="14" name="Rectangle: Rounded Corners 13">
              <a:extLst>
                <a:ext uri="{FF2B5EF4-FFF2-40B4-BE49-F238E27FC236}">
                  <a16:creationId xmlns:a16="http://schemas.microsoft.com/office/drawing/2014/main" id="{0B387EFA-4904-4829-8450-5B8B81B92CB7}"/>
                </a:ext>
              </a:extLst>
            </p:cNvPr>
            <p:cNvSpPr/>
            <p:nvPr/>
          </p:nvSpPr>
          <p:spPr>
            <a:xfrm>
              <a:off x="6169795" y="4268140"/>
              <a:ext cx="1207072" cy="1573671"/>
            </a:xfrm>
            <a:prstGeom prst="round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Stroke</a:t>
              </a:r>
            </a:p>
          </p:txBody>
        </p:sp>
        <p:sp>
          <p:nvSpPr>
            <p:cNvPr id="15" name="Rectangle: Rounded Corners 14">
              <a:extLst>
                <a:ext uri="{FF2B5EF4-FFF2-40B4-BE49-F238E27FC236}">
                  <a16:creationId xmlns:a16="http://schemas.microsoft.com/office/drawing/2014/main" id="{61B4411F-6077-461B-A6A8-E9303E920CA7}"/>
                </a:ext>
              </a:extLst>
            </p:cNvPr>
            <p:cNvSpPr/>
            <p:nvPr/>
          </p:nvSpPr>
          <p:spPr>
            <a:xfrm>
              <a:off x="7449482" y="4268140"/>
              <a:ext cx="1258467" cy="1573671"/>
            </a:xfrm>
            <a:prstGeom prst="round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Mental Health</a:t>
              </a:r>
            </a:p>
          </p:txBody>
        </p:sp>
        <p:sp>
          <p:nvSpPr>
            <p:cNvPr id="16" name="Rectangle: Rounded Corners 15">
              <a:extLst>
                <a:ext uri="{FF2B5EF4-FFF2-40B4-BE49-F238E27FC236}">
                  <a16:creationId xmlns:a16="http://schemas.microsoft.com/office/drawing/2014/main" id="{D37CE351-B680-4A18-B4D2-D3602397C25B}"/>
                </a:ext>
              </a:extLst>
            </p:cNvPr>
            <p:cNvSpPr/>
            <p:nvPr/>
          </p:nvSpPr>
          <p:spPr>
            <a:xfrm>
              <a:off x="10111648" y="4268140"/>
              <a:ext cx="1258467" cy="1573671"/>
            </a:xfrm>
            <a:prstGeom prst="round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80" dirty="0"/>
                <a:t>Pain Mitigation</a:t>
              </a:r>
            </a:p>
          </p:txBody>
        </p:sp>
        <p:sp>
          <p:nvSpPr>
            <p:cNvPr id="17" name="Rectangle: Rounded Corners 16">
              <a:extLst>
                <a:ext uri="{FF2B5EF4-FFF2-40B4-BE49-F238E27FC236}">
                  <a16:creationId xmlns:a16="http://schemas.microsoft.com/office/drawing/2014/main" id="{0DCF2750-F7BE-4FE4-AF83-49A78A7D6543}"/>
                </a:ext>
              </a:extLst>
            </p:cNvPr>
            <p:cNvSpPr/>
            <p:nvPr/>
          </p:nvSpPr>
          <p:spPr>
            <a:xfrm>
              <a:off x="8780565" y="4268140"/>
              <a:ext cx="1258467" cy="1573671"/>
            </a:xfrm>
            <a:prstGeom prst="round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Cognitive Function</a:t>
              </a:r>
            </a:p>
          </p:txBody>
        </p:sp>
      </p:grpSp>
      <p:cxnSp>
        <p:nvCxnSpPr>
          <p:cNvPr id="19" name="Straight Connector 18">
            <a:extLst>
              <a:ext uri="{FF2B5EF4-FFF2-40B4-BE49-F238E27FC236}">
                <a16:creationId xmlns:a16="http://schemas.microsoft.com/office/drawing/2014/main" id="{DA4C49E5-E463-4062-B0BE-C2AD251F6FE1}"/>
              </a:ext>
            </a:extLst>
          </p:cNvPr>
          <p:cNvCxnSpPr>
            <a:cxnSpLocks/>
          </p:cNvCxnSpPr>
          <p:nvPr/>
        </p:nvCxnSpPr>
        <p:spPr>
          <a:xfrm flipV="1">
            <a:off x="486517" y="3255052"/>
            <a:ext cx="11203620" cy="0"/>
          </a:xfrm>
          <a:prstGeom prst="line">
            <a:avLst/>
          </a:prstGeom>
        </p:spPr>
        <p:style>
          <a:lnRef idx="3">
            <a:schemeClr val="accent1"/>
          </a:lnRef>
          <a:fillRef idx="0">
            <a:schemeClr val="accent1"/>
          </a:fillRef>
          <a:effectRef idx="2">
            <a:schemeClr val="accent1"/>
          </a:effectRef>
          <a:fontRef idx="minor">
            <a:schemeClr val="tx1"/>
          </a:fontRef>
        </p:style>
      </p:cxnSp>
      <p:sp>
        <p:nvSpPr>
          <p:cNvPr id="21" name="Rectangle 20">
            <a:extLst>
              <a:ext uri="{FF2B5EF4-FFF2-40B4-BE49-F238E27FC236}">
                <a16:creationId xmlns:a16="http://schemas.microsoft.com/office/drawing/2014/main" id="{604CBD82-427D-4D98-86E1-CF969D20540F}"/>
              </a:ext>
            </a:extLst>
          </p:cNvPr>
          <p:cNvSpPr/>
          <p:nvPr/>
        </p:nvSpPr>
        <p:spPr>
          <a:xfrm>
            <a:off x="727332" y="3626962"/>
            <a:ext cx="10737336" cy="4524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0" dirty="0"/>
              <a:t>90% of US annual healthcare dollars are spent in treatment of chronic diseases and their complications (</a:t>
            </a:r>
            <a:r>
              <a:rPr lang="en-US" dirty="0"/>
              <a:t>17</a:t>
            </a:r>
            <a:r>
              <a:rPr lang="en-US" sz="1800" dirty="0"/>
              <a:t>)</a:t>
            </a:r>
          </a:p>
        </p:txBody>
      </p:sp>
      <p:sp>
        <p:nvSpPr>
          <p:cNvPr id="22" name="Rectangle 21">
            <a:extLst>
              <a:ext uri="{FF2B5EF4-FFF2-40B4-BE49-F238E27FC236}">
                <a16:creationId xmlns:a16="http://schemas.microsoft.com/office/drawing/2014/main" id="{A61B3142-81DC-46B7-985A-36CA567B7C43}"/>
              </a:ext>
            </a:extLst>
          </p:cNvPr>
          <p:cNvSpPr/>
          <p:nvPr/>
        </p:nvSpPr>
        <p:spPr>
          <a:xfrm>
            <a:off x="727332" y="597450"/>
            <a:ext cx="10737336" cy="4524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0" dirty="0"/>
              <a:t>Lifestyle Medicine (LM) 6 Pillars:</a:t>
            </a:r>
          </a:p>
        </p:txBody>
      </p:sp>
    </p:spTree>
    <p:extLst>
      <p:ext uri="{BB962C8B-B14F-4D97-AF65-F5344CB8AC3E}">
        <p14:creationId xmlns:p14="http://schemas.microsoft.com/office/powerpoint/2010/main" val="4040261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rrow: Right 22">
            <a:extLst>
              <a:ext uri="{FF2B5EF4-FFF2-40B4-BE49-F238E27FC236}">
                <a16:creationId xmlns:a16="http://schemas.microsoft.com/office/drawing/2014/main" id="{5308F749-177C-47BF-A861-FD1E9E3DC55A}"/>
              </a:ext>
            </a:extLst>
          </p:cNvPr>
          <p:cNvSpPr/>
          <p:nvPr/>
        </p:nvSpPr>
        <p:spPr>
          <a:xfrm>
            <a:off x="2519645" y="2470004"/>
            <a:ext cx="672762" cy="3773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Arrow: Right 21">
            <a:extLst>
              <a:ext uri="{FF2B5EF4-FFF2-40B4-BE49-F238E27FC236}">
                <a16:creationId xmlns:a16="http://schemas.microsoft.com/office/drawing/2014/main" id="{8816C364-2556-475D-9B4F-7080F716424D}"/>
              </a:ext>
            </a:extLst>
          </p:cNvPr>
          <p:cNvSpPr/>
          <p:nvPr/>
        </p:nvSpPr>
        <p:spPr>
          <a:xfrm>
            <a:off x="9142031" y="4445379"/>
            <a:ext cx="672762" cy="3773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Arrow: Right 20">
            <a:extLst>
              <a:ext uri="{FF2B5EF4-FFF2-40B4-BE49-F238E27FC236}">
                <a16:creationId xmlns:a16="http://schemas.microsoft.com/office/drawing/2014/main" id="{12D1C901-0F1C-4503-AB82-22059498EFFF}"/>
              </a:ext>
            </a:extLst>
          </p:cNvPr>
          <p:cNvSpPr/>
          <p:nvPr/>
        </p:nvSpPr>
        <p:spPr>
          <a:xfrm>
            <a:off x="6859797" y="4445379"/>
            <a:ext cx="672762" cy="3773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DEBAFC-4BA9-4068-B244-2FE380CFF156}"/>
              </a:ext>
            </a:extLst>
          </p:cNvPr>
          <p:cNvSpPr>
            <a:spLocks noGrp="1"/>
          </p:cNvSpPr>
          <p:nvPr>
            <p:ph type="title"/>
          </p:nvPr>
        </p:nvSpPr>
        <p:spPr>
          <a:xfrm>
            <a:off x="1097280" y="286603"/>
            <a:ext cx="10058400" cy="1447069"/>
          </a:xfrm>
        </p:spPr>
        <p:txBody>
          <a:bodyPr/>
          <a:lstStyle/>
          <a:p>
            <a:r>
              <a:rPr lang="en-US" dirty="0"/>
              <a:t>Motivation &amp; Goals</a:t>
            </a:r>
          </a:p>
        </p:txBody>
      </p:sp>
      <p:sp>
        <p:nvSpPr>
          <p:cNvPr id="5" name="Arrow: Right 4">
            <a:extLst>
              <a:ext uri="{FF2B5EF4-FFF2-40B4-BE49-F238E27FC236}">
                <a16:creationId xmlns:a16="http://schemas.microsoft.com/office/drawing/2014/main" id="{EABDAF57-C9EB-4364-AEA9-C636EEEF3CA9}"/>
              </a:ext>
            </a:extLst>
          </p:cNvPr>
          <p:cNvSpPr/>
          <p:nvPr/>
        </p:nvSpPr>
        <p:spPr>
          <a:xfrm rot="5400000">
            <a:off x="5829533" y="3357626"/>
            <a:ext cx="672762" cy="3773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8DB73B67-CBAB-4B44-BAFF-0672560C1FB3}"/>
              </a:ext>
            </a:extLst>
          </p:cNvPr>
          <p:cNvSpPr/>
          <p:nvPr/>
        </p:nvSpPr>
        <p:spPr>
          <a:xfrm>
            <a:off x="5350249" y="3963101"/>
            <a:ext cx="1621962" cy="1447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Contact Business</a:t>
            </a:r>
          </a:p>
          <a:p>
            <a:pPr algn="ctr"/>
            <a:r>
              <a:rPr lang="en-US" sz="1100" dirty="0"/>
              <a:t>to implement LM program as apart of there insurance</a:t>
            </a:r>
            <a:endParaRPr lang="en-US" dirty="0"/>
          </a:p>
        </p:txBody>
      </p:sp>
      <p:sp>
        <p:nvSpPr>
          <p:cNvPr id="14" name="Rectangle: Rounded Corners 13">
            <a:extLst>
              <a:ext uri="{FF2B5EF4-FFF2-40B4-BE49-F238E27FC236}">
                <a16:creationId xmlns:a16="http://schemas.microsoft.com/office/drawing/2014/main" id="{71E34FAC-9552-4773-9C0A-3DBD667E9F88}"/>
              </a:ext>
            </a:extLst>
          </p:cNvPr>
          <p:cNvSpPr/>
          <p:nvPr/>
        </p:nvSpPr>
        <p:spPr>
          <a:xfrm>
            <a:off x="7599222" y="3963101"/>
            <a:ext cx="1621962" cy="1447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a:p>
            <a:pPr algn="ctr"/>
            <a:r>
              <a:rPr lang="en-US" sz="1100" dirty="0"/>
              <a:t>predictions</a:t>
            </a:r>
          </a:p>
        </p:txBody>
      </p:sp>
      <p:sp>
        <p:nvSpPr>
          <p:cNvPr id="15" name="Rectangle: Rounded Corners 14">
            <a:extLst>
              <a:ext uri="{FF2B5EF4-FFF2-40B4-BE49-F238E27FC236}">
                <a16:creationId xmlns:a16="http://schemas.microsoft.com/office/drawing/2014/main" id="{DA1EDF4C-D43D-4B62-82E2-C430001D205C}"/>
              </a:ext>
            </a:extLst>
          </p:cNvPr>
          <p:cNvSpPr/>
          <p:nvPr/>
        </p:nvSpPr>
        <p:spPr>
          <a:xfrm>
            <a:off x="9922409" y="3209899"/>
            <a:ext cx="1621962" cy="8700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Reduction in prevalence and incidence of chronic disease</a:t>
            </a:r>
            <a:endParaRPr lang="en-US" dirty="0"/>
          </a:p>
        </p:txBody>
      </p:sp>
      <p:sp>
        <p:nvSpPr>
          <p:cNvPr id="16" name="Rectangle: Rounded Corners 15">
            <a:extLst>
              <a:ext uri="{FF2B5EF4-FFF2-40B4-BE49-F238E27FC236}">
                <a16:creationId xmlns:a16="http://schemas.microsoft.com/office/drawing/2014/main" id="{89F3065F-78D3-43C3-ADE3-1A3D85D598A1}"/>
              </a:ext>
            </a:extLst>
          </p:cNvPr>
          <p:cNvSpPr/>
          <p:nvPr/>
        </p:nvSpPr>
        <p:spPr>
          <a:xfrm>
            <a:off x="9922409" y="4251633"/>
            <a:ext cx="1621962" cy="8700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Reduction in medical claim costs for employers and payers</a:t>
            </a:r>
          </a:p>
        </p:txBody>
      </p:sp>
      <p:sp>
        <p:nvSpPr>
          <p:cNvPr id="17" name="Rectangle: Rounded Corners 16">
            <a:extLst>
              <a:ext uri="{FF2B5EF4-FFF2-40B4-BE49-F238E27FC236}">
                <a16:creationId xmlns:a16="http://schemas.microsoft.com/office/drawing/2014/main" id="{25A6A421-7088-4D57-9F20-39445B3B1D34}"/>
              </a:ext>
            </a:extLst>
          </p:cNvPr>
          <p:cNvSpPr/>
          <p:nvPr/>
        </p:nvSpPr>
        <p:spPr>
          <a:xfrm>
            <a:off x="5350249" y="1935124"/>
            <a:ext cx="1621962" cy="1447068"/>
          </a:xfrm>
          <a:prstGeom prst="round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Prediction Model</a:t>
            </a:r>
          </a:p>
          <a:p>
            <a:pPr algn="ctr"/>
            <a:r>
              <a:rPr lang="en-US" sz="1100" dirty="0"/>
              <a:t>What psycho-demographics affect self-selection and completion?</a:t>
            </a:r>
            <a:endParaRPr lang="en-US" dirty="0"/>
          </a:p>
        </p:txBody>
      </p:sp>
      <p:sp>
        <p:nvSpPr>
          <p:cNvPr id="19" name="Rectangle: Rounded Corners 18">
            <a:extLst>
              <a:ext uri="{FF2B5EF4-FFF2-40B4-BE49-F238E27FC236}">
                <a16:creationId xmlns:a16="http://schemas.microsoft.com/office/drawing/2014/main" id="{1ACF6386-0C40-4572-8FD7-961952B1AF7B}"/>
              </a:ext>
            </a:extLst>
          </p:cNvPr>
          <p:cNvSpPr/>
          <p:nvPr/>
        </p:nvSpPr>
        <p:spPr>
          <a:xfrm>
            <a:off x="1097280" y="1935124"/>
            <a:ext cx="1621962" cy="1447068"/>
          </a:xfrm>
          <a:prstGeom prst="round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Research</a:t>
            </a:r>
          </a:p>
          <a:p>
            <a:pPr algn="ctr"/>
            <a:r>
              <a:rPr lang="en-US" sz="1100" dirty="0"/>
              <a:t>Likelihood for self-selection and completion of programs</a:t>
            </a:r>
          </a:p>
        </p:txBody>
      </p:sp>
      <p:sp>
        <p:nvSpPr>
          <p:cNvPr id="20" name="Rectangle: Rounded Corners 19">
            <a:extLst>
              <a:ext uri="{FF2B5EF4-FFF2-40B4-BE49-F238E27FC236}">
                <a16:creationId xmlns:a16="http://schemas.microsoft.com/office/drawing/2014/main" id="{1DEAA065-7515-4BAB-A51F-9521D78415F4}"/>
              </a:ext>
            </a:extLst>
          </p:cNvPr>
          <p:cNvSpPr/>
          <p:nvPr/>
        </p:nvSpPr>
        <p:spPr>
          <a:xfrm>
            <a:off x="9922409" y="5293367"/>
            <a:ext cx="1621962" cy="8700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Health benefits and improved life expectancy from improved well-being</a:t>
            </a:r>
          </a:p>
        </p:txBody>
      </p:sp>
      <p:sp>
        <p:nvSpPr>
          <p:cNvPr id="18" name="Arrow: Right 17">
            <a:extLst>
              <a:ext uri="{FF2B5EF4-FFF2-40B4-BE49-F238E27FC236}">
                <a16:creationId xmlns:a16="http://schemas.microsoft.com/office/drawing/2014/main" id="{04F215BD-5968-402D-BD36-10AC73AEFE39}"/>
              </a:ext>
            </a:extLst>
          </p:cNvPr>
          <p:cNvSpPr/>
          <p:nvPr/>
        </p:nvSpPr>
        <p:spPr>
          <a:xfrm>
            <a:off x="4646129" y="2448304"/>
            <a:ext cx="672762" cy="3773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Rounded Corners 23">
            <a:extLst>
              <a:ext uri="{FF2B5EF4-FFF2-40B4-BE49-F238E27FC236}">
                <a16:creationId xmlns:a16="http://schemas.microsoft.com/office/drawing/2014/main" id="{47FCDCFD-33CF-4673-948E-3498F0C32860}"/>
              </a:ext>
            </a:extLst>
          </p:cNvPr>
          <p:cNvSpPr/>
          <p:nvPr/>
        </p:nvSpPr>
        <p:spPr>
          <a:xfrm>
            <a:off x="3223764" y="1913424"/>
            <a:ext cx="1621962" cy="1447068"/>
          </a:xfrm>
          <a:prstGeom prst="round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Set</a:t>
            </a:r>
          </a:p>
          <a:p>
            <a:pPr algn="ctr"/>
            <a:r>
              <a:rPr lang="en-US" sz="1100" dirty="0"/>
              <a:t>Find a data set,</a:t>
            </a:r>
          </a:p>
          <a:p>
            <a:pPr algn="ctr"/>
            <a:r>
              <a:rPr lang="en-US" sz="1100" dirty="0"/>
              <a:t>create simulated data, perform data cleaning and analysis.</a:t>
            </a:r>
          </a:p>
        </p:txBody>
      </p:sp>
    </p:spTree>
    <p:extLst>
      <p:ext uri="{BB962C8B-B14F-4D97-AF65-F5344CB8AC3E}">
        <p14:creationId xmlns:p14="http://schemas.microsoft.com/office/powerpoint/2010/main" val="3385135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1" grpId="0" animBg="1"/>
      <p:bldP spid="5" grpId="0" animBg="1"/>
      <p:bldP spid="13" grpId="0" animBg="1"/>
      <p:bldP spid="14" grpId="0" animBg="1"/>
      <p:bldP spid="15" grpId="0" animBg="1"/>
      <p:bldP spid="16"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BAFC-4BA9-4068-B244-2FE380CFF156}"/>
              </a:ext>
            </a:extLst>
          </p:cNvPr>
          <p:cNvSpPr>
            <a:spLocks noGrp="1"/>
          </p:cNvSpPr>
          <p:nvPr>
            <p:ph type="title"/>
          </p:nvPr>
        </p:nvSpPr>
        <p:spPr/>
        <p:txBody>
          <a:bodyPr/>
          <a:lstStyle/>
          <a:p>
            <a:r>
              <a:rPr lang="en-US" dirty="0"/>
              <a:t>Methods</a:t>
            </a:r>
          </a:p>
        </p:txBody>
      </p:sp>
      <p:sp>
        <p:nvSpPr>
          <p:cNvPr id="19" name="Rectangle: Rounded Corners 18">
            <a:extLst>
              <a:ext uri="{FF2B5EF4-FFF2-40B4-BE49-F238E27FC236}">
                <a16:creationId xmlns:a16="http://schemas.microsoft.com/office/drawing/2014/main" id="{1ACF6386-0C40-4572-8FD7-961952B1AF7B}"/>
              </a:ext>
            </a:extLst>
          </p:cNvPr>
          <p:cNvSpPr/>
          <p:nvPr/>
        </p:nvSpPr>
        <p:spPr>
          <a:xfrm>
            <a:off x="1097280" y="1875974"/>
            <a:ext cx="2266792" cy="1553022"/>
          </a:xfrm>
          <a:prstGeom prst="round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Research</a:t>
            </a:r>
          </a:p>
          <a:p>
            <a:pPr algn="ctr"/>
            <a:r>
              <a:rPr lang="en-US" sz="1100" dirty="0"/>
              <a:t>Likelihood for self-selection and completion of programs. Possible Psycho-demographics</a:t>
            </a:r>
          </a:p>
        </p:txBody>
      </p:sp>
      <p:cxnSp>
        <p:nvCxnSpPr>
          <p:cNvPr id="12" name="Straight Arrow Connector 11">
            <a:extLst>
              <a:ext uri="{FF2B5EF4-FFF2-40B4-BE49-F238E27FC236}">
                <a16:creationId xmlns:a16="http://schemas.microsoft.com/office/drawing/2014/main" id="{E2E1C3AB-8756-405C-95C8-02955F1294C0}"/>
              </a:ext>
            </a:extLst>
          </p:cNvPr>
          <p:cNvCxnSpPr>
            <a:cxnSpLocks/>
          </p:cNvCxnSpPr>
          <p:nvPr/>
        </p:nvCxnSpPr>
        <p:spPr>
          <a:xfrm flipH="1">
            <a:off x="2230678" y="3428996"/>
            <a:ext cx="1" cy="7753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95EE7CDA-6FE9-4EE4-A59E-4D086C7D7A31}"/>
              </a:ext>
            </a:extLst>
          </p:cNvPr>
          <p:cNvSpPr/>
          <p:nvPr/>
        </p:nvSpPr>
        <p:spPr>
          <a:xfrm>
            <a:off x="1097280" y="4307731"/>
            <a:ext cx="2266792" cy="67428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Literature Review</a:t>
            </a:r>
          </a:p>
        </p:txBody>
      </p:sp>
      <p:sp>
        <p:nvSpPr>
          <p:cNvPr id="14" name="Rectangle: Rounded Corners 13">
            <a:extLst>
              <a:ext uri="{FF2B5EF4-FFF2-40B4-BE49-F238E27FC236}">
                <a16:creationId xmlns:a16="http://schemas.microsoft.com/office/drawing/2014/main" id="{2E8DE9B5-2909-4F1F-99AC-9FB5EADE0E38}"/>
              </a:ext>
            </a:extLst>
          </p:cNvPr>
          <p:cNvSpPr/>
          <p:nvPr/>
        </p:nvSpPr>
        <p:spPr>
          <a:xfrm>
            <a:off x="1097280" y="5197252"/>
            <a:ext cx="2266792" cy="67428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Discussion with Experts</a:t>
            </a:r>
          </a:p>
        </p:txBody>
      </p:sp>
    </p:spTree>
    <p:extLst>
      <p:ext uri="{BB962C8B-B14F-4D97-AF65-F5344CB8AC3E}">
        <p14:creationId xmlns:p14="http://schemas.microsoft.com/office/powerpoint/2010/main" val="791531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rrow: Right 43">
            <a:extLst>
              <a:ext uri="{FF2B5EF4-FFF2-40B4-BE49-F238E27FC236}">
                <a16:creationId xmlns:a16="http://schemas.microsoft.com/office/drawing/2014/main" id="{074AA47D-3062-40B2-B862-049C6697D96A}"/>
              </a:ext>
            </a:extLst>
          </p:cNvPr>
          <p:cNvSpPr/>
          <p:nvPr/>
        </p:nvSpPr>
        <p:spPr>
          <a:xfrm rot="5400000">
            <a:off x="3383406" y="1628228"/>
            <a:ext cx="562083" cy="37730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Arrow: Right 44">
            <a:extLst>
              <a:ext uri="{FF2B5EF4-FFF2-40B4-BE49-F238E27FC236}">
                <a16:creationId xmlns:a16="http://schemas.microsoft.com/office/drawing/2014/main" id="{DBC407A1-EF1A-45A0-BB44-7F71376B6AD2}"/>
              </a:ext>
            </a:extLst>
          </p:cNvPr>
          <p:cNvSpPr/>
          <p:nvPr/>
        </p:nvSpPr>
        <p:spPr>
          <a:xfrm rot="5400000">
            <a:off x="5812035" y="1611594"/>
            <a:ext cx="562083" cy="37730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Arrow: Right 45">
            <a:extLst>
              <a:ext uri="{FF2B5EF4-FFF2-40B4-BE49-F238E27FC236}">
                <a16:creationId xmlns:a16="http://schemas.microsoft.com/office/drawing/2014/main" id="{77AA866E-FF0B-402E-BCA4-E6FB0F01548A}"/>
              </a:ext>
            </a:extLst>
          </p:cNvPr>
          <p:cNvSpPr/>
          <p:nvPr/>
        </p:nvSpPr>
        <p:spPr>
          <a:xfrm rot="5400000">
            <a:off x="8234819" y="1614685"/>
            <a:ext cx="562083" cy="37730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Arrow: Right 46">
            <a:extLst>
              <a:ext uri="{FF2B5EF4-FFF2-40B4-BE49-F238E27FC236}">
                <a16:creationId xmlns:a16="http://schemas.microsoft.com/office/drawing/2014/main" id="{4E561957-9CF7-40C8-BD9B-B1F22A65C3A0}"/>
              </a:ext>
            </a:extLst>
          </p:cNvPr>
          <p:cNvSpPr/>
          <p:nvPr/>
        </p:nvSpPr>
        <p:spPr>
          <a:xfrm rot="5400000">
            <a:off x="10694987" y="1591839"/>
            <a:ext cx="562083" cy="37730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Arrow: Right 42">
            <a:extLst>
              <a:ext uri="{FF2B5EF4-FFF2-40B4-BE49-F238E27FC236}">
                <a16:creationId xmlns:a16="http://schemas.microsoft.com/office/drawing/2014/main" id="{68375D0D-8861-4285-82AA-D168AB509235}"/>
              </a:ext>
            </a:extLst>
          </p:cNvPr>
          <p:cNvSpPr/>
          <p:nvPr/>
        </p:nvSpPr>
        <p:spPr>
          <a:xfrm rot="5400000">
            <a:off x="963543" y="1628228"/>
            <a:ext cx="562083" cy="37730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Rounded Corners 2">
            <a:extLst>
              <a:ext uri="{FF2B5EF4-FFF2-40B4-BE49-F238E27FC236}">
                <a16:creationId xmlns:a16="http://schemas.microsoft.com/office/drawing/2014/main" id="{27706E30-C8DE-4E6E-BD25-A208B6D72733}"/>
              </a:ext>
            </a:extLst>
          </p:cNvPr>
          <p:cNvSpPr/>
          <p:nvPr/>
        </p:nvSpPr>
        <p:spPr>
          <a:xfrm>
            <a:off x="2633741" y="871810"/>
            <a:ext cx="2073101" cy="809887"/>
          </a:xfrm>
          <a:prstGeom prst="roundRect">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Psycho-demographics</a:t>
            </a:r>
          </a:p>
        </p:txBody>
      </p:sp>
      <p:sp>
        <p:nvSpPr>
          <p:cNvPr id="4" name="Rectangle: Rounded Corners 3">
            <a:extLst>
              <a:ext uri="{FF2B5EF4-FFF2-40B4-BE49-F238E27FC236}">
                <a16:creationId xmlns:a16="http://schemas.microsoft.com/office/drawing/2014/main" id="{A854F1E9-B9DF-478F-929B-D7FE9DC475D5}"/>
              </a:ext>
            </a:extLst>
          </p:cNvPr>
          <p:cNvSpPr/>
          <p:nvPr/>
        </p:nvSpPr>
        <p:spPr>
          <a:xfrm>
            <a:off x="5059448" y="871809"/>
            <a:ext cx="2073101" cy="809887"/>
          </a:xfrm>
          <a:prstGeom prst="roundRect">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Machine Learning</a:t>
            </a:r>
          </a:p>
        </p:txBody>
      </p:sp>
      <p:sp>
        <p:nvSpPr>
          <p:cNvPr id="6" name="Rectangle: Rounded Corners 5">
            <a:extLst>
              <a:ext uri="{FF2B5EF4-FFF2-40B4-BE49-F238E27FC236}">
                <a16:creationId xmlns:a16="http://schemas.microsoft.com/office/drawing/2014/main" id="{E4E3A399-5863-441D-AA05-B9DB2B07248E}"/>
              </a:ext>
            </a:extLst>
          </p:cNvPr>
          <p:cNvSpPr/>
          <p:nvPr/>
        </p:nvSpPr>
        <p:spPr>
          <a:xfrm>
            <a:off x="7479311" y="871808"/>
            <a:ext cx="2073101" cy="809887"/>
          </a:xfrm>
          <a:prstGeom prst="roundRect">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Treatment</a:t>
            </a:r>
          </a:p>
        </p:txBody>
      </p:sp>
      <p:sp>
        <p:nvSpPr>
          <p:cNvPr id="7" name="Rectangle: Rounded Corners 6">
            <a:extLst>
              <a:ext uri="{FF2B5EF4-FFF2-40B4-BE49-F238E27FC236}">
                <a16:creationId xmlns:a16="http://schemas.microsoft.com/office/drawing/2014/main" id="{7458596C-9390-4ED1-9A01-6553897120B9}"/>
              </a:ext>
            </a:extLst>
          </p:cNvPr>
          <p:cNvSpPr/>
          <p:nvPr/>
        </p:nvSpPr>
        <p:spPr>
          <a:xfrm>
            <a:off x="208034" y="871810"/>
            <a:ext cx="2073101" cy="809887"/>
          </a:xfrm>
          <a:prstGeom prst="roundRect">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LM Programs Effectiveness</a:t>
            </a:r>
          </a:p>
        </p:txBody>
      </p:sp>
      <p:sp>
        <p:nvSpPr>
          <p:cNvPr id="8" name="Rectangle: Rounded Corners 7">
            <a:extLst>
              <a:ext uri="{FF2B5EF4-FFF2-40B4-BE49-F238E27FC236}">
                <a16:creationId xmlns:a16="http://schemas.microsoft.com/office/drawing/2014/main" id="{7D0C95FB-01F7-40CE-B3B3-2DBCC0B99634}"/>
              </a:ext>
            </a:extLst>
          </p:cNvPr>
          <p:cNvSpPr/>
          <p:nvPr/>
        </p:nvSpPr>
        <p:spPr>
          <a:xfrm>
            <a:off x="9899174" y="871807"/>
            <a:ext cx="2161370" cy="809887"/>
          </a:xfrm>
          <a:prstGeom prst="roundRect">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Business Benefits</a:t>
            </a:r>
          </a:p>
        </p:txBody>
      </p:sp>
      <p:sp>
        <p:nvSpPr>
          <p:cNvPr id="11" name="Rectangle: Rounded Corners 10">
            <a:extLst>
              <a:ext uri="{FF2B5EF4-FFF2-40B4-BE49-F238E27FC236}">
                <a16:creationId xmlns:a16="http://schemas.microsoft.com/office/drawing/2014/main" id="{1AAFEA42-F2FD-41AE-AFB8-230718BD3419}"/>
              </a:ext>
            </a:extLst>
          </p:cNvPr>
          <p:cNvSpPr/>
          <p:nvPr/>
        </p:nvSpPr>
        <p:spPr>
          <a:xfrm>
            <a:off x="4625265" y="144732"/>
            <a:ext cx="2941469" cy="542078"/>
          </a:xfrm>
          <a:prstGeom prst="round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Literature Review</a:t>
            </a:r>
          </a:p>
        </p:txBody>
      </p:sp>
      <p:sp>
        <p:nvSpPr>
          <p:cNvPr id="18" name="Rectangle: Rounded Corners 17">
            <a:extLst>
              <a:ext uri="{FF2B5EF4-FFF2-40B4-BE49-F238E27FC236}">
                <a16:creationId xmlns:a16="http://schemas.microsoft.com/office/drawing/2014/main" id="{F95A26BB-0ABE-42E8-AEAC-1FDEBE9056DF}"/>
              </a:ext>
            </a:extLst>
          </p:cNvPr>
          <p:cNvSpPr/>
          <p:nvPr/>
        </p:nvSpPr>
        <p:spPr>
          <a:xfrm>
            <a:off x="5145222" y="2134756"/>
            <a:ext cx="1901552" cy="826212"/>
          </a:xfrm>
          <a:prstGeom prst="round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NLP</a:t>
            </a:r>
            <a:endParaRPr lang="en-US" dirty="0"/>
          </a:p>
          <a:p>
            <a:pPr algn="ctr"/>
            <a:r>
              <a:rPr lang="en-US" sz="1100" dirty="0"/>
              <a:t>Used to extract data from health care records to figure if LM advice was given. (1)</a:t>
            </a:r>
          </a:p>
        </p:txBody>
      </p:sp>
      <p:sp>
        <p:nvSpPr>
          <p:cNvPr id="19" name="Rectangle: Rounded Corners 18">
            <a:extLst>
              <a:ext uri="{FF2B5EF4-FFF2-40B4-BE49-F238E27FC236}">
                <a16:creationId xmlns:a16="http://schemas.microsoft.com/office/drawing/2014/main" id="{7B6A7A92-0B63-4B36-A297-4A9A0CADA8BA}"/>
              </a:ext>
            </a:extLst>
          </p:cNvPr>
          <p:cNvSpPr/>
          <p:nvPr/>
        </p:nvSpPr>
        <p:spPr>
          <a:xfrm>
            <a:off x="2851303" y="3204679"/>
            <a:ext cx="1666588" cy="826938"/>
          </a:xfrm>
          <a:prstGeom prst="round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Giving Advice</a:t>
            </a:r>
          </a:p>
          <a:p>
            <a:pPr algn="ctr"/>
            <a:r>
              <a:rPr lang="en-US" sz="1100" dirty="0"/>
              <a:t>96 percent of respondents made a Lifestyle modification (2)</a:t>
            </a:r>
          </a:p>
        </p:txBody>
      </p:sp>
      <p:sp>
        <p:nvSpPr>
          <p:cNvPr id="20" name="Rectangle: Rounded Corners 19">
            <a:extLst>
              <a:ext uri="{FF2B5EF4-FFF2-40B4-BE49-F238E27FC236}">
                <a16:creationId xmlns:a16="http://schemas.microsoft.com/office/drawing/2014/main" id="{EAD97831-8C12-48BB-A373-3B24E40C0F72}"/>
              </a:ext>
            </a:extLst>
          </p:cNvPr>
          <p:cNvSpPr/>
          <p:nvPr/>
        </p:nvSpPr>
        <p:spPr>
          <a:xfrm>
            <a:off x="449164" y="2121430"/>
            <a:ext cx="1594253" cy="852865"/>
          </a:xfrm>
          <a:prstGeom prst="round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Majority will make lifestyle modification within 3 months (1)</a:t>
            </a:r>
          </a:p>
        </p:txBody>
      </p:sp>
      <p:sp>
        <p:nvSpPr>
          <p:cNvPr id="21" name="Rectangle: Rounded Corners 20">
            <a:extLst>
              <a:ext uri="{FF2B5EF4-FFF2-40B4-BE49-F238E27FC236}">
                <a16:creationId xmlns:a16="http://schemas.microsoft.com/office/drawing/2014/main" id="{EAACEA89-DEC3-48E9-AD4A-8C77A94C472E}"/>
              </a:ext>
            </a:extLst>
          </p:cNvPr>
          <p:cNvSpPr/>
          <p:nvPr/>
        </p:nvSpPr>
        <p:spPr>
          <a:xfrm>
            <a:off x="447456" y="3201866"/>
            <a:ext cx="1594253" cy="852865"/>
          </a:xfrm>
          <a:prstGeom prst="round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Of the adult hypertensive population that received counseling, 88% reported adhering to those recommendations (4)</a:t>
            </a:r>
          </a:p>
        </p:txBody>
      </p:sp>
      <p:sp>
        <p:nvSpPr>
          <p:cNvPr id="22" name="Rectangle: Rounded Corners 21">
            <a:extLst>
              <a:ext uri="{FF2B5EF4-FFF2-40B4-BE49-F238E27FC236}">
                <a16:creationId xmlns:a16="http://schemas.microsoft.com/office/drawing/2014/main" id="{3A3AEF14-2BD0-4114-A695-34F8CD3B5E9D}"/>
              </a:ext>
            </a:extLst>
          </p:cNvPr>
          <p:cNvSpPr/>
          <p:nvPr/>
        </p:nvSpPr>
        <p:spPr>
          <a:xfrm>
            <a:off x="447456" y="4256638"/>
            <a:ext cx="1594253" cy="852865"/>
          </a:xfrm>
          <a:prstGeom prst="round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“At 12 weeks, 86.2% (94/109) of participants were still using the app” (6)</a:t>
            </a:r>
          </a:p>
        </p:txBody>
      </p:sp>
      <p:sp>
        <p:nvSpPr>
          <p:cNvPr id="23" name="Rectangle: Rounded Corners 22">
            <a:extLst>
              <a:ext uri="{FF2B5EF4-FFF2-40B4-BE49-F238E27FC236}">
                <a16:creationId xmlns:a16="http://schemas.microsoft.com/office/drawing/2014/main" id="{F8BAE204-5A8B-4B73-AB5C-C9029FC0EFB7}"/>
              </a:ext>
            </a:extLst>
          </p:cNvPr>
          <p:cNvSpPr/>
          <p:nvPr/>
        </p:nvSpPr>
        <p:spPr>
          <a:xfrm>
            <a:off x="447456" y="5307098"/>
            <a:ext cx="1594253" cy="852865"/>
          </a:xfrm>
          <a:prstGeom prst="round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The intervention LM group had fewer inpatient admissions (8)</a:t>
            </a:r>
          </a:p>
        </p:txBody>
      </p:sp>
      <p:sp>
        <p:nvSpPr>
          <p:cNvPr id="24" name="Rectangle: Rounded Corners 23">
            <a:extLst>
              <a:ext uri="{FF2B5EF4-FFF2-40B4-BE49-F238E27FC236}">
                <a16:creationId xmlns:a16="http://schemas.microsoft.com/office/drawing/2014/main" id="{93CA4DB9-A91A-4E35-AD91-735107C83264}"/>
              </a:ext>
            </a:extLst>
          </p:cNvPr>
          <p:cNvSpPr/>
          <p:nvPr/>
        </p:nvSpPr>
        <p:spPr>
          <a:xfrm>
            <a:off x="2851303" y="2133453"/>
            <a:ext cx="1594253" cy="852865"/>
          </a:xfrm>
          <a:prstGeom prst="round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Marital Status</a:t>
            </a:r>
          </a:p>
          <a:p>
            <a:pPr algn="ctr"/>
            <a:r>
              <a:rPr lang="en-US" sz="1100" dirty="0"/>
              <a:t>Maintaining healthy relationships is a pillar of LM (1)</a:t>
            </a:r>
          </a:p>
        </p:txBody>
      </p:sp>
      <p:sp>
        <p:nvSpPr>
          <p:cNvPr id="27" name="Rectangle: Rounded Corners 26">
            <a:extLst>
              <a:ext uri="{FF2B5EF4-FFF2-40B4-BE49-F238E27FC236}">
                <a16:creationId xmlns:a16="http://schemas.microsoft.com/office/drawing/2014/main" id="{FE77029C-75D8-4A6B-B1A2-BC54EEB9678E}"/>
              </a:ext>
            </a:extLst>
          </p:cNvPr>
          <p:cNvSpPr/>
          <p:nvPr/>
        </p:nvSpPr>
        <p:spPr>
          <a:xfrm>
            <a:off x="2873163" y="4256637"/>
            <a:ext cx="1594253" cy="852865"/>
          </a:xfrm>
          <a:prstGeom prst="round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Social &amp; Economical Constraints </a:t>
            </a:r>
            <a:r>
              <a:rPr lang="en-US" sz="1100" dirty="0"/>
              <a:t>(3)</a:t>
            </a:r>
          </a:p>
        </p:txBody>
      </p:sp>
      <p:sp>
        <p:nvSpPr>
          <p:cNvPr id="28" name="Rectangle: Rounded Corners 27">
            <a:extLst>
              <a:ext uri="{FF2B5EF4-FFF2-40B4-BE49-F238E27FC236}">
                <a16:creationId xmlns:a16="http://schemas.microsoft.com/office/drawing/2014/main" id="{FF9D0D12-85A8-474B-A57B-93A9A7E46B97}"/>
              </a:ext>
            </a:extLst>
          </p:cNvPr>
          <p:cNvSpPr/>
          <p:nvPr/>
        </p:nvSpPr>
        <p:spPr>
          <a:xfrm>
            <a:off x="2873162" y="5307098"/>
            <a:ext cx="1594253" cy="852865"/>
          </a:xfrm>
          <a:prstGeom prst="round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Occupation &amp; Income Level</a:t>
            </a:r>
            <a:r>
              <a:rPr lang="en-US" sz="1100" dirty="0"/>
              <a:t>(10)</a:t>
            </a:r>
          </a:p>
        </p:txBody>
      </p:sp>
      <p:sp>
        <p:nvSpPr>
          <p:cNvPr id="29" name="Rectangle: Rounded Corners 28">
            <a:extLst>
              <a:ext uri="{FF2B5EF4-FFF2-40B4-BE49-F238E27FC236}">
                <a16:creationId xmlns:a16="http://schemas.microsoft.com/office/drawing/2014/main" id="{CF6195F1-3436-46CC-9BF6-8C7069D33C8E}"/>
              </a:ext>
            </a:extLst>
          </p:cNvPr>
          <p:cNvSpPr/>
          <p:nvPr/>
        </p:nvSpPr>
        <p:spPr>
          <a:xfrm>
            <a:off x="10178902" y="2097923"/>
            <a:ext cx="1594253" cy="852865"/>
          </a:xfrm>
          <a:prstGeom prst="round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Cost Savings</a:t>
            </a:r>
          </a:p>
          <a:p>
            <a:pPr algn="ctr"/>
            <a:r>
              <a:rPr lang="en-US" sz="1100" dirty="0"/>
              <a:t>Both in short (3 years) and long term (7)</a:t>
            </a:r>
          </a:p>
        </p:txBody>
      </p:sp>
      <p:sp>
        <p:nvSpPr>
          <p:cNvPr id="30" name="Rectangle: Rounded Corners 29">
            <a:extLst>
              <a:ext uri="{FF2B5EF4-FFF2-40B4-BE49-F238E27FC236}">
                <a16:creationId xmlns:a16="http://schemas.microsoft.com/office/drawing/2014/main" id="{159BBFC7-7AFB-41C3-BEFC-1E9107D01773}"/>
              </a:ext>
            </a:extLst>
          </p:cNvPr>
          <p:cNvSpPr/>
          <p:nvPr/>
        </p:nvSpPr>
        <p:spPr>
          <a:xfrm>
            <a:off x="9899174" y="3201866"/>
            <a:ext cx="2161370" cy="852865"/>
          </a:xfrm>
          <a:prstGeom prst="round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 LM program for high-risk obese population at “best saved $8,046 per person per year and at worst did not increase health care costs” (8)</a:t>
            </a:r>
          </a:p>
        </p:txBody>
      </p:sp>
      <p:sp>
        <p:nvSpPr>
          <p:cNvPr id="31" name="Rectangle: Rounded Corners 30">
            <a:extLst>
              <a:ext uri="{FF2B5EF4-FFF2-40B4-BE49-F238E27FC236}">
                <a16:creationId xmlns:a16="http://schemas.microsoft.com/office/drawing/2014/main" id="{4EDE909A-3592-4B6C-97D7-9A7FA60E0D49}"/>
              </a:ext>
            </a:extLst>
          </p:cNvPr>
          <p:cNvSpPr/>
          <p:nvPr/>
        </p:nvSpPr>
        <p:spPr>
          <a:xfrm>
            <a:off x="9895343" y="5307098"/>
            <a:ext cx="2161370" cy="842661"/>
          </a:xfrm>
          <a:prstGeom prst="round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Productivity</a:t>
            </a:r>
          </a:p>
          <a:p>
            <a:pPr algn="ctr"/>
            <a:r>
              <a:rPr lang="en-US" sz="1100" dirty="0"/>
              <a:t>Intervention group saw improvements in mental health and work productivity. (10)</a:t>
            </a:r>
          </a:p>
        </p:txBody>
      </p:sp>
      <p:sp>
        <p:nvSpPr>
          <p:cNvPr id="32" name="Rectangle: Rounded Corners 31">
            <a:extLst>
              <a:ext uri="{FF2B5EF4-FFF2-40B4-BE49-F238E27FC236}">
                <a16:creationId xmlns:a16="http://schemas.microsoft.com/office/drawing/2014/main" id="{2E7D9B20-8BDE-4B3E-9AC6-A8B3FDDCD19B}"/>
              </a:ext>
            </a:extLst>
          </p:cNvPr>
          <p:cNvSpPr/>
          <p:nvPr/>
        </p:nvSpPr>
        <p:spPr>
          <a:xfrm>
            <a:off x="9873802" y="4256637"/>
            <a:ext cx="2161370" cy="852865"/>
          </a:xfrm>
          <a:prstGeom prst="round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“we found that a person with diabetes costs about $10 000 more per year than someone without the condition”</a:t>
            </a:r>
          </a:p>
          <a:p>
            <a:pPr algn="ctr"/>
            <a:r>
              <a:rPr lang="en-US" sz="1100" dirty="0"/>
              <a:t>(13)</a:t>
            </a:r>
          </a:p>
        </p:txBody>
      </p:sp>
      <p:sp>
        <p:nvSpPr>
          <p:cNvPr id="33" name="Rectangle: Rounded Corners 32">
            <a:extLst>
              <a:ext uri="{FF2B5EF4-FFF2-40B4-BE49-F238E27FC236}">
                <a16:creationId xmlns:a16="http://schemas.microsoft.com/office/drawing/2014/main" id="{F0F68E5D-1A00-4201-9F6D-3CD90FCB522F}"/>
              </a:ext>
            </a:extLst>
          </p:cNvPr>
          <p:cNvSpPr/>
          <p:nvPr/>
        </p:nvSpPr>
        <p:spPr>
          <a:xfrm>
            <a:off x="7718734" y="2133454"/>
            <a:ext cx="1594253" cy="852865"/>
          </a:xfrm>
          <a:prstGeom prst="round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The intervention group over 3 years saw improvements in Body Pains and QOL (9)</a:t>
            </a:r>
          </a:p>
        </p:txBody>
      </p:sp>
      <p:sp>
        <p:nvSpPr>
          <p:cNvPr id="34" name="Rectangle: Rounded Corners 33">
            <a:extLst>
              <a:ext uri="{FF2B5EF4-FFF2-40B4-BE49-F238E27FC236}">
                <a16:creationId xmlns:a16="http://schemas.microsoft.com/office/drawing/2014/main" id="{EF471C92-756B-4F15-AB9B-AE2108DBFA30}"/>
              </a:ext>
            </a:extLst>
          </p:cNvPr>
          <p:cNvSpPr/>
          <p:nvPr/>
        </p:nvSpPr>
        <p:spPr>
          <a:xfrm>
            <a:off x="7479311" y="3201866"/>
            <a:ext cx="2073101" cy="852865"/>
          </a:xfrm>
          <a:prstGeom prst="round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Pain Management</a:t>
            </a:r>
          </a:p>
          <a:p>
            <a:pPr algn="ctr"/>
            <a:r>
              <a:rPr lang="en-US" sz="1100" dirty="0"/>
              <a:t>Physical disabilities, psychological, lifestyle/routine disruption (16)</a:t>
            </a:r>
          </a:p>
        </p:txBody>
      </p:sp>
      <p:sp>
        <p:nvSpPr>
          <p:cNvPr id="36" name="Rectangle: Rounded Corners 35">
            <a:extLst>
              <a:ext uri="{FF2B5EF4-FFF2-40B4-BE49-F238E27FC236}">
                <a16:creationId xmlns:a16="http://schemas.microsoft.com/office/drawing/2014/main" id="{62119FDD-EC55-4E24-8528-8286AC8374C2}"/>
              </a:ext>
            </a:extLst>
          </p:cNvPr>
          <p:cNvSpPr/>
          <p:nvPr/>
        </p:nvSpPr>
        <p:spPr>
          <a:xfrm>
            <a:off x="5298872" y="3201866"/>
            <a:ext cx="1594253" cy="852865"/>
          </a:xfrm>
          <a:prstGeom prst="round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Simulated Data</a:t>
            </a:r>
          </a:p>
          <a:p>
            <a:pPr algn="ctr"/>
            <a:r>
              <a:rPr lang="en-US" sz="1100" dirty="0"/>
              <a:t>To predict long term cost saving effects of LM (7)</a:t>
            </a:r>
          </a:p>
        </p:txBody>
      </p:sp>
      <p:sp>
        <p:nvSpPr>
          <p:cNvPr id="37" name="Rectangle: Rounded Corners 36">
            <a:extLst>
              <a:ext uri="{FF2B5EF4-FFF2-40B4-BE49-F238E27FC236}">
                <a16:creationId xmlns:a16="http://schemas.microsoft.com/office/drawing/2014/main" id="{756B183D-7E66-42B4-9D89-2BA8B10058E0}"/>
              </a:ext>
            </a:extLst>
          </p:cNvPr>
          <p:cNvSpPr/>
          <p:nvPr/>
        </p:nvSpPr>
        <p:spPr>
          <a:xfrm>
            <a:off x="5145222" y="4256635"/>
            <a:ext cx="1901552" cy="891835"/>
          </a:xfrm>
          <a:prstGeom prst="round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 Forests</a:t>
            </a:r>
          </a:p>
          <a:p>
            <a:pPr algn="ctr"/>
            <a:r>
              <a:rPr lang="en-US" sz="1100" dirty="0"/>
              <a:t>To look at heterogenous treatment effects (11)</a:t>
            </a:r>
          </a:p>
        </p:txBody>
      </p:sp>
      <p:sp>
        <p:nvSpPr>
          <p:cNvPr id="38" name="Rectangle: Rounded Corners 37">
            <a:extLst>
              <a:ext uri="{FF2B5EF4-FFF2-40B4-BE49-F238E27FC236}">
                <a16:creationId xmlns:a16="http://schemas.microsoft.com/office/drawing/2014/main" id="{C4B58F74-AB04-4666-903A-6F1E22F1790F}"/>
              </a:ext>
            </a:extLst>
          </p:cNvPr>
          <p:cNvSpPr/>
          <p:nvPr/>
        </p:nvSpPr>
        <p:spPr>
          <a:xfrm>
            <a:off x="7479311" y="4269937"/>
            <a:ext cx="2073101" cy="852865"/>
          </a:xfrm>
          <a:prstGeom prst="round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Cancer</a:t>
            </a:r>
          </a:p>
          <a:p>
            <a:pPr algn="ctr"/>
            <a:r>
              <a:rPr lang="en-US" sz="1100" dirty="0"/>
              <a:t>Avoiding tobacco and alcohol and maintain healthy BMI are effective in reducing cancer risk (15)</a:t>
            </a:r>
          </a:p>
        </p:txBody>
      </p:sp>
      <p:sp>
        <p:nvSpPr>
          <p:cNvPr id="39" name="Rectangle: Rounded Corners 38">
            <a:extLst>
              <a:ext uri="{FF2B5EF4-FFF2-40B4-BE49-F238E27FC236}">
                <a16:creationId xmlns:a16="http://schemas.microsoft.com/office/drawing/2014/main" id="{501F9BB0-254B-475C-ABE1-5217E9FBF102}"/>
              </a:ext>
            </a:extLst>
          </p:cNvPr>
          <p:cNvSpPr/>
          <p:nvPr/>
        </p:nvSpPr>
        <p:spPr>
          <a:xfrm>
            <a:off x="7479311" y="5307098"/>
            <a:ext cx="2073101" cy="852865"/>
          </a:xfrm>
          <a:prstGeom prst="round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PTSD</a:t>
            </a:r>
          </a:p>
          <a:p>
            <a:pPr algn="ctr"/>
            <a:r>
              <a:rPr lang="en-US" sz="1100" dirty="0"/>
              <a:t>Proper nutrition, increasing exercise, improving sleep, avoid risky substances, healthy relationships (18, 19, 20, 21)</a:t>
            </a:r>
          </a:p>
        </p:txBody>
      </p:sp>
    </p:spTree>
    <p:extLst>
      <p:ext uri="{BB962C8B-B14F-4D97-AF65-F5344CB8AC3E}">
        <p14:creationId xmlns:p14="http://schemas.microsoft.com/office/powerpoint/2010/main" val="1765089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5962B-D730-4FE0-AA04-7228BF743B74}"/>
              </a:ext>
            </a:extLst>
          </p:cNvPr>
          <p:cNvSpPr>
            <a:spLocks noGrp="1"/>
          </p:cNvSpPr>
          <p:nvPr>
            <p:ph type="title"/>
          </p:nvPr>
        </p:nvSpPr>
        <p:spPr/>
        <p:txBody>
          <a:bodyPr/>
          <a:lstStyle/>
          <a:p>
            <a:r>
              <a:rPr lang="en-US" dirty="0"/>
              <a:t>Discussion with Experts</a:t>
            </a:r>
          </a:p>
        </p:txBody>
      </p:sp>
      <p:sp>
        <p:nvSpPr>
          <p:cNvPr id="3" name="Content Placeholder 2">
            <a:extLst>
              <a:ext uri="{FF2B5EF4-FFF2-40B4-BE49-F238E27FC236}">
                <a16:creationId xmlns:a16="http://schemas.microsoft.com/office/drawing/2014/main" id="{471FE016-BCC7-43E6-BB3E-C66A51F21537}"/>
              </a:ext>
            </a:extLst>
          </p:cNvPr>
          <p:cNvSpPr>
            <a:spLocks noGrp="1"/>
          </p:cNvSpPr>
          <p:nvPr>
            <p:ph idx="1"/>
          </p:nvPr>
        </p:nvSpPr>
        <p:spPr>
          <a:xfrm>
            <a:off x="1249680" y="4351567"/>
            <a:ext cx="10058400" cy="1722311"/>
          </a:xfrm>
        </p:spPr>
        <p:txBody>
          <a:bodyPr/>
          <a:lstStyle/>
          <a:p>
            <a:r>
              <a:rPr lang="en-US" sz="2400" dirty="0"/>
              <a:t>Robin Cook - </a:t>
            </a:r>
            <a:r>
              <a:rPr lang="en-US" sz="1800" dirty="0"/>
              <a:t>Nutrition Health Coach</a:t>
            </a:r>
            <a:endParaRPr lang="en-US" sz="2400" dirty="0"/>
          </a:p>
          <a:p>
            <a:pPr lvl="1"/>
            <a:r>
              <a:rPr lang="en-US" dirty="0"/>
              <a:t>Most of her clientele fall under the category self selected. Typical reasons for enrolling in her program include the desire to feel better, prevent a chronic disease, or to take a holistic approach.</a:t>
            </a:r>
          </a:p>
          <a:p>
            <a:pPr lvl="1"/>
            <a:r>
              <a:rPr lang="en-US" dirty="0"/>
              <a:t>Stress impacts sleep, healing, and can trigger cravings.</a:t>
            </a:r>
          </a:p>
        </p:txBody>
      </p:sp>
      <p:sp>
        <p:nvSpPr>
          <p:cNvPr id="6" name="Content Placeholder 2">
            <a:extLst>
              <a:ext uri="{FF2B5EF4-FFF2-40B4-BE49-F238E27FC236}">
                <a16:creationId xmlns:a16="http://schemas.microsoft.com/office/drawing/2014/main" id="{9EF1764E-40F1-4E1F-A6AB-9A5AC506B195}"/>
              </a:ext>
            </a:extLst>
          </p:cNvPr>
          <p:cNvSpPr txBox="1">
            <a:spLocks/>
          </p:cNvSpPr>
          <p:nvPr/>
        </p:nvSpPr>
        <p:spPr>
          <a:xfrm>
            <a:off x="1249680" y="1974093"/>
            <a:ext cx="10058400" cy="237747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a:t>Dr. Kenneth </a:t>
            </a:r>
            <a:r>
              <a:rPr lang="en-US" sz="2400" dirty="0" err="1"/>
              <a:t>Jacobsohn</a:t>
            </a:r>
            <a:r>
              <a:rPr lang="en-US" sz="2400" dirty="0"/>
              <a:t> - </a:t>
            </a:r>
            <a:r>
              <a:rPr lang="en-US" sz="1800" dirty="0"/>
              <a:t>Lifestyle Medicine Certified Urologist</a:t>
            </a:r>
            <a:endParaRPr lang="en-US" sz="2400" dirty="0"/>
          </a:p>
          <a:p>
            <a:pPr lvl="1"/>
            <a:r>
              <a:rPr lang="en-US" dirty="0"/>
              <a:t>LM is tailored to the patient and should be considered a prescription</a:t>
            </a:r>
          </a:p>
          <a:p>
            <a:pPr lvl="1"/>
            <a:r>
              <a:rPr lang="en-US" dirty="0"/>
              <a:t>When it comes to treatment, chronic diseases (PTSD, Cancer, OUD, …) will need to be treated first. Then LM can be used to prevent it from recuring again, aiding in recovery, or reversing any other health risk factors.</a:t>
            </a:r>
          </a:p>
          <a:p>
            <a:pPr lvl="1"/>
            <a:r>
              <a:rPr lang="en-US" dirty="0"/>
              <a:t>Nutrition is the strongest pillar of Lifestyle Medicine.</a:t>
            </a:r>
          </a:p>
        </p:txBody>
      </p:sp>
    </p:spTree>
    <p:extLst>
      <p:ext uri="{BB962C8B-B14F-4D97-AF65-F5344CB8AC3E}">
        <p14:creationId xmlns:p14="http://schemas.microsoft.com/office/powerpoint/2010/main" val="3969963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rrow: Right 22">
            <a:extLst>
              <a:ext uri="{FF2B5EF4-FFF2-40B4-BE49-F238E27FC236}">
                <a16:creationId xmlns:a16="http://schemas.microsoft.com/office/drawing/2014/main" id="{5308F749-177C-47BF-A861-FD1E9E3DC55A}"/>
              </a:ext>
            </a:extLst>
          </p:cNvPr>
          <p:cNvSpPr/>
          <p:nvPr/>
        </p:nvSpPr>
        <p:spPr>
          <a:xfrm>
            <a:off x="3463932" y="2450016"/>
            <a:ext cx="940227" cy="404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DEBAFC-4BA9-4068-B244-2FE380CFF156}"/>
              </a:ext>
            </a:extLst>
          </p:cNvPr>
          <p:cNvSpPr>
            <a:spLocks noGrp="1"/>
          </p:cNvSpPr>
          <p:nvPr>
            <p:ph type="title"/>
          </p:nvPr>
        </p:nvSpPr>
        <p:spPr/>
        <p:txBody>
          <a:bodyPr/>
          <a:lstStyle/>
          <a:p>
            <a:r>
              <a:rPr lang="en-US" dirty="0"/>
              <a:t>Methods</a:t>
            </a:r>
          </a:p>
        </p:txBody>
      </p:sp>
      <p:sp>
        <p:nvSpPr>
          <p:cNvPr id="19" name="Rectangle: Rounded Corners 18">
            <a:extLst>
              <a:ext uri="{FF2B5EF4-FFF2-40B4-BE49-F238E27FC236}">
                <a16:creationId xmlns:a16="http://schemas.microsoft.com/office/drawing/2014/main" id="{1ACF6386-0C40-4572-8FD7-961952B1AF7B}"/>
              </a:ext>
            </a:extLst>
          </p:cNvPr>
          <p:cNvSpPr/>
          <p:nvPr/>
        </p:nvSpPr>
        <p:spPr>
          <a:xfrm>
            <a:off x="1097280" y="1875974"/>
            <a:ext cx="2266792" cy="1553022"/>
          </a:xfrm>
          <a:prstGeom prst="round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Research</a:t>
            </a:r>
          </a:p>
          <a:p>
            <a:pPr algn="ctr"/>
            <a:r>
              <a:rPr lang="en-US" sz="1100" dirty="0"/>
              <a:t>Likelihood for self-selection and completion of programs. Possible Psycho-demographics</a:t>
            </a:r>
          </a:p>
        </p:txBody>
      </p:sp>
      <p:sp>
        <p:nvSpPr>
          <p:cNvPr id="24" name="Rectangle: Rounded Corners 23">
            <a:extLst>
              <a:ext uri="{FF2B5EF4-FFF2-40B4-BE49-F238E27FC236}">
                <a16:creationId xmlns:a16="http://schemas.microsoft.com/office/drawing/2014/main" id="{47FCDCFD-33CF-4673-948E-3498F0C32860}"/>
              </a:ext>
            </a:extLst>
          </p:cNvPr>
          <p:cNvSpPr/>
          <p:nvPr/>
        </p:nvSpPr>
        <p:spPr>
          <a:xfrm>
            <a:off x="4940410" y="1875976"/>
            <a:ext cx="2266792" cy="1553022"/>
          </a:xfrm>
          <a:prstGeom prst="round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Set</a:t>
            </a:r>
          </a:p>
          <a:p>
            <a:pPr algn="ctr"/>
            <a:r>
              <a:rPr lang="en-US" sz="1100" dirty="0"/>
              <a:t>Find a data set,</a:t>
            </a:r>
          </a:p>
          <a:p>
            <a:pPr algn="ctr"/>
            <a:r>
              <a:rPr lang="en-US" sz="1100" dirty="0"/>
              <a:t>perform data cleaning and analysis, </a:t>
            </a:r>
          </a:p>
        </p:txBody>
      </p:sp>
      <p:cxnSp>
        <p:nvCxnSpPr>
          <p:cNvPr id="12" name="Straight Arrow Connector 11">
            <a:extLst>
              <a:ext uri="{FF2B5EF4-FFF2-40B4-BE49-F238E27FC236}">
                <a16:creationId xmlns:a16="http://schemas.microsoft.com/office/drawing/2014/main" id="{1F995F5F-A0BE-43CA-A298-B2F9B7A5D9CB}"/>
              </a:ext>
            </a:extLst>
          </p:cNvPr>
          <p:cNvCxnSpPr>
            <a:cxnSpLocks/>
          </p:cNvCxnSpPr>
          <p:nvPr/>
        </p:nvCxnSpPr>
        <p:spPr>
          <a:xfrm flipH="1">
            <a:off x="2230678" y="3428996"/>
            <a:ext cx="1" cy="7753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4DAFCB5F-6009-48EF-B4B6-7CA2CBB18164}"/>
              </a:ext>
            </a:extLst>
          </p:cNvPr>
          <p:cNvSpPr/>
          <p:nvPr/>
        </p:nvSpPr>
        <p:spPr>
          <a:xfrm>
            <a:off x="1097280" y="4307731"/>
            <a:ext cx="2266792" cy="67428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Literature Review</a:t>
            </a:r>
          </a:p>
        </p:txBody>
      </p:sp>
      <p:sp>
        <p:nvSpPr>
          <p:cNvPr id="14" name="Rectangle: Rounded Corners 13">
            <a:extLst>
              <a:ext uri="{FF2B5EF4-FFF2-40B4-BE49-F238E27FC236}">
                <a16:creationId xmlns:a16="http://schemas.microsoft.com/office/drawing/2014/main" id="{1DBAC9C1-18D8-4F5F-9B83-4566762F1706}"/>
              </a:ext>
            </a:extLst>
          </p:cNvPr>
          <p:cNvSpPr/>
          <p:nvPr/>
        </p:nvSpPr>
        <p:spPr>
          <a:xfrm>
            <a:off x="1097280" y="5197252"/>
            <a:ext cx="2266792" cy="67428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Discussion with Experts</a:t>
            </a:r>
          </a:p>
        </p:txBody>
      </p:sp>
      <p:cxnSp>
        <p:nvCxnSpPr>
          <p:cNvPr id="15" name="Straight Arrow Connector 14">
            <a:extLst>
              <a:ext uri="{FF2B5EF4-FFF2-40B4-BE49-F238E27FC236}">
                <a16:creationId xmlns:a16="http://schemas.microsoft.com/office/drawing/2014/main" id="{5929EE57-60DA-4F04-B7C4-C3CC157BBB3F}"/>
              </a:ext>
            </a:extLst>
          </p:cNvPr>
          <p:cNvCxnSpPr>
            <a:cxnSpLocks/>
          </p:cNvCxnSpPr>
          <p:nvPr/>
        </p:nvCxnSpPr>
        <p:spPr>
          <a:xfrm flipH="1">
            <a:off x="6096002" y="3428996"/>
            <a:ext cx="1" cy="7753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6E6FF357-65A1-467E-92E6-B730B35945AE}"/>
              </a:ext>
            </a:extLst>
          </p:cNvPr>
          <p:cNvSpPr/>
          <p:nvPr/>
        </p:nvSpPr>
        <p:spPr>
          <a:xfrm>
            <a:off x="4962604" y="4307731"/>
            <a:ext cx="2266792" cy="67428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Descriptive Statistics</a:t>
            </a:r>
          </a:p>
        </p:txBody>
      </p:sp>
      <p:sp>
        <p:nvSpPr>
          <p:cNvPr id="21" name="Rectangle: Rounded Corners 20">
            <a:extLst>
              <a:ext uri="{FF2B5EF4-FFF2-40B4-BE49-F238E27FC236}">
                <a16:creationId xmlns:a16="http://schemas.microsoft.com/office/drawing/2014/main" id="{B54A8E71-4E84-4DEB-B949-2796A8898407}"/>
              </a:ext>
            </a:extLst>
          </p:cNvPr>
          <p:cNvSpPr/>
          <p:nvPr/>
        </p:nvSpPr>
        <p:spPr>
          <a:xfrm>
            <a:off x="4962604" y="5186464"/>
            <a:ext cx="2266792" cy="67428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Regression Analysis</a:t>
            </a:r>
          </a:p>
        </p:txBody>
      </p:sp>
    </p:spTree>
    <p:extLst>
      <p:ext uri="{BB962C8B-B14F-4D97-AF65-F5344CB8AC3E}">
        <p14:creationId xmlns:p14="http://schemas.microsoft.com/office/powerpoint/2010/main" val="3995692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6E1B-4A06-4D44-8AC6-4710D25BFB95}"/>
              </a:ext>
            </a:extLst>
          </p:cNvPr>
          <p:cNvSpPr>
            <a:spLocks noGrp="1"/>
          </p:cNvSpPr>
          <p:nvPr>
            <p:ph type="title"/>
          </p:nvPr>
        </p:nvSpPr>
        <p:spPr/>
        <p:txBody>
          <a:bodyPr/>
          <a:lstStyle/>
          <a:p>
            <a:r>
              <a:rPr lang="en-US" dirty="0"/>
              <a:t>Results: Background</a:t>
            </a:r>
          </a:p>
        </p:txBody>
      </p:sp>
      <p:sp>
        <p:nvSpPr>
          <p:cNvPr id="3" name="Content Placeholder 2">
            <a:extLst>
              <a:ext uri="{FF2B5EF4-FFF2-40B4-BE49-F238E27FC236}">
                <a16:creationId xmlns:a16="http://schemas.microsoft.com/office/drawing/2014/main" id="{64A30324-F7E9-4F64-AC75-30845DD96C98}"/>
              </a:ext>
            </a:extLst>
          </p:cNvPr>
          <p:cNvSpPr>
            <a:spLocks noGrp="1"/>
          </p:cNvSpPr>
          <p:nvPr>
            <p:ph idx="1"/>
          </p:nvPr>
        </p:nvSpPr>
        <p:spPr/>
        <p:txBody>
          <a:bodyPr>
            <a:normAutofit/>
          </a:bodyPr>
          <a:lstStyle/>
          <a:p>
            <a:pPr lvl="1"/>
            <a:r>
              <a:rPr lang="en-US" sz="2000" dirty="0"/>
              <a:t>Deidentified dataset from a large Midwest health system</a:t>
            </a:r>
          </a:p>
          <a:p>
            <a:pPr lvl="1"/>
            <a:r>
              <a:rPr lang="en-US" sz="2000" dirty="0"/>
              <a:t>Database of individuals who participated in a health risk appraisal (HRA) program through there employers in year 1 and year 2 </a:t>
            </a:r>
          </a:p>
          <a:p>
            <a:pPr lvl="1"/>
            <a:r>
              <a:rPr lang="en-US" sz="2000" dirty="0"/>
              <a:t>The outcome measure is the Personal Health Risk Score (PHRS), a range between 100 (best) to a negative integer. </a:t>
            </a:r>
          </a:p>
          <a:p>
            <a:pPr lvl="1"/>
            <a:r>
              <a:rPr lang="en-US" sz="2000" dirty="0"/>
              <a:t>Factors include total cholesterol, HDL, triglycerides, blood glucose, LDL, non LDL, blood pressure, waist circumference, BMI, and nicotine use</a:t>
            </a:r>
          </a:p>
          <a:p>
            <a:pPr lvl="1"/>
            <a:r>
              <a:rPr lang="en-US" sz="2000" dirty="0"/>
              <a:t>The optional intervention between year 1 and year 2 was participation in health coaching sessions which vary in length.</a:t>
            </a:r>
          </a:p>
        </p:txBody>
      </p:sp>
    </p:spTree>
    <p:extLst>
      <p:ext uri="{BB962C8B-B14F-4D97-AF65-F5344CB8AC3E}">
        <p14:creationId xmlns:p14="http://schemas.microsoft.com/office/powerpoint/2010/main" val="20281325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22903</TotalTime>
  <Words>2582</Words>
  <Application>Microsoft Office PowerPoint</Application>
  <PresentationFormat>Widescreen</PresentationFormat>
  <Paragraphs>262</Paragraphs>
  <Slides>18</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Retrospect</vt:lpstr>
      <vt:lpstr>Predict Likelihood of Completion for Future Lifestyle Medicine Program</vt:lpstr>
      <vt:lpstr>Outline</vt:lpstr>
      <vt:lpstr>PowerPoint Presentation</vt:lpstr>
      <vt:lpstr>Motivation &amp; Goals</vt:lpstr>
      <vt:lpstr>Methods</vt:lpstr>
      <vt:lpstr>PowerPoint Presentation</vt:lpstr>
      <vt:lpstr>Discussion with Experts</vt:lpstr>
      <vt:lpstr>Methods</vt:lpstr>
      <vt:lpstr>Results: Background</vt:lpstr>
      <vt:lpstr>Results: Background</vt:lpstr>
      <vt:lpstr>Results: Boxplots</vt:lpstr>
      <vt:lpstr>Results: Affects of Coaching</vt:lpstr>
      <vt:lpstr>Results: Factors for Coaching</vt:lpstr>
      <vt:lpstr>Discussion</vt:lpstr>
      <vt:lpstr>Conclusion</vt:lpstr>
      <vt:lpstr>Citations (1/3)</vt:lpstr>
      <vt:lpstr>Citations (2/3)</vt:lpstr>
      <vt:lpstr>Citations (3/3)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Sailor</dc:creator>
  <cp:lastModifiedBy>Jennifer Sailor</cp:lastModifiedBy>
  <cp:revision>2</cp:revision>
  <dcterms:created xsi:type="dcterms:W3CDTF">2021-06-16T15:53:36Z</dcterms:created>
  <dcterms:modified xsi:type="dcterms:W3CDTF">2021-08-04T14:47:57Z</dcterms:modified>
</cp:coreProperties>
</file>