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png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13E"/>
    <a:srgbClr val="B6B6B6"/>
    <a:srgbClr val="261B3E"/>
    <a:srgbClr val="3C9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37" autoAdjust="0"/>
    <p:restoredTop sz="97847" autoAdjust="0"/>
  </p:normalViewPr>
  <p:slideViewPr>
    <p:cSldViewPr snapToGrid="0" snapToObjects="1">
      <p:cViewPr>
        <p:scale>
          <a:sx n="103" d="100"/>
          <a:sy n="103" d="100"/>
        </p:scale>
        <p:origin x="-10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0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4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9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0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7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jpg"/><Relationship Id="rId14" Type="http://schemas.openxmlformats.org/officeDocument/2006/relationships/image" Target="../media/image12.jpeg"/><Relationship Id="rId15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eg"/><Relationship Id="rId7" Type="http://schemas.microsoft.com/office/2007/relationships/hdphoto" Target="../media/hdphoto1.wdp"/><Relationship Id="rId8" Type="http://schemas.openxmlformats.org/officeDocument/2006/relationships/image" Target="../media/image6.pn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jpeg"/><Relationship Id="rId5" Type="http://schemas.microsoft.com/office/2007/relationships/hdphoto" Target="../media/hdphoto3.wdp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5.jpeg"/><Relationship Id="rId10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5.jpeg"/><Relationship Id="rId6" Type="http://schemas.microsoft.com/office/2007/relationships/hdphoto" Target="../media/hdphoto1.wdp"/><Relationship Id="rId7" Type="http://schemas.openxmlformats.org/officeDocument/2006/relationships/image" Target="../media/image3.png"/><Relationship Id="rId8" Type="http://schemas.openxmlformats.org/officeDocument/2006/relationships/image" Target="../media/image15.png"/><Relationship Id="rId9" Type="http://schemas.openxmlformats.org/officeDocument/2006/relationships/image" Target="../media/image12.jpeg"/><Relationship Id="rId1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5087231" y="54619"/>
            <a:ext cx="3392684" cy="6836387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72" y="1084337"/>
            <a:ext cx="2817749" cy="4818304"/>
          </a:xfrm>
          <a:prstGeom prst="rect">
            <a:avLst/>
          </a:prstGeom>
        </p:spPr>
      </p:pic>
      <p:sp>
        <p:nvSpPr>
          <p:cNvPr id="148" name="Rectangle 147"/>
          <p:cNvSpPr/>
          <p:nvPr/>
        </p:nvSpPr>
        <p:spPr>
          <a:xfrm>
            <a:off x="5363473" y="1049063"/>
            <a:ext cx="2817747" cy="353235"/>
          </a:xfrm>
          <a:prstGeom prst="rect">
            <a:avLst/>
          </a:prstGeom>
          <a:solidFill>
            <a:schemeClr val="tx1"/>
          </a:solidFill>
          <a:ln w="12700" cmpd="sng">
            <a:solidFill>
              <a:srgbClr val="10213E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7846019" y="1080423"/>
            <a:ext cx="182275" cy="182275"/>
          </a:xfrm>
          <a:prstGeom prst="rect">
            <a:avLst/>
          </a:prstGeom>
        </p:spPr>
      </p:pic>
      <p:sp>
        <p:nvSpPr>
          <p:cNvPr id="23" name="Left Arrow 22"/>
          <p:cNvSpPr/>
          <p:nvPr/>
        </p:nvSpPr>
        <p:spPr>
          <a:xfrm>
            <a:off x="5444801" y="1141294"/>
            <a:ext cx="225660" cy="161659"/>
          </a:xfrm>
          <a:prstGeom prst="leftArrow">
            <a:avLst>
              <a:gd name="adj1" fmla="val 44389"/>
              <a:gd name="adj2" fmla="val 58418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371829" y="1417040"/>
            <a:ext cx="2809392" cy="648694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0" name="Oval 149"/>
          <p:cNvSpPr/>
          <p:nvPr/>
        </p:nvSpPr>
        <p:spPr>
          <a:xfrm>
            <a:off x="5444800" y="1476051"/>
            <a:ext cx="537053" cy="519544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28575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5931006" y="1437572"/>
            <a:ext cx="205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Janeth Moran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947720" y="1754974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Hacker &amp; CODE2040 Fellow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371829" y="2074090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7832930" y="1811672"/>
            <a:ext cx="197930" cy="150842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7634814" y="1799620"/>
            <a:ext cx="173051" cy="173051"/>
          </a:xfrm>
          <a:prstGeom prst="rect">
            <a:avLst/>
          </a:prstGeom>
        </p:spPr>
      </p:pic>
      <p:sp>
        <p:nvSpPr>
          <p:cNvPr id="156" name="Chevron 155"/>
          <p:cNvSpPr/>
          <p:nvPr/>
        </p:nvSpPr>
        <p:spPr>
          <a:xfrm rot="5400000" flipH="1">
            <a:off x="8070016" y="1802885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Chevron 156"/>
          <p:cNvSpPr/>
          <p:nvPr/>
        </p:nvSpPr>
        <p:spPr>
          <a:xfrm rot="5400000" flipH="1">
            <a:off x="8072609" y="1874322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5444800" y="2147995"/>
            <a:ext cx="537053" cy="519544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5931005" y="2109516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Omoju Miller PhD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947720" y="2426918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CODE2040 Mentor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7832930" y="2483616"/>
            <a:ext cx="197930" cy="150842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7634814" y="2471564"/>
            <a:ext cx="173051" cy="173051"/>
          </a:xfrm>
          <a:prstGeom prst="rect">
            <a:avLst/>
          </a:prstGeom>
        </p:spPr>
      </p:pic>
      <p:sp>
        <p:nvSpPr>
          <p:cNvPr id="164" name="Chevron 163"/>
          <p:cNvSpPr/>
          <p:nvPr/>
        </p:nvSpPr>
        <p:spPr>
          <a:xfrm rot="5400000" flipH="1">
            <a:off x="8070016" y="2474829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Chevron 164"/>
          <p:cNvSpPr/>
          <p:nvPr/>
        </p:nvSpPr>
        <p:spPr>
          <a:xfrm rot="5400000" flipH="1">
            <a:off x="8072609" y="2546266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371829" y="2732182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7" name="Oval 166"/>
          <p:cNvSpPr/>
          <p:nvPr/>
        </p:nvSpPr>
        <p:spPr>
          <a:xfrm>
            <a:off x="5444800" y="2806087"/>
            <a:ext cx="537053" cy="519544"/>
          </a:xfrm>
          <a:prstGeom prst="ellipse">
            <a:avLst/>
          </a:prstGeom>
          <a:blipFill rotWithShape="1">
            <a:blip r:embed="rId10"/>
            <a:stretch>
              <a:fillRect/>
            </a:stretch>
          </a:blipFill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931005" y="2767608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Amy Schapiro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47720" y="3085010"/>
            <a:ext cx="195657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smtClean="0">
                <a:latin typeface="Helvetica Neue UltraLight"/>
                <a:cs typeface="Helvetica Neue UltraLight"/>
              </a:rPr>
              <a:t>CODE2040 Operations Manager</a:t>
            </a:r>
            <a:endParaRPr lang="en-US" sz="950" dirty="0">
              <a:latin typeface="Helvetica Neue UltraLight"/>
              <a:cs typeface="Helvetica Neue UltraLight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7832930" y="3141708"/>
            <a:ext cx="197930" cy="150842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7634814" y="3129656"/>
            <a:ext cx="173051" cy="173051"/>
          </a:xfrm>
          <a:prstGeom prst="rect">
            <a:avLst/>
          </a:prstGeom>
        </p:spPr>
      </p:pic>
      <p:sp>
        <p:nvSpPr>
          <p:cNvPr id="172" name="Chevron 171"/>
          <p:cNvSpPr/>
          <p:nvPr/>
        </p:nvSpPr>
        <p:spPr>
          <a:xfrm rot="5400000" flipH="1">
            <a:off x="8070016" y="3132921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Chevron 172"/>
          <p:cNvSpPr/>
          <p:nvPr/>
        </p:nvSpPr>
        <p:spPr>
          <a:xfrm rot="5400000" flipH="1">
            <a:off x="8072609" y="3204358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945153" y="1012434"/>
            <a:ext cx="184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apyrus"/>
                <a:cs typeface="Papyrus"/>
              </a:rPr>
              <a:t>Contacts</a:t>
            </a:r>
            <a:endParaRPr lang="en-US" dirty="0">
              <a:solidFill>
                <a:schemeClr val="bg1"/>
              </a:solidFill>
              <a:latin typeface="Papyrus"/>
              <a:cs typeface="Papyrus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369263" y="3394646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6" name="Oval 175"/>
          <p:cNvSpPr/>
          <p:nvPr/>
        </p:nvSpPr>
        <p:spPr>
          <a:xfrm>
            <a:off x="5442234" y="3468551"/>
            <a:ext cx="537053" cy="519544"/>
          </a:xfrm>
          <a:prstGeom prst="ellipse">
            <a:avLst/>
          </a:prstGeom>
          <a:blipFill rotWithShape="1">
            <a:blip r:embed="rId11"/>
            <a:stretch>
              <a:fillRect/>
            </a:stretch>
          </a:blipFill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5928439" y="3430072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Tyler Scriven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45154" y="3747474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CODE2040 Mentor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7830364" y="3804172"/>
            <a:ext cx="197930" cy="150842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7632248" y="3792120"/>
            <a:ext cx="173051" cy="173051"/>
          </a:xfrm>
          <a:prstGeom prst="rect">
            <a:avLst/>
          </a:prstGeom>
        </p:spPr>
      </p:pic>
      <p:sp>
        <p:nvSpPr>
          <p:cNvPr id="181" name="Chevron 180"/>
          <p:cNvSpPr/>
          <p:nvPr/>
        </p:nvSpPr>
        <p:spPr>
          <a:xfrm rot="5400000" flipH="1">
            <a:off x="8067450" y="3795385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Chevron 181"/>
          <p:cNvSpPr/>
          <p:nvPr/>
        </p:nvSpPr>
        <p:spPr>
          <a:xfrm rot="5400000" flipH="1">
            <a:off x="8070043" y="3866822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371830" y="4054699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4" name="Oval 183"/>
          <p:cNvSpPr/>
          <p:nvPr/>
        </p:nvSpPr>
        <p:spPr>
          <a:xfrm>
            <a:off x="5444801" y="4128604"/>
            <a:ext cx="537053" cy="519544"/>
          </a:xfrm>
          <a:prstGeom prst="ellipse">
            <a:avLst/>
          </a:prstGeom>
          <a:blipFill rotWithShape="1">
            <a:blip r:embed="rId12"/>
            <a:stretch>
              <a:fillRect/>
            </a:stretch>
          </a:blipFill>
          <a:ln w="28575" cmpd="sng">
            <a:solidFill>
              <a:srgbClr val="3C96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5931006" y="4090125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Tracy Gray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947721" y="4407527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Race &amp; Technology Mentor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7832931" y="4464225"/>
            <a:ext cx="197930" cy="150842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7634815" y="4452173"/>
            <a:ext cx="173051" cy="173051"/>
          </a:xfrm>
          <a:prstGeom prst="rect">
            <a:avLst/>
          </a:prstGeom>
        </p:spPr>
      </p:pic>
      <p:sp>
        <p:nvSpPr>
          <p:cNvPr id="189" name="Chevron 188"/>
          <p:cNvSpPr/>
          <p:nvPr/>
        </p:nvSpPr>
        <p:spPr>
          <a:xfrm rot="5400000" flipH="1">
            <a:off x="8070017" y="4455438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Chevron 189"/>
          <p:cNvSpPr/>
          <p:nvPr/>
        </p:nvSpPr>
        <p:spPr>
          <a:xfrm rot="5400000" flipH="1">
            <a:off x="8072610" y="4526875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371830" y="4718254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2" name="Oval 191"/>
          <p:cNvSpPr/>
          <p:nvPr/>
        </p:nvSpPr>
        <p:spPr>
          <a:xfrm>
            <a:off x="5444801" y="4792159"/>
            <a:ext cx="537053" cy="519544"/>
          </a:xfrm>
          <a:prstGeom prst="ellipse">
            <a:avLst/>
          </a:prstGeom>
          <a:blipFill rotWithShape="1">
            <a:blip r:embed="rId13"/>
            <a:stretch>
              <a:fillRect/>
            </a:stretch>
          </a:blipFill>
          <a:ln w="28575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5931006" y="4753680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Erin Parker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947721" y="5071082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Favorite Hacker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7832931" y="5127780"/>
            <a:ext cx="197930" cy="150842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7634815" y="5115728"/>
            <a:ext cx="173051" cy="173051"/>
          </a:xfrm>
          <a:prstGeom prst="rect">
            <a:avLst/>
          </a:prstGeom>
        </p:spPr>
      </p:pic>
      <p:sp>
        <p:nvSpPr>
          <p:cNvPr id="197" name="Chevron 196"/>
          <p:cNvSpPr/>
          <p:nvPr/>
        </p:nvSpPr>
        <p:spPr>
          <a:xfrm rot="5400000" flipH="1">
            <a:off x="8070017" y="5118993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Chevron 197"/>
          <p:cNvSpPr/>
          <p:nvPr/>
        </p:nvSpPr>
        <p:spPr>
          <a:xfrm rot="5400000" flipH="1">
            <a:off x="8072610" y="5190430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513142" y="54619"/>
            <a:ext cx="3392684" cy="683638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3" y="1084337"/>
            <a:ext cx="2817749" cy="48183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01966" y="1049063"/>
            <a:ext cx="2817747" cy="353235"/>
          </a:xfrm>
          <a:prstGeom prst="rect">
            <a:avLst/>
          </a:prstGeom>
          <a:solidFill>
            <a:srgbClr val="10213E"/>
          </a:solidFill>
          <a:ln w="12700" cmpd="sng">
            <a:solidFill>
              <a:srgbClr val="10213E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97388" y="1632483"/>
            <a:ext cx="2809392" cy="648694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70359" y="1691494"/>
            <a:ext cx="537053" cy="519544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28575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6565" y="1653015"/>
            <a:ext cx="205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Janeth Moran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3279" y="1970417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Hacker &amp; CODE2040 Fellow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3258489" y="2027115"/>
            <a:ext cx="197930" cy="1508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060373" y="2015063"/>
            <a:ext cx="173051" cy="173051"/>
          </a:xfrm>
          <a:prstGeom prst="rect">
            <a:avLst/>
          </a:prstGeom>
        </p:spPr>
      </p:pic>
      <p:sp>
        <p:nvSpPr>
          <p:cNvPr id="21" name="Chevron 20"/>
          <p:cNvSpPr/>
          <p:nvPr/>
        </p:nvSpPr>
        <p:spPr>
          <a:xfrm rot="5400000" flipH="1">
            <a:off x="3495575" y="2018328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5400000" flipH="1">
            <a:off x="3498168" y="2089765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41276" y="1040536"/>
            <a:ext cx="91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Hoefler Text"/>
                <a:cs typeface="Hoefler Text"/>
              </a:rPr>
              <a:t>Insider</a:t>
            </a:r>
            <a:endParaRPr lang="en-US" sz="1400" dirty="0">
              <a:solidFill>
                <a:schemeClr val="bg1"/>
              </a:solidFill>
              <a:latin typeface="Hoefler Text"/>
              <a:cs typeface="Hoefler Tex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4323" y="2284096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867294" y="2358001"/>
            <a:ext cx="537053" cy="519544"/>
          </a:xfrm>
          <a:prstGeom prst="ellipse">
            <a:avLst/>
          </a:prstGeom>
          <a:blipFill rotWithShape="1">
            <a:blip r:embed="rId13"/>
            <a:stretch>
              <a:fillRect/>
            </a:stretch>
          </a:blipFill>
          <a:ln w="28575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353499" y="2319522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Erin Parker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70214" y="2636924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Favorite Hacker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3255424" y="2693622"/>
            <a:ext cx="197930" cy="15084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057308" y="2681570"/>
            <a:ext cx="173051" cy="173051"/>
          </a:xfrm>
          <a:prstGeom prst="rect">
            <a:avLst/>
          </a:prstGeom>
        </p:spPr>
      </p:pic>
      <p:sp>
        <p:nvSpPr>
          <p:cNvPr id="62" name="Chevron 61"/>
          <p:cNvSpPr/>
          <p:nvPr/>
        </p:nvSpPr>
        <p:spPr>
          <a:xfrm rot="5400000" flipH="1">
            <a:off x="3492510" y="2684835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/>
          <p:cNvSpPr/>
          <p:nvPr/>
        </p:nvSpPr>
        <p:spPr>
          <a:xfrm rot="5400000" flipH="1">
            <a:off x="3495103" y="2756272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3327889" y="1091555"/>
            <a:ext cx="205430" cy="214604"/>
          </a:xfrm>
          <a:prstGeom prst="ellipse">
            <a:avLst/>
          </a:prstGeom>
          <a:blipFill dpi="0" rotWithShape="1">
            <a:blip r:embed="rId14">
              <a:alphaModFix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789033" y="2944181"/>
            <a:ext cx="2817747" cy="192236"/>
          </a:xfrm>
          <a:prstGeom prst="rect">
            <a:avLst/>
          </a:prstGeom>
          <a:solidFill>
            <a:srgbClr val="FFFFFF"/>
          </a:solidFill>
          <a:ln w="12700" cmpd="sng">
            <a:noFill/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2" name="Chevron 201"/>
          <p:cNvSpPr/>
          <p:nvPr/>
        </p:nvSpPr>
        <p:spPr>
          <a:xfrm rot="16200000" flipH="1" flipV="1">
            <a:off x="3470354" y="3004786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88903" y="3143776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4" name="Oval 203"/>
          <p:cNvSpPr/>
          <p:nvPr/>
        </p:nvSpPr>
        <p:spPr>
          <a:xfrm>
            <a:off x="861874" y="3217681"/>
            <a:ext cx="537053" cy="519544"/>
          </a:xfrm>
          <a:prstGeom prst="ellipse">
            <a:avLst/>
          </a:prstGeom>
          <a:blipFill rotWithShape="1">
            <a:blip r:embed="rId10"/>
            <a:stretch>
              <a:fillRect/>
            </a:stretch>
          </a:blipFill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1348079" y="3179202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Amy Schapiro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364794" y="3496604"/>
            <a:ext cx="195657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smtClean="0">
                <a:latin typeface="Helvetica Neue UltraLight"/>
                <a:cs typeface="Helvetica Neue UltraLight"/>
              </a:rPr>
              <a:t>CODE2040 Operations Manager</a:t>
            </a:r>
            <a:endParaRPr lang="en-US" sz="950" dirty="0">
              <a:latin typeface="Helvetica Neue UltraLight"/>
              <a:cs typeface="Helvetica Neue UltraLight"/>
            </a:endParaRPr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3250004" y="3553302"/>
            <a:ext cx="197930" cy="15084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051888" y="3541250"/>
            <a:ext cx="173051" cy="173051"/>
          </a:xfrm>
          <a:prstGeom prst="rect">
            <a:avLst/>
          </a:prstGeom>
        </p:spPr>
      </p:pic>
      <p:sp>
        <p:nvSpPr>
          <p:cNvPr id="209" name="Chevron 208"/>
          <p:cNvSpPr/>
          <p:nvPr/>
        </p:nvSpPr>
        <p:spPr>
          <a:xfrm rot="5400000" flipH="1">
            <a:off x="3487090" y="3544515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0" name="Chevron 209"/>
          <p:cNvSpPr/>
          <p:nvPr/>
        </p:nvSpPr>
        <p:spPr>
          <a:xfrm rot="5400000" flipH="1">
            <a:off x="3489683" y="3615952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96674" y="3810239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2" name="Oval 211"/>
          <p:cNvSpPr/>
          <p:nvPr/>
        </p:nvSpPr>
        <p:spPr>
          <a:xfrm>
            <a:off x="859308" y="3880145"/>
            <a:ext cx="537053" cy="519544"/>
          </a:xfrm>
          <a:prstGeom prst="ellipse">
            <a:avLst/>
          </a:prstGeom>
          <a:blipFill rotWithShape="1">
            <a:blip r:embed="rId11"/>
            <a:stretch>
              <a:fillRect/>
            </a:stretch>
          </a:blipFill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1345513" y="3841666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Tyler Scriven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362228" y="4159068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CODE2040 Mentor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3247438" y="4215766"/>
            <a:ext cx="197930" cy="150842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049322" y="4203714"/>
            <a:ext cx="173051" cy="173051"/>
          </a:xfrm>
          <a:prstGeom prst="rect">
            <a:avLst/>
          </a:prstGeom>
        </p:spPr>
      </p:pic>
      <p:sp>
        <p:nvSpPr>
          <p:cNvPr id="217" name="Chevron 216"/>
          <p:cNvSpPr/>
          <p:nvPr/>
        </p:nvSpPr>
        <p:spPr>
          <a:xfrm rot="5400000" flipH="1">
            <a:off x="3484524" y="4206979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Chevron 217"/>
          <p:cNvSpPr/>
          <p:nvPr/>
        </p:nvSpPr>
        <p:spPr>
          <a:xfrm rot="5400000" flipH="1">
            <a:off x="3487117" y="4278416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95281" y="1409394"/>
            <a:ext cx="2817747" cy="221082"/>
          </a:xfrm>
          <a:prstGeom prst="rect">
            <a:avLst/>
          </a:prstGeom>
          <a:solidFill>
            <a:srgbClr val="FFFFFF"/>
          </a:solidFill>
          <a:ln w="12700" cmpd="sng">
            <a:noFill/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0" name="Chevron 219"/>
          <p:cNvSpPr/>
          <p:nvPr/>
        </p:nvSpPr>
        <p:spPr>
          <a:xfrm rot="16200000" flipH="1" flipV="1">
            <a:off x="3486332" y="1475185"/>
            <a:ext cx="45719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71359" y="1345354"/>
            <a:ext cx="2451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17375E"/>
                </a:solidFill>
              </a:rPr>
              <a:t>TODAY</a:t>
            </a:r>
            <a:endParaRPr lang="en-US" sz="1400" b="1" dirty="0">
              <a:solidFill>
                <a:srgbClr val="17375E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61201" y="2871858"/>
            <a:ext cx="2451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UPCOMING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2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4874636" y="54619"/>
            <a:ext cx="3392684" cy="683638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77" y="1084337"/>
            <a:ext cx="2817749" cy="4818304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5150878" y="1049063"/>
            <a:ext cx="2817747" cy="353235"/>
          </a:xfrm>
          <a:prstGeom prst="rect">
            <a:avLst/>
          </a:prstGeom>
          <a:solidFill>
            <a:srgbClr val="10213E"/>
          </a:solidFill>
          <a:ln w="12700" cmpd="sng">
            <a:solidFill>
              <a:srgbClr val="10213E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5159234" y="1417039"/>
            <a:ext cx="2809392" cy="4485601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308658" y="1499123"/>
            <a:ext cx="1875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Full Name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73195" y="1874906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Connection/Company Title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sp>
        <p:nvSpPr>
          <p:cNvPr id="79" name="Chevron 78"/>
          <p:cNvSpPr/>
          <p:nvPr/>
        </p:nvSpPr>
        <p:spPr>
          <a:xfrm rot="5400000" flipH="1">
            <a:off x="7795375" y="2248030"/>
            <a:ext cx="74030" cy="91604"/>
          </a:xfrm>
          <a:prstGeom prst="chevron">
            <a:avLst/>
          </a:prstGeom>
          <a:solidFill>
            <a:srgbClr val="B6B6B6"/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Chevron 79"/>
          <p:cNvSpPr/>
          <p:nvPr/>
        </p:nvSpPr>
        <p:spPr>
          <a:xfrm rot="5400000" flipH="1">
            <a:off x="7797968" y="2319467"/>
            <a:ext cx="68844" cy="91604"/>
          </a:xfrm>
          <a:prstGeom prst="chevron">
            <a:avLst/>
          </a:prstGeom>
          <a:solidFill>
            <a:srgbClr val="B6B6B6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Left Arrow 80"/>
          <p:cNvSpPr/>
          <p:nvPr/>
        </p:nvSpPr>
        <p:spPr>
          <a:xfrm>
            <a:off x="5263957" y="1124854"/>
            <a:ext cx="225660" cy="161659"/>
          </a:xfrm>
          <a:prstGeom prst="leftArrow">
            <a:avLst>
              <a:gd name="adj1" fmla="val 44389"/>
              <a:gd name="adj2" fmla="val 58418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853194" y="1012434"/>
            <a:ext cx="16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apyrus"/>
                <a:cs typeface="Papyrus"/>
              </a:rPr>
              <a:t>New Contact</a:t>
            </a:r>
            <a:endParaRPr lang="en-US" dirty="0">
              <a:solidFill>
                <a:schemeClr val="bg1"/>
              </a:solidFill>
              <a:latin typeface="Papyrus"/>
              <a:cs typeface="Papyru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261090" y="1567695"/>
            <a:ext cx="1087568" cy="1081595"/>
          </a:xfrm>
          <a:prstGeom prst="ellipse">
            <a:avLst/>
          </a:prstGeom>
          <a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369470" y="2050822"/>
            <a:ext cx="990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Last Contact: </a:t>
            </a:r>
          </a:p>
          <a:p>
            <a:r>
              <a:rPr lang="en-US" sz="1050" dirty="0" smtClean="0">
                <a:latin typeface="Helvetica Neue UltraLight"/>
                <a:cs typeface="Helvetica Neue UltraLight"/>
              </a:rPr>
              <a:t>Date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2179" y="2260724"/>
            <a:ext cx="154110" cy="149239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619" y="2223949"/>
            <a:ext cx="224370" cy="224370"/>
          </a:xfrm>
          <a:prstGeom prst="rect">
            <a:avLst/>
          </a:prstGeom>
        </p:spPr>
      </p:pic>
      <p:sp>
        <p:nvSpPr>
          <p:cNvPr id="127" name="Rounded Rectangle 126"/>
          <p:cNvSpPr/>
          <p:nvPr/>
        </p:nvSpPr>
        <p:spPr>
          <a:xfrm>
            <a:off x="5543420" y="3010788"/>
            <a:ext cx="2334772" cy="374100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962286" y="3010788"/>
            <a:ext cx="169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Helvetica Neue Light"/>
                <a:cs typeface="Helvetica Neue Light"/>
              </a:rPr>
              <a:t>Phone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0190" y="3069545"/>
            <a:ext cx="202472" cy="272756"/>
          </a:xfrm>
          <a:prstGeom prst="rect">
            <a:avLst/>
          </a:prstGeom>
        </p:spPr>
      </p:pic>
      <p:sp>
        <p:nvSpPr>
          <p:cNvPr id="131" name="Rounded Rectangle 130"/>
          <p:cNvSpPr/>
          <p:nvPr/>
        </p:nvSpPr>
        <p:spPr>
          <a:xfrm>
            <a:off x="5542074" y="3614620"/>
            <a:ext cx="2336118" cy="374100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946539" y="3614620"/>
            <a:ext cx="179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  <a:latin typeface="Helvetica Neue Light"/>
                <a:cs typeface="Helvetica Neue Light"/>
              </a:rPr>
              <a:t>Email</a:t>
            </a:r>
            <a:endParaRPr lang="en-US" dirty="0">
              <a:solidFill>
                <a:srgbClr val="BFBFBF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5657850" y="3725857"/>
            <a:ext cx="254811" cy="19419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1247" y="2264633"/>
            <a:ext cx="149238" cy="149238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543420" y="4198194"/>
            <a:ext cx="2334772" cy="1411934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543421" y="4198194"/>
            <a:ext cx="21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  <a:latin typeface="Helvetica Neue Light"/>
                <a:cs typeface="Helvetica Neue Light"/>
              </a:rPr>
              <a:t>What most inspires you about this person?</a:t>
            </a:r>
            <a:endParaRPr lang="en-US" dirty="0">
              <a:solidFill>
                <a:srgbClr val="BFBFBF"/>
              </a:solidFill>
              <a:latin typeface="Helvetica Neue Light"/>
              <a:cs typeface="Helvetica Neue Light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352027" y="2557111"/>
            <a:ext cx="1504997" cy="247541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0939" y="2586455"/>
            <a:ext cx="200525" cy="200525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505528" y="2551139"/>
            <a:ext cx="1321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Light"/>
                <a:cs typeface="Helvetica Neue Light"/>
              </a:rPr>
              <a:t>1 Month Reminder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85" name="Isosceles Triangle 84"/>
          <p:cNvSpPr/>
          <p:nvPr/>
        </p:nvSpPr>
        <p:spPr>
          <a:xfrm rot="10800000">
            <a:off x="7697170" y="2652458"/>
            <a:ext cx="107484" cy="7752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lum bright="70000" contrast="-70000"/>
          </a:blip>
          <a:srcRect l="26374" t="20283" r="22420" b="18819"/>
          <a:stretch/>
        </p:blipFill>
        <p:spPr>
          <a:xfrm>
            <a:off x="7572179" y="1049063"/>
            <a:ext cx="396446" cy="35323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632569" y="55037"/>
            <a:ext cx="3392684" cy="683638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0" y="1084755"/>
            <a:ext cx="2817749" cy="4818304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908811" y="1049481"/>
            <a:ext cx="2817747" cy="353235"/>
          </a:xfrm>
          <a:prstGeom prst="rect">
            <a:avLst/>
          </a:prstGeom>
          <a:solidFill>
            <a:srgbClr val="10213E"/>
          </a:solidFill>
          <a:ln w="12700" cmpd="sng">
            <a:solidFill>
              <a:srgbClr val="10213E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0" name="Rectangle 89"/>
          <p:cNvSpPr/>
          <p:nvPr/>
        </p:nvSpPr>
        <p:spPr>
          <a:xfrm>
            <a:off x="917167" y="1417457"/>
            <a:ext cx="2809392" cy="4485601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066591" y="1499541"/>
            <a:ext cx="1875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Omoju Miller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31128" y="1875324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CODE2040 Mentor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sp>
        <p:nvSpPr>
          <p:cNvPr id="93" name="Chevron 92"/>
          <p:cNvSpPr/>
          <p:nvPr/>
        </p:nvSpPr>
        <p:spPr>
          <a:xfrm rot="5400000" flipH="1">
            <a:off x="3553308" y="2248448"/>
            <a:ext cx="74030" cy="91604"/>
          </a:xfrm>
          <a:prstGeom prst="chevron">
            <a:avLst/>
          </a:prstGeom>
          <a:solidFill>
            <a:srgbClr val="B6B6B6"/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Chevron 93"/>
          <p:cNvSpPr/>
          <p:nvPr/>
        </p:nvSpPr>
        <p:spPr>
          <a:xfrm rot="5400000" flipH="1">
            <a:off x="3555901" y="2319885"/>
            <a:ext cx="68844" cy="91604"/>
          </a:xfrm>
          <a:prstGeom prst="chevron">
            <a:avLst/>
          </a:prstGeom>
          <a:solidFill>
            <a:srgbClr val="B6B6B6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Left Arrow 94"/>
          <p:cNvSpPr/>
          <p:nvPr/>
        </p:nvSpPr>
        <p:spPr>
          <a:xfrm>
            <a:off x="1021890" y="1125272"/>
            <a:ext cx="225660" cy="161659"/>
          </a:xfrm>
          <a:prstGeom prst="leftArrow">
            <a:avLst>
              <a:gd name="adj1" fmla="val 44389"/>
              <a:gd name="adj2" fmla="val 58418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436473" y="1012852"/>
            <a:ext cx="19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apyrus"/>
                <a:cs typeface="Papyrus"/>
              </a:rPr>
              <a:t>Personal Contact</a:t>
            </a:r>
            <a:endParaRPr lang="en-US" dirty="0">
              <a:solidFill>
                <a:schemeClr val="bg1"/>
              </a:solidFill>
              <a:latin typeface="Papyrus"/>
              <a:cs typeface="Papyru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19023" y="1568113"/>
            <a:ext cx="1087568" cy="1081595"/>
          </a:xfrm>
          <a:prstGeom prst="ellipse">
            <a:avLst/>
          </a:prstGeom>
          <a:blipFill rotWithShape="1">
            <a:blip r:embed="rId14"/>
            <a:stretch>
              <a:fillRect/>
            </a:stretch>
          </a:blipFill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127403" y="2051240"/>
            <a:ext cx="990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Last Contact: </a:t>
            </a:r>
          </a:p>
          <a:p>
            <a:r>
              <a:rPr lang="en-US" sz="1050" dirty="0" smtClean="0">
                <a:latin typeface="Helvetica Neue UltraLight"/>
                <a:cs typeface="Helvetica Neue UltraLight"/>
              </a:rPr>
              <a:t>July 31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112" y="2261142"/>
            <a:ext cx="154110" cy="14923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552" y="2224367"/>
            <a:ext cx="224370" cy="224370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1301353" y="3011206"/>
            <a:ext cx="2334772" cy="374100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720219" y="3011206"/>
            <a:ext cx="169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555-555-5555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8123" y="3069963"/>
            <a:ext cx="202472" cy="272756"/>
          </a:xfrm>
          <a:prstGeom prst="rect">
            <a:avLst/>
          </a:prstGeom>
        </p:spPr>
      </p:pic>
      <p:sp>
        <p:nvSpPr>
          <p:cNvPr id="105" name="Rounded Rectangle 104"/>
          <p:cNvSpPr/>
          <p:nvPr/>
        </p:nvSpPr>
        <p:spPr>
          <a:xfrm>
            <a:off x="1300007" y="3615038"/>
            <a:ext cx="2336118" cy="374100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704472" y="3615038"/>
            <a:ext cx="179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fake@gmail.com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1415783" y="3726275"/>
            <a:ext cx="254811" cy="194191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29180" y="2265051"/>
            <a:ext cx="149238" cy="149238"/>
          </a:xfrm>
          <a:prstGeom prst="rect">
            <a:avLst/>
          </a:prstGeom>
        </p:spPr>
      </p:pic>
      <p:sp>
        <p:nvSpPr>
          <p:cNvPr id="109" name="Rounded Rectangle 108"/>
          <p:cNvSpPr/>
          <p:nvPr/>
        </p:nvSpPr>
        <p:spPr>
          <a:xfrm>
            <a:off x="1301353" y="4198612"/>
            <a:ext cx="2334772" cy="1411934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341890" y="4212122"/>
            <a:ext cx="219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PhD Candidate in CS Education at Berkeley. Met Thru CODE2040.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109960" y="2557529"/>
            <a:ext cx="1504997" cy="247541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8872" y="2586873"/>
            <a:ext cx="200525" cy="200525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263461" y="2551557"/>
            <a:ext cx="1321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Light"/>
                <a:cs typeface="Helvetica Neue Light"/>
              </a:rPr>
              <a:t>1 Month Reminder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114" name="Isosceles Triangle 113"/>
          <p:cNvSpPr/>
          <p:nvPr/>
        </p:nvSpPr>
        <p:spPr>
          <a:xfrm rot="10800000">
            <a:off x="3455103" y="2652876"/>
            <a:ext cx="107484" cy="7752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3">
            <a:lum bright="70000" contrast="-70000"/>
          </a:blip>
          <a:srcRect l="26374" t="20283" r="22420" b="18819"/>
          <a:stretch/>
        </p:blipFill>
        <p:spPr>
          <a:xfrm>
            <a:off x="3330112" y="1049481"/>
            <a:ext cx="396446" cy="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4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4945372" y="54619"/>
            <a:ext cx="3392684" cy="6836387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613" y="1084337"/>
            <a:ext cx="2817749" cy="4818304"/>
          </a:xfrm>
          <a:prstGeom prst="rect">
            <a:avLst/>
          </a:prstGeom>
        </p:spPr>
      </p:pic>
      <p:sp>
        <p:nvSpPr>
          <p:cNvPr id="160" name="Rectangle 159"/>
          <p:cNvSpPr/>
          <p:nvPr/>
        </p:nvSpPr>
        <p:spPr>
          <a:xfrm>
            <a:off x="5502251" y="1019866"/>
            <a:ext cx="205431" cy="4890207"/>
          </a:xfrm>
          <a:prstGeom prst="rect">
            <a:avLst/>
          </a:prstGeom>
          <a:solidFill>
            <a:srgbClr val="10213E">
              <a:alpha val="2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21614" y="1049063"/>
            <a:ext cx="2817747" cy="353235"/>
          </a:xfrm>
          <a:prstGeom prst="rect">
            <a:avLst/>
          </a:prstGeom>
          <a:solidFill>
            <a:srgbClr val="10213E"/>
          </a:solidFill>
          <a:ln w="12700" cmpd="sng">
            <a:solidFill>
              <a:srgbClr val="10213E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9" name="Left Arrow 148"/>
          <p:cNvSpPr/>
          <p:nvPr/>
        </p:nvSpPr>
        <p:spPr>
          <a:xfrm>
            <a:off x="5334693" y="1124854"/>
            <a:ext cx="225660" cy="161659"/>
          </a:xfrm>
          <a:prstGeom prst="leftArrow">
            <a:avLst>
              <a:gd name="adj1" fmla="val 44389"/>
              <a:gd name="adj2" fmla="val 58418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649802" y="1012434"/>
            <a:ext cx="19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apyrus"/>
                <a:cs typeface="Papyrus"/>
              </a:rPr>
              <a:t>New Interaction</a:t>
            </a:r>
            <a:endParaRPr lang="en-US" dirty="0">
              <a:solidFill>
                <a:schemeClr val="bg1"/>
              </a:solidFill>
              <a:latin typeface="Papyrus"/>
              <a:cs typeface="Papyrus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l="26374" t="20283" r="22420" b="18819"/>
          <a:stretch/>
        </p:blipFill>
        <p:spPr>
          <a:xfrm>
            <a:off x="7655768" y="1040860"/>
            <a:ext cx="396446" cy="353235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6267487" y="1656307"/>
            <a:ext cx="1875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Omoju Miller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6401589" y="2429356"/>
            <a:ext cx="199514" cy="152049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5533606" y="3006084"/>
            <a:ext cx="2334772" cy="1411934"/>
          </a:xfrm>
          <a:prstGeom prst="roundRect">
            <a:avLst/>
          </a:prstGeom>
          <a:solidFill>
            <a:srgbClr val="FFFFFF"/>
          </a:solidFill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5533607" y="3006084"/>
            <a:ext cx="1827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rPr>
              <a:t>What’d you talk about? You have 140 characters. Go!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373828" y="2074320"/>
            <a:ext cx="146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June 21, 2013 12:04pm</a:t>
            </a:r>
            <a:endParaRPr lang="en-US" sz="1000" dirty="0"/>
          </a:p>
        </p:txBody>
      </p:sp>
      <p:sp>
        <p:nvSpPr>
          <p:cNvPr id="157" name="Rounded Rectangle 156"/>
          <p:cNvSpPr/>
          <p:nvPr/>
        </p:nvSpPr>
        <p:spPr>
          <a:xfrm>
            <a:off x="6332024" y="2387214"/>
            <a:ext cx="1504997" cy="2475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6552523" y="2381242"/>
            <a:ext cx="1170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Light"/>
                <a:cs typeface="Helvetica Neue Light"/>
              </a:rPr>
              <a:t>Email Exchange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159" name="Isosceles Triangle 158"/>
          <p:cNvSpPr/>
          <p:nvPr/>
        </p:nvSpPr>
        <p:spPr>
          <a:xfrm rot="10800000">
            <a:off x="7677167" y="2482561"/>
            <a:ext cx="107484" cy="7752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597296" y="54619"/>
            <a:ext cx="3392684" cy="683638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94" y="1073511"/>
            <a:ext cx="2817749" cy="481830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37" y="1084337"/>
            <a:ext cx="2817749" cy="48183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9561" y="1012434"/>
            <a:ext cx="205431" cy="4890207"/>
          </a:xfrm>
          <a:prstGeom prst="rect">
            <a:avLst/>
          </a:prstGeom>
          <a:solidFill>
            <a:srgbClr val="10213E">
              <a:alpha val="2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73538" y="1049063"/>
            <a:ext cx="2817747" cy="353235"/>
          </a:xfrm>
          <a:prstGeom prst="rect">
            <a:avLst/>
          </a:prstGeom>
          <a:solidFill>
            <a:srgbClr val="10213E"/>
          </a:solidFill>
          <a:ln w="12700" cmpd="sng">
            <a:solidFill>
              <a:srgbClr val="10213E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1" name="Left Arrow 80"/>
          <p:cNvSpPr/>
          <p:nvPr/>
        </p:nvSpPr>
        <p:spPr>
          <a:xfrm>
            <a:off x="986617" y="1124854"/>
            <a:ext cx="225660" cy="161659"/>
          </a:xfrm>
          <a:prstGeom prst="leftArrow">
            <a:avLst>
              <a:gd name="adj1" fmla="val 44389"/>
              <a:gd name="adj2" fmla="val 58418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848818" y="1019866"/>
            <a:ext cx="107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apyrus"/>
                <a:cs typeface="Papyrus"/>
              </a:rPr>
              <a:t>Timeline</a:t>
            </a:r>
            <a:endParaRPr lang="en-US" dirty="0">
              <a:solidFill>
                <a:schemeClr val="bg1"/>
              </a:solidFill>
              <a:latin typeface="Papyrus"/>
              <a:cs typeface="Papyrus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3379914" y="1073511"/>
            <a:ext cx="284776" cy="284776"/>
          </a:xfrm>
          <a:prstGeom prst="rect">
            <a:avLst/>
          </a:prstGeom>
        </p:spPr>
      </p:pic>
      <p:sp>
        <p:nvSpPr>
          <p:cNvPr id="10" name="Pentagon 9"/>
          <p:cNvSpPr/>
          <p:nvPr/>
        </p:nvSpPr>
        <p:spPr>
          <a:xfrm rot="10800000">
            <a:off x="1323350" y="2095384"/>
            <a:ext cx="2376293" cy="711090"/>
          </a:xfrm>
          <a:prstGeom prst="homePlate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>
            <a:alphaModFix amt="22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1109561" y="2381242"/>
            <a:ext cx="212169" cy="16169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1108783" y="4611442"/>
            <a:ext cx="212169" cy="16169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">
            <a:alphaModFix amt="21000"/>
          </a:blip>
          <a:stretch>
            <a:fillRect/>
          </a:stretch>
        </p:blipFill>
        <p:spPr>
          <a:xfrm rot="19875493">
            <a:off x="1140918" y="3475786"/>
            <a:ext cx="137903" cy="185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9659" y="1417040"/>
            <a:ext cx="226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 Neue Light"/>
                <a:cs typeface="Helvetica Neue Light"/>
              </a:rPr>
              <a:t>Omoju Miller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sp>
        <p:nvSpPr>
          <p:cNvPr id="95" name="Pentagon 94"/>
          <p:cNvSpPr/>
          <p:nvPr/>
        </p:nvSpPr>
        <p:spPr>
          <a:xfrm rot="10800000">
            <a:off x="1323350" y="3210411"/>
            <a:ext cx="2376293" cy="711090"/>
          </a:xfrm>
          <a:prstGeom prst="homePlate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Pentagon 95"/>
          <p:cNvSpPr/>
          <p:nvPr/>
        </p:nvSpPr>
        <p:spPr>
          <a:xfrm rot="10800000">
            <a:off x="1314992" y="4339618"/>
            <a:ext cx="2376293" cy="711090"/>
          </a:xfrm>
          <a:prstGeom prst="homePlate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61806" y="2095383"/>
            <a:ext cx="205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Connected me to X Company. Remember to say thank you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61807" y="3231737"/>
            <a:ext cx="183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Collaborated new ideas for the Hack4Diversity hackathon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61807" y="4339618"/>
            <a:ext cx="183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Discussed creating new projects on github for resume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9195" y="2550001"/>
            <a:ext cx="1069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BFBFBF"/>
                </a:solidFill>
              </a:rPr>
              <a:t>July 1, 2013 5pm</a:t>
            </a:r>
            <a:endParaRPr lang="en-US" sz="1000" dirty="0">
              <a:solidFill>
                <a:srgbClr val="BFBFB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385489" y="3663521"/>
            <a:ext cx="146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BFBFBF"/>
                </a:solidFill>
              </a:rPr>
              <a:t>June 21, 2013 12:04pm</a:t>
            </a:r>
            <a:endParaRPr lang="en-US" sz="1000" dirty="0">
              <a:solidFill>
                <a:srgbClr val="BFBFB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58332" y="4785465"/>
            <a:ext cx="1133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BFBFBF"/>
                </a:solidFill>
              </a:rPr>
              <a:t>June 6, 2013 2pm</a:t>
            </a:r>
            <a:endParaRPr lang="en-US" sz="1000" dirty="0">
              <a:solidFill>
                <a:srgbClr val="BFBFB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09561" y="5431267"/>
            <a:ext cx="205430" cy="214604"/>
          </a:xfrm>
          <a:prstGeom prst="ellipse">
            <a:avLst/>
          </a:prstGeom>
          <a:blipFill dpi="0" rotWithShape="1">
            <a:blip r:embed="rId9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347101" y="5431267"/>
            <a:ext cx="2352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~ Met Omoju Miller on June 15, 2013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14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S-MockUp-Fl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237"/>
            <a:ext cx="9144000" cy="63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2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192</Words>
  <Application>Microsoft Macintosh PowerPoint</Application>
  <PresentationFormat>On-screen Show 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Shola Oyedele</dc:creator>
  <cp:lastModifiedBy>Shola Oyedele</cp:lastModifiedBy>
  <cp:revision>29</cp:revision>
  <dcterms:created xsi:type="dcterms:W3CDTF">2013-08-03T08:26:52Z</dcterms:created>
  <dcterms:modified xsi:type="dcterms:W3CDTF">2013-08-03T23:08:24Z</dcterms:modified>
</cp:coreProperties>
</file>